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  <p:embeddedFont>
      <p:font typeface="Bree Serif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21494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755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eb0e29220_0_1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eb0e29220_0_1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6229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eb0e29220_0_1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eb0e29220_0_1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8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eb0e2922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eb0e2922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2879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eb0e29220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eb0e29220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1369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e2b71f2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e2b71f2f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Sukruta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89009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ef3ca5a3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ef3ca5a3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Sukruta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6445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eb0e29220_0_1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eb0e29220_0_1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Reshma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0993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ecea262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ecea262b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Reshma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3180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f724334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f724334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2150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f724334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f724334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019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4778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SOC 1 OVERVIEW</a:t>
            </a:r>
            <a:endParaRPr b="1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Group 5</a:t>
            </a:r>
            <a:endParaRPr dirty="0">
              <a:latin typeface="Bree Serif"/>
              <a:ea typeface="Bree Serif"/>
              <a:cs typeface="Bree Serif"/>
              <a:sym typeface="Bree Serif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ree Serif"/>
              <a:ea typeface="Bree Serif"/>
              <a:cs typeface="Bree Serif"/>
              <a:sym typeface="Bree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My Pham	                  William Marty		       Sukruta Jadhav	 Reshma Maliakkal	          Cody Blanchard</a:t>
            </a:r>
            <a:endParaRPr dirty="0">
              <a:latin typeface="Bree Serif"/>
              <a:ea typeface="Bree Serif"/>
              <a:cs typeface="Bree Serif"/>
              <a:sym typeface="Bree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ree Serif"/>
              <a:ea typeface="Bree Serif"/>
              <a:cs typeface="Bree Serif"/>
              <a:sym typeface="Bree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42780">
            <a:off x="309875" y="298603"/>
            <a:ext cx="2113450" cy="21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SOC 1, so your company can be AUDIT can be!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025" y="1248300"/>
            <a:ext cx="3310775" cy="29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311700" y="30213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References</a:t>
            </a:r>
            <a:endParaRPr b="1" dirty="0"/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714075" y="723014"/>
            <a:ext cx="8033400" cy="40104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bg2">
                    <a:lumMod val="50000"/>
                  </a:schemeClr>
                </a:solidFill>
              </a:rPr>
              <a:t>Compliance on the IBM Cloud. (n.d.). Retrieved February 10, 2019, from </a:t>
            </a:r>
            <a:r>
              <a:rPr lang="en" sz="900" dirty="0">
                <a:solidFill>
                  <a:schemeClr val="bg2">
                    <a:lumMod val="50000"/>
                  </a:schemeClr>
                </a:solidFill>
                <a:uFill>
                  <a:noFill/>
                </a:uFill>
              </a:rPr>
              <a:t>https://www.ibm.com/cloud/compliance</a:t>
            </a:r>
            <a:endParaRPr sz="900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bg2">
                    <a:lumMod val="50000"/>
                  </a:schemeClr>
                </a:solidFill>
              </a:rPr>
              <a:t>Compliance. (n.d.). Retrieved February 10, 2019, from </a:t>
            </a:r>
            <a:r>
              <a:rPr lang="en" sz="900" dirty="0">
                <a:solidFill>
                  <a:schemeClr val="bg2">
                    <a:lumMod val="50000"/>
                  </a:schemeClr>
                </a:solidFill>
                <a:uFill>
                  <a:noFill/>
                </a:uFill>
              </a:rPr>
              <a:t>https://www.aha.io/legal/security/compliance</a:t>
            </a:r>
            <a:endParaRPr sz="900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bg2">
                    <a:lumMod val="50000"/>
                  </a:schemeClr>
                </a:solidFill>
              </a:rPr>
              <a:t>Hemmer, N. (2017, December 23). How Long Does a SOC Examination Take? Retrieved February 10, 2019, from </a:t>
            </a:r>
            <a:r>
              <a:rPr lang="en" sz="900" dirty="0">
                <a:solidFill>
                  <a:schemeClr val="bg2">
                    <a:lumMod val="50000"/>
                  </a:schemeClr>
                </a:solidFill>
                <a:uFill>
                  <a:noFill/>
                </a:uFill>
              </a:rPr>
              <a:t>https://linfordco.com/blog/how-long-does-a-soc-examination-take/</a:t>
            </a:r>
            <a:endParaRPr sz="900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bg2">
                    <a:lumMod val="50000"/>
                  </a:schemeClr>
                </a:solidFill>
                <a:highlight>
                  <a:schemeClr val="lt1"/>
                </a:highlight>
              </a:rPr>
              <a:t>H&amp;M SOC Audit Services. (2019). </a:t>
            </a:r>
            <a:r>
              <a:rPr lang="en" sz="900" i="1" dirty="0">
                <a:solidFill>
                  <a:schemeClr val="bg2">
                    <a:lumMod val="50000"/>
                  </a:schemeClr>
                </a:solidFill>
                <a:highlight>
                  <a:schemeClr val="lt1"/>
                </a:highlight>
              </a:rPr>
              <a:t>Difference Between SOX and SOC Compliance | Holbrook &amp; Manter</a:t>
            </a:r>
            <a:r>
              <a:rPr lang="en" sz="900" dirty="0">
                <a:solidFill>
                  <a:schemeClr val="bg2">
                    <a:lumMod val="50000"/>
                  </a:schemeClr>
                </a:solidFill>
                <a:highlight>
                  <a:schemeClr val="lt1"/>
                </a:highlight>
              </a:rPr>
              <a:t>. [online] Available at: https://www.socauditservices.com/2017/03/28/soc-vs-sox/ [Accessed 7 Feb. 2019].</a:t>
            </a:r>
            <a:endParaRPr sz="900" dirty="0">
              <a:solidFill>
                <a:schemeClr val="bg2">
                  <a:lumMod val="50000"/>
                </a:schemeClr>
              </a:solidFill>
              <a:highlight>
                <a:schemeClr val="lt1"/>
              </a:highlight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bg2">
                    <a:lumMod val="50000"/>
                  </a:schemeClr>
                </a:solidFill>
                <a:highlight>
                  <a:schemeClr val="lt1"/>
                </a:highlight>
              </a:rPr>
              <a:t>Kirkpatrick, J. (2019). Will I Pass a SOC 1? What if I Fail The Audit? Reasonable Assurance Explained. Retrieved from https://kirkpatrickprice.com/video/will-i-pass-the-audit-what-if-i-fail-the-audit-reasonable-assurance-explained/</a:t>
            </a:r>
            <a:endParaRPr sz="900" dirty="0">
              <a:solidFill>
                <a:schemeClr val="bg2">
                  <a:lumMod val="50000"/>
                </a:schemeClr>
              </a:solidFill>
              <a:highlight>
                <a:schemeClr val="lt1"/>
              </a:highlight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bg2">
                    <a:lumMod val="50000"/>
                  </a:schemeClr>
                </a:solidFill>
              </a:rPr>
              <a:t>Pierce, R. (2017, May 10). What is a SOC 1 Report? When Is it Required? Who Needs It? Retrieved February 10, 2019, from </a:t>
            </a:r>
            <a:r>
              <a:rPr lang="en" sz="900" dirty="0">
                <a:solidFill>
                  <a:schemeClr val="bg2">
                    <a:lumMod val="50000"/>
                  </a:schemeClr>
                </a:solidFill>
                <a:uFill>
                  <a:noFill/>
                </a:uFill>
              </a:rPr>
              <a:t>https://linfordco.com/blog/what-is-soc-1-report/</a:t>
            </a:r>
            <a:endParaRPr sz="900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</a:rPr>
              <a:t>Pierce, R. (2018, February 14). SOC Qualified Opinions &amp; Your Service Organization. Retrieved from https://linfordco.com/blog/qualified-opinions/</a:t>
            </a:r>
            <a:endParaRPr sz="900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bg2">
                    <a:lumMod val="50000"/>
                  </a:schemeClr>
                </a:solidFill>
              </a:rPr>
              <a:t>Presentation Question Slide. (n.d.). Retrieved February 10, 2019, from http://www.quickmeme.com/Presentation-Question-Slide</a:t>
            </a:r>
            <a:endParaRPr sz="900" dirty="0">
              <a:solidFill>
                <a:schemeClr val="bg2">
                  <a:lumMod val="50000"/>
                </a:schemeClr>
              </a:solidFill>
              <a:highlight>
                <a:srgbClr val="FFFFFF"/>
              </a:highlight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</a:rPr>
              <a:t>"Opinions, Opinions, Opinions: Understanding the Auditor's Opinion in a SOC Report | Assure Professional", 2019 </a:t>
            </a:r>
            <a:r>
              <a:rPr lang="en" sz="900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uFill>
                  <a:noFill/>
                </a:uFill>
              </a:rPr>
              <a:t>https://assureprofessional.com/Blog/Opinions-Opinions-Opinions-Understanding-the-Auditors-Opinion-in-a-SOC-Report</a:t>
            </a:r>
            <a:endParaRPr sz="900" dirty="0">
              <a:solidFill>
                <a:schemeClr val="bg2">
                  <a:lumMod val="50000"/>
                </a:schemeClr>
              </a:solidFill>
              <a:highlight>
                <a:srgbClr val="FFFFFF"/>
              </a:highlight>
            </a:endParaRPr>
          </a:p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bg2">
                    <a:lumMod val="50000"/>
                  </a:schemeClr>
                </a:solidFill>
              </a:rPr>
              <a:t>Reporting on Controls at a Service Organization. (2016). Retrieved February 12, 2019, from https://www.aicpa.org/Research/Standards/AuditAttest/DownloadableDocuments/AT-00801.pdf</a:t>
            </a:r>
          </a:p>
          <a:p>
            <a:pPr lvl="0" indent="-457200">
              <a:buNone/>
            </a:pPr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Anon, (2019). [ebook] Available at: https://dominionpayroll.com/wp-content/uploads/2013/06/SSAE16-2012.pdf [Accessed 13 Feb. 2019].</a:t>
            </a:r>
          </a:p>
          <a:p>
            <a:pPr lvl="0" indent="-457200">
              <a:buNone/>
            </a:pPr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Management assertions in auditing. (n.d.). Retrieved from https://www.accountingtools.com/articles/what-are-management-assertions-in-auditing.html</a:t>
            </a:r>
          </a:p>
          <a:p>
            <a:pPr lvl="0" indent="-457200">
              <a:buNone/>
            </a:pPr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Eight steps to writing a system description for your SOC report. (n.d.). Retrieved from https://www.plantemoran.com/explore-our-thinking/insight/2019/01/eight-steps-to-writing-a-system-description-for-your-soc-report</a:t>
            </a:r>
            <a:endParaRPr lang="en" sz="900" dirty="0">
              <a:solidFill>
                <a:schemeClr val="bg2">
                  <a:lumMod val="50000"/>
                </a:schemeClr>
              </a:solidFill>
            </a:endParaRPr>
          </a:p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bg2">
                    <a:lumMod val="50000"/>
                  </a:schemeClr>
                </a:solidFill>
              </a:rPr>
              <a:t>SOC 1 Compliance Considerations for Global Payroll Owners of Multinational Businesses. (n.d.). Retrieved February 10, 2019, from https://celergo.com/soc-1-compliance-multinational/</a:t>
            </a:r>
            <a:endParaRPr sz="900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</a:rPr>
              <a:t>SSAE 16 Audits Allow Customers to Trust a Payroll Company’s Services. (n.d.). Retrieved February 10, 2019, from </a:t>
            </a:r>
            <a:r>
              <a:rPr lang="en" sz="900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uFill>
                  <a:noFill/>
                </a:uFill>
              </a:rPr>
              <a:t>https://www.ispartnersllc.com/blog/ssae-16-audits-allow-customers-trust-payroll-companys-services/</a:t>
            </a:r>
            <a:endParaRPr sz="900" dirty="0">
              <a:solidFill>
                <a:schemeClr val="bg2">
                  <a:lumMod val="50000"/>
                </a:schemeClr>
              </a:solidFill>
              <a:highlight>
                <a:srgbClr val="FFFFFF"/>
              </a:highlight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</a:rPr>
              <a:t>What Going Concern Opinions Mean For Investors and How FASB’s Changes Affect Auditors. (n.d.). Retrieved February 10, 2019, from https://bwolfzornmppa.wordpress.com/tag/going-concern-disclosures/</a:t>
            </a:r>
            <a:endParaRPr sz="900" dirty="0">
              <a:solidFill>
                <a:schemeClr val="bg2">
                  <a:lumMod val="50000"/>
                </a:schemeClr>
              </a:solidFill>
              <a:highlight>
                <a:srgbClr val="FFFFFF"/>
              </a:highlight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bg2">
                  <a:lumMod val="50000"/>
                </a:schemeClr>
              </a:solidFill>
              <a:highlight>
                <a:srgbClr val="FFFFFF"/>
              </a:highlight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bg2">
                  <a:lumMod val="50000"/>
                </a:schemeClr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900" dirty="0">
              <a:solidFill>
                <a:schemeClr val="bg2">
                  <a:lumMod val="50000"/>
                </a:schemeClr>
              </a:solidFill>
              <a:highlight>
                <a:srgbClr val="FFFFFF"/>
              </a:highlight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900" dirty="0">
              <a:solidFill>
                <a:schemeClr val="bg2">
                  <a:lumMod val="50000"/>
                </a:schemeClr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900" dirty="0">
              <a:solidFill>
                <a:schemeClr val="bg2">
                  <a:lumMod val="50000"/>
                </a:schemeClr>
              </a:solidFill>
              <a:highlight>
                <a:srgbClr val="FFFFFF"/>
              </a:highlight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900" i="1" dirty="0">
              <a:solidFill>
                <a:schemeClr val="bg2">
                  <a:lumMod val="50000"/>
                </a:schemeClr>
              </a:solidFill>
              <a:highlight>
                <a:srgbClr val="FFFFFF"/>
              </a:highlight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900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9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What is SOC 1?</a:t>
            </a:r>
            <a:endParaRPr b="1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189275" y="1177400"/>
            <a:ext cx="52254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 b="1"/>
              <a:t>A Service Organization Control 1 (SOC 1)</a:t>
            </a:r>
            <a:r>
              <a:rPr lang="en" sz="1300"/>
              <a:t>: a report on controls at a service organization which are relevant to user entities’ internal control over financial reporting.</a:t>
            </a:r>
            <a:endParaRPr sz="130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Two types of SOC 1 reports (performed by a service auditor):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b="1"/>
              <a:t>Type I</a:t>
            </a:r>
            <a:r>
              <a:rPr lang="en" sz="1300"/>
              <a:t> (point-in-time): tests the design of the controls on </a:t>
            </a:r>
            <a:r>
              <a:rPr lang="en" sz="1300" b="1" i="1" u="sng"/>
              <a:t>a certain date</a:t>
            </a:r>
            <a:r>
              <a:rPr lang="en" sz="1300" b="1" i="1"/>
              <a:t> </a:t>
            </a:r>
            <a:r>
              <a:rPr lang="en" sz="1300"/>
              <a:t>(1 to 3 months)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b="1"/>
              <a:t>Type II:</a:t>
            </a:r>
            <a:r>
              <a:rPr lang="en" sz="1300"/>
              <a:t> tests the design and operating effectiveness of the controls over </a:t>
            </a:r>
            <a:r>
              <a:rPr lang="en" sz="1300" b="1" i="1" u="sng"/>
              <a:t>a specified period of time</a:t>
            </a:r>
            <a:r>
              <a:rPr lang="en" sz="1300" b="1" i="1"/>
              <a:t> </a:t>
            </a:r>
            <a:r>
              <a:rPr lang="en" sz="1300"/>
              <a:t>(usually 12 months)</a:t>
            </a:r>
            <a:endParaRPr sz="130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Usage restriction: user organizations and their auditors</a:t>
            </a:r>
            <a:endParaRPr sz="1300" b="1" i="1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7100" y="1371375"/>
            <a:ext cx="3550749" cy="199731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566550" y="3507725"/>
            <a:ext cx="10497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latin typeface="Roboto"/>
                <a:ea typeface="Roboto"/>
                <a:cs typeface="Roboto"/>
                <a:sym typeface="Roboto"/>
              </a:rPr>
              <a:t>(aha.io)</a:t>
            </a:r>
            <a:endParaRPr sz="1000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Why is It Required?</a:t>
            </a:r>
            <a:endParaRPr b="1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54090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SOC 1 reports are required for organizations that perform a service that impacts another entity’s financial statements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Allows auditors to rely on the service organization’s internal controls when testing user entity accounts affected by the service organization</a:t>
            </a:r>
            <a:endParaRPr sz="130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Examples: </a:t>
            </a:r>
            <a:r>
              <a:rPr lang="en" sz="1300" i="1"/>
              <a:t>Cloud services, </a:t>
            </a:r>
            <a:r>
              <a:rPr lang="en" sz="1300" b="1" i="1"/>
              <a:t>payroll processors</a:t>
            </a:r>
            <a:r>
              <a:rPr lang="en" sz="1300" i="1"/>
              <a:t>, medical claim processors, data centers</a:t>
            </a:r>
            <a:endParaRPr sz="1300" i="1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Generally have to use Type II</a:t>
            </a:r>
            <a:endParaRPr sz="130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175" y="969825"/>
            <a:ext cx="3765200" cy="209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7549050" y="3131575"/>
            <a:ext cx="12510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latin typeface="Roboto"/>
                <a:ea typeface="Roboto"/>
                <a:cs typeface="Roboto"/>
                <a:sym typeface="Roboto"/>
              </a:rPr>
              <a:t>(AICPA)</a:t>
            </a:r>
            <a:endParaRPr sz="1000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Payroll Industry Report Items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51729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 b="1"/>
              <a:t>Opinion: </a:t>
            </a:r>
            <a:r>
              <a:rPr lang="en" sz="1300"/>
              <a:t>Summary of audit process and opinion of the auditor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 b="1"/>
              <a:t>Management Assertion: </a:t>
            </a:r>
            <a:r>
              <a:rPr lang="en" sz="1300"/>
              <a:t>Aspects of business such as payroll processing, tax payment and filing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Transaction Assertion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Account balance assertion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Presentation and disclosure assertions</a:t>
            </a:r>
            <a:endParaRPr sz="130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 sz="1300" b="1"/>
              <a:t>Description of the organizations’ systems</a:t>
            </a:r>
            <a:endParaRPr sz="1300" b="1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Control environment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Risk assessment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Payroll processing controls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Information system security and general computer controls</a:t>
            </a:r>
            <a:endParaRPr sz="1300"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1575" y="1110950"/>
            <a:ext cx="3584725" cy="227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7706500" y="3385275"/>
            <a:ext cx="12858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latin typeface="Roboto"/>
                <a:ea typeface="Roboto"/>
                <a:cs typeface="Roboto"/>
                <a:sym typeface="Roboto"/>
              </a:rPr>
              <a:t>(ispartnersllc.com)</a:t>
            </a:r>
            <a:endParaRPr sz="1000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Payroll Industry Report Items</a:t>
            </a:r>
            <a:endParaRPr b="1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05325" y="1168650"/>
            <a:ext cx="37995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Payroll processing control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New client implementation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Payroll processing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Payroll scheduling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Payroll distribution</a:t>
            </a:r>
            <a:endParaRPr sz="130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Tax filing and payment controls</a:t>
            </a:r>
            <a:endParaRPr sz="130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Control objectives and activities</a:t>
            </a:r>
            <a:endParaRPr sz="1300"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325" y="1288975"/>
            <a:ext cx="3487325" cy="232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7452825" y="3647675"/>
            <a:ext cx="11634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latin typeface="Roboto"/>
                <a:ea typeface="Roboto"/>
                <a:cs typeface="Roboto"/>
                <a:sym typeface="Roboto"/>
              </a:rPr>
              <a:t>(celergo.com)</a:t>
            </a:r>
            <a:endParaRPr sz="1000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SOC 1 vs. SOX</a:t>
            </a:r>
            <a:endParaRPr b="1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111900" y="1288975"/>
            <a:ext cx="4338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Service Organization Control (SOC 1)</a:t>
            </a:r>
            <a:endParaRPr sz="1300" b="1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Audit of internal controls to make sure that data is secure, and there’s minimal waste (</a:t>
            </a:r>
            <a:r>
              <a:rPr lang="en" sz="1300" i="1"/>
              <a:t>H&amp;M SOC Audit Services, 2019, p. 2)</a:t>
            </a:r>
            <a:endParaRPr sz="1300" i="1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There to boost shareholder confidence</a:t>
            </a:r>
            <a:r>
              <a:rPr lang="en" sz="1300" i="1"/>
              <a:t> (H&amp;M SOC Audit Services, 2019, p. 2)</a:t>
            </a:r>
            <a:endParaRPr sz="1300" i="1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300" b="1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3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300" b="1"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4644875" y="1288975"/>
            <a:ext cx="4338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The Sarbanes-Oxley Act (SOX)</a:t>
            </a:r>
            <a:endParaRPr sz="1300" b="1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“Government-issued record keeping and financial information disclosure standard law” </a:t>
            </a:r>
            <a:r>
              <a:rPr lang="en" sz="1300" i="1"/>
              <a:t>(H&amp;M SOC Audit Services, 2019, p. 1)</a:t>
            </a:r>
            <a:endParaRPr sz="1300" i="1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Protects shareholders/general public from accounting fraud, potentially harmful corporation disclosures/practices, and miscalculated financial records </a:t>
            </a:r>
            <a:r>
              <a:rPr lang="en" sz="1300" i="1"/>
              <a:t>(H&amp;M SOC Audit Services, 2019, p. 1)</a:t>
            </a:r>
            <a:endParaRPr sz="1300" i="1"/>
          </a:p>
          <a:p>
            <a:pPr marL="9144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SOC 1 vs. SOX (cont.)</a:t>
            </a:r>
            <a:endParaRPr b="1"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472350" y="1332700"/>
            <a:ext cx="43038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Service Organization Control (SOC 1)</a:t>
            </a:r>
            <a:endParaRPr sz="1300" b="1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Typically Used By: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Healthcare &amp; medical practices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Data centers </a:t>
            </a:r>
            <a:r>
              <a:rPr lang="en" sz="1300" i="1"/>
              <a:t>(H&amp;M SOC Audit Services, 2019, p. 2)</a:t>
            </a:r>
            <a:endParaRPr sz="1300" i="1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Can be used to help financial decisions and can be used to help fill out a company’s SOX report </a:t>
            </a:r>
            <a:r>
              <a:rPr lang="en" sz="1300" i="1"/>
              <a:t>(H&amp;M SOC Audit Services, 2019, p. 2)</a:t>
            </a:r>
            <a:endParaRPr sz="1300" i="1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3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300" b="1"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4846200" y="1332700"/>
            <a:ext cx="42513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The Sarbanes-Oxley Act (SOX)</a:t>
            </a:r>
            <a:endParaRPr sz="1300" b="1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Typically Used By: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Publicly-traded companies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Private companies about to go public  </a:t>
            </a:r>
            <a:r>
              <a:rPr lang="en" sz="1300" i="1"/>
              <a:t>(H&amp;M SOC Audit Services, 2019, p. 1)</a:t>
            </a:r>
            <a:endParaRPr sz="1300" i="1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Non-compliance: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Imprisonment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Fines </a:t>
            </a:r>
            <a:r>
              <a:rPr lang="en" sz="1300" i="1"/>
              <a:t>(H&amp;M SOC Audit Services, 2019, p. 1)</a:t>
            </a:r>
            <a:endParaRPr sz="1300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Auditor’s Opinion</a:t>
            </a:r>
            <a:endParaRPr b="1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573159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➢"/>
            </a:pPr>
            <a:r>
              <a:rPr lang="en" sz="1300" b="1" dirty="0">
                <a:solidFill>
                  <a:srgbClr val="333333"/>
                </a:solidFill>
              </a:rPr>
              <a:t>Passing Criteria:</a:t>
            </a:r>
            <a:endParaRPr sz="1300" b="1" dirty="0">
              <a:solidFill>
                <a:srgbClr val="333333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○"/>
            </a:pPr>
            <a:r>
              <a:rPr lang="en" sz="1300" dirty="0">
                <a:solidFill>
                  <a:srgbClr val="333333"/>
                </a:solidFill>
              </a:rPr>
              <a:t>Auditor’s Opinion serves as one of the results of a SOC 1 Audit</a:t>
            </a:r>
            <a:endParaRPr sz="1300" dirty="0">
              <a:solidFill>
                <a:srgbClr val="333333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○"/>
            </a:pPr>
            <a:r>
              <a:rPr lang="en" sz="1300" dirty="0">
                <a:solidFill>
                  <a:srgbClr val="333333"/>
                </a:solidFill>
              </a:rPr>
              <a:t>Opinion is not based on pass/fail, but more on a threshold of Reasonable Assurance </a:t>
            </a:r>
            <a:endParaRPr sz="1300" dirty="0">
              <a:solidFill>
                <a:srgbClr val="333333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➢"/>
            </a:pPr>
            <a:r>
              <a:rPr lang="en" sz="1300" b="1" dirty="0">
                <a:solidFill>
                  <a:srgbClr val="333333"/>
                </a:solidFill>
              </a:rPr>
              <a:t>They measure the following:</a:t>
            </a:r>
            <a:endParaRPr sz="1300" b="1" dirty="0">
              <a:solidFill>
                <a:srgbClr val="333333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○"/>
            </a:pPr>
            <a:r>
              <a:rPr lang="en" sz="1300" dirty="0">
                <a:solidFill>
                  <a:srgbClr val="333333"/>
                </a:solidFill>
              </a:rPr>
              <a:t>the description of the controls is presented fairly</a:t>
            </a:r>
            <a:endParaRPr sz="1300" dirty="0">
              <a:solidFill>
                <a:srgbClr val="333333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○"/>
            </a:pPr>
            <a:r>
              <a:rPr lang="en" sz="1300" dirty="0">
                <a:solidFill>
                  <a:srgbClr val="333333"/>
                </a:solidFill>
              </a:rPr>
              <a:t>the controls are designed effectively</a:t>
            </a:r>
            <a:endParaRPr sz="1300" dirty="0">
              <a:solidFill>
                <a:srgbClr val="333333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○"/>
            </a:pPr>
            <a:r>
              <a:rPr lang="en" sz="1300" dirty="0">
                <a:solidFill>
                  <a:srgbClr val="333333"/>
                </a:solidFill>
              </a:rPr>
              <a:t>the controls operate as intended over a specified period of time (Type II report only)</a:t>
            </a:r>
            <a:endParaRPr sz="1300" dirty="0">
              <a:solidFill>
                <a:srgbClr val="333333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➢"/>
            </a:pPr>
            <a:r>
              <a:rPr lang="en" sz="1300" b="1" dirty="0">
                <a:solidFill>
                  <a:srgbClr val="333333"/>
                </a:solidFill>
              </a:rPr>
              <a:t>Opinion Types:</a:t>
            </a:r>
            <a:endParaRPr sz="1300" b="1" dirty="0">
              <a:solidFill>
                <a:srgbClr val="333333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Char char="○"/>
            </a:pPr>
            <a:r>
              <a:rPr lang="en" sz="1300" b="1" dirty="0">
                <a:solidFill>
                  <a:srgbClr val="333333"/>
                </a:solidFill>
              </a:rPr>
              <a:t>Unqualified Opinion: </a:t>
            </a:r>
            <a:r>
              <a:rPr lang="en" sz="1300" dirty="0">
                <a:solidFill>
                  <a:srgbClr val="333333"/>
                </a:solidFill>
              </a:rPr>
              <a:t>Consider unmodified or clean, </a:t>
            </a:r>
            <a:r>
              <a:rPr lang="en" sz="1300" dirty="0">
                <a:solidFill>
                  <a:srgbClr val="333333"/>
                </a:solidFill>
                <a:highlight>
                  <a:srgbClr val="FFFFFF"/>
                </a:highlight>
              </a:rPr>
              <a:t>means controls are described in a fair and accurate manner and operate effectively. (Ideal result)</a:t>
            </a:r>
            <a:endParaRPr sz="1300" dirty="0">
              <a:solidFill>
                <a:srgbClr val="333333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Char char="○"/>
            </a:pPr>
            <a:r>
              <a:rPr lang="en" sz="1300" b="1" dirty="0">
                <a:solidFill>
                  <a:srgbClr val="333333"/>
                </a:solidFill>
              </a:rPr>
              <a:t>Qualified Opinion: </a:t>
            </a:r>
            <a:r>
              <a:rPr lang="en" sz="1300" dirty="0">
                <a:solidFill>
                  <a:srgbClr val="333333"/>
                </a:solidFill>
                <a:highlight>
                  <a:srgbClr val="FFFFFF"/>
                </a:highlight>
              </a:rPr>
              <a:t>Close, but not quite. Controls mostly abide by the standards, but fall short in a few areas.</a:t>
            </a:r>
            <a:endParaRPr sz="1300" b="1" dirty="0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300" b="1" dirty="0">
              <a:solidFill>
                <a:srgbClr val="333333"/>
              </a:solidFill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0794" y="559849"/>
            <a:ext cx="2890306" cy="1873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/>
              <a:t>Auditor’s Opinion</a:t>
            </a:r>
            <a:endParaRPr b="1"/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 b="1"/>
              <a:t>Opinion Types:</a:t>
            </a:r>
            <a:endParaRPr sz="1300" b="1">
              <a:solidFill>
                <a:srgbClr val="333333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Char char="○"/>
            </a:pPr>
            <a:r>
              <a:rPr lang="en" sz="1300" b="1">
                <a:solidFill>
                  <a:srgbClr val="333333"/>
                </a:solidFill>
              </a:rPr>
              <a:t>Adverse Opinion: 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The service organization materially failed one or more of the standards. This is essentially a fail.</a:t>
            </a:r>
            <a:endParaRPr sz="1300" b="1">
              <a:solidFill>
                <a:srgbClr val="333333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Char char="○"/>
            </a:pPr>
            <a:r>
              <a:rPr lang="en" sz="1300" b="1">
                <a:solidFill>
                  <a:srgbClr val="333333"/>
                </a:solidFill>
              </a:rPr>
              <a:t>Disclaimer of Opinion: 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Auditors issue unqualified, qualified, and adverse opinions when they are confident in the evidence they have to support their opinion. If this is not the case, then a Disclaimer of Opinion will be issued.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➢"/>
            </a:pPr>
            <a:r>
              <a:rPr lang="en" sz="1300" b="1">
                <a:solidFill>
                  <a:srgbClr val="333333"/>
                </a:solidFill>
                <a:highlight>
                  <a:srgbClr val="FFFFFF"/>
                </a:highlight>
              </a:rPr>
              <a:t>Implications</a:t>
            </a:r>
            <a:endParaRPr sz="1300"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○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Qualified Report Opinion vs Going Concern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○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Going Concern: Could indicate that an organization is in financial peril or may meet its demise. 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○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Qualified Report Opinion: Serves as a disclosure for material internal control weaknesses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○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Company can have Going Concern without Qualified Report Opinion and vice-versa.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9450" y="103674"/>
            <a:ext cx="1512925" cy="122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7403275" y="1229875"/>
            <a:ext cx="18282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latin typeface="Roboto"/>
                <a:ea typeface="Roboto"/>
                <a:cs typeface="Roboto"/>
                <a:sym typeface="Roboto"/>
              </a:rPr>
              <a:t>(BWOLFZORNMPPA)</a:t>
            </a:r>
            <a:endParaRPr sz="1000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1145</Words>
  <Application>Microsoft Office PowerPoint</Application>
  <PresentationFormat>On-screen Show (16:9)</PresentationFormat>
  <Paragraphs>113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Roboto</vt:lpstr>
      <vt:lpstr>Bree Serif</vt:lpstr>
      <vt:lpstr>Geometric</vt:lpstr>
      <vt:lpstr>SOC 1 OVERVIEW</vt:lpstr>
      <vt:lpstr>What is SOC 1?</vt:lpstr>
      <vt:lpstr>Why is It Required?</vt:lpstr>
      <vt:lpstr>Payroll Industry Report Items </vt:lpstr>
      <vt:lpstr>Payroll Industry Report Items</vt:lpstr>
      <vt:lpstr>SOC 1 vs. SOX</vt:lpstr>
      <vt:lpstr>SOC 1 vs. SOX (cont.)</vt:lpstr>
      <vt:lpstr>Auditor’s Opinion</vt:lpstr>
      <vt:lpstr>Auditor’s Opinion</vt:lpstr>
      <vt:lpstr> SOC 1, so your company can be AUDIT can be!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 1 OVERVIEW</dc:title>
  <dc:creator>sukruta srinivas</dc:creator>
  <cp:lastModifiedBy>Pham, My Tra</cp:lastModifiedBy>
  <cp:revision>6</cp:revision>
  <dcterms:modified xsi:type="dcterms:W3CDTF">2019-02-14T00:17:23Z</dcterms:modified>
</cp:coreProperties>
</file>