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5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00500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6241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145cee90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145cee90b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5145cee90b_1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7133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568f51fb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56568f51f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589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158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32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9420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568f51f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56568f51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216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6568f51f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56568f51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7447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568f51fb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56568f51f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20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145cee90b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145cee90b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5145cee90b_1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632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145cee90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145cee90b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5145cee90b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186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538315" y="3067665"/>
            <a:ext cx="8067369" cy="95864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Calibri"/>
              <a:buNone/>
              <a:defRPr sz="3600">
                <a:solidFill>
                  <a:srgbClr val="E36C0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538317" y="4063181"/>
            <a:ext cx="8082115" cy="67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 sz="2800" b="0" i="0">
                <a:solidFill>
                  <a:srgbClr val="595959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13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49826" y="821646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Calibri"/>
              <a:buNone/>
              <a:defRPr sz="3600">
                <a:solidFill>
                  <a:srgbClr val="E36C0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48966" y="1600200"/>
            <a:ext cx="8246070" cy="326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ctr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>
                <a:solidFill>
                  <a:srgbClr val="595959"/>
                </a:solidFill>
              </a:defRPr>
            </a:lvl1pPr>
            <a:lvl2pPr marL="914400" lvl="1" indent="-406400" algn="ctr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–"/>
              <a:defRPr>
                <a:solidFill>
                  <a:srgbClr val="595959"/>
                </a:solidFill>
              </a:defRPr>
            </a:lvl2pPr>
            <a:lvl3pPr marL="1371600" lvl="2" indent="-381000" algn="ctr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</a:defRPr>
            </a:lvl3pPr>
            <a:lvl4pPr marL="1828800" lvl="3" indent="-355600" algn="ctr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>
                <a:solidFill>
                  <a:srgbClr val="595959"/>
                </a:solidFill>
              </a:defRPr>
            </a:lvl4pPr>
            <a:lvl5pPr marL="2286000" lvl="4" indent="-355600" algn="ctr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»"/>
              <a:defRPr>
                <a:solidFill>
                  <a:srgbClr val="595959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2100141" y="443407"/>
            <a:ext cx="6571913" cy="72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Calibri"/>
              <a:buNone/>
              <a:defRPr sz="3600">
                <a:solidFill>
                  <a:srgbClr val="E36C0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2092767" y="1177436"/>
            <a:ext cx="6594035" cy="351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>
                <a:solidFill>
                  <a:srgbClr val="595959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Char char="–"/>
              <a:defRPr>
                <a:solidFill>
                  <a:srgbClr val="595959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>
                <a:solidFill>
                  <a:srgbClr val="595959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»"/>
              <a:defRPr>
                <a:solidFill>
                  <a:srgbClr val="595959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517943" y="861582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Calibri"/>
              <a:buNone/>
              <a:defRPr sz="3600">
                <a:solidFill>
                  <a:srgbClr val="E36C0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36879" y="167026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 b="1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536879" y="2142662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 sz="2000">
                <a:solidFill>
                  <a:srgbClr val="595959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 sz="1600">
                <a:solidFill>
                  <a:srgbClr val="595959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»"/>
              <a:defRPr sz="1600">
                <a:solidFill>
                  <a:srgbClr val="595959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3"/>
          </p:nvPr>
        </p:nvSpPr>
        <p:spPr>
          <a:xfrm>
            <a:off x="4572000" y="167026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 b="1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4"/>
          </p:nvPr>
        </p:nvSpPr>
        <p:spPr>
          <a:xfrm>
            <a:off x="4572000" y="2142662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 sz="2000">
                <a:solidFill>
                  <a:srgbClr val="595959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 sz="1600">
                <a:solidFill>
                  <a:srgbClr val="595959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»"/>
              <a:defRPr sz="1600">
                <a:solidFill>
                  <a:srgbClr val="595959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619433" y="2652604"/>
            <a:ext cx="7860900" cy="11871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 b="1"/>
              <a:t>ACCESS MANAGEMENT</a:t>
            </a:r>
            <a:endParaRPr sz="3240" b="1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2514600" y="3839700"/>
            <a:ext cx="4237800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</a:pPr>
            <a:r>
              <a:rPr lang="en-US" sz="1600" b="1" dirty="0"/>
              <a:t>Group 5</a:t>
            </a:r>
            <a:endParaRPr sz="16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</a:pPr>
            <a:r>
              <a:rPr lang="en-US" sz="1600" dirty="0" err="1"/>
              <a:t>Reshma</a:t>
            </a:r>
            <a:r>
              <a:rPr lang="en-US" sz="1600" dirty="0"/>
              <a:t> </a:t>
            </a:r>
            <a:r>
              <a:rPr lang="en-US" sz="1600" dirty="0" err="1"/>
              <a:t>Maliakkal</a:t>
            </a:r>
            <a:r>
              <a:rPr lang="en-US" sz="1600" dirty="0"/>
              <a:t> 		</a:t>
            </a:r>
            <a:r>
              <a:rPr lang="en-US" sz="1600" dirty="0" smtClean="0"/>
              <a:t>My </a:t>
            </a:r>
            <a:r>
              <a:rPr lang="en-US" sz="1600" dirty="0"/>
              <a:t>Pham</a:t>
            </a:r>
            <a:endParaRPr sz="16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</a:pPr>
            <a:r>
              <a:rPr lang="en-US" sz="1600" dirty="0" err="1"/>
              <a:t>Sukruta</a:t>
            </a:r>
            <a:r>
              <a:rPr lang="en-US" sz="1600" dirty="0"/>
              <a:t> </a:t>
            </a:r>
            <a:r>
              <a:rPr lang="en-US" sz="1600" dirty="0" err="1"/>
              <a:t>Jadhav</a:t>
            </a:r>
            <a:r>
              <a:rPr lang="en-US" sz="1600" dirty="0"/>
              <a:t>		Cody Blanchard </a:t>
            </a:r>
            <a:endParaRPr sz="16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</a:pPr>
            <a:r>
              <a:rPr lang="en-US" sz="1600" dirty="0"/>
              <a:t>William Marty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2178716" y="443407"/>
            <a:ext cx="65718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RECOMMENDATIONS</a:t>
            </a:r>
            <a:endParaRPr b="1"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2559150" y="1212350"/>
            <a:ext cx="6112800" cy="355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56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Policy for use of portable storage devices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Better controls when removing temporary accounts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Company was compliant in all other areas</a:t>
            </a:r>
            <a:endParaRPr sz="1800"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475" y="2389125"/>
            <a:ext cx="4124299" cy="231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3402475" y="4709050"/>
            <a:ext cx="1545600" cy="2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latin typeface="Times New Roman"/>
                <a:ea typeface="Times New Roman"/>
                <a:cs typeface="Times New Roman"/>
                <a:sym typeface="Times New Roman"/>
              </a:rPr>
              <a:t>(Lynda)</a:t>
            </a:r>
            <a:endParaRPr sz="9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2092766" y="162032"/>
            <a:ext cx="65718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Calibri"/>
              <a:buNone/>
            </a:pPr>
            <a:r>
              <a:rPr lang="en-US" sz="3000" b="1"/>
              <a:t>WORKS CITED</a:t>
            </a:r>
            <a:endParaRPr sz="3000" b="1"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2092775" y="657625"/>
            <a:ext cx="6893100" cy="4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“Audit Plan Activities: Step-by-Step.” </a:t>
            </a:r>
            <a:r>
              <a:rPr lang="en-US" sz="1200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ISACA</a:t>
            </a: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sz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m.isaca.org/COBIT/Documents/Audit-Plan-Activities_res_eng_0316.pdf.</a:t>
            </a:r>
            <a:endParaRPr sz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Bresz</a:t>
            </a: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Frank, et al. “Identity and Access Management.” </a:t>
            </a:r>
            <a:r>
              <a:rPr lang="en-US" sz="1200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IIA</a:t>
            </a: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sz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chapters.theiia.org/</a:t>
            </a:r>
            <a:r>
              <a:rPr lang="en-US" sz="12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montreal</a:t>
            </a: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12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ChapterDocuments</a:t>
            </a: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/GTAG 9 - Identity and Access Management.pdf. </a:t>
            </a:r>
            <a:endParaRPr sz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Cook, Bryan. “Top Reasons To Audit An IAM Program.” </a:t>
            </a:r>
            <a:r>
              <a:rPr lang="en-US" sz="1200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ISACANTX</a:t>
            </a: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www.isacantx.org/Presentations/April </a:t>
            </a:r>
            <a:endParaRPr sz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040317 Top Reasons To Audit An IAM Program.pdf.</a:t>
            </a:r>
            <a:endParaRPr sz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“Executive Bios.” </a:t>
            </a:r>
            <a:r>
              <a:rPr lang="en-US" sz="1200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</a:t>
            </a: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newsroom.ibm.com/executive-bios.</a:t>
            </a:r>
            <a:endParaRPr sz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“IBM Board of Directors.” </a:t>
            </a:r>
            <a:r>
              <a:rPr lang="en-US" sz="1200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</a:t>
            </a: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dirty="0">
                <a:solidFill>
                  <a:schemeClr val="tx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www.ibm.com/investor/governance/board-of-directors.html</a:t>
            </a: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"IBM Cloud Identity And Access Management". IBM Cloud, 2018, </a:t>
            </a:r>
            <a:endParaRPr sz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https://console.bluemix.net/docs/iam/index.html#iamoverview. Accessed 1 May 2019.</a:t>
            </a:r>
            <a:endParaRPr sz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“IBM Logos.” </a:t>
            </a:r>
            <a:r>
              <a:rPr lang="en-US" sz="1200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</a:t>
            </a: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www.ibm.com/design/language/elements/logos/.</a:t>
            </a:r>
            <a:endParaRPr sz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“International Business Machines Corp (IBM).” </a:t>
            </a:r>
            <a:r>
              <a:rPr lang="en-US" sz="1200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Reuters</a:t>
            </a: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sz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www.reuters.com/finance/stocks/company-profile/IBM</a:t>
            </a: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Martin, James, and John Waters. “What Is IAM? Identity and Access Management Explained.” </a:t>
            </a:r>
            <a:r>
              <a:rPr lang="en-US" sz="1200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CSO</a:t>
            </a: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9 </a:t>
            </a:r>
            <a:endParaRPr sz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Oct. 2018,</a:t>
            </a:r>
            <a:endParaRPr sz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www.csoonline.com/article/2120384/what-is-iam-identity-and-access-management-explained.html.</a:t>
            </a:r>
            <a:endParaRPr sz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Norris, Tim. "8 Critical Identity Risk Factors – And How To Manage Them". CSO Online, </a:t>
            </a:r>
            <a:endParaRPr sz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https://www.csoonline.com/article/3216064/article.html.</a:t>
            </a:r>
            <a:endParaRPr sz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Steiner-Williams, Judy. “Writing Recommendations.” Lynda.com - from LinkedIn, Lynda.com, 3 June </a:t>
            </a:r>
            <a:endParaRPr sz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2014, www.lynda.com/Business-Skills-tutorials/Writing-Recommendations/156089-2.html.</a:t>
            </a:r>
            <a:endParaRPr sz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49826" y="821646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Calibri"/>
              <a:buNone/>
            </a:pPr>
            <a:r>
              <a:rPr lang="en-US" sz="3000" b="1"/>
              <a:t>IBM CLOUD OVERVIEW</a:t>
            </a:r>
            <a:endParaRPr sz="3000" b="1"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61075" y="1699475"/>
            <a:ext cx="5459400" cy="3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-US" sz="1400" dirty="0">
                <a:solidFill>
                  <a:srgbClr val="000000"/>
                </a:solidFill>
              </a:rPr>
              <a:t>International Business Machines Corporation (IBM) was founded in New York on June 16, 1911.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-US" sz="1400" dirty="0">
                <a:solidFill>
                  <a:srgbClr val="000000"/>
                </a:solidFill>
              </a:rPr>
              <a:t>5 segments of services: Cognitive Solutions, Global Business Services (GBS), Systems, Global Financing, Technology Services &amp; Cloud Platforms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-US" sz="1400" dirty="0">
                <a:solidFill>
                  <a:srgbClr val="000000"/>
                </a:solidFill>
              </a:rPr>
              <a:t>Our focus: IBM Cloud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-US" sz="1400" dirty="0">
                <a:solidFill>
                  <a:srgbClr val="000000"/>
                </a:solidFill>
              </a:rPr>
              <a:t>Access management: user access management (UAM) or identity and access management (IAM)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solidFill>
                  <a:srgbClr val="000000"/>
                </a:solidFill>
              </a:rPr>
              <a:t>A process of managing user identities and administering their access to IT resources such as systems, applications, files and networks	</a:t>
            </a:r>
            <a:r>
              <a:rPr lang="en-US" sz="1400" dirty="0"/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                             </a:t>
            </a:r>
            <a:r>
              <a:rPr lang="en-US" sz="900" i="1" dirty="0">
                <a:solidFill>
                  <a:schemeClr val="tx1"/>
                </a:solidFill>
              </a:rPr>
              <a:t>(Martin)</a:t>
            </a:r>
            <a:endParaRPr sz="900" i="1" dirty="0">
              <a:solidFill>
                <a:schemeClr val="tx1"/>
              </a:solidFill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225" y="1737576"/>
            <a:ext cx="2608375" cy="25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8001025" y="4383650"/>
            <a:ext cx="8661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latin typeface="Calibri"/>
                <a:ea typeface="Calibri"/>
                <a:cs typeface="Calibri"/>
                <a:sym typeface="Calibri"/>
              </a:rPr>
              <a:t>(IBM)</a:t>
            </a:r>
            <a:endParaRPr sz="9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2073766" y="7"/>
            <a:ext cx="65718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Calibri"/>
              <a:buNone/>
            </a:pPr>
            <a:r>
              <a:rPr lang="en-US" sz="3000" b="1"/>
              <a:t>MANAGEMENT TEAM</a:t>
            </a:r>
            <a:endParaRPr sz="3000" b="1"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625" y="725400"/>
            <a:ext cx="5495400" cy="4319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2338425" y="4807375"/>
            <a:ext cx="5892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latin typeface="Calibri"/>
                <a:ea typeface="Calibri"/>
                <a:cs typeface="Calibri"/>
                <a:sym typeface="Calibri"/>
              </a:rPr>
              <a:t>(IBM)</a:t>
            </a:r>
            <a:endParaRPr sz="9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517943" y="861582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Calibri"/>
              <a:buNone/>
            </a:pPr>
            <a:r>
              <a:rPr lang="en-US" sz="3000" b="1"/>
              <a:t>RISK ASSESSMENT</a:t>
            </a:r>
            <a:endParaRPr sz="3000" b="1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536879" y="167026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-US"/>
              <a:t>Process Based Risks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2"/>
          </p:nvPr>
        </p:nvSpPr>
        <p:spPr>
          <a:xfrm>
            <a:off x="1161129" y="2142662"/>
            <a:ext cx="4040100" cy="22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➢"/>
            </a:pPr>
            <a:r>
              <a:rPr lang="en-US" sz="1800"/>
              <a:t>Account Management</a:t>
            </a:r>
            <a:endParaRPr sz="1800"/>
          </a:p>
          <a:p>
            <a:pPr marL="34290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800"/>
              <a:buChar char="➢"/>
            </a:pPr>
            <a:r>
              <a:rPr lang="en-US" sz="1800"/>
              <a:t>User Management</a:t>
            </a:r>
            <a:endParaRPr sz="1800"/>
          </a:p>
          <a:p>
            <a:pPr marL="34290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800"/>
              <a:buChar char="➢"/>
            </a:pPr>
            <a:r>
              <a:rPr lang="en-US" sz="1800"/>
              <a:t>Role Management</a:t>
            </a:r>
            <a:endParaRPr sz="1800"/>
          </a:p>
          <a:p>
            <a:pPr marL="342900" lvl="0" indent="-304800" algn="l" rtl="0">
              <a:spcBef>
                <a:spcPts val="48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Resource Management</a:t>
            </a:r>
            <a:endParaRPr sz="1800"/>
          </a:p>
          <a:p>
            <a:pPr marL="3429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3"/>
          </p:nvPr>
        </p:nvSpPr>
        <p:spPr>
          <a:xfrm>
            <a:off x="4572000" y="167026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-US"/>
              <a:t>Overarching Risks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4"/>
          </p:nvPr>
        </p:nvSpPr>
        <p:spPr>
          <a:xfrm>
            <a:off x="5407275" y="2142662"/>
            <a:ext cx="4041900" cy="22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➢"/>
            </a:pPr>
            <a:r>
              <a:rPr lang="en-US" sz="1800"/>
              <a:t>Disasters </a:t>
            </a:r>
            <a:endParaRPr sz="1800"/>
          </a:p>
          <a:p>
            <a:pPr marL="34290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800"/>
              <a:buChar char="➢"/>
            </a:pPr>
            <a:r>
              <a:rPr lang="en-US" sz="1800"/>
              <a:t>Legal Compliance</a:t>
            </a:r>
            <a:endParaRPr sz="1800"/>
          </a:p>
          <a:p>
            <a:pPr marL="34290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800"/>
              <a:buChar char="➢"/>
            </a:pPr>
            <a:r>
              <a:rPr lang="en-US" sz="1800"/>
              <a:t>Cybersecurity</a:t>
            </a:r>
            <a:endParaRPr sz="1800"/>
          </a:p>
          <a:p>
            <a:pPr marL="342900" lvl="0" indent="-304800" algn="l" rtl="0">
              <a:spcBef>
                <a:spcPts val="48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Physical Security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2100150" y="223125"/>
            <a:ext cx="6571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Calibri"/>
              <a:buNone/>
            </a:pPr>
            <a:r>
              <a:rPr lang="en-US" sz="3000" b="1"/>
              <a:t>RISK MATRIX</a:t>
            </a:r>
            <a:endParaRPr sz="3000" b="1"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650" y="869025"/>
            <a:ext cx="5209105" cy="42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517943" y="861582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Calibri"/>
              <a:buNone/>
            </a:pPr>
            <a:r>
              <a:rPr lang="en-US" sz="3000" b="1"/>
              <a:t>MANAGEMENT CONTROL ASSESSMENT</a:t>
            </a:r>
            <a:endParaRPr sz="3000" b="1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2"/>
          </p:nvPr>
        </p:nvSpPr>
        <p:spPr>
          <a:xfrm>
            <a:off x="1011125" y="1783125"/>
            <a:ext cx="7016400" cy="22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-US" sz="1400">
                <a:solidFill>
                  <a:schemeClr val="dk1"/>
                </a:solidFill>
              </a:rPr>
              <a:t>The Chief Information Security Officer office announced that it is requiring internal and external customers’ accounts to have 15-character passwords as minimum</a:t>
            </a:r>
            <a:endParaRPr sz="14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3429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➢"/>
            </a:pPr>
            <a:r>
              <a:rPr lang="en-US" sz="1400">
                <a:solidFill>
                  <a:schemeClr val="dk1"/>
                </a:solidFill>
              </a:rPr>
              <a:t>Leadership announce strategy to implement as many FedRAMP High Controls throughout environment </a:t>
            </a:r>
            <a:endParaRPr sz="14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3429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➢"/>
            </a:pPr>
            <a:r>
              <a:rPr lang="en-US" sz="1400">
                <a:solidFill>
                  <a:schemeClr val="dk1"/>
                </a:solidFill>
              </a:rPr>
              <a:t>IBM’s IT Security Standards cover access control policy, user access management, user and system identities, access provisioning, managing privileged access, supplier support access, password management, certificate authentication, and more.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2100150" y="58725"/>
            <a:ext cx="65718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Calibri"/>
              <a:buNone/>
            </a:pPr>
            <a:r>
              <a:rPr lang="en-US" sz="3000" b="1"/>
              <a:t>FLOW DIAGRAM</a:t>
            </a:r>
            <a:endParaRPr sz="3000" b="1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050" y="528525"/>
            <a:ext cx="4831123" cy="445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3517825" y="4873250"/>
            <a:ext cx="52323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("IBM Cloud Identity And Access Management")</a:t>
            </a:r>
            <a:endParaRPr sz="9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2100141" y="443407"/>
            <a:ext cx="65718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AUDIT PROGRAM</a:t>
            </a:r>
            <a:endParaRPr b="1"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450" y="1657350"/>
            <a:ext cx="6402324" cy="1969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0"/>
              </a:schemeClr>
            </a:outerShdw>
          </a:effectLst>
        </p:spPr>
      </p:pic>
      <p:sp>
        <p:nvSpPr>
          <p:cNvPr id="148" name="Google Shape;148;p21"/>
          <p:cNvSpPr txBox="1"/>
          <p:nvPr/>
        </p:nvSpPr>
        <p:spPr>
          <a:xfrm>
            <a:off x="2307450" y="3627300"/>
            <a:ext cx="13098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latin typeface="Calibri"/>
                <a:ea typeface="Calibri"/>
                <a:cs typeface="Calibri"/>
                <a:sym typeface="Calibri"/>
              </a:rPr>
              <a:t>(ISACA)</a:t>
            </a:r>
            <a:endParaRPr sz="9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2100141" y="443407"/>
            <a:ext cx="65718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AUDIT FIELDWORK</a:t>
            </a:r>
            <a:endParaRPr b="1"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2089049" y="1423603"/>
            <a:ext cx="5648100" cy="241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56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Access control policy and procedures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Account Management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Least Privilege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Remote Access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Information Flow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Session Control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Use of External Information Systems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On-screen Show (16:9)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ACCESS MANAGEMENT</vt:lpstr>
      <vt:lpstr>IBM CLOUD OVERVIEW</vt:lpstr>
      <vt:lpstr>MANAGEMENT TEAM</vt:lpstr>
      <vt:lpstr>RISK ASSESSMENT</vt:lpstr>
      <vt:lpstr>RISK MATRIX</vt:lpstr>
      <vt:lpstr>MANAGEMENT CONTROL ASSESSMENT</vt:lpstr>
      <vt:lpstr>FLOW DIAGRAM</vt:lpstr>
      <vt:lpstr>AUDIT PROGRAM</vt:lpstr>
      <vt:lpstr>AUDIT FIELDWORK</vt:lpstr>
      <vt:lpstr>RECOMMENDATIONS</vt:lpstr>
      <vt:lpstr>WORKS CITED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MANAGEMENT</dc:title>
  <cp:lastModifiedBy>My Pham</cp:lastModifiedBy>
  <cp:revision>1</cp:revision>
  <dcterms:modified xsi:type="dcterms:W3CDTF">2019-05-02T04:26:28Z</dcterms:modified>
</cp:coreProperties>
</file>