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1"/>
  </p:notesMasterIdLst>
  <p:handoutMasterIdLst>
    <p:handoutMasterId r:id="rId22"/>
  </p:handoutMasterIdLst>
  <p:sldIdLst>
    <p:sldId id="256" r:id="rId3"/>
    <p:sldId id="311" r:id="rId4"/>
    <p:sldId id="287" r:id="rId5"/>
    <p:sldId id="291" r:id="rId6"/>
    <p:sldId id="293" r:id="rId7"/>
    <p:sldId id="257" r:id="rId8"/>
    <p:sldId id="297" r:id="rId9"/>
    <p:sldId id="298" r:id="rId10"/>
    <p:sldId id="299" r:id="rId11"/>
    <p:sldId id="300" r:id="rId12"/>
    <p:sldId id="330" r:id="rId13"/>
    <p:sldId id="304" r:id="rId14"/>
    <p:sldId id="305" r:id="rId15"/>
    <p:sldId id="331" r:id="rId16"/>
    <p:sldId id="306" r:id="rId17"/>
    <p:sldId id="307" r:id="rId18"/>
    <p:sldId id="324" r:id="rId19"/>
    <p:sldId id="278" r:id="rId20"/>
  </p:sldIdLst>
  <p:sldSz cx="9144000" cy="6858000" type="screen4x3"/>
  <p:notesSz cx="9296400" cy="70104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6600"/>
    <a:srgbClr val="F37321"/>
    <a:srgbClr val="ED7D31"/>
    <a:srgbClr val="5B9BD5"/>
    <a:srgbClr val="FFCC99"/>
    <a:srgbClr val="AFDC7E"/>
    <a:srgbClr val="3399FF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 autoAdjust="0"/>
    <p:restoredTop sz="72360" autoAdjust="0"/>
  </p:normalViewPr>
  <p:slideViewPr>
    <p:cSldViewPr snapToGrid="0">
      <p:cViewPr varScale="1">
        <p:scale>
          <a:sx n="84" d="100"/>
          <a:sy n="84" d="100"/>
        </p:scale>
        <p:origin x="253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67" y="629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97616733093549"/>
          <c:y val="0.12650918635170605"/>
          <c:w val="0.79808358010707936"/>
          <c:h val="0.706862030400311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softEdg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351-41F2-A494-CE9D88848D06}"/>
              </c:ext>
            </c:extLst>
          </c:dPt>
          <c:cat>
            <c:strRef>
              <c:f>Sheet1!$A$2:$A$5</c:f>
              <c:strCache>
                <c:ptCount val="4"/>
                <c:pt idx="0">
                  <c:v>VGGNet-E</c:v>
                </c:pt>
                <c:pt idx="1">
                  <c:v>ResNet-34</c:v>
                </c:pt>
                <c:pt idx="2">
                  <c:v>ResNet-50</c:v>
                </c:pt>
                <c:pt idx="3">
                  <c:v>ResNet-152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351-41F2-A494-CE9D88848D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Flexible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VGGNet-E</c:v>
                </c:pt>
                <c:pt idx="1">
                  <c:v>ResNet-34</c:v>
                </c:pt>
                <c:pt idx="2">
                  <c:v>ResNet-50</c:v>
                </c:pt>
                <c:pt idx="3">
                  <c:v>ResNet-152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89</c:v>
                </c:pt>
                <c:pt idx="1">
                  <c:v>85.5</c:v>
                </c:pt>
                <c:pt idx="2">
                  <c:v>76.400000000000006</c:v>
                </c:pt>
                <c:pt idx="3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351-41F2-A494-CE9D88848D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axId val="404943760"/>
        <c:axId val="404940624"/>
      </c:barChart>
      <c:catAx>
        <c:axId val="404943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940624"/>
        <c:crosses val="autoZero"/>
        <c:auto val="1"/>
        <c:lblAlgn val="ctr"/>
        <c:lblOffset val="100"/>
        <c:noMultiLvlLbl val="0"/>
      </c:catAx>
      <c:valAx>
        <c:axId val="40494062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traffic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943760"/>
        <c:crosses val="autoZero"/>
        <c:crossBetween val="between"/>
      </c:valAx>
      <c:spPr>
        <a:noFill/>
        <a:ln>
          <a:solidFill>
            <a:schemeClr val="bg1">
              <a:lumMod val="75000"/>
            </a:schemeClr>
          </a:solidFill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7.7040716530884248E-2"/>
          <c:y val="1.2678116213046687E-4"/>
          <c:w val="0.79586511824670092"/>
          <c:h val="0.137180839744083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 algn="just"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34BB461-4696-433F-B434-23889F09D65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B2BA2E-40A0-4988-A319-CFD0F9CE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02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33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33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F4F53-9ABE-4A4A-A3CF-B74EF19A5F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61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1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7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4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99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6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F4F53-9ABE-4A4A-A3CF-B74EF19A5F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6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44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71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8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45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51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1C896-9942-4660-A698-07BDF484A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2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"/>
          <p:cNvSpPr>
            <a:spLocks noGrp="1"/>
          </p:cNvSpPr>
          <p:nvPr>
            <p:ph type="title"/>
          </p:nvPr>
        </p:nvSpPr>
        <p:spPr>
          <a:xfrm>
            <a:off x="612648" y="3219226"/>
            <a:ext cx="8153400" cy="99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7" descr="eecs-head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logo_tag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0"/>
            <a:ext cx="12763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System Technology and Architecture Research (STAR) Lab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C53DF-4216-466D-99A7-94400E6C2A25}" type="slidenum">
              <a:rPr lang="en-US" sz="1200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System Technology and Architecture Research (STAR) Lab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171450" indent="-171450">
              <a:buFont typeface="Arial"/>
              <a:buChar char="•"/>
              <a:defRPr sz="1500"/>
            </a:lvl1pPr>
            <a:lvl2pPr marL="342900" indent="-171450">
              <a:buFont typeface="Arial"/>
              <a:buChar char="•"/>
              <a:defRPr sz="1200"/>
            </a:lvl2pPr>
            <a:lvl3pPr marL="514350" indent="-171450">
              <a:buFont typeface="Arial"/>
              <a:buChar char="•"/>
              <a:defRPr/>
            </a:lvl3pPr>
            <a:lvl4pPr marL="685800" indent="-171450">
              <a:defRPr/>
            </a:lvl4pPr>
            <a:lvl5pPr marL="857250" indent="-17145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158F8-1204-4E36-9429-AF65BB7E4B91}" type="datetime4">
              <a:rPr lang="en-US" altLang="en-US"/>
              <a:pPr>
                <a:defRPr/>
              </a:pPr>
              <a:t>September 11, 2017</a:t>
            </a:fld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AA54A6-9DA0-42A6-BA8D-6D7D07A779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71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457200" y="1298994"/>
            <a:ext cx="8229600" cy="4495800"/>
          </a:xfrm>
        </p:spPr>
        <p:txBody>
          <a:bodyPr/>
          <a:lstStyle>
            <a:lvl1pPr>
              <a:buClr>
                <a:srgbClr val="FF6600"/>
              </a:buClr>
              <a:defRPr sz="2400"/>
            </a:lvl1pPr>
            <a:lvl2pPr>
              <a:buClr>
                <a:srgbClr val="5D87A1"/>
              </a:buClr>
              <a:defRPr sz="2000"/>
            </a:lvl2pPr>
            <a:lvl3pPr>
              <a:buClr>
                <a:srgbClr val="FF6600"/>
              </a:buClr>
              <a:defRPr sz="1800"/>
            </a:lvl3pPr>
            <a:lvl4pPr>
              <a:buClr>
                <a:srgbClr val="5D87A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System Technology and Architecture Research (STAR) 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C53DF-4216-466D-99A7-94400E6C2A25}" type="slidenum">
              <a:rPr lang="en-US" sz="1200" smtClean="0"/>
              <a:pPr/>
              <a:t>‹#›</a:t>
            </a:fld>
            <a:endParaRPr lang="en-US" dirty="0"/>
          </a:p>
        </p:txBody>
      </p:sp>
      <p:sp>
        <p:nvSpPr>
          <p:cNvPr id="5" name="Shape 1"/>
          <p:cNvSpPr>
            <a:spLocks noGrp="1"/>
          </p:cNvSpPr>
          <p:nvPr>
            <p:ph type="title"/>
          </p:nvPr>
        </p:nvSpPr>
        <p:spPr>
          <a:xfrm>
            <a:off x="457200" y="476034"/>
            <a:ext cx="8229600" cy="82296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ED7D3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5B9BD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305261" y="6449843"/>
            <a:ext cx="653347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System Technology and Architecture Research (STAR) Lab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47603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>
          <a:xfrm>
            <a:off x="8429244" y="6449208"/>
            <a:ext cx="533400" cy="365760"/>
          </a:xfrm>
          <a:prstGeom prst="rect">
            <a:avLst/>
          </a:prstGeom>
        </p:spPr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>
          <a:xfrm>
            <a:off x="1305261" y="6449843"/>
            <a:ext cx="6533478" cy="365125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The System Technology and Architecture Research (STAR) Lab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>
          <a:xfrm>
            <a:off x="8429244" y="6449208"/>
            <a:ext cx="533400" cy="365760"/>
          </a:xfrm>
          <a:prstGeom prst="rect">
            <a:avLst/>
          </a:prstGeom>
        </p:spPr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>
          <a:xfrm>
            <a:off x="1305261" y="6449843"/>
            <a:ext cx="6533478" cy="365125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The System Technology and Architecture Research (STAR) Lab</a:t>
            </a:r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hape 1"/>
          <p:cNvSpPr>
            <a:spLocks noGrp="1"/>
          </p:cNvSpPr>
          <p:nvPr>
            <p:ph type="title"/>
          </p:nvPr>
        </p:nvSpPr>
        <p:spPr>
          <a:xfrm>
            <a:off x="609600" y="47603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47603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>
          <a:xfrm>
            <a:off x="1305261" y="6449843"/>
            <a:ext cx="653347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System Technology and Architecture Research (STAR) Lab</a:t>
            </a:r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>
          <a:xfrm>
            <a:off x="8429244" y="6449208"/>
            <a:ext cx="53340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>
          <a:xfrm>
            <a:off x="1305261" y="6449843"/>
            <a:ext cx="653347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System Technology and Architecture Research (STAR) Lab</a:t>
            </a:r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1305261" y="6449843"/>
            <a:ext cx="653347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System Technology and Architecture Research (STAR) Lab</a:t>
            </a: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8429244" y="6449208"/>
            <a:ext cx="53340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1"/>
          <p:cNvSpPr>
            <a:spLocks noGrp="1"/>
          </p:cNvSpPr>
          <p:nvPr>
            <p:ph type="title"/>
          </p:nvPr>
        </p:nvSpPr>
        <p:spPr>
          <a:xfrm>
            <a:off x="609600" y="47603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47603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1305261" y="6449843"/>
            <a:ext cx="653347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System Technology and Architecture Research (STAR) Lab</a:t>
            </a: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8429244" y="6449208"/>
            <a:ext cx="533400" cy="365760"/>
          </a:xfrm>
          <a:prstGeom prst="rect">
            <a:avLst/>
          </a:prstGeo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95300" y="13716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2"/>
          <p:cNvSpPr txBox="1">
            <a:spLocks/>
          </p:cNvSpPr>
          <p:nvPr/>
        </p:nvSpPr>
        <p:spPr>
          <a:xfrm>
            <a:off x="329229" y="6559"/>
            <a:ext cx="2894031" cy="274320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r" defTabSz="914400" rtl="0" latinLnBrk="0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373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Oregon State</a:t>
            </a:r>
            <a:r>
              <a:rPr lang="en-US" sz="1400" b="1" baseline="0" dirty="0">
                <a:solidFill>
                  <a:srgbClr val="F373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</a:t>
            </a:r>
            <a:endParaRPr lang="en-US" sz="1400" b="1" dirty="0">
              <a:solidFill>
                <a:srgbClr val="F373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305261" y="6449843"/>
            <a:ext cx="6533478" cy="365125"/>
          </a:xfrm>
          <a:prstGeom prst="rect">
            <a:avLst/>
          </a:prstGeom>
        </p:spPr>
        <p:txBody>
          <a:bodyPr vert="horz" anchor="ctr"/>
          <a:lstStyle>
            <a:lvl1pPr algn="ctr">
              <a:defRPr sz="1400" b="1" i="0">
                <a:solidFill>
                  <a:srgbClr val="FF66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The System Technology and Architecture Research (STAR) Lab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429244" y="6449208"/>
            <a:ext cx="533400" cy="36576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2AC53DF-4216-466D-99A7-94400E6C2A25}" type="slidenum">
              <a:rPr lang="en-US" sz="1200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4" r:id="rId9"/>
    <p:sldLayoutId id="2147483705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rgbClr val="ED7D31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rgbClr val="5B9BD5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rgbClr val="ED7D31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417"/>
            <a:ext cx="9144000" cy="3647857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Flexible On-chip Memory Architecture for DCNN Accelerators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Arash A. </a:t>
            </a:r>
            <a:r>
              <a:rPr lang="en-US" sz="2800" dirty="0" err="1"/>
              <a:t>Mazreah</a:t>
            </a:r>
            <a:r>
              <a:rPr lang="en-US" sz="2800" dirty="0"/>
              <a:t> </a:t>
            </a:r>
            <a:r>
              <a:rPr lang="en-US" sz="2800" b="0" dirty="0"/>
              <a:t>and </a:t>
            </a:r>
            <a:r>
              <a:rPr lang="en-US" sz="2800" b="0" dirty="0" err="1"/>
              <a:t>Lizhong</a:t>
            </a:r>
            <a:r>
              <a:rPr lang="en-US" sz="2800" b="0" dirty="0"/>
              <a:t> Chen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0" dirty="0"/>
              <a:t>Oregon State University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600" b="0" dirty="0"/>
              <a:t/>
            </a:r>
            <a:br>
              <a:rPr lang="en-US" sz="2600" b="0" dirty="0"/>
            </a:br>
            <a:r>
              <a:rPr lang="en-US" sz="2600" b="0" dirty="0"/>
              <a:t>September  10, 2017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C53DF-4216-466D-99A7-94400E6C2A25}" type="slidenum">
              <a:rPr lang="en-US" sz="1200" smtClean="0"/>
              <a:pPr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System Technology and Architecture Research (STAR)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42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3776EC9A-09C0-4603-9097-2E74108833F7}"/>
              </a:ext>
            </a:extLst>
          </p:cNvPr>
          <p:cNvSpPr/>
          <p:nvPr/>
        </p:nvSpPr>
        <p:spPr>
          <a:xfrm>
            <a:off x="-74510" y="625231"/>
            <a:ext cx="92185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The Basic Idea </a:t>
            </a:r>
          </a:p>
          <a:p>
            <a:pPr marL="600075" lvl="1" indent="-257175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Alternate Processing Direction </a:t>
            </a:r>
          </a:p>
          <a:p>
            <a:pPr marL="600075" lvl="1" indent="-257175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Use the output feature maps of Layer </a:t>
            </a:r>
            <a:r>
              <a:rPr lang="en-US" sz="2400" dirty="0" err="1">
                <a:latin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 for input feature maps of Layer i+1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xmlns="" id="{95774E9F-131D-47D5-AFE3-605DD92F3BB6}"/>
              </a:ext>
            </a:extLst>
          </p:cNvPr>
          <p:cNvCxnSpPr/>
          <p:nvPr/>
        </p:nvCxnSpPr>
        <p:spPr>
          <a:xfrm flipH="1">
            <a:off x="3468112" y="2927972"/>
            <a:ext cx="612291" cy="5532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1DAC9F16-AA8A-4ED0-A0ED-76A2ECDC8880}"/>
              </a:ext>
            </a:extLst>
          </p:cNvPr>
          <p:cNvCxnSpPr/>
          <p:nvPr/>
        </p:nvCxnSpPr>
        <p:spPr>
          <a:xfrm>
            <a:off x="5140512" y="2896756"/>
            <a:ext cx="519088" cy="567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xmlns="" id="{D0B45611-9BAD-4B6A-A059-8DBFF2CE19C7}"/>
              </a:ext>
            </a:extLst>
          </p:cNvPr>
          <p:cNvGrpSpPr/>
          <p:nvPr/>
        </p:nvGrpSpPr>
        <p:grpSpPr>
          <a:xfrm>
            <a:off x="2307854" y="2441887"/>
            <a:ext cx="4499084" cy="470174"/>
            <a:chOff x="2078717" y="1798726"/>
            <a:chExt cx="4672142" cy="40013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69654377-0F57-4453-8A1A-5D7C9302AA0B}"/>
                </a:ext>
              </a:extLst>
            </p:cNvPr>
            <p:cNvSpPr/>
            <p:nvPr/>
          </p:nvSpPr>
          <p:spPr>
            <a:xfrm>
              <a:off x="3262767" y="1806442"/>
              <a:ext cx="1097280" cy="392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i="1" dirty="0"/>
            </a:p>
          </p:txBody>
        </p:sp>
        <p:sp>
          <p:nvSpPr>
            <p:cNvPr id="137" name="Right Arrow 7">
              <a:extLst>
                <a:ext uri="{FF2B5EF4-FFF2-40B4-BE49-F238E27FC236}">
                  <a16:creationId xmlns:a16="http://schemas.microsoft.com/office/drawing/2014/main" xmlns="" id="{F40255C4-E58E-49BA-962E-95A2270FA0EE}"/>
                </a:ext>
              </a:extLst>
            </p:cNvPr>
            <p:cNvSpPr/>
            <p:nvPr/>
          </p:nvSpPr>
          <p:spPr>
            <a:xfrm>
              <a:off x="2708003" y="1918642"/>
              <a:ext cx="492919" cy="16801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4D494F7A-5329-46EC-BD2A-202FAE5AFA84}"/>
                </a:ext>
              </a:extLst>
            </p:cNvPr>
            <p:cNvSpPr txBox="1"/>
            <p:nvPr/>
          </p:nvSpPr>
          <p:spPr>
            <a:xfrm>
              <a:off x="2078717" y="1864993"/>
              <a:ext cx="751682" cy="275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/>
                <a:t>IFMs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5FA43C72-3F0E-44F5-86BC-0D5FE26C3D4F}"/>
                </a:ext>
              </a:extLst>
            </p:cNvPr>
            <p:cNvSpPr/>
            <p:nvPr/>
          </p:nvSpPr>
          <p:spPr>
            <a:xfrm>
              <a:off x="4596508" y="1798726"/>
              <a:ext cx="1226278" cy="392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i="1" dirty="0"/>
            </a:p>
          </p:txBody>
        </p:sp>
        <p:sp>
          <p:nvSpPr>
            <p:cNvPr id="142" name="Right Arrow 10">
              <a:extLst>
                <a:ext uri="{FF2B5EF4-FFF2-40B4-BE49-F238E27FC236}">
                  <a16:creationId xmlns:a16="http://schemas.microsoft.com/office/drawing/2014/main" xmlns="" id="{BC170443-8BC8-4E82-B4D4-FA18635A9919}"/>
                </a:ext>
              </a:extLst>
            </p:cNvPr>
            <p:cNvSpPr/>
            <p:nvPr/>
          </p:nvSpPr>
          <p:spPr>
            <a:xfrm>
              <a:off x="4356086" y="1926355"/>
              <a:ext cx="240422" cy="15258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3" name="Right Arrow 11">
              <a:extLst>
                <a:ext uri="{FF2B5EF4-FFF2-40B4-BE49-F238E27FC236}">
                  <a16:creationId xmlns:a16="http://schemas.microsoft.com/office/drawing/2014/main" xmlns="" id="{392B5A9F-6728-414C-8F53-256D7A95F0E0}"/>
                </a:ext>
              </a:extLst>
            </p:cNvPr>
            <p:cNvSpPr/>
            <p:nvPr/>
          </p:nvSpPr>
          <p:spPr>
            <a:xfrm>
              <a:off x="5856005" y="1934073"/>
              <a:ext cx="240422" cy="15258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DA09D1C7-E783-4F4C-BBD6-AEEC10230D7B}"/>
                </a:ext>
              </a:extLst>
            </p:cNvPr>
            <p:cNvSpPr txBox="1"/>
            <p:nvPr/>
          </p:nvSpPr>
          <p:spPr>
            <a:xfrm>
              <a:off x="5999177" y="1870934"/>
              <a:ext cx="751682" cy="275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/>
                <a:t>OFMs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C8D1DDDD-6FD9-45CC-810D-7802FBB1055F}"/>
                </a:ext>
              </a:extLst>
            </p:cNvPr>
            <p:cNvSpPr/>
            <p:nvPr/>
          </p:nvSpPr>
          <p:spPr>
            <a:xfrm>
              <a:off x="3213698" y="1859180"/>
              <a:ext cx="1153945" cy="2750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00" b="1" dirty="0"/>
                <a:t>CNN layer </a:t>
              </a:r>
              <a:r>
                <a:rPr lang="en-US" sz="1500" b="1" i="1" dirty="0" err="1"/>
                <a:t>i</a:t>
              </a:r>
              <a:endParaRPr lang="en-US" sz="1500" b="1" i="1" dirty="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3BC4974D-0FB1-45A5-BB50-A4E813F0A524}"/>
                </a:ext>
              </a:extLst>
            </p:cNvPr>
            <p:cNvSpPr/>
            <p:nvPr/>
          </p:nvSpPr>
          <p:spPr>
            <a:xfrm>
              <a:off x="4510436" y="1868371"/>
              <a:ext cx="1393656" cy="2750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00" b="1" dirty="0"/>
                <a:t>CNN layer </a:t>
              </a:r>
              <a:r>
                <a:rPr lang="en-US" sz="1500" b="1" i="1" dirty="0"/>
                <a:t>i+1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F0A9908-0F9D-421A-84F6-AC61CEE7EAB6}"/>
              </a:ext>
            </a:extLst>
          </p:cNvPr>
          <p:cNvGrpSpPr/>
          <p:nvPr/>
        </p:nvGrpSpPr>
        <p:grpSpPr>
          <a:xfrm>
            <a:off x="593125" y="3587892"/>
            <a:ext cx="7763445" cy="2479433"/>
            <a:chOff x="1358732" y="2755420"/>
            <a:chExt cx="9260437" cy="259901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xmlns="" id="{B12AE6F9-4C92-4651-BC59-D5F944642857}"/>
                </a:ext>
              </a:extLst>
            </p:cNvPr>
            <p:cNvGrpSpPr/>
            <p:nvPr/>
          </p:nvGrpSpPr>
          <p:grpSpPr>
            <a:xfrm>
              <a:off x="2477224" y="3097162"/>
              <a:ext cx="890513" cy="767786"/>
              <a:chOff x="2494106" y="2262399"/>
              <a:chExt cx="1655156" cy="1562165"/>
            </a:xfrm>
            <a:solidFill>
              <a:schemeClr val="bg1"/>
            </a:solidFill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xmlns="" id="{7E8198BF-C8F2-4A80-B1FE-96B2D6612F6D}"/>
                  </a:ext>
                </a:extLst>
              </p:cNvPr>
              <p:cNvSpPr/>
              <p:nvPr/>
            </p:nvSpPr>
            <p:spPr>
              <a:xfrm>
                <a:off x="2494106" y="2262399"/>
                <a:ext cx="1655156" cy="1562165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xmlns="" id="{C7F0672B-C329-4649-870E-14398D762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1488" y="2270084"/>
                <a:ext cx="0" cy="155448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xmlns="" id="{B751DD04-8B79-490B-98AE-2A7E79833F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17066" y="2211801"/>
                <a:ext cx="0" cy="164592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xmlns="" id="{31407F90-422A-4D01-B44F-E1E2736782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1743" y="2270084"/>
                <a:ext cx="0" cy="155448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xmlns="" id="{C33790CF-A2D6-4CF4-AF7B-60912C7E1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5850" y="2270084"/>
                <a:ext cx="0" cy="155448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xmlns="" id="{83496EDD-C741-42C6-811B-7901605D4F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17066" y="1837729"/>
                <a:ext cx="0" cy="164592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xmlns="" id="{C5E1132F-1ED5-4674-A519-9FF94AC970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26301" y="2664383"/>
                <a:ext cx="0" cy="164592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xmlns="" id="{C4D2A486-FCEB-49BD-B703-CB39C596278B}"/>
                </a:ext>
              </a:extLst>
            </p:cNvPr>
            <p:cNvSpPr/>
            <p:nvPr/>
          </p:nvSpPr>
          <p:spPr>
            <a:xfrm>
              <a:off x="2258468" y="3301457"/>
              <a:ext cx="890513" cy="767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xmlns="" id="{C4C57D2E-EAD3-4EF5-A0BD-D711252A227D}"/>
                </a:ext>
              </a:extLst>
            </p:cNvPr>
            <p:cNvSpPr/>
            <p:nvPr/>
          </p:nvSpPr>
          <p:spPr>
            <a:xfrm>
              <a:off x="2039908" y="3452072"/>
              <a:ext cx="890513" cy="767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xmlns="" id="{A9B834D8-667A-4602-9342-81010AA77749}"/>
                </a:ext>
              </a:extLst>
            </p:cNvPr>
            <p:cNvSpPr/>
            <p:nvPr/>
          </p:nvSpPr>
          <p:spPr>
            <a:xfrm>
              <a:off x="3162868" y="3671264"/>
              <a:ext cx="196787" cy="1797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xmlns="" id="{F1617EB6-41E9-437E-A6D8-0AFAC370A9B3}"/>
                </a:ext>
              </a:extLst>
            </p:cNvPr>
            <p:cNvSpPr/>
            <p:nvPr/>
          </p:nvSpPr>
          <p:spPr>
            <a:xfrm>
              <a:off x="2952782" y="3883733"/>
              <a:ext cx="196787" cy="1797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xmlns="" id="{5FD66F7B-F707-47D6-A60D-2ABE1928ABDF}"/>
                </a:ext>
              </a:extLst>
            </p:cNvPr>
            <p:cNvGrpSpPr/>
            <p:nvPr/>
          </p:nvGrpSpPr>
          <p:grpSpPr>
            <a:xfrm>
              <a:off x="4623675" y="3089975"/>
              <a:ext cx="890513" cy="767786"/>
              <a:chOff x="2494106" y="2262399"/>
              <a:chExt cx="1655156" cy="1562165"/>
            </a:xfrm>
            <a:solidFill>
              <a:schemeClr val="bg1"/>
            </a:solidFill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xmlns="" id="{EFD1B05C-7FBC-446E-9EAC-D081F5F50CEA}"/>
                  </a:ext>
                </a:extLst>
              </p:cNvPr>
              <p:cNvSpPr/>
              <p:nvPr/>
            </p:nvSpPr>
            <p:spPr>
              <a:xfrm>
                <a:off x="2494106" y="2262399"/>
                <a:ext cx="1655156" cy="1562165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xmlns="" id="{4851C227-D313-431F-8267-713FBA020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1488" y="2270084"/>
                <a:ext cx="0" cy="155448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xmlns="" id="{3841D57D-13AD-458E-A00E-7EC3B772F0D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17066" y="2211801"/>
                <a:ext cx="0" cy="164592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xmlns="" id="{CE29F26B-E5F8-45E6-90A7-1F82E1A06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1743" y="2270084"/>
                <a:ext cx="0" cy="155448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xmlns="" id="{645AEB7D-E601-4CAB-B10E-5A1FAF0ACD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5850" y="2270084"/>
                <a:ext cx="0" cy="155448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xmlns="" id="{10772985-8C67-47AF-BD96-C55523A77C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17066" y="1837729"/>
                <a:ext cx="0" cy="164592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xmlns="" id="{7D8965B5-CF1F-40E4-991E-D31E7CD796D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26301" y="2664383"/>
                <a:ext cx="0" cy="164592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xmlns="" id="{CD89F3A9-7824-4467-B02C-85A459D57E4A}"/>
                </a:ext>
              </a:extLst>
            </p:cNvPr>
            <p:cNvSpPr/>
            <p:nvPr/>
          </p:nvSpPr>
          <p:spPr>
            <a:xfrm>
              <a:off x="4392219" y="3294270"/>
              <a:ext cx="890513" cy="767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xmlns="" id="{DB8871BD-5322-45D3-857A-502B5F9AF68F}"/>
                </a:ext>
              </a:extLst>
            </p:cNvPr>
            <p:cNvSpPr/>
            <p:nvPr/>
          </p:nvSpPr>
          <p:spPr>
            <a:xfrm>
              <a:off x="4173660" y="3444885"/>
              <a:ext cx="890513" cy="767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xmlns="" id="{F5816817-7782-41BA-9527-8DC9D88E8A8C}"/>
                </a:ext>
              </a:extLst>
            </p:cNvPr>
            <p:cNvSpPr/>
            <p:nvPr/>
          </p:nvSpPr>
          <p:spPr>
            <a:xfrm>
              <a:off x="5304657" y="3672014"/>
              <a:ext cx="196787" cy="1797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xmlns="" id="{52808F78-1964-4E43-84A2-28B81E00D412}"/>
                </a:ext>
              </a:extLst>
            </p:cNvPr>
            <p:cNvSpPr/>
            <p:nvPr/>
          </p:nvSpPr>
          <p:spPr>
            <a:xfrm>
              <a:off x="5076024" y="3874849"/>
              <a:ext cx="196787" cy="1797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xmlns="" id="{AB7F4265-C889-4E07-8FBF-4451818495CB}"/>
                </a:ext>
              </a:extLst>
            </p:cNvPr>
            <p:cNvSpPr txBox="1"/>
            <p:nvPr/>
          </p:nvSpPr>
          <p:spPr>
            <a:xfrm rot="18942399">
              <a:off x="2728541" y="4054023"/>
              <a:ext cx="1143486" cy="314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End Point</a:t>
              </a:r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xmlns="" id="{38C970FB-72DB-4DDF-B35D-0E2F14FAE798}"/>
                </a:ext>
              </a:extLst>
            </p:cNvPr>
            <p:cNvGrpSpPr/>
            <p:nvPr/>
          </p:nvGrpSpPr>
          <p:grpSpPr>
            <a:xfrm>
              <a:off x="1837816" y="3652868"/>
              <a:ext cx="890513" cy="767786"/>
              <a:chOff x="2494106" y="2262399"/>
              <a:chExt cx="1655156" cy="1562165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xmlns="" id="{2FE70712-B9BA-4559-A8E9-62970A2E1808}"/>
                  </a:ext>
                </a:extLst>
              </p:cNvPr>
              <p:cNvSpPr/>
              <p:nvPr/>
            </p:nvSpPr>
            <p:spPr>
              <a:xfrm>
                <a:off x="2494106" y="2262399"/>
                <a:ext cx="1655156" cy="15621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xmlns="" id="{7F7CEFA2-1DF9-4092-AAFE-D73096AEA7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1488" y="2270084"/>
                <a:ext cx="0" cy="155448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xmlns="" id="{490B8A30-133F-496A-AFDE-A44F293C81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17066" y="2211801"/>
                <a:ext cx="0" cy="164592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xmlns="" id="{0D377CFD-4A11-41FF-A49E-7BEC9AE65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1743" y="2270084"/>
                <a:ext cx="0" cy="155448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xmlns="" id="{E6C1F29B-514D-485B-A3DE-4EBA36D06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5850" y="2270084"/>
                <a:ext cx="0" cy="155448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xmlns="" id="{0958E877-E4DE-49B6-A3A9-D251BFAEBB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17066" y="1837729"/>
                <a:ext cx="0" cy="164592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xmlns="" id="{44CAB4D3-CAFD-49C1-8F7C-9AAE6918921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26301" y="2664383"/>
                <a:ext cx="0" cy="164592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xmlns="" id="{5DFDCD0C-B5E6-4FA5-9624-78C33E4E71B8}"/>
                </a:ext>
              </a:extLst>
            </p:cNvPr>
            <p:cNvGrpSpPr/>
            <p:nvPr/>
          </p:nvGrpSpPr>
          <p:grpSpPr>
            <a:xfrm>
              <a:off x="3964409" y="3645360"/>
              <a:ext cx="890513" cy="767786"/>
              <a:chOff x="2494106" y="2262399"/>
              <a:chExt cx="1655156" cy="1562165"/>
            </a:xfrm>
            <a:solidFill>
              <a:schemeClr val="bg1"/>
            </a:solidFill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xmlns="" id="{66569E41-4FB0-4155-B02D-8AB4F51081C2}"/>
                  </a:ext>
                </a:extLst>
              </p:cNvPr>
              <p:cNvSpPr/>
              <p:nvPr/>
            </p:nvSpPr>
            <p:spPr>
              <a:xfrm>
                <a:off x="2494106" y="2262399"/>
                <a:ext cx="1655156" cy="1562165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xmlns="" id="{7F3204AE-94B7-481D-9B9B-7FDBCDEBB9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1488" y="2270084"/>
                <a:ext cx="0" cy="155448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xmlns="" id="{C4922E03-F101-44A5-A79D-CCA0375991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17066" y="2211801"/>
                <a:ext cx="0" cy="164592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xmlns="" id="{89CA9E69-0008-473D-BA6A-CAA73152F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1743" y="2270084"/>
                <a:ext cx="0" cy="155448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xmlns="" id="{998CF98B-A30F-41C4-B77C-409E0C69F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5850" y="2270084"/>
                <a:ext cx="0" cy="155448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xmlns="" id="{8EC0040D-7616-4427-A555-9AC83B2DDD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17066" y="1837729"/>
                <a:ext cx="0" cy="164592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xmlns="" id="{8BA5F8FC-CFB3-418E-93F1-EB0F7D201A2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26301" y="2664383"/>
                <a:ext cx="0" cy="164592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xmlns="" id="{E340774E-5036-4029-A040-227834A31150}"/>
                </a:ext>
              </a:extLst>
            </p:cNvPr>
            <p:cNvSpPr/>
            <p:nvPr/>
          </p:nvSpPr>
          <p:spPr>
            <a:xfrm>
              <a:off x="1846053" y="3665013"/>
              <a:ext cx="196787" cy="174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xmlns="" id="{1EB54195-C6EB-4FBC-9DE8-F75D4CF53DAA}"/>
                </a:ext>
              </a:extLst>
            </p:cNvPr>
            <p:cNvSpPr/>
            <p:nvPr/>
          </p:nvSpPr>
          <p:spPr>
            <a:xfrm>
              <a:off x="2048761" y="3463223"/>
              <a:ext cx="196787" cy="174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xmlns="" id="{E689626D-CCA8-439B-89C7-5D56CFA5438E}"/>
                </a:ext>
              </a:extLst>
            </p:cNvPr>
            <p:cNvSpPr/>
            <p:nvPr/>
          </p:nvSpPr>
          <p:spPr>
            <a:xfrm>
              <a:off x="3973575" y="3654881"/>
              <a:ext cx="196787" cy="174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xmlns="" id="{6D13B245-8830-4B73-BABA-FF677E275EC3}"/>
                </a:ext>
              </a:extLst>
            </p:cNvPr>
            <p:cNvSpPr/>
            <p:nvPr/>
          </p:nvSpPr>
          <p:spPr>
            <a:xfrm>
              <a:off x="4184802" y="3457318"/>
              <a:ext cx="196787" cy="174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xmlns="" id="{D0597C77-BA60-435B-966D-DABB8FCA6D53}"/>
                </a:ext>
              </a:extLst>
            </p:cNvPr>
            <p:cNvSpPr txBox="1"/>
            <p:nvPr/>
          </p:nvSpPr>
          <p:spPr>
            <a:xfrm rot="18942399">
              <a:off x="3412294" y="3181489"/>
              <a:ext cx="1261316" cy="314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Start Point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xmlns="" id="{C76BD0D8-9FD3-44EF-B4DE-7DF8639D2A1D}"/>
                </a:ext>
              </a:extLst>
            </p:cNvPr>
            <p:cNvSpPr txBox="1"/>
            <p:nvPr/>
          </p:nvSpPr>
          <p:spPr>
            <a:xfrm rot="18942399">
              <a:off x="1358732" y="3039287"/>
              <a:ext cx="1304149" cy="314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Start Point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xmlns="" id="{BAC1A33D-5D1B-42AE-8684-FA46BD6EE0D1}"/>
                </a:ext>
              </a:extLst>
            </p:cNvPr>
            <p:cNvSpPr txBox="1"/>
            <p:nvPr/>
          </p:nvSpPr>
          <p:spPr>
            <a:xfrm rot="18942399">
              <a:off x="4516986" y="3503993"/>
              <a:ext cx="1168725" cy="314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End Point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xmlns="" id="{2B8424C5-75D6-4B09-A5CD-142A56E892B4}"/>
                </a:ext>
              </a:extLst>
            </p:cNvPr>
            <p:cNvSpPr txBox="1"/>
            <p:nvPr/>
          </p:nvSpPr>
          <p:spPr>
            <a:xfrm>
              <a:off x="2430851" y="2765388"/>
              <a:ext cx="1644731" cy="33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IFMs Layer </a:t>
              </a:r>
              <a:r>
                <a:rPr lang="en-US" sz="1500" b="1" i="1" dirty="0" err="1"/>
                <a:t>i</a:t>
              </a:r>
              <a:endParaRPr lang="en-US" sz="1500" b="1" i="1" dirty="0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xmlns="" id="{AED41FDC-A1A9-4770-BADB-9B0F3DD20442}"/>
                </a:ext>
              </a:extLst>
            </p:cNvPr>
            <p:cNvSpPr txBox="1"/>
            <p:nvPr/>
          </p:nvSpPr>
          <p:spPr>
            <a:xfrm>
              <a:off x="4384309" y="2755420"/>
              <a:ext cx="1804880" cy="33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OFMs Layer </a:t>
              </a:r>
              <a:r>
                <a:rPr lang="en-US" sz="1500" b="1" i="1" dirty="0" err="1"/>
                <a:t>i</a:t>
              </a:r>
              <a:endParaRPr lang="en-US" sz="1500" b="1" i="1" dirty="0"/>
            </a:p>
          </p:txBody>
        </p: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xmlns="" id="{57202B4A-2DF4-49BD-B333-549EE6C740B9}"/>
                </a:ext>
              </a:extLst>
            </p:cNvPr>
            <p:cNvCxnSpPr/>
            <p:nvPr/>
          </p:nvCxnSpPr>
          <p:spPr>
            <a:xfrm>
              <a:off x="1679153" y="4768959"/>
              <a:ext cx="3657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xmlns="" id="{FB69C84B-E5E4-4380-9F40-189391726CA4}"/>
                </a:ext>
              </a:extLst>
            </p:cNvPr>
            <p:cNvCxnSpPr/>
            <p:nvPr/>
          </p:nvCxnSpPr>
          <p:spPr>
            <a:xfrm rot="5400000">
              <a:off x="1496273" y="4939139"/>
              <a:ext cx="3657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xmlns="" id="{16F64F56-2DCC-4A77-9FAD-ACDCDEEA5BCC}"/>
                </a:ext>
              </a:extLst>
            </p:cNvPr>
            <p:cNvSpPr txBox="1"/>
            <p:nvPr/>
          </p:nvSpPr>
          <p:spPr>
            <a:xfrm>
              <a:off x="1506549" y="4750376"/>
              <a:ext cx="2663812" cy="483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Processing Direction (Up-Counting )</a:t>
              </a:r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xmlns="" id="{7F3BDA7A-576B-44A6-B677-41AB61F7880B}"/>
                </a:ext>
              </a:extLst>
            </p:cNvPr>
            <p:cNvGrpSpPr/>
            <p:nvPr/>
          </p:nvGrpSpPr>
          <p:grpSpPr>
            <a:xfrm>
              <a:off x="7021788" y="3132272"/>
              <a:ext cx="890513" cy="767786"/>
              <a:chOff x="2494106" y="2262399"/>
              <a:chExt cx="1655156" cy="1562165"/>
            </a:xfrm>
            <a:solidFill>
              <a:schemeClr val="bg1"/>
            </a:solidFill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xmlns="" id="{436BAA0C-FCC1-414B-9D23-D08C51BDACCB}"/>
                  </a:ext>
                </a:extLst>
              </p:cNvPr>
              <p:cNvSpPr/>
              <p:nvPr/>
            </p:nvSpPr>
            <p:spPr>
              <a:xfrm>
                <a:off x="2494106" y="2262399"/>
                <a:ext cx="1655156" cy="1562165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xmlns="" id="{B0E4B41D-E269-4B2E-8C90-864C3F824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1488" y="2270084"/>
                <a:ext cx="0" cy="155448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xmlns="" id="{2BABB522-7241-478A-9798-F5289E07FC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17066" y="2211801"/>
                <a:ext cx="0" cy="164592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xmlns="" id="{86F12BC8-F11E-4CD2-98B6-74C64578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1743" y="2270084"/>
                <a:ext cx="0" cy="155448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xmlns="" id="{9132E693-2C30-4AB5-9473-1F5BE6AD9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5850" y="2270084"/>
                <a:ext cx="0" cy="155448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xmlns="" id="{BEDCC4B7-1B61-4391-9FD5-FB9DB2750B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17066" y="1837729"/>
                <a:ext cx="0" cy="164592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xmlns="" id="{AA23B1EC-9E03-47A4-8AF9-39C798E888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26301" y="2664383"/>
                <a:ext cx="0" cy="164592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xmlns="" id="{7ED10C8B-DB45-4E0B-BD3C-3EFB38AA4A33}"/>
                </a:ext>
              </a:extLst>
            </p:cNvPr>
            <p:cNvSpPr/>
            <p:nvPr/>
          </p:nvSpPr>
          <p:spPr>
            <a:xfrm>
              <a:off x="6790332" y="3336567"/>
              <a:ext cx="890513" cy="767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xmlns="" id="{725448DE-0B9A-4A44-BC42-F36D449B6A60}"/>
                </a:ext>
              </a:extLst>
            </p:cNvPr>
            <p:cNvSpPr/>
            <p:nvPr/>
          </p:nvSpPr>
          <p:spPr>
            <a:xfrm>
              <a:off x="6571772" y="3487182"/>
              <a:ext cx="890513" cy="767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xmlns="" id="{7D9F6F78-DB64-46C0-BBE6-F170B5E8F86D}"/>
                </a:ext>
              </a:extLst>
            </p:cNvPr>
            <p:cNvSpPr/>
            <p:nvPr/>
          </p:nvSpPr>
          <p:spPr>
            <a:xfrm>
              <a:off x="7702770" y="3714310"/>
              <a:ext cx="196788" cy="17976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xmlns="" id="{E67122F5-C027-4314-AA58-0E532AFAF555}"/>
                </a:ext>
              </a:extLst>
            </p:cNvPr>
            <p:cNvSpPr/>
            <p:nvPr/>
          </p:nvSpPr>
          <p:spPr>
            <a:xfrm>
              <a:off x="7478900" y="3912383"/>
              <a:ext cx="196788" cy="17976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xmlns="" id="{D0598F76-7BA2-4AAE-9CE3-6A50FC8DF83F}"/>
                </a:ext>
              </a:extLst>
            </p:cNvPr>
            <p:cNvGrpSpPr/>
            <p:nvPr/>
          </p:nvGrpSpPr>
          <p:grpSpPr>
            <a:xfrm>
              <a:off x="9155540" y="3125086"/>
              <a:ext cx="890513" cy="767786"/>
              <a:chOff x="2494106" y="2262399"/>
              <a:chExt cx="1655156" cy="1562165"/>
            </a:xfrm>
            <a:solidFill>
              <a:schemeClr val="bg1"/>
            </a:solidFill>
          </p:grpSpPr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xmlns="" id="{2B1F3B78-09FA-446B-879B-DA3922422293}"/>
                  </a:ext>
                </a:extLst>
              </p:cNvPr>
              <p:cNvSpPr/>
              <p:nvPr/>
            </p:nvSpPr>
            <p:spPr>
              <a:xfrm>
                <a:off x="2494106" y="2262399"/>
                <a:ext cx="1655156" cy="1562165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xmlns="" id="{D97B9336-6763-4420-B6DB-F940E90B85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1488" y="2270084"/>
                <a:ext cx="0" cy="155448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xmlns="" id="{71E50E3D-F0A0-4DBF-BD44-A93939CA92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17066" y="2211801"/>
                <a:ext cx="0" cy="164592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xmlns="" id="{19C849DB-5FC6-4FA1-B3E9-36DC212F4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1743" y="2270084"/>
                <a:ext cx="0" cy="155448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xmlns="" id="{1947AC95-0BED-4E62-908D-469BA84912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5850" y="2270084"/>
                <a:ext cx="0" cy="155448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xmlns="" id="{57377F42-8738-4E2A-80EF-012EEBD15D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17066" y="1837729"/>
                <a:ext cx="0" cy="164592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xmlns="" id="{1E4322A1-98CB-4D51-9034-E250C3C0FF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26301" y="2664383"/>
                <a:ext cx="0" cy="164592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xmlns="" id="{F1F706C6-7032-400D-9D40-B696485ABFB6}"/>
                </a:ext>
              </a:extLst>
            </p:cNvPr>
            <p:cNvSpPr/>
            <p:nvPr/>
          </p:nvSpPr>
          <p:spPr>
            <a:xfrm>
              <a:off x="8924084" y="3329380"/>
              <a:ext cx="890513" cy="767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xmlns="" id="{947E41C1-8061-41E7-AA5B-C59DD8F3550F}"/>
                </a:ext>
              </a:extLst>
            </p:cNvPr>
            <p:cNvSpPr/>
            <p:nvPr/>
          </p:nvSpPr>
          <p:spPr>
            <a:xfrm>
              <a:off x="8705524" y="3479995"/>
              <a:ext cx="890513" cy="767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xmlns="" id="{8E121111-624B-473E-AB1F-8B3D97742E8E}"/>
                </a:ext>
              </a:extLst>
            </p:cNvPr>
            <p:cNvSpPr/>
            <p:nvPr/>
          </p:nvSpPr>
          <p:spPr>
            <a:xfrm>
              <a:off x="9836522" y="3707124"/>
              <a:ext cx="196788" cy="17976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xmlns="" id="{6BCF8582-CEE6-4E7B-B9D8-73F4F3E8961C}"/>
                </a:ext>
              </a:extLst>
            </p:cNvPr>
            <p:cNvSpPr/>
            <p:nvPr/>
          </p:nvSpPr>
          <p:spPr>
            <a:xfrm>
              <a:off x="9612652" y="3905196"/>
              <a:ext cx="196788" cy="17976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xmlns="" id="{1E73E4C7-16D7-4816-BF68-CC9B96363FB9}"/>
                </a:ext>
              </a:extLst>
            </p:cNvPr>
            <p:cNvGrpSpPr/>
            <p:nvPr/>
          </p:nvGrpSpPr>
          <p:grpSpPr>
            <a:xfrm>
              <a:off x="6369680" y="3687978"/>
              <a:ext cx="890513" cy="767786"/>
              <a:chOff x="2494106" y="2262399"/>
              <a:chExt cx="1655156" cy="1562165"/>
            </a:xfrm>
            <a:solidFill>
              <a:schemeClr val="bg1"/>
            </a:solidFill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xmlns="" id="{F32A5D59-BBAA-414C-BED1-7327E158CA4D}"/>
                  </a:ext>
                </a:extLst>
              </p:cNvPr>
              <p:cNvSpPr/>
              <p:nvPr/>
            </p:nvSpPr>
            <p:spPr>
              <a:xfrm>
                <a:off x="2494106" y="2262399"/>
                <a:ext cx="1655156" cy="1562165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xmlns="" id="{E5500700-B661-43ED-AF9F-03E8AFA46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1488" y="2270084"/>
                <a:ext cx="0" cy="155448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xmlns="" id="{3B070E69-DB6B-4D17-B460-D64A28BBE6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17066" y="2211801"/>
                <a:ext cx="0" cy="164592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xmlns="" id="{829548E7-3E3F-42BA-B9C6-35FF3D654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1743" y="2270084"/>
                <a:ext cx="0" cy="155448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xmlns="" id="{E7531C3E-3388-4C2C-A7DE-753E196FB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5850" y="2270084"/>
                <a:ext cx="0" cy="155448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xmlns="" id="{E23927E7-5849-44FA-88FE-2D1D4A8C4D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17066" y="1837729"/>
                <a:ext cx="0" cy="164592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xmlns="" id="{C89E5472-65A4-42F0-8EB3-87352218CD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26301" y="2664383"/>
                <a:ext cx="0" cy="164592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xmlns="" id="{E2783368-87FD-402A-AD38-35A7FD4F73E8}"/>
                </a:ext>
              </a:extLst>
            </p:cNvPr>
            <p:cNvGrpSpPr/>
            <p:nvPr/>
          </p:nvGrpSpPr>
          <p:grpSpPr>
            <a:xfrm>
              <a:off x="8496273" y="3680470"/>
              <a:ext cx="890513" cy="767786"/>
              <a:chOff x="2494106" y="2262399"/>
              <a:chExt cx="1655156" cy="1562165"/>
            </a:xfrm>
            <a:solidFill>
              <a:schemeClr val="bg1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xmlns="" id="{AC5221F8-FCCC-425D-A583-9A74BFCE6898}"/>
                  </a:ext>
                </a:extLst>
              </p:cNvPr>
              <p:cNvSpPr/>
              <p:nvPr/>
            </p:nvSpPr>
            <p:spPr>
              <a:xfrm>
                <a:off x="2494106" y="2262399"/>
                <a:ext cx="1655156" cy="1562165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xmlns="" id="{48193CAB-B90C-4314-A5A4-52C4748415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1488" y="2270084"/>
                <a:ext cx="0" cy="155448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xmlns="" id="{3C0C7E58-59EE-468B-970F-3E177CA1A59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17066" y="2211801"/>
                <a:ext cx="0" cy="164592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xmlns="" id="{4C51A901-3620-4853-B404-DDBD17AF6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1743" y="2270084"/>
                <a:ext cx="0" cy="155448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xmlns="" id="{BCCBAAB3-7D6A-4E3C-AE70-8BE822B75E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5850" y="2270084"/>
                <a:ext cx="0" cy="155448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xmlns="" id="{BA5BC15D-CDCA-4849-A344-AC8B4CED89E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17066" y="1837729"/>
                <a:ext cx="0" cy="164592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xmlns="" id="{2A5B1E85-1FA7-43DB-A46C-D48862975E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26301" y="2664383"/>
                <a:ext cx="0" cy="164592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xmlns="" id="{3310C10E-53DE-471E-99DE-7520ECD0405C}"/>
                </a:ext>
              </a:extLst>
            </p:cNvPr>
            <p:cNvSpPr/>
            <p:nvPr/>
          </p:nvSpPr>
          <p:spPr>
            <a:xfrm>
              <a:off x="6377916" y="3700123"/>
              <a:ext cx="196788" cy="1747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xmlns="" id="{D30B170B-F833-4EB8-BC1B-485A936AFAAE}"/>
                </a:ext>
              </a:extLst>
            </p:cNvPr>
            <p:cNvSpPr/>
            <p:nvPr/>
          </p:nvSpPr>
          <p:spPr>
            <a:xfrm>
              <a:off x="6580624" y="3498333"/>
              <a:ext cx="196788" cy="1747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xmlns="" id="{8E37D4B0-E096-4713-ABED-8988CBA9C3E7}"/>
                </a:ext>
              </a:extLst>
            </p:cNvPr>
            <p:cNvSpPr/>
            <p:nvPr/>
          </p:nvSpPr>
          <p:spPr>
            <a:xfrm>
              <a:off x="8505439" y="3689991"/>
              <a:ext cx="196788" cy="1747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xmlns="" id="{AD779161-7542-4DC6-9465-34D57CE2205D}"/>
                </a:ext>
              </a:extLst>
            </p:cNvPr>
            <p:cNvSpPr/>
            <p:nvPr/>
          </p:nvSpPr>
          <p:spPr>
            <a:xfrm>
              <a:off x="8716667" y="3492428"/>
              <a:ext cx="196788" cy="1747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xmlns="" id="{5E5ECB9A-C4CB-4BA3-8808-DF7730DA47FC}"/>
                </a:ext>
              </a:extLst>
            </p:cNvPr>
            <p:cNvSpPr txBox="1"/>
            <p:nvPr/>
          </p:nvSpPr>
          <p:spPr>
            <a:xfrm rot="18942399">
              <a:off x="7931608" y="3301008"/>
              <a:ext cx="1139267" cy="314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End Point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xmlns="" id="{186756C1-93FE-498C-A051-B55BBBC99344}"/>
                </a:ext>
              </a:extLst>
            </p:cNvPr>
            <p:cNvSpPr txBox="1"/>
            <p:nvPr/>
          </p:nvSpPr>
          <p:spPr>
            <a:xfrm rot="18942399">
              <a:off x="5856041" y="3212385"/>
              <a:ext cx="1200712" cy="314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End Point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xmlns="" id="{CC0F28A0-9115-4DA3-BC2F-029C5C227BE2}"/>
                </a:ext>
              </a:extLst>
            </p:cNvPr>
            <p:cNvSpPr txBox="1"/>
            <p:nvPr/>
          </p:nvSpPr>
          <p:spPr>
            <a:xfrm>
              <a:off x="6011357" y="2782311"/>
              <a:ext cx="3298986" cy="314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OFM Layer </a:t>
              </a:r>
              <a:r>
                <a:rPr lang="en-US" sz="1350" b="1" i="1" dirty="0" err="1"/>
                <a:t>i</a:t>
              </a:r>
              <a:r>
                <a:rPr lang="en-US" sz="1350" b="1" i="1" dirty="0"/>
                <a:t> </a:t>
              </a:r>
              <a:r>
                <a:rPr lang="en-US" sz="1350" b="1" dirty="0"/>
                <a:t>=IFMs Layer </a:t>
              </a:r>
              <a:r>
                <a:rPr lang="en-US" sz="1350" b="1" i="1" dirty="0"/>
                <a:t>i+1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xmlns="" id="{B0FB1CB1-DCEE-4E7F-AF90-79C029F3CE18}"/>
                </a:ext>
              </a:extLst>
            </p:cNvPr>
            <p:cNvSpPr txBox="1"/>
            <p:nvPr/>
          </p:nvSpPr>
          <p:spPr>
            <a:xfrm>
              <a:off x="8769053" y="2810402"/>
              <a:ext cx="1848605" cy="314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OFMs Layer </a:t>
              </a:r>
              <a:r>
                <a:rPr lang="en-US" sz="1350" b="1" i="1" dirty="0"/>
                <a:t>i+1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xmlns="" id="{339A92CF-B22F-46EA-9DD6-9D547959B741}"/>
                </a:ext>
              </a:extLst>
            </p:cNvPr>
            <p:cNvCxnSpPr/>
            <p:nvPr/>
          </p:nvCxnSpPr>
          <p:spPr>
            <a:xfrm rot="16200000" flipV="1">
              <a:off x="10002856" y="4696429"/>
              <a:ext cx="3657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xmlns="" id="{B82AD459-0A42-4602-B7DE-3DBBB48FD6FE}"/>
                </a:ext>
              </a:extLst>
            </p:cNvPr>
            <p:cNvSpPr/>
            <p:nvPr/>
          </p:nvSpPr>
          <p:spPr>
            <a:xfrm>
              <a:off x="1549876" y="2782311"/>
              <a:ext cx="4389911" cy="2563826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6" name="Freeform 132">
              <a:extLst>
                <a:ext uri="{FF2B5EF4-FFF2-40B4-BE49-F238E27FC236}">
                  <a16:creationId xmlns:a16="http://schemas.microsoft.com/office/drawing/2014/main" xmlns="" id="{A448C88B-C96C-4141-B333-C8B0C63D6ADE}"/>
                </a:ext>
              </a:extLst>
            </p:cNvPr>
            <p:cNvSpPr/>
            <p:nvPr/>
          </p:nvSpPr>
          <p:spPr>
            <a:xfrm rot="16678398">
              <a:off x="2858384" y="3567234"/>
              <a:ext cx="574841" cy="638181"/>
            </a:xfrm>
            <a:custGeom>
              <a:avLst/>
              <a:gdLst>
                <a:gd name="connsiteX0" fmla="*/ 586481 w 1169592"/>
                <a:gd name="connsiteY0" fmla="*/ 97234 h 1186158"/>
                <a:gd name="connsiteX1" fmla="*/ 1143830 w 1169592"/>
                <a:gd name="connsiteY1" fmla="*/ 663291 h 1186158"/>
                <a:gd name="connsiteX2" fmla="*/ 969658 w 1169592"/>
                <a:gd name="connsiteY2" fmla="*/ 1185805 h 1186158"/>
                <a:gd name="connsiteX3" fmla="*/ 37841 w 1169592"/>
                <a:gd name="connsiteY3" fmla="*/ 732959 h 1186158"/>
                <a:gd name="connsiteX4" fmla="*/ 220721 w 1169592"/>
                <a:gd name="connsiteY4" fmla="*/ 62399 h 1186158"/>
                <a:gd name="connsiteX5" fmla="*/ 586481 w 1169592"/>
                <a:gd name="connsiteY5" fmla="*/ 97234 h 118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592" h="1186158">
                  <a:moveTo>
                    <a:pt x="586481" y="97234"/>
                  </a:moveTo>
                  <a:cubicBezTo>
                    <a:pt x="740333" y="197383"/>
                    <a:pt x="1079967" y="481863"/>
                    <a:pt x="1143830" y="663291"/>
                  </a:cubicBezTo>
                  <a:cubicBezTo>
                    <a:pt x="1207693" y="844719"/>
                    <a:pt x="1153990" y="1174194"/>
                    <a:pt x="969658" y="1185805"/>
                  </a:cubicBezTo>
                  <a:cubicBezTo>
                    <a:pt x="785327" y="1197416"/>
                    <a:pt x="162664" y="920193"/>
                    <a:pt x="37841" y="732959"/>
                  </a:cubicBezTo>
                  <a:cubicBezTo>
                    <a:pt x="-86982" y="545725"/>
                    <a:pt x="129281" y="168353"/>
                    <a:pt x="220721" y="62399"/>
                  </a:cubicBezTo>
                  <a:cubicBezTo>
                    <a:pt x="312161" y="-43555"/>
                    <a:pt x="432629" y="-2915"/>
                    <a:pt x="586481" y="9723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17" name="Freeform 132">
              <a:extLst>
                <a:ext uri="{FF2B5EF4-FFF2-40B4-BE49-F238E27FC236}">
                  <a16:creationId xmlns:a16="http://schemas.microsoft.com/office/drawing/2014/main" xmlns="" id="{915201E4-362D-4F02-AF4D-2BBF40203136}"/>
                </a:ext>
              </a:extLst>
            </p:cNvPr>
            <p:cNvSpPr/>
            <p:nvPr/>
          </p:nvSpPr>
          <p:spPr>
            <a:xfrm rot="16678398">
              <a:off x="4992135" y="3560047"/>
              <a:ext cx="574841" cy="638181"/>
            </a:xfrm>
            <a:custGeom>
              <a:avLst/>
              <a:gdLst>
                <a:gd name="connsiteX0" fmla="*/ 586481 w 1169592"/>
                <a:gd name="connsiteY0" fmla="*/ 97234 h 1186158"/>
                <a:gd name="connsiteX1" fmla="*/ 1143830 w 1169592"/>
                <a:gd name="connsiteY1" fmla="*/ 663291 h 1186158"/>
                <a:gd name="connsiteX2" fmla="*/ 969658 w 1169592"/>
                <a:gd name="connsiteY2" fmla="*/ 1185805 h 1186158"/>
                <a:gd name="connsiteX3" fmla="*/ 37841 w 1169592"/>
                <a:gd name="connsiteY3" fmla="*/ 732959 h 1186158"/>
                <a:gd name="connsiteX4" fmla="*/ 220721 w 1169592"/>
                <a:gd name="connsiteY4" fmla="*/ 62399 h 1186158"/>
                <a:gd name="connsiteX5" fmla="*/ 586481 w 1169592"/>
                <a:gd name="connsiteY5" fmla="*/ 97234 h 118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592" h="1186158">
                  <a:moveTo>
                    <a:pt x="586481" y="97234"/>
                  </a:moveTo>
                  <a:cubicBezTo>
                    <a:pt x="740333" y="197383"/>
                    <a:pt x="1079967" y="481863"/>
                    <a:pt x="1143830" y="663291"/>
                  </a:cubicBezTo>
                  <a:cubicBezTo>
                    <a:pt x="1207693" y="844719"/>
                    <a:pt x="1153990" y="1174194"/>
                    <a:pt x="969658" y="1185805"/>
                  </a:cubicBezTo>
                  <a:cubicBezTo>
                    <a:pt x="785327" y="1197416"/>
                    <a:pt x="162664" y="920193"/>
                    <a:pt x="37841" y="732959"/>
                  </a:cubicBezTo>
                  <a:cubicBezTo>
                    <a:pt x="-86982" y="545725"/>
                    <a:pt x="129281" y="168353"/>
                    <a:pt x="220721" y="62399"/>
                  </a:cubicBezTo>
                  <a:cubicBezTo>
                    <a:pt x="312161" y="-43555"/>
                    <a:pt x="432629" y="-2915"/>
                    <a:pt x="586481" y="9723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8" name="Freeform 132">
              <a:extLst>
                <a:ext uri="{FF2B5EF4-FFF2-40B4-BE49-F238E27FC236}">
                  <a16:creationId xmlns:a16="http://schemas.microsoft.com/office/drawing/2014/main" xmlns="" id="{BA872FED-CFC0-4FDE-A4C7-816B3BB2757C}"/>
                </a:ext>
              </a:extLst>
            </p:cNvPr>
            <p:cNvSpPr/>
            <p:nvPr/>
          </p:nvSpPr>
          <p:spPr>
            <a:xfrm rot="16678398">
              <a:off x="3887187" y="3333158"/>
              <a:ext cx="574841" cy="638181"/>
            </a:xfrm>
            <a:custGeom>
              <a:avLst/>
              <a:gdLst>
                <a:gd name="connsiteX0" fmla="*/ 586481 w 1169592"/>
                <a:gd name="connsiteY0" fmla="*/ 97234 h 1186158"/>
                <a:gd name="connsiteX1" fmla="*/ 1143830 w 1169592"/>
                <a:gd name="connsiteY1" fmla="*/ 663291 h 1186158"/>
                <a:gd name="connsiteX2" fmla="*/ 969658 w 1169592"/>
                <a:gd name="connsiteY2" fmla="*/ 1185805 h 1186158"/>
                <a:gd name="connsiteX3" fmla="*/ 37841 w 1169592"/>
                <a:gd name="connsiteY3" fmla="*/ 732959 h 1186158"/>
                <a:gd name="connsiteX4" fmla="*/ 220721 w 1169592"/>
                <a:gd name="connsiteY4" fmla="*/ 62399 h 1186158"/>
                <a:gd name="connsiteX5" fmla="*/ 586481 w 1169592"/>
                <a:gd name="connsiteY5" fmla="*/ 97234 h 118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592" h="1186158">
                  <a:moveTo>
                    <a:pt x="586481" y="97234"/>
                  </a:moveTo>
                  <a:cubicBezTo>
                    <a:pt x="740333" y="197383"/>
                    <a:pt x="1079967" y="481863"/>
                    <a:pt x="1143830" y="663291"/>
                  </a:cubicBezTo>
                  <a:cubicBezTo>
                    <a:pt x="1207693" y="844719"/>
                    <a:pt x="1153990" y="1174194"/>
                    <a:pt x="969658" y="1185805"/>
                  </a:cubicBezTo>
                  <a:cubicBezTo>
                    <a:pt x="785327" y="1197416"/>
                    <a:pt x="162664" y="920193"/>
                    <a:pt x="37841" y="732959"/>
                  </a:cubicBezTo>
                  <a:cubicBezTo>
                    <a:pt x="-86982" y="545725"/>
                    <a:pt x="129281" y="168353"/>
                    <a:pt x="220721" y="62399"/>
                  </a:cubicBezTo>
                  <a:cubicBezTo>
                    <a:pt x="312161" y="-43555"/>
                    <a:pt x="432629" y="-2915"/>
                    <a:pt x="586481" y="9723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19" name="Freeform 132">
              <a:extLst>
                <a:ext uri="{FF2B5EF4-FFF2-40B4-BE49-F238E27FC236}">
                  <a16:creationId xmlns:a16="http://schemas.microsoft.com/office/drawing/2014/main" xmlns="" id="{6717227D-4530-4CCE-88E1-167C25F6156F}"/>
                </a:ext>
              </a:extLst>
            </p:cNvPr>
            <p:cNvSpPr/>
            <p:nvPr/>
          </p:nvSpPr>
          <p:spPr>
            <a:xfrm rot="16678398">
              <a:off x="7390248" y="3602344"/>
              <a:ext cx="574841" cy="638181"/>
            </a:xfrm>
            <a:custGeom>
              <a:avLst/>
              <a:gdLst>
                <a:gd name="connsiteX0" fmla="*/ 586481 w 1169592"/>
                <a:gd name="connsiteY0" fmla="*/ 97234 h 1186158"/>
                <a:gd name="connsiteX1" fmla="*/ 1143830 w 1169592"/>
                <a:gd name="connsiteY1" fmla="*/ 663291 h 1186158"/>
                <a:gd name="connsiteX2" fmla="*/ 969658 w 1169592"/>
                <a:gd name="connsiteY2" fmla="*/ 1185805 h 1186158"/>
                <a:gd name="connsiteX3" fmla="*/ 37841 w 1169592"/>
                <a:gd name="connsiteY3" fmla="*/ 732959 h 1186158"/>
                <a:gd name="connsiteX4" fmla="*/ 220721 w 1169592"/>
                <a:gd name="connsiteY4" fmla="*/ 62399 h 1186158"/>
                <a:gd name="connsiteX5" fmla="*/ 586481 w 1169592"/>
                <a:gd name="connsiteY5" fmla="*/ 97234 h 118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592" h="1186158">
                  <a:moveTo>
                    <a:pt x="586481" y="97234"/>
                  </a:moveTo>
                  <a:cubicBezTo>
                    <a:pt x="740333" y="197383"/>
                    <a:pt x="1079967" y="481863"/>
                    <a:pt x="1143830" y="663291"/>
                  </a:cubicBezTo>
                  <a:cubicBezTo>
                    <a:pt x="1207693" y="844719"/>
                    <a:pt x="1153990" y="1174194"/>
                    <a:pt x="969658" y="1185805"/>
                  </a:cubicBezTo>
                  <a:cubicBezTo>
                    <a:pt x="785327" y="1197416"/>
                    <a:pt x="162664" y="920193"/>
                    <a:pt x="37841" y="732959"/>
                  </a:cubicBezTo>
                  <a:cubicBezTo>
                    <a:pt x="-86982" y="545725"/>
                    <a:pt x="129281" y="168353"/>
                    <a:pt x="220721" y="62399"/>
                  </a:cubicBezTo>
                  <a:cubicBezTo>
                    <a:pt x="312161" y="-43555"/>
                    <a:pt x="432629" y="-2915"/>
                    <a:pt x="586481" y="9723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0" name="Freeform 132">
              <a:extLst>
                <a:ext uri="{FF2B5EF4-FFF2-40B4-BE49-F238E27FC236}">
                  <a16:creationId xmlns:a16="http://schemas.microsoft.com/office/drawing/2014/main" xmlns="" id="{7BB8CF79-B229-48A4-B355-E93B82322B41}"/>
                </a:ext>
              </a:extLst>
            </p:cNvPr>
            <p:cNvSpPr/>
            <p:nvPr/>
          </p:nvSpPr>
          <p:spPr>
            <a:xfrm rot="16678398">
              <a:off x="9524000" y="3595157"/>
              <a:ext cx="574841" cy="638181"/>
            </a:xfrm>
            <a:custGeom>
              <a:avLst/>
              <a:gdLst>
                <a:gd name="connsiteX0" fmla="*/ 586481 w 1169592"/>
                <a:gd name="connsiteY0" fmla="*/ 97234 h 1186158"/>
                <a:gd name="connsiteX1" fmla="*/ 1143830 w 1169592"/>
                <a:gd name="connsiteY1" fmla="*/ 663291 h 1186158"/>
                <a:gd name="connsiteX2" fmla="*/ 969658 w 1169592"/>
                <a:gd name="connsiteY2" fmla="*/ 1185805 h 1186158"/>
                <a:gd name="connsiteX3" fmla="*/ 37841 w 1169592"/>
                <a:gd name="connsiteY3" fmla="*/ 732959 h 1186158"/>
                <a:gd name="connsiteX4" fmla="*/ 220721 w 1169592"/>
                <a:gd name="connsiteY4" fmla="*/ 62399 h 1186158"/>
                <a:gd name="connsiteX5" fmla="*/ 586481 w 1169592"/>
                <a:gd name="connsiteY5" fmla="*/ 97234 h 118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592" h="1186158">
                  <a:moveTo>
                    <a:pt x="586481" y="97234"/>
                  </a:moveTo>
                  <a:cubicBezTo>
                    <a:pt x="740333" y="197383"/>
                    <a:pt x="1079967" y="481863"/>
                    <a:pt x="1143830" y="663291"/>
                  </a:cubicBezTo>
                  <a:cubicBezTo>
                    <a:pt x="1207693" y="844719"/>
                    <a:pt x="1153990" y="1174194"/>
                    <a:pt x="969658" y="1185805"/>
                  </a:cubicBezTo>
                  <a:cubicBezTo>
                    <a:pt x="785327" y="1197416"/>
                    <a:pt x="162664" y="920193"/>
                    <a:pt x="37841" y="732959"/>
                  </a:cubicBezTo>
                  <a:cubicBezTo>
                    <a:pt x="-86982" y="545725"/>
                    <a:pt x="129281" y="168353"/>
                    <a:pt x="220721" y="62399"/>
                  </a:cubicBezTo>
                  <a:cubicBezTo>
                    <a:pt x="312161" y="-43555"/>
                    <a:pt x="432629" y="-2915"/>
                    <a:pt x="586481" y="9723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1" name="Freeform 132">
              <a:extLst>
                <a:ext uri="{FF2B5EF4-FFF2-40B4-BE49-F238E27FC236}">
                  <a16:creationId xmlns:a16="http://schemas.microsoft.com/office/drawing/2014/main" xmlns="" id="{08887CEC-820B-4DAD-9D41-495B67C79B09}"/>
                </a:ext>
              </a:extLst>
            </p:cNvPr>
            <p:cNvSpPr/>
            <p:nvPr/>
          </p:nvSpPr>
          <p:spPr>
            <a:xfrm rot="16678398">
              <a:off x="6296237" y="3351437"/>
              <a:ext cx="574841" cy="638181"/>
            </a:xfrm>
            <a:custGeom>
              <a:avLst/>
              <a:gdLst>
                <a:gd name="connsiteX0" fmla="*/ 586481 w 1169592"/>
                <a:gd name="connsiteY0" fmla="*/ 97234 h 1186158"/>
                <a:gd name="connsiteX1" fmla="*/ 1143830 w 1169592"/>
                <a:gd name="connsiteY1" fmla="*/ 663291 h 1186158"/>
                <a:gd name="connsiteX2" fmla="*/ 969658 w 1169592"/>
                <a:gd name="connsiteY2" fmla="*/ 1185805 h 1186158"/>
                <a:gd name="connsiteX3" fmla="*/ 37841 w 1169592"/>
                <a:gd name="connsiteY3" fmla="*/ 732959 h 1186158"/>
                <a:gd name="connsiteX4" fmla="*/ 220721 w 1169592"/>
                <a:gd name="connsiteY4" fmla="*/ 62399 h 1186158"/>
                <a:gd name="connsiteX5" fmla="*/ 586481 w 1169592"/>
                <a:gd name="connsiteY5" fmla="*/ 97234 h 118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592" h="1186158">
                  <a:moveTo>
                    <a:pt x="586481" y="97234"/>
                  </a:moveTo>
                  <a:cubicBezTo>
                    <a:pt x="740333" y="197383"/>
                    <a:pt x="1079967" y="481863"/>
                    <a:pt x="1143830" y="663291"/>
                  </a:cubicBezTo>
                  <a:cubicBezTo>
                    <a:pt x="1207693" y="844719"/>
                    <a:pt x="1153990" y="1174194"/>
                    <a:pt x="969658" y="1185805"/>
                  </a:cubicBezTo>
                  <a:cubicBezTo>
                    <a:pt x="785327" y="1197416"/>
                    <a:pt x="162664" y="920193"/>
                    <a:pt x="37841" y="732959"/>
                  </a:cubicBezTo>
                  <a:cubicBezTo>
                    <a:pt x="-86982" y="545725"/>
                    <a:pt x="129281" y="168353"/>
                    <a:pt x="220721" y="62399"/>
                  </a:cubicBezTo>
                  <a:cubicBezTo>
                    <a:pt x="312161" y="-43555"/>
                    <a:pt x="432629" y="-2915"/>
                    <a:pt x="586481" y="9723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2" name="Freeform 132">
              <a:extLst>
                <a:ext uri="{FF2B5EF4-FFF2-40B4-BE49-F238E27FC236}">
                  <a16:creationId xmlns:a16="http://schemas.microsoft.com/office/drawing/2014/main" xmlns="" id="{61900BEC-1240-49A4-8983-AAB260FB6CB3}"/>
                </a:ext>
              </a:extLst>
            </p:cNvPr>
            <p:cNvSpPr/>
            <p:nvPr/>
          </p:nvSpPr>
          <p:spPr>
            <a:xfrm rot="16678398">
              <a:off x="8419052" y="3368268"/>
              <a:ext cx="574841" cy="638181"/>
            </a:xfrm>
            <a:custGeom>
              <a:avLst/>
              <a:gdLst>
                <a:gd name="connsiteX0" fmla="*/ 586481 w 1169592"/>
                <a:gd name="connsiteY0" fmla="*/ 97234 h 1186158"/>
                <a:gd name="connsiteX1" fmla="*/ 1143830 w 1169592"/>
                <a:gd name="connsiteY1" fmla="*/ 663291 h 1186158"/>
                <a:gd name="connsiteX2" fmla="*/ 969658 w 1169592"/>
                <a:gd name="connsiteY2" fmla="*/ 1185805 h 1186158"/>
                <a:gd name="connsiteX3" fmla="*/ 37841 w 1169592"/>
                <a:gd name="connsiteY3" fmla="*/ 732959 h 1186158"/>
                <a:gd name="connsiteX4" fmla="*/ 220721 w 1169592"/>
                <a:gd name="connsiteY4" fmla="*/ 62399 h 1186158"/>
                <a:gd name="connsiteX5" fmla="*/ 586481 w 1169592"/>
                <a:gd name="connsiteY5" fmla="*/ 97234 h 118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592" h="1186158">
                  <a:moveTo>
                    <a:pt x="586481" y="97234"/>
                  </a:moveTo>
                  <a:cubicBezTo>
                    <a:pt x="740333" y="197383"/>
                    <a:pt x="1079967" y="481863"/>
                    <a:pt x="1143830" y="663291"/>
                  </a:cubicBezTo>
                  <a:cubicBezTo>
                    <a:pt x="1207693" y="844719"/>
                    <a:pt x="1153990" y="1174194"/>
                    <a:pt x="969658" y="1185805"/>
                  </a:cubicBezTo>
                  <a:cubicBezTo>
                    <a:pt x="785327" y="1197416"/>
                    <a:pt x="162664" y="920193"/>
                    <a:pt x="37841" y="732959"/>
                  </a:cubicBezTo>
                  <a:cubicBezTo>
                    <a:pt x="-86982" y="545725"/>
                    <a:pt x="129281" y="168353"/>
                    <a:pt x="220721" y="62399"/>
                  </a:cubicBezTo>
                  <a:cubicBezTo>
                    <a:pt x="312161" y="-43555"/>
                    <a:pt x="432629" y="-2915"/>
                    <a:pt x="586481" y="9723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3" name="Freeform 132">
              <a:extLst>
                <a:ext uri="{FF2B5EF4-FFF2-40B4-BE49-F238E27FC236}">
                  <a16:creationId xmlns:a16="http://schemas.microsoft.com/office/drawing/2014/main" xmlns="" id="{FE3346CE-3AE7-49BC-B9C0-1EB78B979FAB}"/>
                </a:ext>
              </a:extLst>
            </p:cNvPr>
            <p:cNvSpPr/>
            <p:nvPr/>
          </p:nvSpPr>
          <p:spPr>
            <a:xfrm rot="16678398">
              <a:off x="1755664" y="3316327"/>
              <a:ext cx="574841" cy="638181"/>
            </a:xfrm>
            <a:custGeom>
              <a:avLst/>
              <a:gdLst>
                <a:gd name="connsiteX0" fmla="*/ 586481 w 1169592"/>
                <a:gd name="connsiteY0" fmla="*/ 97234 h 1186158"/>
                <a:gd name="connsiteX1" fmla="*/ 1143830 w 1169592"/>
                <a:gd name="connsiteY1" fmla="*/ 663291 h 1186158"/>
                <a:gd name="connsiteX2" fmla="*/ 969658 w 1169592"/>
                <a:gd name="connsiteY2" fmla="*/ 1185805 h 1186158"/>
                <a:gd name="connsiteX3" fmla="*/ 37841 w 1169592"/>
                <a:gd name="connsiteY3" fmla="*/ 732959 h 1186158"/>
                <a:gd name="connsiteX4" fmla="*/ 220721 w 1169592"/>
                <a:gd name="connsiteY4" fmla="*/ 62399 h 1186158"/>
                <a:gd name="connsiteX5" fmla="*/ 586481 w 1169592"/>
                <a:gd name="connsiteY5" fmla="*/ 97234 h 118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592" h="1186158">
                  <a:moveTo>
                    <a:pt x="586481" y="97234"/>
                  </a:moveTo>
                  <a:cubicBezTo>
                    <a:pt x="740333" y="197383"/>
                    <a:pt x="1079967" y="481863"/>
                    <a:pt x="1143830" y="663291"/>
                  </a:cubicBezTo>
                  <a:cubicBezTo>
                    <a:pt x="1207693" y="844719"/>
                    <a:pt x="1153990" y="1174194"/>
                    <a:pt x="969658" y="1185805"/>
                  </a:cubicBezTo>
                  <a:cubicBezTo>
                    <a:pt x="785327" y="1197416"/>
                    <a:pt x="162664" y="920193"/>
                    <a:pt x="37841" y="732959"/>
                  </a:cubicBezTo>
                  <a:cubicBezTo>
                    <a:pt x="-86982" y="545725"/>
                    <a:pt x="129281" y="168353"/>
                    <a:pt x="220721" y="62399"/>
                  </a:cubicBezTo>
                  <a:cubicBezTo>
                    <a:pt x="312161" y="-43555"/>
                    <a:pt x="432629" y="-2915"/>
                    <a:pt x="586481" y="9723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xmlns="" id="{DFE51BFC-3C29-4755-8CEA-F4BB3DF32CDB}"/>
                </a:ext>
              </a:extLst>
            </p:cNvPr>
            <p:cNvSpPr txBox="1"/>
            <p:nvPr/>
          </p:nvSpPr>
          <p:spPr>
            <a:xfrm>
              <a:off x="1360609" y="4986600"/>
              <a:ext cx="641541" cy="33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xmlns="" id="{9780F956-25F8-472C-9DED-5F5F74226FB8}"/>
                </a:ext>
              </a:extLst>
            </p:cNvPr>
            <p:cNvSpPr txBox="1"/>
            <p:nvPr/>
          </p:nvSpPr>
          <p:spPr>
            <a:xfrm>
              <a:off x="2068701" y="4566239"/>
              <a:ext cx="103566" cy="33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326" name="Right Brace 325">
              <a:extLst>
                <a:ext uri="{FF2B5EF4-FFF2-40B4-BE49-F238E27FC236}">
                  <a16:creationId xmlns:a16="http://schemas.microsoft.com/office/drawing/2014/main" xmlns="" id="{A68A3F51-154D-4B7E-A073-F36D711621B9}"/>
                </a:ext>
              </a:extLst>
            </p:cNvPr>
            <p:cNvSpPr/>
            <p:nvPr/>
          </p:nvSpPr>
          <p:spPr>
            <a:xfrm rot="2164866">
              <a:off x="5449227" y="3789090"/>
              <a:ext cx="183792" cy="48933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7" name="Right Brace 326">
              <a:extLst>
                <a:ext uri="{FF2B5EF4-FFF2-40B4-BE49-F238E27FC236}">
                  <a16:creationId xmlns:a16="http://schemas.microsoft.com/office/drawing/2014/main" xmlns="" id="{E557164C-4BBD-4DFD-8279-1786AF4B3DCE}"/>
                </a:ext>
              </a:extLst>
            </p:cNvPr>
            <p:cNvSpPr/>
            <p:nvPr/>
          </p:nvSpPr>
          <p:spPr>
            <a:xfrm rot="2164866">
              <a:off x="7867539" y="3843154"/>
              <a:ext cx="183792" cy="48933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xmlns="" id="{69B546C5-C483-40BB-8C84-1C61550CB489}"/>
                </a:ext>
              </a:extLst>
            </p:cNvPr>
            <p:cNvCxnSpPr/>
            <p:nvPr/>
          </p:nvCxnSpPr>
          <p:spPr>
            <a:xfrm>
              <a:off x="5183834" y="4160553"/>
              <a:ext cx="126007" cy="706356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xmlns="" id="{9E084654-D9CC-4DCD-A82D-F91E251B9C8F}"/>
                </a:ext>
              </a:extLst>
            </p:cNvPr>
            <p:cNvCxnSpPr/>
            <p:nvPr/>
          </p:nvCxnSpPr>
          <p:spPr>
            <a:xfrm flipV="1">
              <a:off x="5306671" y="4852622"/>
              <a:ext cx="219456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xmlns="" id="{3047F271-D516-43AC-AE93-92003A845227}"/>
                </a:ext>
              </a:extLst>
            </p:cNvPr>
            <p:cNvSpPr/>
            <p:nvPr/>
          </p:nvSpPr>
          <p:spPr>
            <a:xfrm>
              <a:off x="6047541" y="2782311"/>
              <a:ext cx="4312715" cy="2572119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xmlns="" id="{09E2A099-46CD-4B2C-B2A0-07E187D5F4CA}"/>
                </a:ext>
              </a:extLst>
            </p:cNvPr>
            <p:cNvCxnSpPr/>
            <p:nvPr/>
          </p:nvCxnSpPr>
          <p:spPr>
            <a:xfrm flipV="1">
              <a:off x="7496179" y="4222445"/>
              <a:ext cx="118729" cy="639834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xmlns="" id="{2105F491-AAB8-47F5-B242-22838A0E24F7}"/>
                    </a:ext>
                  </a:extLst>
                </p:cNvPr>
                <p:cNvSpPr txBox="1"/>
                <p:nvPr/>
              </p:nvSpPr>
              <p:spPr>
                <a:xfrm>
                  <a:off x="6185904" y="4866216"/>
                  <a:ext cx="913459" cy="2177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 </m:t>
                        </m:r>
                        <m:sSub>
                          <m:sSubPr>
                            <m:ctrlPr>
                              <a:rPr lang="en-US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135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US" sz="135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2105F491-AAB8-47F5-B242-22838A0E24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5904" y="4866216"/>
                  <a:ext cx="913459" cy="217768"/>
                </a:xfrm>
                <a:prstGeom prst="rect">
                  <a:avLst/>
                </a:prstGeom>
                <a:blipFill>
                  <a:blip r:embed="rId3"/>
                  <a:stretch>
                    <a:fillRect l="-4878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xmlns="" id="{7F02C6B5-BBB4-4D25-8F70-EFF9036E2302}"/>
                    </a:ext>
                  </a:extLst>
                </p:cNvPr>
                <p:cNvSpPr/>
                <p:nvPr/>
              </p:nvSpPr>
              <p:spPr>
                <a:xfrm>
                  <a:off x="5355829" y="4028624"/>
                  <a:ext cx="672828" cy="3871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7F02C6B5-BBB4-4D25-8F70-EFF9036E23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829" y="4028624"/>
                  <a:ext cx="672828" cy="3871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xmlns="" id="{9F4BA5C6-CCAF-4D60-AD4F-9F4289AF1EDC}"/>
                    </a:ext>
                  </a:extLst>
                </p:cNvPr>
                <p:cNvSpPr/>
                <p:nvPr/>
              </p:nvSpPr>
              <p:spPr>
                <a:xfrm>
                  <a:off x="7971493" y="3901821"/>
                  <a:ext cx="616462" cy="3871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9F4BA5C6-CCAF-4D60-AD4F-9F4289AF1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1493" y="3901821"/>
                  <a:ext cx="616462" cy="3871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xmlns="" id="{C9518F0B-4A11-4D7C-B338-D4FA5FDEACDD}"/>
                </a:ext>
              </a:extLst>
            </p:cNvPr>
            <p:cNvCxnSpPr/>
            <p:nvPr/>
          </p:nvCxnSpPr>
          <p:spPr>
            <a:xfrm flipH="1">
              <a:off x="9829008" y="4875746"/>
              <a:ext cx="3657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>
              <a:extLst>
                <a:ext uri="{FF2B5EF4-FFF2-40B4-BE49-F238E27FC236}">
                  <a16:creationId xmlns:a16="http://schemas.microsoft.com/office/drawing/2014/main" xmlns="" id="{B498B01C-F373-4FA3-A76D-738D187B8987}"/>
                </a:ext>
              </a:extLst>
            </p:cNvPr>
            <p:cNvCxnSpPr/>
            <p:nvPr/>
          </p:nvCxnSpPr>
          <p:spPr>
            <a:xfrm flipV="1">
              <a:off x="1675051" y="4508590"/>
              <a:ext cx="291681" cy="2598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xmlns="" id="{64849369-596A-49E8-99D7-EC2D4319F384}"/>
                </a:ext>
              </a:extLst>
            </p:cNvPr>
            <p:cNvSpPr txBox="1"/>
            <p:nvPr/>
          </p:nvSpPr>
          <p:spPr>
            <a:xfrm>
              <a:off x="1625743" y="4322113"/>
              <a:ext cx="1134623" cy="314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solidFill>
                    <a:srgbClr val="FF0000"/>
                  </a:solidFill>
                </a:rPr>
                <a:t>n, m</a:t>
              </a:r>
            </a:p>
          </p:txBody>
        </p:sp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xmlns="" id="{BBF347D8-DD98-44AB-802C-DCFEFCA920DF}"/>
                </a:ext>
              </a:extLst>
            </p:cNvPr>
            <p:cNvCxnSpPr/>
            <p:nvPr/>
          </p:nvCxnSpPr>
          <p:spPr>
            <a:xfrm flipH="1">
              <a:off x="10028938" y="4867396"/>
              <a:ext cx="155175" cy="2946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xmlns="" id="{B44A57E4-A0E4-4D59-A390-3735998F9410}"/>
                </a:ext>
              </a:extLst>
            </p:cNvPr>
            <p:cNvSpPr txBox="1"/>
            <p:nvPr/>
          </p:nvSpPr>
          <p:spPr>
            <a:xfrm>
              <a:off x="9324619" y="5032445"/>
              <a:ext cx="1134623" cy="314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solidFill>
                    <a:srgbClr val="FF0000"/>
                  </a:solidFill>
                </a:rPr>
                <a:t>n, m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xmlns="" id="{7260E505-2FC9-4A06-B647-A02B948D801B}"/>
                </a:ext>
              </a:extLst>
            </p:cNvPr>
            <p:cNvSpPr txBox="1"/>
            <p:nvPr/>
          </p:nvSpPr>
          <p:spPr>
            <a:xfrm>
              <a:off x="9720926" y="4661230"/>
              <a:ext cx="103566" cy="33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xmlns="" id="{D6E9B40A-34C5-4FC7-890A-49F9B7DC58EC}"/>
                </a:ext>
              </a:extLst>
            </p:cNvPr>
            <p:cNvSpPr txBox="1"/>
            <p:nvPr/>
          </p:nvSpPr>
          <p:spPr>
            <a:xfrm>
              <a:off x="9877773" y="4186961"/>
              <a:ext cx="641541" cy="33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xmlns="" id="{B13D292E-66FB-4C24-BB52-808B45FF3B42}"/>
                </a:ext>
              </a:extLst>
            </p:cNvPr>
            <p:cNvSpPr txBox="1"/>
            <p:nvPr/>
          </p:nvSpPr>
          <p:spPr>
            <a:xfrm rot="18942399">
              <a:off x="6901990" y="3313536"/>
              <a:ext cx="1568741" cy="314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Start Point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xmlns="" id="{FBA7B92D-7A88-4E53-AA1C-B6ADF275BAA6}"/>
                </a:ext>
              </a:extLst>
            </p:cNvPr>
            <p:cNvSpPr txBox="1"/>
            <p:nvPr/>
          </p:nvSpPr>
          <p:spPr>
            <a:xfrm rot="18942399">
              <a:off x="9311896" y="4035924"/>
              <a:ext cx="1307273" cy="314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Start Point</a:t>
              </a:r>
            </a:p>
          </p:txBody>
        </p:sp>
      </p:grpSp>
      <p:sp>
        <p:nvSpPr>
          <p:cNvPr id="348" name="TextBox 347">
            <a:extLst>
              <a:ext uri="{FF2B5EF4-FFF2-40B4-BE49-F238E27FC236}">
                <a16:creationId xmlns:a16="http://schemas.microsoft.com/office/drawing/2014/main" xmlns="" id="{9EC272E2-B716-45E1-9E5B-C475BDC0BCB7}"/>
              </a:ext>
            </a:extLst>
          </p:cNvPr>
          <p:cNvSpPr txBox="1"/>
          <p:nvPr/>
        </p:nvSpPr>
        <p:spPr>
          <a:xfrm>
            <a:off x="6181182" y="5432170"/>
            <a:ext cx="153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/>
            </a:lvl1pPr>
          </a:lstStyle>
          <a:p>
            <a:r>
              <a:rPr lang="en-US" sz="1200" dirty="0"/>
              <a:t>Processing Direction</a:t>
            </a:r>
          </a:p>
          <a:p>
            <a:r>
              <a:rPr lang="en-US" sz="1200" dirty="0"/>
              <a:t>(Down-Counting)</a:t>
            </a:r>
          </a:p>
          <a:p>
            <a:endParaRPr lang="en-US" sz="12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xmlns="" id="{A71464DC-934A-4C52-B1CC-CEDB4DC377D5}"/>
              </a:ext>
            </a:extLst>
          </p:cNvPr>
          <p:cNvSpPr/>
          <p:nvPr/>
        </p:nvSpPr>
        <p:spPr>
          <a:xfrm>
            <a:off x="2124420" y="256004"/>
            <a:ext cx="5602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On-chip Memory Bank Management</a:t>
            </a:r>
          </a:p>
        </p:txBody>
      </p:sp>
    </p:spTree>
    <p:extLst>
      <p:ext uri="{BB962C8B-B14F-4D97-AF65-F5344CB8AC3E}">
        <p14:creationId xmlns:p14="http://schemas.microsoft.com/office/powerpoint/2010/main" val="26615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9BFCBA5-56C1-4A46-9DB7-14C2DB4A214A}"/>
              </a:ext>
            </a:extLst>
          </p:cNvPr>
          <p:cNvGrpSpPr/>
          <p:nvPr/>
        </p:nvGrpSpPr>
        <p:grpSpPr>
          <a:xfrm>
            <a:off x="83346" y="2522307"/>
            <a:ext cx="7015291" cy="1354957"/>
            <a:chOff x="649323" y="1790787"/>
            <a:chExt cx="7015291" cy="1354957"/>
          </a:xfrm>
        </p:grpSpPr>
        <p:sp>
          <p:nvSpPr>
            <p:cNvPr id="332" name="Rectangle 331"/>
            <p:cNvSpPr/>
            <p:nvPr/>
          </p:nvSpPr>
          <p:spPr>
            <a:xfrm rot="5400000">
              <a:off x="4940042" y="2220131"/>
              <a:ext cx="244427" cy="999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33" name="Rectangle 332"/>
            <p:cNvSpPr/>
            <p:nvPr/>
          </p:nvSpPr>
          <p:spPr>
            <a:xfrm rot="5400000">
              <a:off x="5115217" y="2220131"/>
              <a:ext cx="244427" cy="999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4948570" y="2112028"/>
              <a:ext cx="401241" cy="324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5501890" y="2883136"/>
              <a:ext cx="776866" cy="2395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5563703" y="2845662"/>
              <a:ext cx="91814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PE array</a:t>
              </a:r>
            </a:p>
          </p:txBody>
        </p:sp>
        <p:cxnSp>
          <p:nvCxnSpPr>
            <p:cNvPr id="275" name="Straight Arrow Connector 274"/>
            <p:cNvCxnSpPr>
              <a:cxnSpLocks/>
            </p:cNvCxnSpPr>
            <p:nvPr/>
          </p:nvCxnSpPr>
          <p:spPr>
            <a:xfrm flipH="1">
              <a:off x="4610600" y="2645827"/>
              <a:ext cx="23317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>
              <a:cxnSpLocks/>
            </p:cNvCxnSpPr>
            <p:nvPr/>
          </p:nvCxnSpPr>
          <p:spPr>
            <a:xfrm>
              <a:off x="4695564" y="2430034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>
              <a:cxnSpLocks/>
            </p:cNvCxnSpPr>
            <p:nvPr/>
          </p:nvCxnSpPr>
          <p:spPr>
            <a:xfrm>
              <a:off x="5153975" y="2428027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cxnSpLocks/>
            </p:cNvCxnSpPr>
            <p:nvPr/>
          </p:nvCxnSpPr>
          <p:spPr>
            <a:xfrm>
              <a:off x="6046467" y="2428027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cxnSpLocks/>
            </p:cNvCxnSpPr>
            <p:nvPr/>
          </p:nvCxnSpPr>
          <p:spPr>
            <a:xfrm>
              <a:off x="6852282" y="2433742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cxnSpLocks/>
            </p:cNvCxnSpPr>
            <p:nvPr/>
          </p:nvCxnSpPr>
          <p:spPr>
            <a:xfrm>
              <a:off x="5882331" y="2662843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Box 280"/>
            <p:cNvSpPr txBox="1"/>
            <p:nvPr/>
          </p:nvSpPr>
          <p:spPr>
            <a:xfrm>
              <a:off x="6211672" y="2613261"/>
              <a:ext cx="98093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Crossbars</a:t>
              </a:r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5671952" y="2112028"/>
              <a:ext cx="749564" cy="324138"/>
              <a:chOff x="8690681" y="5042905"/>
              <a:chExt cx="999419" cy="467726"/>
            </a:xfrm>
          </p:grpSpPr>
          <p:sp>
            <p:nvSpPr>
              <p:cNvPr id="283" name="Rectangle 282"/>
              <p:cNvSpPr/>
              <p:nvPr/>
            </p:nvSpPr>
            <p:spPr>
              <a:xfrm rot="5400000">
                <a:off x="8665910" y="5209181"/>
                <a:ext cx="352706" cy="1332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4" name="Rectangle 283"/>
              <p:cNvSpPr/>
              <p:nvPr/>
            </p:nvSpPr>
            <p:spPr>
              <a:xfrm rot="5400000">
                <a:off x="8899476" y="5209181"/>
                <a:ext cx="352706" cy="1332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5" name="Rectangle 284"/>
              <p:cNvSpPr/>
              <p:nvPr/>
            </p:nvSpPr>
            <p:spPr>
              <a:xfrm rot="5400000">
                <a:off x="9133042" y="5209181"/>
                <a:ext cx="352706" cy="1332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1" name="Rectangle 300"/>
              <p:cNvSpPr/>
              <p:nvPr/>
            </p:nvSpPr>
            <p:spPr>
              <a:xfrm rot="5400000">
                <a:off x="9366609" y="5209181"/>
                <a:ext cx="352706" cy="1332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8690681" y="5042905"/>
                <a:ext cx="999419" cy="467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320" name="Rectangle 319"/>
            <p:cNvSpPr/>
            <p:nvPr/>
          </p:nvSpPr>
          <p:spPr>
            <a:xfrm rot="5400000">
              <a:off x="4492886" y="2220131"/>
              <a:ext cx="244427" cy="999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2" name="Rectangle 321"/>
            <p:cNvSpPr/>
            <p:nvPr/>
          </p:nvSpPr>
          <p:spPr>
            <a:xfrm rot="5400000">
              <a:off x="4668061" y="2220131"/>
              <a:ext cx="244427" cy="999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4501414" y="2112028"/>
              <a:ext cx="401241" cy="324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6" name="Rectangle 325"/>
            <p:cNvSpPr/>
            <p:nvPr/>
          </p:nvSpPr>
          <p:spPr>
            <a:xfrm rot="5400000">
              <a:off x="6458903" y="2220131"/>
              <a:ext cx="244427" cy="99950"/>
            </a:xfrm>
            <a:prstGeom prst="rect">
              <a:avLst/>
            </a:prstGeom>
            <a:pattFill prst="dkDnDiag">
              <a:fgClr>
                <a:srgbClr val="FF0000"/>
              </a:fgClr>
              <a:bgClr>
                <a:schemeClr val="bg1"/>
              </a:bgClr>
            </a:patt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7" name="Rectangle 326"/>
            <p:cNvSpPr/>
            <p:nvPr/>
          </p:nvSpPr>
          <p:spPr>
            <a:xfrm rot="5400000">
              <a:off x="6634077" y="2220131"/>
              <a:ext cx="244427" cy="99950"/>
            </a:xfrm>
            <a:prstGeom prst="rect">
              <a:avLst/>
            </a:prstGeom>
            <a:pattFill prst="dkDnDiag">
              <a:fgClr>
                <a:srgbClr val="FF0000"/>
              </a:fgClr>
              <a:bgClr>
                <a:schemeClr val="bg1"/>
              </a:bgClr>
            </a:patt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8" name="Rectangle 327"/>
            <p:cNvSpPr/>
            <p:nvPr/>
          </p:nvSpPr>
          <p:spPr>
            <a:xfrm rot="5400000">
              <a:off x="6809252" y="2220131"/>
              <a:ext cx="244427" cy="99950"/>
            </a:xfrm>
            <a:prstGeom prst="rect">
              <a:avLst/>
            </a:prstGeom>
            <a:pattFill prst="dkDnDiag">
              <a:fgClr>
                <a:srgbClr val="FF0000"/>
              </a:fgClr>
              <a:bgClr>
                <a:schemeClr val="bg1"/>
              </a:bgClr>
            </a:patt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9" name="Rectangle 328"/>
            <p:cNvSpPr/>
            <p:nvPr/>
          </p:nvSpPr>
          <p:spPr>
            <a:xfrm rot="5400000">
              <a:off x="6984427" y="2220131"/>
              <a:ext cx="244427" cy="99950"/>
            </a:xfrm>
            <a:prstGeom prst="rect">
              <a:avLst/>
            </a:prstGeom>
            <a:pattFill prst="dkDnDiag">
              <a:fgClr>
                <a:srgbClr val="FF0000"/>
              </a:fgClr>
              <a:bgClr>
                <a:schemeClr val="bg1"/>
              </a:bgClr>
            </a:patt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6467430" y="2112028"/>
              <a:ext cx="749564" cy="324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4435486" y="2082372"/>
              <a:ext cx="988360" cy="44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5611823" y="2082372"/>
              <a:ext cx="1668596" cy="44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964769" y="1820958"/>
              <a:ext cx="70496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Out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499727" y="2873152"/>
              <a:ext cx="776866" cy="2395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75180" y="2835678"/>
              <a:ext cx="91207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PE array</a:t>
              </a:r>
            </a:p>
          </p:txBody>
        </p:sp>
        <p:cxnSp>
          <p:nvCxnSpPr>
            <p:cNvPr id="240" name="Straight Arrow Connector 239"/>
            <p:cNvCxnSpPr>
              <a:cxnSpLocks/>
            </p:cNvCxnSpPr>
            <p:nvPr/>
          </p:nvCxnSpPr>
          <p:spPr>
            <a:xfrm flipH="1">
              <a:off x="1608436" y="2635843"/>
              <a:ext cx="23317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cxnSpLocks/>
            </p:cNvCxnSpPr>
            <p:nvPr/>
          </p:nvCxnSpPr>
          <p:spPr>
            <a:xfrm>
              <a:off x="1693400" y="2420050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>
              <a:cxnSpLocks/>
            </p:cNvCxnSpPr>
            <p:nvPr/>
          </p:nvCxnSpPr>
          <p:spPr>
            <a:xfrm>
              <a:off x="2208961" y="2418043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cxnSpLocks/>
            </p:cNvCxnSpPr>
            <p:nvPr/>
          </p:nvCxnSpPr>
          <p:spPr>
            <a:xfrm>
              <a:off x="3044304" y="2418043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cxnSpLocks/>
            </p:cNvCxnSpPr>
            <p:nvPr/>
          </p:nvCxnSpPr>
          <p:spPr>
            <a:xfrm>
              <a:off x="3850119" y="2423758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cxnSpLocks/>
            </p:cNvCxnSpPr>
            <p:nvPr/>
          </p:nvCxnSpPr>
          <p:spPr>
            <a:xfrm>
              <a:off x="2880167" y="2652859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1373941" y="1804984"/>
              <a:ext cx="54279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In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3323572" y="2582856"/>
              <a:ext cx="99109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Crossbars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669788" y="2102044"/>
              <a:ext cx="749564" cy="324138"/>
              <a:chOff x="8690681" y="5042905"/>
              <a:chExt cx="999419" cy="467726"/>
            </a:xfrm>
          </p:grpSpPr>
          <p:sp>
            <p:nvSpPr>
              <p:cNvPr id="242" name="Rectangle 241"/>
              <p:cNvSpPr/>
              <p:nvPr/>
            </p:nvSpPr>
            <p:spPr>
              <a:xfrm rot="5400000">
                <a:off x="8665910" y="5209181"/>
                <a:ext cx="352706" cy="133267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rot="5400000">
                <a:off x="8899476" y="5209181"/>
                <a:ext cx="352706" cy="133267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rot="5400000">
                <a:off x="9133042" y="5209181"/>
                <a:ext cx="352706" cy="133267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45" name="Rectangle 244"/>
              <p:cNvSpPr/>
              <p:nvPr/>
            </p:nvSpPr>
            <p:spPr>
              <a:xfrm rot="5400000">
                <a:off x="9366609" y="5209181"/>
                <a:ext cx="352706" cy="133267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8690681" y="5042905"/>
                <a:ext cx="999419" cy="467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52" name="Rectangle 251"/>
            <p:cNvSpPr/>
            <p:nvPr/>
          </p:nvSpPr>
          <p:spPr>
            <a:xfrm rot="5400000">
              <a:off x="1490723" y="2210147"/>
              <a:ext cx="244427" cy="999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53" name="Rectangle 252"/>
            <p:cNvSpPr/>
            <p:nvPr/>
          </p:nvSpPr>
          <p:spPr>
            <a:xfrm rot="5400000">
              <a:off x="1665897" y="2210147"/>
              <a:ext cx="244427" cy="999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499250" y="2102044"/>
              <a:ext cx="401241" cy="324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465266" y="2102044"/>
              <a:ext cx="749564" cy="324138"/>
              <a:chOff x="4666815" y="4749902"/>
              <a:chExt cx="999419" cy="467726"/>
            </a:xfrm>
          </p:grpSpPr>
          <p:sp>
            <p:nvSpPr>
              <p:cNvPr id="262" name="Rectangle 261"/>
              <p:cNvSpPr/>
              <p:nvPr/>
            </p:nvSpPr>
            <p:spPr>
              <a:xfrm rot="5400000">
                <a:off x="4642044" y="4916178"/>
                <a:ext cx="352706" cy="1332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rot="5400000">
                <a:off x="4875610" y="4916178"/>
                <a:ext cx="352706" cy="1332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rot="5400000">
                <a:off x="5109176" y="4916178"/>
                <a:ext cx="352706" cy="1332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5" name="Rectangle 264"/>
              <p:cNvSpPr/>
              <p:nvPr/>
            </p:nvSpPr>
            <p:spPr>
              <a:xfrm rot="5400000">
                <a:off x="5342743" y="4916178"/>
                <a:ext cx="352706" cy="1332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4666815" y="4749902"/>
                <a:ext cx="999419" cy="467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68" name="Rectangle 267"/>
            <p:cNvSpPr/>
            <p:nvPr/>
          </p:nvSpPr>
          <p:spPr>
            <a:xfrm rot="5400000">
              <a:off x="1937879" y="2210147"/>
              <a:ext cx="244427" cy="99950"/>
            </a:xfrm>
            <a:prstGeom prst="rect">
              <a:avLst/>
            </a:prstGeom>
            <a:pattFill prst="pct70">
              <a:fgClr>
                <a:srgbClr val="00B0F0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69" name="Rectangle 268"/>
            <p:cNvSpPr/>
            <p:nvPr/>
          </p:nvSpPr>
          <p:spPr>
            <a:xfrm rot="5400000">
              <a:off x="2113053" y="2210147"/>
              <a:ext cx="244427" cy="99950"/>
            </a:xfrm>
            <a:prstGeom prst="rect">
              <a:avLst/>
            </a:prstGeom>
            <a:pattFill prst="pct70">
              <a:fgClr>
                <a:srgbClr val="00B0F0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946406" y="2102044"/>
              <a:ext cx="401241" cy="324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1433322" y="2072388"/>
              <a:ext cx="988360" cy="44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609660" y="2072388"/>
              <a:ext cx="1668596" cy="44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H="1">
              <a:off x="1241529" y="2141432"/>
              <a:ext cx="704877" cy="130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TextBox 317"/>
            <p:cNvSpPr txBox="1"/>
            <p:nvPr/>
          </p:nvSpPr>
          <p:spPr>
            <a:xfrm>
              <a:off x="649323" y="2011272"/>
              <a:ext cx="72466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Discard</a:t>
              </a:r>
            </a:p>
          </p:txBody>
        </p:sp>
        <p:cxnSp>
          <p:nvCxnSpPr>
            <p:cNvPr id="482" name="Straight Connector 481"/>
            <p:cNvCxnSpPr>
              <a:cxnSpLocks/>
            </p:cNvCxnSpPr>
            <p:nvPr/>
          </p:nvCxnSpPr>
          <p:spPr>
            <a:xfrm>
              <a:off x="3443957" y="1821309"/>
              <a:ext cx="3086100" cy="10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>
              <a:cxnSpLocks/>
            </p:cNvCxnSpPr>
            <p:nvPr/>
          </p:nvCxnSpPr>
          <p:spPr>
            <a:xfrm flipH="1" flipV="1">
              <a:off x="6530568" y="1817109"/>
              <a:ext cx="188483" cy="286994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>
              <a:cxnSpLocks/>
            </p:cNvCxnSpPr>
            <p:nvPr/>
          </p:nvCxnSpPr>
          <p:spPr>
            <a:xfrm flipV="1">
              <a:off x="3234625" y="1810280"/>
              <a:ext cx="209332" cy="2636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5" name="Oval 484"/>
            <p:cNvSpPr/>
            <p:nvPr/>
          </p:nvSpPr>
          <p:spPr>
            <a:xfrm>
              <a:off x="3304224" y="1790787"/>
              <a:ext cx="205740" cy="190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1</a:t>
              </a:r>
              <a:endParaRPr lang="en-US" sz="1350" b="1" dirty="0"/>
            </a:p>
          </p:txBody>
        </p:sp>
        <p:sp>
          <p:nvSpPr>
            <p:cNvPr id="522" name="TextBox 521"/>
            <p:cNvSpPr txBox="1"/>
            <p:nvPr/>
          </p:nvSpPr>
          <p:spPr>
            <a:xfrm>
              <a:off x="6959651" y="1827103"/>
              <a:ext cx="70496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Out</a:t>
              </a:r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4402327" y="1832018"/>
              <a:ext cx="54279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In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4C70A021-9615-44B9-94F5-F64546A54A2B}"/>
              </a:ext>
            </a:extLst>
          </p:cNvPr>
          <p:cNvGrpSpPr/>
          <p:nvPr/>
        </p:nvGrpSpPr>
        <p:grpSpPr>
          <a:xfrm>
            <a:off x="705223" y="3785431"/>
            <a:ext cx="6555489" cy="1667328"/>
            <a:chOff x="1271200" y="3053911"/>
            <a:chExt cx="6555489" cy="1667328"/>
          </a:xfrm>
        </p:grpSpPr>
        <p:sp>
          <p:nvSpPr>
            <p:cNvPr id="524" name="Rectangle 523"/>
            <p:cNvSpPr/>
            <p:nvPr/>
          </p:nvSpPr>
          <p:spPr>
            <a:xfrm>
              <a:off x="2398479" y="4276510"/>
              <a:ext cx="776866" cy="2395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25" name="TextBox 524"/>
            <p:cNvSpPr txBox="1"/>
            <p:nvPr/>
          </p:nvSpPr>
          <p:spPr>
            <a:xfrm>
              <a:off x="2394251" y="4239036"/>
              <a:ext cx="92243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PE array</a:t>
              </a:r>
            </a:p>
          </p:txBody>
        </p:sp>
        <p:cxnSp>
          <p:nvCxnSpPr>
            <p:cNvPr id="526" name="Straight Arrow Connector 525"/>
            <p:cNvCxnSpPr>
              <a:cxnSpLocks/>
            </p:cNvCxnSpPr>
            <p:nvPr/>
          </p:nvCxnSpPr>
          <p:spPr>
            <a:xfrm flipH="1">
              <a:off x="1507188" y="4039200"/>
              <a:ext cx="23317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Arrow Connector 526"/>
            <p:cNvCxnSpPr>
              <a:cxnSpLocks/>
            </p:cNvCxnSpPr>
            <p:nvPr/>
          </p:nvCxnSpPr>
          <p:spPr>
            <a:xfrm>
              <a:off x="1592152" y="3823408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/>
            <p:cNvCxnSpPr>
              <a:cxnSpLocks/>
            </p:cNvCxnSpPr>
            <p:nvPr/>
          </p:nvCxnSpPr>
          <p:spPr>
            <a:xfrm>
              <a:off x="2050563" y="3821401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Arrow Connector 528"/>
            <p:cNvCxnSpPr>
              <a:cxnSpLocks/>
            </p:cNvCxnSpPr>
            <p:nvPr/>
          </p:nvCxnSpPr>
          <p:spPr>
            <a:xfrm>
              <a:off x="2943056" y="3821401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Arrow Connector 529"/>
            <p:cNvCxnSpPr>
              <a:cxnSpLocks/>
            </p:cNvCxnSpPr>
            <p:nvPr/>
          </p:nvCxnSpPr>
          <p:spPr>
            <a:xfrm>
              <a:off x="3748871" y="3827116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/>
            <p:cNvCxnSpPr>
              <a:cxnSpLocks/>
            </p:cNvCxnSpPr>
            <p:nvPr/>
          </p:nvCxnSpPr>
          <p:spPr>
            <a:xfrm>
              <a:off x="2778919" y="4056216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TextBox 531"/>
            <p:cNvSpPr txBox="1"/>
            <p:nvPr/>
          </p:nvSpPr>
          <p:spPr>
            <a:xfrm>
              <a:off x="3108261" y="4006634"/>
              <a:ext cx="103148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Crossbars</a:t>
              </a:r>
            </a:p>
          </p:txBody>
        </p:sp>
        <p:grpSp>
          <p:nvGrpSpPr>
            <p:cNvPr id="533" name="Group 532"/>
            <p:cNvGrpSpPr/>
            <p:nvPr/>
          </p:nvGrpSpPr>
          <p:grpSpPr>
            <a:xfrm>
              <a:off x="2568540" y="3505402"/>
              <a:ext cx="749564" cy="324138"/>
              <a:chOff x="8690681" y="5042905"/>
              <a:chExt cx="999419" cy="467726"/>
            </a:xfrm>
          </p:grpSpPr>
          <p:sp>
            <p:nvSpPr>
              <p:cNvPr id="534" name="Rectangle 533"/>
              <p:cNvSpPr/>
              <p:nvPr/>
            </p:nvSpPr>
            <p:spPr>
              <a:xfrm rot="5400000">
                <a:off x="8665910" y="5209181"/>
                <a:ext cx="352706" cy="1332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35" name="Rectangle 534"/>
              <p:cNvSpPr/>
              <p:nvPr/>
            </p:nvSpPr>
            <p:spPr>
              <a:xfrm rot="5400000">
                <a:off x="8899476" y="5209181"/>
                <a:ext cx="352706" cy="1332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36" name="Rectangle 535"/>
              <p:cNvSpPr/>
              <p:nvPr/>
            </p:nvSpPr>
            <p:spPr>
              <a:xfrm rot="5400000">
                <a:off x="9133042" y="5209181"/>
                <a:ext cx="352706" cy="1332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37" name="Rectangle 536"/>
              <p:cNvSpPr/>
              <p:nvPr/>
            </p:nvSpPr>
            <p:spPr>
              <a:xfrm rot="5400000">
                <a:off x="9366609" y="5209181"/>
                <a:ext cx="352706" cy="1332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8690681" y="5042905"/>
                <a:ext cx="999419" cy="467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540" name="Rectangle 539"/>
            <p:cNvSpPr/>
            <p:nvPr/>
          </p:nvSpPr>
          <p:spPr>
            <a:xfrm rot="5400000">
              <a:off x="1389475" y="3613504"/>
              <a:ext cx="244427" cy="999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41" name="Rectangle 540"/>
            <p:cNvSpPr/>
            <p:nvPr/>
          </p:nvSpPr>
          <p:spPr>
            <a:xfrm rot="5400000">
              <a:off x="1564649" y="3613504"/>
              <a:ext cx="244427" cy="999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1398003" y="3505402"/>
              <a:ext cx="401241" cy="324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3" name="Rectangle 542"/>
            <p:cNvSpPr/>
            <p:nvPr/>
          </p:nvSpPr>
          <p:spPr>
            <a:xfrm rot="5400000">
              <a:off x="3355491" y="3613504"/>
              <a:ext cx="244427" cy="99950"/>
            </a:xfrm>
            <a:prstGeom prst="rect">
              <a:avLst/>
            </a:prstGeom>
            <a:pattFill prst="dkDnDiag">
              <a:fgClr>
                <a:srgbClr val="FF0000"/>
              </a:fgClr>
              <a:bgClr>
                <a:schemeClr val="bg1"/>
              </a:bgClr>
            </a:patt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44" name="Rectangle 543"/>
            <p:cNvSpPr/>
            <p:nvPr/>
          </p:nvSpPr>
          <p:spPr>
            <a:xfrm rot="5400000">
              <a:off x="3530666" y="3613504"/>
              <a:ext cx="244427" cy="99950"/>
            </a:xfrm>
            <a:prstGeom prst="rect">
              <a:avLst/>
            </a:prstGeom>
            <a:pattFill prst="dkDnDiag">
              <a:fgClr>
                <a:srgbClr val="FF0000"/>
              </a:fgClr>
              <a:bgClr>
                <a:schemeClr val="bg1"/>
              </a:bgClr>
            </a:patt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45" name="Rectangle 544"/>
            <p:cNvSpPr/>
            <p:nvPr/>
          </p:nvSpPr>
          <p:spPr>
            <a:xfrm rot="5400000">
              <a:off x="3705840" y="3613504"/>
              <a:ext cx="244427" cy="99950"/>
            </a:xfrm>
            <a:prstGeom prst="rect">
              <a:avLst/>
            </a:prstGeom>
            <a:pattFill prst="dkDnDiag">
              <a:fgClr>
                <a:srgbClr val="FF0000"/>
              </a:fgClr>
              <a:bgClr>
                <a:schemeClr val="bg1"/>
              </a:bgClr>
            </a:patt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46" name="Rectangle 545"/>
            <p:cNvSpPr/>
            <p:nvPr/>
          </p:nvSpPr>
          <p:spPr>
            <a:xfrm rot="5400000">
              <a:off x="3881015" y="3613504"/>
              <a:ext cx="244427" cy="99950"/>
            </a:xfrm>
            <a:prstGeom prst="rect">
              <a:avLst/>
            </a:prstGeom>
            <a:pattFill prst="dkDnDiag">
              <a:fgClr>
                <a:srgbClr val="FF0000"/>
              </a:fgClr>
              <a:bgClr>
                <a:schemeClr val="bg1"/>
              </a:bgClr>
            </a:patt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3364019" y="3505402"/>
              <a:ext cx="749564" cy="324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9" name="Rectangle 548"/>
            <p:cNvSpPr/>
            <p:nvPr/>
          </p:nvSpPr>
          <p:spPr>
            <a:xfrm rot="5400000">
              <a:off x="1836631" y="3613504"/>
              <a:ext cx="244427" cy="999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50" name="Rectangle 549"/>
            <p:cNvSpPr/>
            <p:nvPr/>
          </p:nvSpPr>
          <p:spPr>
            <a:xfrm rot="5400000">
              <a:off x="2011805" y="3613504"/>
              <a:ext cx="244427" cy="999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1845159" y="3505402"/>
              <a:ext cx="401241" cy="324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1332074" y="3475746"/>
              <a:ext cx="988360" cy="44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2508412" y="3475746"/>
              <a:ext cx="1668596" cy="44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4" name="Oval 553"/>
            <p:cNvSpPr/>
            <p:nvPr/>
          </p:nvSpPr>
          <p:spPr>
            <a:xfrm>
              <a:off x="3714578" y="3480224"/>
              <a:ext cx="406382" cy="358568"/>
            </a:xfrm>
            <a:prstGeom prst="ellipse">
              <a:avLst/>
            </a:prstGeom>
            <a:noFill/>
            <a:ln w="317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55" name="Straight Connector 554"/>
            <p:cNvCxnSpPr>
              <a:cxnSpLocks/>
            </p:cNvCxnSpPr>
            <p:nvPr/>
          </p:nvCxnSpPr>
          <p:spPr>
            <a:xfrm flipV="1">
              <a:off x="2007336" y="3284526"/>
              <a:ext cx="135222" cy="18558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>
              <a:cxnSpLocks/>
            </p:cNvCxnSpPr>
            <p:nvPr/>
          </p:nvCxnSpPr>
          <p:spPr>
            <a:xfrm flipH="1">
              <a:off x="2129924" y="3285120"/>
              <a:ext cx="1577340" cy="13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>
              <a:cxnSpLocks/>
            </p:cNvCxnSpPr>
            <p:nvPr/>
          </p:nvCxnSpPr>
          <p:spPr>
            <a:xfrm flipH="1" flipV="1">
              <a:off x="3696195" y="3271730"/>
              <a:ext cx="135222" cy="18558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Oval 557"/>
            <p:cNvSpPr/>
            <p:nvPr/>
          </p:nvSpPr>
          <p:spPr>
            <a:xfrm>
              <a:off x="2231250" y="3193809"/>
              <a:ext cx="205740" cy="190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2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5681987" y="4281102"/>
              <a:ext cx="776866" cy="23952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97" name="TextBox 596"/>
            <p:cNvSpPr txBox="1"/>
            <p:nvPr/>
          </p:nvSpPr>
          <p:spPr>
            <a:xfrm>
              <a:off x="5690170" y="4246081"/>
              <a:ext cx="107998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PE array</a:t>
              </a:r>
            </a:p>
          </p:txBody>
        </p:sp>
        <p:cxnSp>
          <p:nvCxnSpPr>
            <p:cNvPr id="598" name="Straight Arrow Connector 597"/>
            <p:cNvCxnSpPr>
              <a:cxnSpLocks/>
            </p:cNvCxnSpPr>
            <p:nvPr/>
          </p:nvCxnSpPr>
          <p:spPr>
            <a:xfrm flipH="1">
              <a:off x="4790697" y="4043792"/>
              <a:ext cx="23317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Arrow Connector 598"/>
            <p:cNvCxnSpPr>
              <a:cxnSpLocks/>
            </p:cNvCxnSpPr>
            <p:nvPr/>
          </p:nvCxnSpPr>
          <p:spPr>
            <a:xfrm>
              <a:off x="4875660" y="3828000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Arrow Connector 599"/>
            <p:cNvCxnSpPr>
              <a:cxnSpLocks/>
            </p:cNvCxnSpPr>
            <p:nvPr/>
          </p:nvCxnSpPr>
          <p:spPr>
            <a:xfrm>
              <a:off x="5391221" y="3825993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Arrow Connector 600"/>
            <p:cNvCxnSpPr>
              <a:cxnSpLocks/>
            </p:cNvCxnSpPr>
            <p:nvPr/>
          </p:nvCxnSpPr>
          <p:spPr>
            <a:xfrm>
              <a:off x="6226564" y="3825993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/>
            <p:cNvCxnSpPr>
              <a:cxnSpLocks/>
            </p:cNvCxnSpPr>
            <p:nvPr/>
          </p:nvCxnSpPr>
          <p:spPr>
            <a:xfrm>
              <a:off x="7032379" y="3831708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/>
            <p:cNvCxnSpPr>
              <a:cxnSpLocks/>
            </p:cNvCxnSpPr>
            <p:nvPr/>
          </p:nvCxnSpPr>
          <p:spPr>
            <a:xfrm>
              <a:off x="6090933" y="4051789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" name="TextBox 603"/>
            <p:cNvSpPr txBox="1"/>
            <p:nvPr/>
          </p:nvSpPr>
          <p:spPr>
            <a:xfrm>
              <a:off x="6391769" y="4011226"/>
              <a:ext cx="10391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Crossbars</a:t>
              </a:r>
            </a:p>
          </p:txBody>
        </p:sp>
        <p:grpSp>
          <p:nvGrpSpPr>
            <p:cNvPr id="605" name="Group 604"/>
            <p:cNvGrpSpPr/>
            <p:nvPr/>
          </p:nvGrpSpPr>
          <p:grpSpPr>
            <a:xfrm>
              <a:off x="5852048" y="3509994"/>
              <a:ext cx="749564" cy="324138"/>
              <a:chOff x="8690681" y="5042905"/>
              <a:chExt cx="999419" cy="467726"/>
            </a:xfrm>
          </p:grpSpPr>
          <p:sp>
            <p:nvSpPr>
              <p:cNvPr id="606" name="Rectangle 605"/>
              <p:cNvSpPr/>
              <p:nvPr/>
            </p:nvSpPr>
            <p:spPr>
              <a:xfrm rot="5400000">
                <a:off x="8665910" y="5209181"/>
                <a:ext cx="352706" cy="1332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07" name="Rectangle 606"/>
              <p:cNvSpPr/>
              <p:nvPr/>
            </p:nvSpPr>
            <p:spPr>
              <a:xfrm rot="5400000">
                <a:off x="8899476" y="5209181"/>
                <a:ext cx="352706" cy="1332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08" name="Rectangle 607"/>
              <p:cNvSpPr/>
              <p:nvPr/>
            </p:nvSpPr>
            <p:spPr>
              <a:xfrm rot="5400000">
                <a:off x="9133042" y="5209181"/>
                <a:ext cx="352706" cy="1332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09" name="Rectangle 608"/>
              <p:cNvSpPr/>
              <p:nvPr/>
            </p:nvSpPr>
            <p:spPr>
              <a:xfrm rot="5400000">
                <a:off x="9366609" y="5209181"/>
                <a:ext cx="352706" cy="1332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8690681" y="5042905"/>
                <a:ext cx="999419" cy="467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611" name="Rectangle 610"/>
            <p:cNvSpPr/>
            <p:nvPr/>
          </p:nvSpPr>
          <p:spPr>
            <a:xfrm rot="5400000">
              <a:off x="4672982" y="3618096"/>
              <a:ext cx="244427" cy="999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12" name="Rectangle 611"/>
            <p:cNvSpPr/>
            <p:nvPr/>
          </p:nvSpPr>
          <p:spPr>
            <a:xfrm rot="5400000">
              <a:off x="4848157" y="3618096"/>
              <a:ext cx="244427" cy="999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681510" y="3509994"/>
              <a:ext cx="401241" cy="324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4" name="Rectangle 613"/>
            <p:cNvSpPr/>
            <p:nvPr/>
          </p:nvSpPr>
          <p:spPr>
            <a:xfrm rot="5400000">
              <a:off x="6638999" y="3618096"/>
              <a:ext cx="244427" cy="99950"/>
            </a:xfrm>
            <a:prstGeom prst="rect">
              <a:avLst/>
            </a:prstGeom>
            <a:pattFill prst="dkDnDiag">
              <a:fgClr>
                <a:srgbClr val="FF0000"/>
              </a:fgClr>
              <a:bgClr>
                <a:schemeClr val="bg1"/>
              </a:bgClr>
            </a:patt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15" name="Rectangle 614"/>
            <p:cNvSpPr/>
            <p:nvPr/>
          </p:nvSpPr>
          <p:spPr>
            <a:xfrm rot="5400000">
              <a:off x="6814174" y="3618096"/>
              <a:ext cx="244427" cy="99950"/>
            </a:xfrm>
            <a:prstGeom prst="rect">
              <a:avLst/>
            </a:prstGeom>
            <a:pattFill prst="dkDnDiag">
              <a:fgClr>
                <a:srgbClr val="FF0000"/>
              </a:fgClr>
              <a:bgClr>
                <a:schemeClr val="bg1"/>
              </a:bgClr>
            </a:patt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16" name="Rectangle 615"/>
            <p:cNvSpPr/>
            <p:nvPr/>
          </p:nvSpPr>
          <p:spPr>
            <a:xfrm rot="5400000">
              <a:off x="6989348" y="3618096"/>
              <a:ext cx="244427" cy="999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17" name="Rectangle 616"/>
            <p:cNvSpPr/>
            <p:nvPr/>
          </p:nvSpPr>
          <p:spPr>
            <a:xfrm rot="5400000">
              <a:off x="7164524" y="3618096"/>
              <a:ext cx="244427" cy="999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6647527" y="3509994"/>
              <a:ext cx="749564" cy="324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9" name="Rectangle 618"/>
            <p:cNvSpPr/>
            <p:nvPr/>
          </p:nvSpPr>
          <p:spPr>
            <a:xfrm rot="5400000">
              <a:off x="5120138" y="3618096"/>
              <a:ext cx="244427" cy="99950"/>
            </a:xfrm>
            <a:prstGeom prst="rect">
              <a:avLst/>
            </a:prstGeom>
            <a:pattFill prst="pct70">
              <a:fgClr>
                <a:srgbClr val="00B0F0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0" name="Rectangle 619"/>
            <p:cNvSpPr/>
            <p:nvPr/>
          </p:nvSpPr>
          <p:spPr>
            <a:xfrm rot="5400000">
              <a:off x="5295313" y="3618096"/>
              <a:ext cx="244427" cy="99950"/>
            </a:xfrm>
            <a:prstGeom prst="rect">
              <a:avLst/>
            </a:prstGeom>
            <a:pattFill prst="pct70">
              <a:fgClr>
                <a:srgbClr val="00B0F0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5128666" y="3509994"/>
              <a:ext cx="401241" cy="324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4615582" y="3480338"/>
              <a:ext cx="988360" cy="44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5791920" y="3480338"/>
              <a:ext cx="1668596" cy="44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8" name="TextBox 657"/>
            <p:cNvSpPr txBox="1"/>
            <p:nvPr/>
          </p:nvSpPr>
          <p:spPr>
            <a:xfrm>
              <a:off x="7121726" y="3217041"/>
              <a:ext cx="70496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Out</a:t>
              </a:r>
            </a:p>
          </p:txBody>
        </p:sp>
        <p:sp>
          <p:nvSpPr>
            <p:cNvPr id="659" name="TextBox 658"/>
            <p:cNvSpPr txBox="1"/>
            <p:nvPr/>
          </p:nvSpPr>
          <p:spPr>
            <a:xfrm>
              <a:off x="1271200" y="3238134"/>
              <a:ext cx="54279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In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06010" y="3168469"/>
              <a:ext cx="186981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i="1" dirty="0"/>
                <a:t>OFM Computation</a:t>
              </a:r>
            </a:p>
          </p:txBody>
        </p:sp>
        <p:sp>
          <p:nvSpPr>
            <p:cNvPr id="690" name="Oval 689"/>
            <p:cNvSpPr/>
            <p:nvPr/>
          </p:nvSpPr>
          <p:spPr>
            <a:xfrm>
              <a:off x="6605448" y="3234485"/>
              <a:ext cx="205740" cy="190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3</a:t>
              </a:r>
            </a:p>
          </p:txBody>
        </p:sp>
        <p:cxnSp>
          <p:nvCxnSpPr>
            <p:cNvPr id="814" name="Straight Connector 813"/>
            <p:cNvCxnSpPr>
              <a:cxnSpLocks/>
            </p:cNvCxnSpPr>
            <p:nvPr/>
          </p:nvCxnSpPr>
          <p:spPr>
            <a:xfrm flipH="1">
              <a:off x="1607295" y="4718338"/>
              <a:ext cx="1234440" cy="2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TextBox 413"/>
            <p:cNvSpPr txBox="1"/>
            <p:nvPr/>
          </p:nvSpPr>
          <p:spPr>
            <a:xfrm>
              <a:off x="2627456" y="3053911"/>
              <a:ext cx="89085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/>
                <a:t>Exchange</a:t>
              </a: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4547824" y="3240170"/>
              <a:ext cx="54279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In</a:t>
              </a: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3839468" y="3225765"/>
              <a:ext cx="70496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Out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E8999BE-3BD1-444E-A23B-48F97BDBE934}"/>
              </a:ext>
            </a:extLst>
          </p:cNvPr>
          <p:cNvGrpSpPr/>
          <p:nvPr/>
        </p:nvGrpSpPr>
        <p:grpSpPr>
          <a:xfrm>
            <a:off x="213620" y="5204355"/>
            <a:ext cx="7198995" cy="1483486"/>
            <a:chOff x="779597" y="4472835"/>
            <a:chExt cx="7198995" cy="1483486"/>
          </a:xfrm>
        </p:grpSpPr>
        <p:sp>
          <p:nvSpPr>
            <p:cNvPr id="660" name="Rectangle 659"/>
            <p:cNvSpPr/>
            <p:nvPr/>
          </p:nvSpPr>
          <p:spPr>
            <a:xfrm>
              <a:off x="1905328" y="5693713"/>
              <a:ext cx="776866" cy="2395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61" name="TextBox 660"/>
            <p:cNvSpPr txBox="1"/>
            <p:nvPr/>
          </p:nvSpPr>
          <p:spPr>
            <a:xfrm>
              <a:off x="1880781" y="5656239"/>
              <a:ext cx="87459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PE array</a:t>
              </a:r>
            </a:p>
          </p:txBody>
        </p:sp>
        <p:cxnSp>
          <p:nvCxnSpPr>
            <p:cNvPr id="662" name="Straight Arrow Connector 661"/>
            <p:cNvCxnSpPr>
              <a:cxnSpLocks/>
            </p:cNvCxnSpPr>
            <p:nvPr/>
          </p:nvCxnSpPr>
          <p:spPr>
            <a:xfrm flipH="1">
              <a:off x="1014038" y="5456404"/>
              <a:ext cx="23317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Arrow Connector 662"/>
            <p:cNvCxnSpPr>
              <a:cxnSpLocks/>
            </p:cNvCxnSpPr>
            <p:nvPr/>
          </p:nvCxnSpPr>
          <p:spPr>
            <a:xfrm>
              <a:off x="1099001" y="5240611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Arrow Connector 663"/>
            <p:cNvCxnSpPr>
              <a:cxnSpLocks/>
            </p:cNvCxnSpPr>
            <p:nvPr/>
          </p:nvCxnSpPr>
          <p:spPr>
            <a:xfrm>
              <a:off x="1614562" y="5238604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Arrow Connector 664"/>
            <p:cNvCxnSpPr>
              <a:cxnSpLocks/>
            </p:cNvCxnSpPr>
            <p:nvPr/>
          </p:nvCxnSpPr>
          <p:spPr>
            <a:xfrm>
              <a:off x="2449905" y="5238604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Arrow Connector 665"/>
            <p:cNvCxnSpPr>
              <a:cxnSpLocks/>
            </p:cNvCxnSpPr>
            <p:nvPr/>
          </p:nvCxnSpPr>
          <p:spPr>
            <a:xfrm>
              <a:off x="3255720" y="5244319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Arrow Connector 666"/>
            <p:cNvCxnSpPr>
              <a:cxnSpLocks/>
            </p:cNvCxnSpPr>
            <p:nvPr/>
          </p:nvCxnSpPr>
          <p:spPr>
            <a:xfrm>
              <a:off x="2285769" y="5473420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" name="TextBox 667"/>
            <p:cNvSpPr txBox="1"/>
            <p:nvPr/>
          </p:nvSpPr>
          <p:spPr>
            <a:xfrm>
              <a:off x="2615110" y="5423838"/>
              <a:ext cx="96916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Crossbars</a:t>
              </a:r>
            </a:p>
          </p:txBody>
        </p:sp>
        <p:grpSp>
          <p:nvGrpSpPr>
            <p:cNvPr id="669" name="Group 668"/>
            <p:cNvGrpSpPr/>
            <p:nvPr/>
          </p:nvGrpSpPr>
          <p:grpSpPr>
            <a:xfrm>
              <a:off x="2075390" y="4922605"/>
              <a:ext cx="749564" cy="324138"/>
              <a:chOff x="8690681" y="5042905"/>
              <a:chExt cx="999419" cy="467726"/>
            </a:xfrm>
          </p:grpSpPr>
          <p:sp>
            <p:nvSpPr>
              <p:cNvPr id="670" name="Rectangle 669"/>
              <p:cNvSpPr/>
              <p:nvPr/>
            </p:nvSpPr>
            <p:spPr>
              <a:xfrm rot="5400000">
                <a:off x="8665910" y="5209181"/>
                <a:ext cx="352706" cy="133267"/>
              </a:xfrm>
              <a:prstGeom prst="rect">
                <a:avLst/>
              </a:prstGeom>
              <a:pattFill prst="wdUpDiag">
                <a:fgClr>
                  <a:schemeClr val="dk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71" name="Rectangle 670"/>
              <p:cNvSpPr/>
              <p:nvPr/>
            </p:nvSpPr>
            <p:spPr>
              <a:xfrm rot="5400000">
                <a:off x="8899476" y="5209181"/>
                <a:ext cx="352706" cy="133267"/>
              </a:xfrm>
              <a:prstGeom prst="rect">
                <a:avLst/>
              </a:prstGeom>
              <a:pattFill prst="wdUpDiag">
                <a:fgClr>
                  <a:schemeClr val="dk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72" name="Rectangle 671"/>
              <p:cNvSpPr/>
              <p:nvPr/>
            </p:nvSpPr>
            <p:spPr>
              <a:xfrm rot="5400000">
                <a:off x="9133042" y="5209181"/>
                <a:ext cx="352706" cy="133267"/>
              </a:xfrm>
              <a:prstGeom prst="rect">
                <a:avLst/>
              </a:prstGeom>
              <a:pattFill prst="wdUpDiag">
                <a:fgClr>
                  <a:schemeClr val="dk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73" name="Rectangle 672"/>
              <p:cNvSpPr/>
              <p:nvPr/>
            </p:nvSpPr>
            <p:spPr>
              <a:xfrm rot="5400000">
                <a:off x="9366609" y="5209181"/>
                <a:ext cx="352706" cy="133267"/>
              </a:xfrm>
              <a:prstGeom prst="rect">
                <a:avLst/>
              </a:prstGeom>
              <a:pattFill prst="wdUpDiag">
                <a:fgClr>
                  <a:schemeClr val="dk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8690681" y="5042905"/>
                <a:ext cx="999419" cy="467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675" name="Rectangle 674"/>
            <p:cNvSpPr/>
            <p:nvPr/>
          </p:nvSpPr>
          <p:spPr>
            <a:xfrm rot="5400000">
              <a:off x="896324" y="5030708"/>
              <a:ext cx="244427" cy="999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76" name="Rectangle 675"/>
            <p:cNvSpPr/>
            <p:nvPr/>
          </p:nvSpPr>
          <p:spPr>
            <a:xfrm rot="5400000">
              <a:off x="1071498" y="5030708"/>
              <a:ext cx="244427" cy="999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904851" y="4922605"/>
              <a:ext cx="401241" cy="324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8" name="Rectangle 677"/>
            <p:cNvSpPr/>
            <p:nvPr/>
          </p:nvSpPr>
          <p:spPr>
            <a:xfrm rot="5400000">
              <a:off x="2862341" y="5030708"/>
              <a:ext cx="244427" cy="99950"/>
            </a:xfrm>
            <a:prstGeom prst="rect">
              <a:avLst/>
            </a:prstGeom>
            <a:pattFill prst="dkDnDiag">
              <a:fgClr>
                <a:srgbClr val="FF0000"/>
              </a:fgClr>
              <a:bgClr>
                <a:schemeClr val="bg1"/>
              </a:bgClr>
            </a:patt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79" name="Rectangle 678"/>
            <p:cNvSpPr/>
            <p:nvPr/>
          </p:nvSpPr>
          <p:spPr>
            <a:xfrm rot="5400000">
              <a:off x="3037515" y="5030708"/>
              <a:ext cx="244427" cy="99950"/>
            </a:xfrm>
            <a:prstGeom prst="rect">
              <a:avLst/>
            </a:prstGeom>
            <a:pattFill prst="dkDnDiag">
              <a:fgClr>
                <a:srgbClr val="FF0000"/>
              </a:fgClr>
              <a:bgClr>
                <a:schemeClr val="bg1"/>
              </a:bgClr>
            </a:patt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80" name="Rectangle 679"/>
            <p:cNvSpPr/>
            <p:nvPr/>
          </p:nvSpPr>
          <p:spPr>
            <a:xfrm rot="5400000">
              <a:off x="3212690" y="5030708"/>
              <a:ext cx="244427" cy="999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81" name="Rectangle 680"/>
            <p:cNvSpPr/>
            <p:nvPr/>
          </p:nvSpPr>
          <p:spPr>
            <a:xfrm rot="5400000">
              <a:off x="3387865" y="5030708"/>
              <a:ext cx="244427" cy="999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2870868" y="4922605"/>
              <a:ext cx="749564" cy="324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3" name="Rectangle 682"/>
            <p:cNvSpPr/>
            <p:nvPr/>
          </p:nvSpPr>
          <p:spPr>
            <a:xfrm rot="5400000">
              <a:off x="1343480" y="5030708"/>
              <a:ext cx="244427" cy="99950"/>
            </a:xfrm>
            <a:prstGeom prst="rect">
              <a:avLst/>
            </a:prstGeom>
            <a:pattFill prst="pct70">
              <a:fgClr>
                <a:srgbClr val="00B0F0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84" name="Rectangle 683"/>
            <p:cNvSpPr/>
            <p:nvPr/>
          </p:nvSpPr>
          <p:spPr>
            <a:xfrm rot="5400000">
              <a:off x="1518654" y="5030708"/>
              <a:ext cx="244427" cy="99950"/>
            </a:xfrm>
            <a:prstGeom prst="rect">
              <a:avLst/>
            </a:prstGeom>
            <a:pattFill prst="pct70">
              <a:fgClr>
                <a:srgbClr val="00B0F0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1352007" y="4922605"/>
              <a:ext cx="401241" cy="324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838923" y="4892949"/>
              <a:ext cx="988360" cy="44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2015261" y="4892949"/>
              <a:ext cx="1668596" cy="44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8" name="TextBox 687"/>
            <p:cNvSpPr txBox="1"/>
            <p:nvPr/>
          </p:nvSpPr>
          <p:spPr>
            <a:xfrm>
              <a:off x="3371146" y="4628913"/>
              <a:ext cx="70496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Out</a:t>
              </a:r>
            </a:p>
          </p:txBody>
        </p:sp>
        <p:sp>
          <p:nvSpPr>
            <p:cNvPr id="689" name="TextBox 688"/>
            <p:cNvSpPr txBox="1"/>
            <p:nvPr/>
          </p:nvSpPr>
          <p:spPr>
            <a:xfrm>
              <a:off x="779597" y="4627063"/>
              <a:ext cx="54279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In</a:t>
              </a:r>
            </a:p>
          </p:txBody>
        </p:sp>
        <p:cxnSp>
          <p:nvCxnSpPr>
            <p:cNvPr id="779" name="Straight Arrow Connector 778"/>
            <p:cNvCxnSpPr>
              <a:endCxn id="792" idx="1"/>
            </p:cNvCxnSpPr>
            <p:nvPr/>
          </p:nvCxnSpPr>
          <p:spPr>
            <a:xfrm>
              <a:off x="4606395" y="5033227"/>
              <a:ext cx="206136" cy="228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Rectangle 779"/>
            <p:cNvSpPr/>
            <p:nvPr/>
          </p:nvSpPr>
          <p:spPr>
            <a:xfrm>
              <a:off x="5813008" y="5665138"/>
              <a:ext cx="776866" cy="23952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81" name="TextBox 780"/>
            <p:cNvSpPr txBox="1"/>
            <p:nvPr/>
          </p:nvSpPr>
          <p:spPr>
            <a:xfrm>
              <a:off x="5826893" y="5634860"/>
              <a:ext cx="90372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PE array</a:t>
              </a:r>
            </a:p>
          </p:txBody>
        </p:sp>
        <p:cxnSp>
          <p:nvCxnSpPr>
            <p:cNvPr id="782" name="Straight Arrow Connector 781"/>
            <p:cNvCxnSpPr>
              <a:cxnSpLocks/>
            </p:cNvCxnSpPr>
            <p:nvPr/>
          </p:nvCxnSpPr>
          <p:spPr>
            <a:xfrm flipH="1">
              <a:off x="4921717" y="5427828"/>
              <a:ext cx="23317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Arrow Connector 782"/>
            <p:cNvCxnSpPr>
              <a:cxnSpLocks/>
            </p:cNvCxnSpPr>
            <p:nvPr/>
          </p:nvCxnSpPr>
          <p:spPr>
            <a:xfrm>
              <a:off x="5006680" y="5212036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Arrow Connector 783"/>
            <p:cNvCxnSpPr>
              <a:cxnSpLocks/>
            </p:cNvCxnSpPr>
            <p:nvPr/>
          </p:nvCxnSpPr>
          <p:spPr>
            <a:xfrm>
              <a:off x="5522241" y="5210029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Arrow Connector 784"/>
            <p:cNvCxnSpPr>
              <a:cxnSpLocks/>
            </p:cNvCxnSpPr>
            <p:nvPr/>
          </p:nvCxnSpPr>
          <p:spPr>
            <a:xfrm>
              <a:off x="6357585" y="5210029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Arrow Connector 785"/>
            <p:cNvCxnSpPr>
              <a:cxnSpLocks/>
            </p:cNvCxnSpPr>
            <p:nvPr/>
          </p:nvCxnSpPr>
          <p:spPr>
            <a:xfrm>
              <a:off x="7163400" y="5215744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Arrow Connector 786"/>
            <p:cNvCxnSpPr>
              <a:cxnSpLocks/>
            </p:cNvCxnSpPr>
            <p:nvPr/>
          </p:nvCxnSpPr>
          <p:spPr>
            <a:xfrm>
              <a:off x="6193448" y="5444844"/>
              <a:ext cx="0" cy="2057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TextBox 787"/>
            <p:cNvSpPr txBox="1"/>
            <p:nvPr/>
          </p:nvSpPr>
          <p:spPr>
            <a:xfrm>
              <a:off x="6522790" y="5395262"/>
              <a:ext cx="103911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Crossbars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 rot="5400000">
              <a:off x="5974541" y="5002131"/>
              <a:ext cx="244428" cy="99950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808" name="Rectangle 807"/>
            <p:cNvSpPr/>
            <p:nvPr/>
          </p:nvSpPr>
          <p:spPr>
            <a:xfrm rot="5400000">
              <a:off x="6149716" y="5002132"/>
              <a:ext cx="244427" cy="99950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809" name="Rectangle 808"/>
            <p:cNvSpPr/>
            <p:nvPr/>
          </p:nvSpPr>
          <p:spPr>
            <a:xfrm rot="5400000">
              <a:off x="6324890" y="5002132"/>
              <a:ext cx="244427" cy="99950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810" name="Rectangle 809"/>
            <p:cNvSpPr/>
            <p:nvPr/>
          </p:nvSpPr>
          <p:spPr>
            <a:xfrm rot="5400000">
              <a:off x="6500066" y="5002132"/>
              <a:ext cx="244427" cy="99950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5983069" y="4894030"/>
              <a:ext cx="749564" cy="324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90" name="Rectangle 789"/>
            <p:cNvSpPr/>
            <p:nvPr/>
          </p:nvSpPr>
          <p:spPr>
            <a:xfrm rot="5400000">
              <a:off x="4804003" y="5002132"/>
              <a:ext cx="244427" cy="999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91" name="Rectangle 790"/>
            <p:cNvSpPr/>
            <p:nvPr/>
          </p:nvSpPr>
          <p:spPr>
            <a:xfrm rot="5400000">
              <a:off x="4979177" y="5002132"/>
              <a:ext cx="244427" cy="999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92" name="Rectangle 791"/>
            <p:cNvSpPr/>
            <p:nvPr/>
          </p:nvSpPr>
          <p:spPr>
            <a:xfrm>
              <a:off x="4812531" y="4894030"/>
              <a:ext cx="401241" cy="324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93" name="Rectangle 792"/>
            <p:cNvSpPr/>
            <p:nvPr/>
          </p:nvSpPr>
          <p:spPr>
            <a:xfrm rot="5400000">
              <a:off x="6770020" y="5002132"/>
              <a:ext cx="244427" cy="999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94" name="Rectangle 793"/>
            <p:cNvSpPr/>
            <p:nvPr/>
          </p:nvSpPr>
          <p:spPr>
            <a:xfrm rot="5400000">
              <a:off x="6945194" y="5002132"/>
              <a:ext cx="244427" cy="999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95" name="Rectangle 794"/>
            <p:cNvSpPr/>
            <p:nvPr/>
          </p:nvSpPr>
          <p:spPr>
            <a:xfrm rot="5400000">
              <a:off x="7120369" y="5002132"/>
              <a:ext cx="244427" cy="999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96" name="Rectangle 795"/>
            <p:cNvSpPr/>
            <p:nvPr/>
          </p:nvSpPr>
          <p:spPr>
            <a:xfrm rot="5400000">
              <a:off x="7295544" y="5002132"/>
              <a:ext cx="244427" cy="999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6778547" y="4894030"/>
              <a:ext cx="749564" cy="324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98" name="Rectangle 797"/>
            <p:cNvSpPr/>
            <p:nvPr/>
          </p:nvSpPr>
          <p:spPr>
            <a:xfrm rot="5400000">
              <a:off x="5251159" y="5002132"/>
              <a:ext cx="244427" cy="99950"/>
            </a:xfrm>
            <a:prstGeom prst="rect">
              <a:avLst/>
            </a:prstGeom>
            <a:pattFill prst="pct70">
              <a:fgClr>
                <a:srgbClr val="00B0F0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99" name="Rectangle 798"/>
            <p:cNvSpPr/>
            <p:nvPr/>
          </p:nvSpPr>
          <p:spPr>
            <a:xfrm rot="5400000">
              <a:off x="5426333" y="5002132"/>
              <a:ext cx="244427" cy="99950"/>
            </a:xfrm>
            <a:prstGeom prst="rect">
              <a:avLst/>
            </a:prstGeom>
            <a:pattFill prst="pct70">
              <a:fgClr>
                <a:srgbClr val="00B0F0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5259687" y="4894030"/>
              <a:ext cx="401241" cy="324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746602" y="4864374"/>
              <a:ext cx="988360" cy="44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5922941" y="4864374"/>
              <a:ext cx="1668596" cy="44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3951818" y="4785281"/>
              <a:ext cx="665174" cy="6080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06" name="TextBox 805"/>
            <p:cNvSpPr txBox="1"/>
            <p:nvPr/>
          </p:nvSpPr>
          <p:spPr>
            <a:xfrm>
              <a:off x="3948989" y="4746398"/>
              <a:ext cx="7107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Off-Chip Memory</a:t>
              </a:r>
            </a:p>
          </p:txBody>
        </p:sp>
        <p:sp>
          <p:nvSpPr>
            <p:cNvPr id="804" name="Oval 803"/>
            <p:cNvSpPr/>
            <p:nvPr/>
          </p:nvSpPr>
          <p:spPr>
            <a:xfrm>
              <a:off x="6277482" y="4578441"/>
              <a:ext cx="205740" cy="190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5</a:t>
              </a:r>
            </a:p>
          </p:txBody>
        </p:sp>
        <p:sp>
          <p:nvSpPr>
            <p:cNvPr id="812" name="Oval 811"/>
            <p:cNvSpPr/>
            <p:nvPr/>
          </p:nvSpPr>
          <p:spPr>
            <a:xfrm>
              <a:off x="2889109" y="4907568"/>
              <a:ext cx="406382" cy="358568"/>
            </a:xfrm>
            <a:prstGeom prst="ellipse">
              <a:avLst/>
            </a:prstGeom>
            <a:noFill/>
            <a:ln w="317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13" name="Straight Connector 812"/>
            <p:cNvCxnSpPr>
              <a:cxnSpLocks/>
            </p:cNvCxnSpPr>
            <p:nvPr/>
          </p:nvCxnSpPr>
          <p:spPr>
            <a:xfrm flipV="1">
              <a:off x="1484380" y="4712622"/>
              <a:ext cx="135222" cy="18558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/>
            <p:cNvCxnSpPr>
              <a:cxnSpLocks/>
            </p:cNvCxnSpPr>
            <p:nvPr/>
          </p:nvCxnSpPr>
          <p:spPr>
            <a:xfrm flipH="1" flipV="1">
              <a:off x="2832449" y="4716269"/>
              <a:ext cx="135222" cy="18558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" name="Oval 815"/>
            <p:cNvSpPr/>
            <p:nvPr/>
          </p:nvSpPr>
          <p:spPr>
            <a:xfrm>
              <a:off x="1808547" y="4628529"/>
              <a:ext cx="205740" cy="190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/>
                <a:t>4</a:t>
              </a:r>
            </a:p>
          </p:txBody>
        </p:sp>
        <p:sp>
          <p:nvSpPr>
            <p:cNvPr id="822" name="TextBox 821"/>
            <p:cNvSpPr txBox="1"/>
            <p:nvPr/>
          </p:nvSpPr>
          <p:spPr>
            <a:xfrm>
              <a:off x="4862820" y="4542022"/>
              <a:ext cx="146588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i="1" dirty="0"/>
                <a:t>OFM Computation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1923987" y="4472835"/>
              <a:ext cx="89085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/>
                <a:t>Exchange</a:t>
              </a: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7273629" y="4623549"/>
              <a:ext cx="70496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Out</a:t>
              </a: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4682080" y="4621699"/>
              <a:ext cx="54279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In</a:t>
              </a:r>
            </a:p>
          </p:txBody>
        </p:sp>
      </p:grpSp>
      <p:sp>
        <p:nvSpPr>
          <p:cNvPr id="366" name="Rectangle 365">
            <a:extLst>
              <a:ext uri="{FF2B5EF4-FFF2-40B4-BE49-F238E27FC236}">
                <a16:creationId xmlns:a16="http://schemas.microsoft.com/office/drawing/2014/main" xmlns="" id="{46948525-9F9F-4C7A-BE97-4D05EAD43BF9}"/>
              </a:ext>
            </a:extLst>
          </p:cNvPr>
          <p:cNvSpPr/>
          <p:nvPr/>
        </p:nvSpPr>
        <p:spPr>
          <a:xfrm>
            <a:off x="1124432" y="284483"/>
            <a:ext cx="6989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On-chip Memory Bank Management Example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xmlns="" id="{FEFAF62A-DAD6-48FF-B7E5-978E57B61386}"/>
              </a:ext>
            </a:extLst>
          </p:cNvPr>
          <p:cNvSpPr txBox="1"/>
          <p:nvPr/>
        </p:nvSpPr>
        <p:spPr>
          <a:xfrm>
            <a:off x="83346" y="732433"/>
            <a:ext cx="826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 this Example :  Layer </a:t>
            </a:r>
            <a:r>
              <a:rPr lang="en-US" sz="2000" b="1" i="1" dirty="0"/>
              <a:t>i+1 :</a:t>
            </a:r>
            <a:r>
              <a:rPr lang="en-US" sz="2000" b="1" dirty="0"/>
              <a:t> N=8, and M=4             </a:t>
            </a:r>
            <a:r>
              <a:rPr lang="en-US" sz="2000" b="1" dirty="0" err="1"/>
              <a:t>T</a:t>
            </a:r>
            <a:r>
              <a:rPr lang="en-US" sz="2000" b="1" baseline="-25000" dirty="0" err="1"/>
              <a:t>n</a:t>
            </a:r>
            <a:r>
              <a:rPr lang="en-US" sz="2000" b="1" dirty="0"/>
              <a:t>=2 and T</a:t>
            </a:r>
            <a:r>
              <a:rPr lang="en-US" sz="2000" b="1" baseline="-25000" dirty="0"/>
              <a:t>m</a:t>
            </a:r>
            <a:r>
              <a:rPr lang="en-US" sz="2000" b="1" dirty="0"/>
              <a:t>=4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908D07A-8B78-4305-B01C-EFE2F18C89BF}"/>
              </a:ext>
            </a:extLst>
          </p:cNvPr>
          <p:cNvSpPr/>
          <p:nvPr/>
        </p:nvSpPr>
        <p:spPr>
          <a:xfrm>
            <a:off x="54927" y="1050875"/>
            <a:ext cx="90203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At the end of layer </a:t>
            </a:r>
            <a:r>
              <a:rPr lang="en-US" sz="2000" i="1" dirty="0" err="1"/>
              <a:t>i</a:t>
            </a:r>
            <a:r>
              <a:rPr lang="en-US" sz="2000" dirty="0"/>
              <a:t> processing four OFMs of layer </a:t>
            </a:r>
            <a:r>
              <a:rPr lang="en-US" sz="2000" i="1" dirty="0" err="1"/>
              <a:t>i</a:t>
            </a:r>
            <a:r>
              <a:rPr lang="en-US" sz="2000" dirty="0"/>
              <a:t> remain on-chip which they can be reused as the IFMs for layer </a:t>
            </a:r>
            <a:r>
              <a:rPr lang="en-US" sz="2000" i="1" dirty="0"/>
              <a:t>i</a:t>
            </a:r>
            <a:r>
              <a:rPr lang="en-US" sz="2000" dirty="0"/>
              <a:t>+1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A6A8648-7D56-4C16-9F66-A9340F094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063" y="1316874"/>
            <a:ext cx="2250741" cy="171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6540" y="368467"/>
            <a:ext cx="1780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Evaluation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696543" y="2342897"/>
            <a:ext cx="3067673" cy="614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4802309" y="2394484"/>
            <a:ext cx="29043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Baseline and proposed Accelerators in and HLS C++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6559" y="2342897"/>
            <a:ext cx="1679527" cy="614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1833013" y="1767146"/>
            <a:ext cx="2769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CNN Layers Architectures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280" y="2421275"/>
            <a:ext cx="15708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Target Platform Specifications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7248" y="2485487"/>
            <a:ext cx="19651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Optimization Program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21858" y="2663648"/>
            <a:ext cx="2947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49790" y="1999997"/>
            <a:ext cx="0" cy="342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01852" y="2647735"/>
            <a:ext cx="8011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485927" y="2888875"/>
            <a:ext cx="1561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Tn,Tm,Tc,Tr</a:t>
            </a:r>
            <a:r>
              <a:rPr lang="en-US" b="1" dirty="0"/>
              <a:t>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10027" y="3717344"/>
            <a:ext cx="1791825" cy="10969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2110738" y="3815672"/>
            <a:ext cx="1590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Models for Execution Cycles, DSP and on-Chip Memory Usage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2D5C563E-ED7C-4320-AF71-3F585DD2702F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2856322" y="2957145"/>
            <a:ext cx="0" cy="76019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C6CA56D-2289-4C72-A1C1-22A861E85EA1}"/>
              </a:ext>
            </a:extLst>
          </p:cNvPr>
          <p:cNvSpPr/>
          <p:nvPr/>
        </p:nvSpPr>
        <p:spPr>
          <a:xfrm>
            <a:off x="5549652" y="3724186"/>
            <a:ext cx="1409700" cy="3417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1398BEB-01D1-4FFA-A7B4-ECB351E76A4C}"/>
              </a:ext>
            </a:extLst>
          </p:cNvPr>
          <p:cNvSpPr txBox="1"/>
          <p:nvPr/>
        </p:nvSpPr>
        <p:spPr>
          <a:xfrm>
            <a:off x="4802309" y="3778387"/>
            <a:ext cx="29043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 err="1"/>
              <a:t>Vivado</a:t>
            </a:r>
            <a:r>
              <a:rPr lang="en-US" sz="1350" b="1" dirty="0"/>
              <a:t> HLS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6C317122-6924-4AA6-993E-E39B234515D1}"/>
              </a:ext>
            </a:extLst>
          </p:cNvPr>
          <p:cNvCxnSpPr>
            <a:cxnSpLocks/>
          </p:cNvCxnSpPr>
          <p:nvPr/>
        </p:nvCxnSpPr>
        <p:spPr>
          <a:xfrm rot="5400000">
            <a:off x="5853189" y="3334335"/>
            <a:ext cx="7543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60DCA721-67C9-474B-8785-E6E5D523FB68}"/>
              </a:ext>
            </a:extLst>
          </p:cNvPr>
          <p:cNvCxnSpPr>
            <a:cxnSpLocks/>
          </p:cNvCxnSpPr>
          <p:nvPr/>
        </p:nvCxnSpPr>
        <p:spPr>
          <a:xfrm rot="5400000">
            <a:off x="5853189" y="4443124"/>
            <a:ext cx="7543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8999A50-F604-4215-8F1E-D02AE99FFF14}"/>
              </a:ext>
            </a:extLst>
          </p:cNvPr>
          <p:cNvSpPr/>
          <p:nvPr/>
        </p:nvSpPr>
        <p:spPr>
          <a:xfrm>
            <a:off x="5321053" y="4830861"/>
            <a:ext cx="2057809" cy="4217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E06151B-FF32-4704-8F31-97A2A23D049C}"/>
              </a:ext>
            </a:extLst>
          </p:cNvPr>
          <p:cNvSpPr txBox="1"/>
          <p:nvPr/>
        </p:nvSpPr>
        <p:spPr>
          <a:xfrm>
            <a:off x="5338736" y="4876629"/>
            <a:ext cx="20401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 Synthesizable Verilog</a:t>
            </a:r>
          </a:p>
        </p:txBody>
      </p:sp>
    </p:spTree>
    <p:extLst>
      <p:ext uri="{BB962C8B-B14F-4D97-AF65-F5344CB8AC3E}">
        <p14:creationId xmlns:p14="http://schemas.microsoft.com/office/powerpoint/2010/main" val="146019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ABC3C9A-2800-456C-A79A-40E08F53D0D1}"/>
              </a:ext>
            </a:extLst>
          </p:cNvPr>
          <p:cNvSpPr/>
          <p:nvPr/>
        </p:nvSpPr>
        <p:spPr>
          <a:xfrm>
            <a:off x="3024914" y="399089"/>
            <a:ext cx="3599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Implementation 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C737DE-9F16-486C-AE7C-D3F9F8D254C9}"/>
              </a:ext>
            </a:extLst>
          </p:cNvPr>
          <p:cNvSpPr/>
          <p:nvPr/>
        </p:nvSpPr>
        <p:spPr>
          <a:xfrm>
            <a:off x="5716523" y="3328945"/>
            <a:ext cx="1352550" cy="1581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Accelerator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31C28A-7928-4E5C-81A2-B6FB1793F71D}"/>
              </a:ext>
            </a:extLst>
          </p:cNvPr>
          <p:cNvSpPr txBox="1"/>
          <p:nvPr/>
        </p:nvSpPr>
        <p:spPr>
          <a:xfrm>
            <a:off x="5716523" y="3877145"/>
            <a:ext cx="13525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AXI Interconnect (bus)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CF07BE1-5EB9-4465-BC5B-73E781D1D510}"/>
              </a:ext>
            </a:extLst>
          </p:cNvPr>
          <p:cNvSpPr/>
          <p:nvPr/>
        </p:nvSpPr>
        <p:spPr>
          <a:xfrm>
            <a:off x="7527159" y="3762569"/>
            <a:ext cx="1046321" cy="7524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Accelerator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DED531D-B44B-40A3-B536-C8EA80E34E07}"/>
              </a:ext>
            </a:extLst>
          </p:cNvPr>
          <p:cNvSpPr txBox="1"/>
          <p:nvPr/>
        </p:nvSpPr>
        <p:spPr>
          <a:xfrm>
            <a:off x="7346250" y="3905882"/>
            <a:ext cx="13525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Memory Controller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A449F60-5D82-4A59-AC81-516BCA2BAB5D}"/>
              </a:ext>
            </a:extLst>
          </p:cNvPr>
          <p:cNvCxnSpPr/>
          <p:nvPr/>
        </p:nvCxnSpPr>
        <p:spPr>
          <a:xfrm rot="10800000" flipH="1">
            <a:off x="7047099" y="4168973"/>
            <a:ext cx="48006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1DEA797A-9397-4A61-A473-A9BB153ACA21}"/>
              </a:ext>
            </a:extLst>
          </p:cNvPr>
          <p:cNvCxnSpPr/>
          <p:nvPr/>
        </p:nvCxnSpPr>
        <p:spPr>
          <a:xfrm rot="16200000" flipH="1">
            <a:off x="7665338" y="3388160"/>
            <a:ext cx="733425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C3F5369-989A-460A-A2FC-9DA931D2542F}"/>
              </a:ext>
            </a:extLst>
          </p:cNvPr>
          <p:cNvSpPr/>
          <p:nvPr/>
        </p:nvSpPr>
        <p:spPr>
          <a:xfrm>
            <a:off x="7627238" y="2345080"/>
            <a:ext cx="790575" cy="6765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Accelerator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93AC367-5752-4B91-AE8C-D3CE6C52139C}"/>
              </a:ext>
            </a:extLst>
          </p:cNvPr>
          <p:cNvSpPr txBox="1"/>
          <p:nvPr/>
        </p:nvSpPr>
        <p:spPr>
          <a:xfrm>
            <a:off x="7346250" y="2544846"/>
            <a:ext cx="13525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DDR3-4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9CDB945-3004-440D-B193-F171177DB8EA}"/>
              </a:ext>
            </a:extLst>
          </p:cNvPr>
          <p:cNvSpPr/>
          <p:nvPr/>
        </p:nvSpPr>
        <p:spPr>
          <a:xfrm>
            <a:off x="1182223" y="1164676"/>
            <a:ext cx="1415210" cy="8764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Accelerator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F87B142-6648-4AD0-9726-A18023F51BDD}"/>
              </a:ext>
            </a:extLst>
          </p:cNvPr>
          <p:cNvSpPr txBox="1"/>
          <p:nvPr/>
        </p:nvSpPr>
        <p:spPr>
          <a:xfrm>
            <a:off x="1244883" y="1360549"/>
            <a:ext cx="13525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 </a:t>
            </a:r>
            <a:r>
              <a:rPr lang="en-US" sz="1350" b="1" dirty="0" err="1"/>
              <a:t>MicroBlaze</a:t>
            </a:r>
            <a:r>
              <a:rPr lang="en-US" sz="1350" b="1" dirty="0"/>
              <a:t> Soft Core Processor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A8AF4B5-BE9B-4376-BF10-C1C2F50A14BF}"/>
              </a:ext>
            </a:extLst>
          </p:cNvPr>
          <p:cNvSpPr/>
          <p:nvPr/>
        </p:nvSpPr>
        <p:spPr>
          <a:xfrm>
            <a:off x="462297" y="2824095"/>
            <a:ext cx="1862524" cy="179524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2460BC6-781D-4501-B96D-7DF9B87E02ED}"/>
              </a:ext>
            </a:extLst>
          </p:cNvPr>
          <p:cNvSpPr/>
          <p:nvPr/>
        </p:nvSpPr>
        <p:spPr>
          <a:xfrm>
            <a:off x="654580" y="3013955"/>
            <a:ext cx="480060" cy="4800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C0A073F-CB69-43F4-8E1B-B26B7C08ED69}"/>
              </a:ext>
            </a:extLst>
          </p:cNvPr>
          <p:cNvSpPr txBox="1"/>
          <p:nvPr/>
        </p:nvSpPr>
        <p:spPr>
          <a:xfrm>
            <a:off x="640787" y="3034694"/>
            <a:ext cx="493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PE Tile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54933D1-425D-4341-9063-F1E6B1C96BC8}"/>
              </a:ext>
            </a:extLst>
          </p:cNvPr>
          <p:cNvSpPr/>
          <p:nvPr/>
        </p:nvSpPr>
        <p:spPr>
          <a:xfrm>
            <a:off x="1652477" y="3034694"/>
            <a:ext cx="480060" cy="4800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7F2AE1C-BCED-4C18-9CCC-F500D684497F}"/>
              </a:ext>
            </a:extLst>
          </p:cNvPr>
          <p:cNvSpPr txBox="1"/>
          <p:nvPr/>
        </p:nvSpPr>
        <p:spPr>
          <a:xfrm>
            <a:off x="1638685" y="3055433"/>
            <a:ext cx="493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PE Tile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D4D82CC-8CF6-44C8-B620-0B9334F79090}"/>
              </a:ext>
            </a:extLst>
          </p:cNvPr>
          <p:cNvSpPr/>
          <p:nvPr/>
        </p:nvSpPr>
        <p:spPr>
          <a:xfrm>
            <a:off x="632153" y="3949422"/>
            <a:ext cx="480060" cy="4800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04DAE66-DD65-45EA-9550-AE34B34BE8B6}"/>
              </a:ext>
            </a:extLst>
          </p:cNvPr>
          <p:cNvSpPr txBox="1"/>
          <p:nvPr/>
        </p:nvSpPr>
        <p:spPr>
          <a:xfrm>
            <a:off x="618361" y="3970162"/>
            <a:ext cx="493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PE Tile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3FC86B1-C603-4C39-9ED9-776BC5767B2F}"/>
              </a:ext>
            </a:extLst>
          </p:cNvPr>
          <p:cNvSpPr/>
          <p:nvPr/>
        </p:nvSpPr>
        <p:spPr>
          <a:xfrm>
            <a:off x="1638685" y="3949421"/>
            <a:ext cx="480060" cy="4800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B4D833D-146A-4B75-A200-29467CC74176}"/>
              </a:ext>
            </a:extLst>
          </p:cNvPr>
          <p:cNvSpPr txBox="1"/>
          <p:nvPr/>
        </p:nvSpPr>
        <p:spPr>
          <a:xfrm>
            <a:off x="1624892" y="3970161"/>
            <a:ext cx="493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PE Tile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EE3D844-CBBA-450A-913F-88A61DA2DFF1}"/>
              </a:ext>
            </a:extLst>
          </p:cNvPr>
          <p:cNvGrpSpPr/>
          <p:nvPr/>
        </p:nvGrpSpPr>
        <p:grpSpPr>
          <a:xfrm rot="16200000">
            <a:off x="724436" y="3705031"/>
            <a:ext cx="326555" cy="54114"/>
            <a:chOff x="6373559" y="4890698"/>
            <a:chExt cx="580541" cy="9620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93B83561-7BAD-4D8E-981A-6AD064239FC3}"/>
                </a:ext>
              </a:extLst>
            </p:cNvPr>
            <p:cNvSpPr/>
            <p:nvPr/>
          </p:nvSpPr>
          <p:spPr>
            <a:xfrm>
              <a:off x="6373559" y="489069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64E6AADE-F600-4E1E-8379-2805C34F6D31}"/>
                </a:ext>
              </a:extLst>
            </p:cNvPr>
            <p:cNvSpPr/>
            <p:nvPr/>
          </p:nvSpPr>
          <p:spPr>
            <a:xfrm>
              <a:off x="6629773" y="489236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83214624-1B69-4226-B6B3-445A716B13F0}"/>
                </a:ext>
              </a:extLst>
            </p:cNvPr>
            <p:cNvSpPr/>
            <p:nvPr/>
          </p:nvSpPr>
          <p:spPr>
            <a:xfrm>
              <a:off x="6862660" y="489546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453DBB97-47EA-4C7C-987C-22A6F88D1679}"/>
              </a:ext>
            </a:extLst>
          </p:cNvPr>
          <p:cNvGrpSpPr/>
          <p:nvPr/>
        </p:nvGrpSpPr>
        <p:grpSpPr>
          <a:xfrm>
            <a:off x="1218774" y="4168712"/>
            <a:ext cx="326555" cy="54114"/>
            <a:chOff x="6373559" y="4890698"/>
            <a:chExt cx="580541" cy="9620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0A76A441-24D1-4715-B13A-D0D93ACDE53F}"/>
                </a:ext>
              </a:extLst>
            </p:cNvPr>
            <p:cNvSpPr/>
            <p:nvPr/>
          </p:nvSpPr>
          <p:spPr>
            <a:xfrm>
              <a:off x="6373559" y="489069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319B1485-4EBD-4514-B2F1-4BEFBF13AADE}"/>
                </a:ext>
              </a:extLst>
            </p:cNvPr>
            <p:cNvSpPr/>
            <p:nvPr/>
          </p:nvSpPr>
          <p:spPr>
            <a:xfrm>
              <a:off x="6629773" y="489236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228FDE40-153C-4789-AA63-8636FBB601D2}"/>
                </a:ext>
              </a:extLst>
            </p:cNvPr>
            <p:cNvSpPr/>
            <p:nvPr/>
          </p:nvSpPr>
          <p:spPr>
            <a:xfrm>
              <a:off x="6862660" y="489546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D712EFEA-F30A-4E3E-8E04-9AAC266E6A78}"/>
              </a:ext>
            </a:extLst>
          </p:cNvPr>
          <p:cNvGrpSpPr/>
          <p:nvPr/>
        </p:nvGrpSpPr>
        <p:grpSpPr>
          <a:xfrm rot="16200000">
            <a:off x="1702173" y="3698469"/>
            <a:ext cx="326555" cy="54114"/>
            <a:chOff x="6373559" y="4890698"/>
            <a:chExt cx="580541" cy="9620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E9EAF4C0-987E-4F4A-93C4-199941519784}"/>
                </a:ext>
              </a:extLst>
            </p:cNvPr>
            <p:cNvSpPr/>
            <p:nvPr/>
          </p:nvSpPr>
          <p:spPr>
            <a:xfrm>
              <a:off x="6373559" y="489069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7FD60454-28BB-43E3-9C32-E88017388E87}"/>
                </a:ext>
              </a:extLst>
            </p:cNvPr>
            <p:cNvSpPr/>
            <p:nvPr/>
          </p:nvSpPr>
          <p:spPr>
            <a:xfrm>
              <a:off x="6629773" y="489236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A89066FA-8A8D-427B-A7BA-4DE6C75D4582}"/>
                </a:ext>
              </a:extLst>
            </p:cNvPr>
            <p:cNvSpPr/>
            <p:nvPr/>
          </p:nvSpPr>
          <p:spPr>
            <a:xfrm>
              <a:off x="6862660" y="489546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3F596229-750A-4AD3-932B-4C4C8BF45A7E}"/>
              </a:ext>
            </a:extLst>
          </p:cNvPr>
          <p:cNvGrpSpPr/>
          <p:nvPr/>
        </p:nvGrpSpPr>
        <p:grpSpPr>
          <a:xfrm>
            <a:off x="1230281" y="3220449"/>
            <a:ext cx="326555" cy="54114"/>
            <a:chOff x="6373559" y="4890698"/>
            <a:chExt cx="580541" cy="9620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D6C90335-CB63-4057-BEFA-EA335FEAA525}"/>
                </a:ext>
              </a:extLst>
            </p:cNvPr>
            <p:cNvSpPr/>
            <p:nvPr/>
          </p:nvSpPr>
          <p:spPr>
            <a:xfrm>
              <a:off x="6373559" y="489069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839C5DFC-239D-49E9-8951-2FE39EAC427B}"/>
                </a:ext>
              </a:extLst>
            </p:cNvPr>
            <p:cNvSpPr/>
            <p:nvPr/>
          </p:nvSpPr>
          <p:spPr>
            <a:xfrm>
              <a:off x="6629773" y="489236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3A3AE261-6B6F-40F8-9454-2254F8DCE40C}"/>
                </a:ext>
              </a:extLst>
            </p:cNvPr>
            <p:cNvSpPr/>
            <p:nvPr/>
          </p:nvSpPr>
          <p:spPr>
            <a:xfrm>
              <a:off x="6862660" y="489546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F48E2D8-7F0A-49E3-A3DE-C3E4EBD865B6}"/>
              </a:ext>
            </a:extLst>
          </p:cNvPr>
          <p:cNvSpPr txBox="1"/>
          <p:nvPr/>
        </p:nvSpPr>
        <p:spPr>
          <a:xfrm>
            <a:off x="1132527" y="3539887"/>
            <a:ext cx="586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NoC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96C559B-27D0-4053-A783-FB2B5CBA8AB1}"/>
              </a:ext>
            </a:extLst>
          </p:cNvPr>
          <p:cNvSpPr/>
          <p:nvPr/>
        </p:nvSpPr>
        <p:spPr>
          <a:xfrm>
            <a:off x="3134606" y="2679582"/>
            <a:ext cx="480060" cy="41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E8293F3-DDCC-41A6-8F4F-C5CB74B7B13B}"/>
              </a:ext>
            </a:extLst>
          </p:cNvPr>
          <p:cNvSpPr/>
          <p:nvPr/>
        </p:nvSpPr>
        <p:spPr>
          <a:xfrm>
            <a:off x="3007953" y="2592951"/>
            <a:ext cx="719942" cy="115829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32BF9E-2AB3-437E-BC27-C6DD40374B6C}"/>
              </a:ext>
            </a:extLst>
          </p:cNvPr>
          <p:cNvSpPr txBox="1"/>
          <p:nvPr/>
        </p:nvSpPr>
        <p:spPr>
          <a:xfrm>
            <a:off x="3044092" y="2723058"/>
            <a:ext cx="66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Memory Bank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C3E96BF-4F67-4CE8-880E-6D5901C045B0}"/>
              </a:ext>
            </a:extLst>
          </p:cNvPr>
          <p:cNvSpPr/>
          <p:nvPr/>
        </p:nvSpPr>
        <p:spPr>
          <a:xfrm>
            <a:off x="3134606" y="3160398"/>
            <a:ext cx="480060" cy="41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22733C-F48D-4B54-9175-2FFF78391357}"/>
              </a:ext>
            </a:extLst>
          </p:cNvPr>
          <p:cNvSpPr txBox="1"/>
          <p:nvPr/>
        </p:nvSpPr>
        <p:spPr>
          <a:xfrm>
            <a:off x="3044092" y="3203874"/>
            <a:ext cx="66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Memory Bank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E95523C1-9735-4C1F-BE0D-DE5586E8EAF9}"/>
              </a:ext>
            </a:extLst>
          </p:cNvPr>
          <p:cNvSpPr/>
          <p:nvPr/>
        </p:nvSpPr>
        <p:spPr>
          <a:xfrm>
            <a:off x="3132973" y="4230431"/>
            <a:ext cx="480060" cy="41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9D13140-5D24-4156-9F00-870088E997C7}"/>
              </a:ext>
            </a:extLst>
          </p:cNvPr>
          <p:cNvSpPr txBox="1"/>
          <p:nvPr/>
        </p:nvSpPr>
        <p:spPr>
          <a:xfrm>
            <a:off x="3042459" y="4273907"/>
            <a:ext cx="66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Memory Bank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CEA4F730-C219-45EE-8478-2171CAB7F8AA}"/>
              </a:ext>
            </a:extLst>
          </p:cNvPr>
          <p:cNvSpPr/>
          <p:nvPr/>
        </p:nvSpPr>
        <p:spPr>
          <a:xfrm>
            <a:off x="3129340" y="4701758"/>
            <a:ext cx="480060" cy="41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A609B5A-F3C7-49C3-A681-9A97F74938DF}"/>
              </a:ext>
            </a:extLst>
          </p:cNvPr>
          <p:cNvSpPr txBox="1"/>
          <p:nvPr/>
        </p:nvSpPr>
        <p:spPr>
          <a:xfrm>
            <a:off x="3038826" y="4745234"/>
            <a:ext cx="66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Memory Bank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43AF51A-DFB6-4A0B-920A-957480FF1DA0}"/>
              </a:ext>
            </a:extLst>
          </p:cNvPr>
          <p:cNvSpPr txBox="1"/>
          <p:nvPr/>
        </p:nvSpPr>
        <p:spPr>
          <a:xfrm>
            <a:off x="2720324" y="5209320"/>
            <a:ext cx="1299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Input buffers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2926B819-9D29-452A-B78D-A824ACFBED51}"/>
              </a:ext>
            </a:extLst>
          </p:cNvPr>
          <p:cNvSpPr/>
          <p:nvPr/>
        </p:nvSpPr>
        <p:spPr>
          <a:xfrm>
            <a:off x="326871" y="2540318"/>
            <a:ext cx="3626574" cy="309128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02EEBB7-24F8-4AE4-B581-04AA50FE3D33}"/>
              </a:ext>
            </a:extLst>
          </p:cNvPr>
          <p:cNvSpPr txBox="1"/>
          <p:nvPr/>
        </p:nvSpPr>
        <p:spPr>
          <a:xfrm>
            <a:off x="302376" y="5259877"/>
            <a:ext cx="1167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Accelerator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1CC0FDD6-EDFB-4AE4-8854-0A523F943313}"/>
              </a:ext>
            </a:extLst>
          </p:cNvPr>
          <p:cNvCxnSpPr/>
          <p:nvPr/>
        </p:nvCxnSpPr>
        <p:spPr>
          <a:xfrm flipV="1">
            <a:off x="2358176" y="3271884"/>
            <a:ext cx="6172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61F6CF7C-315E-47EA-B121-CFB18DBF96B8}"/>
              </a:ext>
            </a:extLst>
          </p:cNvPr>
          <p:cNvCxnSpPr/>
          <p:nvPr/>
        </p:nvCxnSpPr>
        <p:spPr>
          <a:xfrm flipH="1" flipV="1">
            <a:off x="2337344" y="4456148"/>
            <a:ext cx="6172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E52FB0E5-11FB-425F-A2CE-8183D9CC49D2}"/>
              </a:ext>
            </a:extLst>
          </p:cNvPr>
          <p:cNvCxnSpPr/>
          <p:nvPr/>
        </p:nvCxnSpPr>
        <p:spPr>
          <a:xfrm flipH="1">
            <a:off x="2626036" y="3165704"/>
            <a:ext cx="106692" cy="1970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459298-3921-42F2-90E9-F337F83B6E9B}"/>
              </a:ext>
            </a:extLst>
          </p:cNvPr>
          <p:cNvSpPr txBox="1"/>
          <p:nvPr/>
        </p:nvSpPr>
        <p:spPr>
          <a:xfrm>
            <a:off x="2488882" y="2965553"/>
            <a:ext cx="3994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Tm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68FBD673-8F60-4993-869E-B2DB6D0838A3}"/>
              </a:ext>
            </a:extLst>
          </p:cNvPr>
          <p:cNvCxnSpPr/>
          <p:nvPr/>
        </p:nvCxnSpPr>
        <p:spPr>
          <a:xfrm flipH="1">
            <a:off x="2573861" y="4372731"/>
            <a:ext cx="106692" cy="1970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E3042DE-6106-4F22-8E61-EAED9C3813F5}"/>
              </a:ext>
            </a:extLst>
          </p:cNvPr>
          <p:cNvSpPr txBox="1"/>
          <p:nvPr/>
        </p:nvSpPr>
        <p:spPr>
          <a:xfrm>
            <a:off x="2451992" y="4513115"/>
            <a:ext cx="4615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Tn</a:t>
            </a:r>
            <a:endParaRPr lang="en-US" sz="135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B3AC00DD-5C10-4698-A746-6ABBAFB71513}"/>
              </a:ext>
            </a:extLst>
          </p:cNvPr>
          <p:cNvSpPr/>
          <p:nvPr/>
        </p:nvSpPr>
        <p:spPr>
          <a:xfrm>
            <a:off x="3005165" y="4075204"/>
            <a:ext cx="719942" cy="115829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548279E-77A1-4F69-B1C2-338A1D447608}"/>
              </a:ext>
            </a:extLst>
          </p:cNvPr>
          <p:cNvSpPr txBox="1"/>
          <p:nvPr/>
        </p:nvSpPr>
        <p:spPr>
          <a:xfrm>
            <a:off x="2733690" y="3742164"/>
            <a:ext cx="1299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Output buffers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DCD0080F-B3E6-4F75-A4CA-2F7C8284D634}"/>
              </a:ext>
            </a:extLst>
          </p:cNvPr>
          <p:cNvCxnSpPr/>
          <p:nvPr/>
        </p:nvCxnSpPr>
        <p:spPr>
          <a:xfrm rot="16200000" flipH="1">
            <a:off x="1649798" y="2281199"/>
            <a:ext cx="48006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4DB7A97C-1F02-4B82-8EE6-E4DFC5BD65CC}"/>
              </a:ext>
            </a:extLst>
          </p:cNvPr>
          <p:cNvCxnSpPr>
            <a:cxnSpLocks/>
          </p:cNvCxnSpPr>
          <p:nvPr/>
        </p:nvCxnSpPr>
        <p:spPr>
          <a:xfrm>
            <a:off x="3953445" y="3529613"/>
            <a:ext cx="178308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19430D7-63B4-4F83-8895-F58C22884092}"/>
              </a:ext>
            </a:extLst>
          </p:cNvPr>
          <p:cNvSpPr txBox="1"/>
          <p:nvPr/>
        </p:nvSpPr>
        <p:spPr>
          <a:xfrm>
            <a:off x="3951511" y="3651421"/>
            <a:ext cx="18117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AXI4-IFM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9756356-1951-48A7-89D6-E92D82C10CE8}"/>
              </a:ext>
            </a:extLst>
          </p:cNvPr>
          <p:cNvSpPr/>
          <p:nvPr/>
        </p:nvSpPr>
        <p:spPr>
          <a:xfrm>
            <a:off x="1941538" y="2112466"/>
            <a:ext cx="1489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AXI4-lite bus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1BB65A1D-F64D-4A5E-9C38-6E766292095E}"/>
              </a:ext>
            </a:extLst>
          </p:cNvPr>
          <p:cNvCxnSpPr>
            <a:cxnSpLocks/>
          </p:cNvCxnSpPr>
          <p:nvPr/>
        </p:nvCxnSpPr>
        <p:spPr>
          <a:xfrm flipH="1">
            <a:off x="3953445" y="3928391"/>
            <a:ext cx="1763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16DE5EC-5575-4B41-B1F7-04D94A3F2207}"/>
              </a:ext>
            </a:extLst>
          </p:cNvPr>
          <p:cNvSpPr txBox="1"/>
          <p:nvPr/>
        </p:nvSpPr>
        <p:spPr>
          <a:xfrm>
            <a:off x="3918955" y="3238119"/>
            <a:ext cx="18117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AXI4-OFM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4EC6402D-F960-43CF-A454-EF911BA4E26A}"/>
              </a:ext>
            </a:extLst>
          </p:cNvPr>
          <p:cNvSpPr txBox="1"/>
          <p:nvPr/>
        </p:nvSpPr>
        <p:spPr>
          <a:xfrm>
            <a:off x="3944294" y="4094191"/>
            <a:ext cx="18117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AXI4-Weights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019DA78A-9C6A-4B1C-957E-FE9FC43E45DA}"/>
              </a:ext>
            </a:extLst>
          </p:cNvPr>
          <p:cNvCxnSpPr>
            <a:cxnSpLocks/>
          </p:cNvCxnSpPr>
          <p:nvPr/>
        </p:nvCxnSpPr>
        <p:spPr>
          <a:xfrm flipH="1">
            <a:off x="3946228" y="4371161"/>
            <a:ext cx="1763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7157B24A-E9A2-4633-BE73-FEF164E547FF}"/>
              </a:ext>
            </a:extLst>
          </p:cNvPr>
          <p:cNvSpPr txBox="1"/>
          <p:nvPr/>
        </p:nvSpPr>
        <p:spPr>
          <a:xfrm>
            <a:off x="3941357" y="4528520"/>
            <a:ext cx="18117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AXI4-Shortcuts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E398060E-CEF7-4244-BBCF-D30E4171B7A3}"/>
              </a:ext>
            </a:extLst>
          </p:cNvPr>
          <p:cNvCxnSpPr>
            <a:cxnSpLocks/>
          </p:cNvCxnSpPr>
          <p:nvPr/>
        </p:nvCxnSpPr>
        <p:spPr>
          <a:xfrm flipH="1">
            <a:off x="3943291" y="4805489"/>
            <a:ext cx="1763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06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46463F4-2C29-43AC-899B-F9328B076615}"/>
              </a:ext>
            </a:extLst>
          </p:cNvPr>
          <p:cNvSpPr/>
          <p:nvPr/>
        </p:nvSpPr>
        <p:spPr>
          <a:xfrm>
            <a:off x="486790" y="327473"/>
            <a:ext cx="8329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Challenges in the on-chip OFMs reuse implementation: Memory Bank Tracking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96D74F8-F062-4FE5-930D-9E2ED716D1B8}"/>
              </a:ext>
            </a:extLst>
          </p:cNvPr>
          <p:cNvSpPr/>
          <p:nvPr/>
        </p:nvSpPr>
        <p:spPr>
          <a:xfrm>
            <a:off x="220401" y="1134395"/>
            <a:ext cx="89235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State-of-the-art implementations of the CLP use High-Level Synthesis (HLS)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The “DATAFLOW” directive is used for implementing the ping-pong operation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In flexible on-chip memory, the CLP should be able to keep track of individual banks during the ping-pong operation.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In the implementation of the CLP with the flexible on-chip memory instead of relying on the “DATAFLOW” directive for the ping-pong operation, a new tracking scheme of individual memory banks should be used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AD360F2A-056A-4E7E-ACF2-E59D3D8D6F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2957" y="5586175"/>
          <a:ext cx="3451861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123">
                  <a:extLst>
                    <a:ext uri="{9D8B030D-6E8A-4147-A177-3AD203B41FA5}">
                      <a16:colId xmlns:a16="http://schemas.microsoft.com/office/drawing/2014/main" xmlns="" val="21748912"/>
                    </a:ext>
                  </a:extLst>
                </a:gridCol>
                <a:gridCol w="493123">
                  <a:extLst>
                    <a:ext uri="{9D8B030D-6E8A-4147-A177-3AD203B41FA5}">
                      <a16:colId xmlns:a16="http://schemas.microsoft.com/office/drawing/2014/main" xmlns="" val="4366294"/>
                    </a:ext>
                  </a:extLst>
                </a:gridCol>
                <a:gridCol w="493123">
                  <a:extLst>
                    <a:ext uri="{9D8B030D-6E8A-4147-A177-3AD203B41FA5}">
                      <a16:colId xmlns:a16="http://schemas.microsoft.com/office/drawing/2014/main" xmlns="" val="1792178156"/>
                    </a:ext>
                  </a:extLst>
                </a:gridCol>
                <a:gridCol w="493123">
                  <a:extLst>
                    <a:ext uri="{9D8B030D-6E8A-4147-A177-3AD203B41FA5}">
                      <a16:colId xmlns:a16="http://schemas.microsoft.com/office/drawing/2014/main" xmlns="" val="773618359"/>
                    </a:ext>
                  </a:extLst>
                </a:gridCol>
                <a:gridCol w="493123">
                  <a:extLst>
                    <a:ext uri="{9D8B030D-6E8A-4147-A177-3AD203B41FA5}">
                      <a16:colId xmlns:a16="http://schemas.microsoft.com/office/drawing/2014/main" xmlns="" val="3511021585"/>
                    </a:ext>
                  </a:extLst>
                </a:gridCol>
                <a:gridCol w="493123">
                  <a:extLst>
                    <a:ext uri="{9D8B030D-6E8A-4147-A177-3AD203B41FA5}">
                      <a16:colId xmlns:a16="http://schemas.microsoft.com/office/drawing/2014/main" xmlns="" val="3229843662"/>
                    </a:ext>
                  </a:extLst>
                </a:gridCol>
                <a:gridCol w="493123">
                  <a:extLst>
                    <a:ext uri="{9D8B030D-6E8A-4147-A177-3AD203B41FA5}">
                      <a16:colId xmlns:a16="http://schemas.microsoft.com/office/drawing/2014/main" xmlns="" val="404430783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77889797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xmlns="" id="{49B3F182-A860-452C-BB17-2B25B49712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4498" y="6290069"/>
          <a:ext cx="3451861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123">
                  <a:extLst>
                    <a:ext uri="{9D8B030D-6E8A-4147-A177-3AD203B41FA5}">
                      <a16:colId xmlns:a16="http://schemas.microsoft.com/office/drawing/2014/main" xmlns="" val="21748912"/>
                    </a:ext>
                  </a:extLst>
                </a:gridCol>
                <a:gridCol w="493123">
                  <a:extLst>
                    <a:ext uri="{9D8B030D-6E8A-4147-A177-3AD203B41FA5}">
                      <a16:colId xmlns:a16="http://schemas.microsoft.com/office/drawing/2014/main" xmlns="" val="4366294"/>
                    </a:ext>
                  </a:extLst>
                </a:gridCol>
                <a:gridCol w="493123">
                  <a:extLst>
                    <a:ext uri="{9D8B030D-6E8A-4147-A177-3AD203B41FA5}">
                      <a16:colId xmlns:a16="http://schemas.microsoft.com/office/drawing/2014/main" xmlns="" val="1792178156"/>
                    </a:ext>
                  </a:extLst>
                </a:gridCol>
                <a:gridCol w="493123">
                  <a:extLst>
                    <a:ext uri="{9D8B030D-6E8A-4147-A177-3AD203B41FA5}">
                      <a16:colId xmlns:a16="http://schemas.microsoft.com/office/drawing/2014/main" xmlns="" val="773618359"/>
                    </a:ext>
                  </a:extLst>
                </a:gridCol>
                <a:gridCol w="493123">
                  <a:extLst>
                    <a:ext uri="{9D8B030D-6E8A-4147-A177-3AD203B41FA5}">
                      <a16:colId xmlns:a16="http://schemas.microsoft.com/office/drawing/2014/main" xmlns="" val="3511021585"/>
                    </a:ext>
                  </a:extLst>
                </a:gridCol>
                <a:gridCol w="493123">
                  <a:extLst>
                    <a:ext uri="{9D8B030D-6E8A-4147-A177-3AD203B41FA5}">
                      <a16:colId xmlns:a16="http://schemas.microsoft.com/office/drawing/2014/main" xmlns="" val="3229843662"/>
                    </a:ext>
                  </a:extLst>
                </a:gridCol>
                <a:gridCol w="493123">
                  <a:extLst>
                    <a:ext uri="{9D8B030D-6E8A-4147-A177-3AD203B41FA5}">
                      <a16:colId xmlns:a16="http://schemas.microsoft.com/office/drawing/2014/main" xmlns="" val="404430783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77889797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xmlns="" id="{10D28B9A-4A34-4A40-8D64-A939304E9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43233" y="5585206"/>
          <a:ext cx="1972492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123">
                  <a:extLst>
                    <a:ext uri="{9D8B030D-6E8A-4147-A177-3AD203B41FA5}">
                      <a16:colId xmlns:a16="http://schemas.microsoft.com/office/drawing/2014/main" xmlns="" val="21748912"/>
                    </a:ext>
                  </a:extLst>
                </a:gridCol>
                <a:gridCol w="493123">
                  <a:extLst>
                    <a:ext uri="{9D8B030D-6E8A-4147-A177-3AD203B41FA5}">
                      <a16:colId xmlns:a16="http://schemas.microsoft.com/office/drawing/2014/main" xmlns="" val="4366294"/>
                    </a:ext>
                  </a:extLst>
                </a:gridCol>
                <a:gridCol w="493123">
                  <a:extLst>
                    <a:ext uri="{9D8B030D-6E8A-4147-A177-3AD203B41FA5}">
                      <a16:colId xmlns:a16="http://schemas.microsoft.com/office/drawing/2014/main" xmlns="" val="1792178156"/>
                    </a:ext>
                  </a:extLst>
                </a:gridCol>
                <a:gridCol w="493123">
                  <a:extLst>
                    <a:ext uri="{9D8B030D-6E8A-4147-A177-3AD203B41FA5}">
                      <a16:colId xmlns:a16="http://schemas.microsoft.com/office/drawing/2014/main" xmlns="" val="77361835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77889797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xmlns="" id="{24595209-6AC6-46CC-9877-AABB08572D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1989" y="6251480"/>
          <a:ext cx="1972492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123">
                  <a:extLst>
                    <a:ext uri="{9D8B030D-6E8A-4147-A177-3AD203B41FA5}">
                      <a16:colId xmlns:a16="http://schemas.microsoft.com/office/drawing/2014/main" xmlns="" val="21748912"/>
                    </a:ext>
                  </a:extLst>
                </a:gridCol>
                <a:gridCol w="493123">
                  <a:extLst>
                    <a:ext uri="{9D8B030D-6E8A-4147-A177-3AD203B41FA5}">
                      <a16:colId xmlns:a16="http://schemas.microsoft.com/office/drawing/2014/main" xmlns="" val="4366294"/>
                    </a:ext>
                  </a:extLst>
                </a:gridCol>
                <a:gridCol w="493123">
                  <a:extLst>
                    <a:ext uri="{9D8B030D-6E8A-4147-A177-3AD203B41FA5}">
                      <a16:colId xmlns:a16="http://schemas.microsoft.com/office/drawing/2014/main" xmlns="" val="1792178156"/>
                    </a:ext>
                  </a:extLst>
                </a:gridCol>
                <a:gridCol w="493123">
                  <a:extLst>
                    <a:ext uri="{9D8B030D-6E8A-4147-A177-3AD203B41FA5}">
                      <a16:colId xmlns:a16="http://schemas.microsoft.com/office/drawing/2014/main" xmlns="" val="77361835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77889797"/>
                  </a:ext>
                </a:extLst>
              </a:tr>
            </a:tbl>
          </a:graphicData>
        </a:graphic>
      </p:graphicFrame>
      <p:sp>
        <p:nvSpPr>
          <p:cNvPr id="70" name="Left Brace 69">
            <a:extLst>
              <a:ext uri="{FF2B5EF4-FFF2-40B4-BE49-F238E27FC236}">
                <a16:creationId xmlns:a16="http://schemas.microsoft.com/office/drawing/2014/main" xmlns="" id="{CC09E970-AC71-4126-857E-85081F5C7388}"/>
              </a:ext>
            </a:extLst>
          </p:cNvPr>
          <p:cNvSpPr/>
          <p:nvPr/>
        </p:nvSpPr>
        <p:spPr>
          <a:xfrm rot="5400000">
            <a:off x="2136684" y="3641391"/>
            <a:ext cx="378245" cy="3458021"/>
          </a:xfrm>
          <a:prstGeom prst="leftBrace">
            <a:avLst>
              <a:gd name="adj1" fmla="val 8333"/>
              <a:gd name="adj2" fmla="val 4950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F90DBFF5-73CE-4912-8952-521AE40ECFAE}"/>
              </a:ext>
            </a:extLst>
          </p:cNvPr>
          <p:cNvSpPr txBox="1"/>
          <p:nvPr/>
        </p:nvSpPr>
        <p:spPr>
          <a:xfrm>
            <a:off x="6856748" y="4996362"/>
            <a:ext cx="161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Tn</a:t>
            </a:r>
            <a:r>
              <a:rPr lang="en-US" b="1" dirty="0"/>
              <a:t>-Entries</a:t>
            </a:r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xmlns="" id="{B7D0CD32-993D-477A-A33D-66BDBB4D7907}"/>
              </a:ext>
            </a:extLst>
          </p:cNvPr>
          <p:cNvSpPr/>
          <p:nvPr/>
        </p:nvSpPr>
        <p:spPr>
          <a:xfrm rot="5400000">
            <a:off x="7347232" y="4433022"/>
            <a:ext cx="183250" cy="1953734"/>
          </a:xfrm>
          <a:prstGeom prst="leftBrace">
            <a:avLst>
              <a:gd name="adj1" fmla="val 8333"/>
              <a:gd name="adj2" fmla="val 4950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B59BC9C3-70FD-4F0B-90D5-56D266E661AF}"/>
              </a:ext>
            </a:extLst>
          </p:cNvPr>
          <p:cNvSpPr/>
          <p:nvPr/>
        </p:nvSpPr>
        <p:spPr>
          <a:xfrm>
            <a:off x="6007338" y="5790432"/>
            <a:ext cx="3314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Indexes of Active input Bank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562F6D71-F750-4358-B348-A093336087B2}"/>
              </a:ext>
            </a:extLst>
          </p:cNvPr>
          <p:cNvSpPr/>
          <p:nvPr/>
        </p:nvSpPr>
        <p:spPr>
          <a:xfrm>
            <a:off x="6028268" y="6513057"/>
            <a:ext cx="3272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Indexes of Inactive input Bank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2D7FC5FD-2EB3-4A11-9870-4899B21755B6}"/>
              </a:ext>
            </a:extLst>
          </p:cNvPr>
          <p:cNvSpPr/>
          <p:nvPr/>
        </p:nvSpPr>
        <p:spPr>
          <a:xfrm>
            <a:off x="732498" y="5827789"/>
            <a:ext cx="3426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Indexes of Active output Bank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6CABBEBA-794C-41AA-BA1C-BD2877F199A3}"/>
              </a:ext>
            </a:extLst>
          </p:cNvPr>
          <p:cNvSpPr/>
          <p:nvPr/>
        </p:nvSpPr>
        <p:spPr>
          <a:xfrm>
            <a:off x="745881" y="6513057"/>
            <a:ext cx="376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Indexes of Inactive output Bank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47FF089-1ABA-48C0-A540-D23DA143910C}"/>
              </a:ext>
            </a:extLst>
          </p:cNvPr>
          <p:cNvSpPr txBox="1"/>
          <p:nvPr/>
        </p:nvSpPr>
        <p:spPr>
          <a:xfrm>
            <a:off x="1822857" y="4870899"/>
            <a:ext cx="161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Tm-Entries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74C11AA-0838-44FA-B7C3-04CC2277B031}"/>
              </a:ext>
            </a:extLst>
          </p:cNvPr>
          <p:cNvSpPr/>
          <p:nvPr/>
        </p:nvSpPr>
        <p:spPr>
          <a:xfrm>
            <a:off x="3344526" y="4688882"/>
            <a:ext cx="3392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Bank Tracking Arrays</a:t>
            </a:r>
          </a:p>
        </p:txBody>
      </p:sp>
    </p:spTree>
    <p:extLst>
      <p:ext uri="{BB962C8B-B14F-4D97-AF65-F5344CB8AC3E}">
        <p14:creationId xmlns:p14="http://schemas.microsoft.com/office/powerpoint/2010/main" val="426769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ECF1A8F-9813-4887-9A2B-AA032428F322}"/>
              </a:ext>
            </a:extLst>
          </p:cNvPr>
          <p:cNvSpPr/>
          <p:nvPr/>
        </p:nvSpPr>
        <p:spPr>
          <a:xfrm>
            <a:off x="2478170" y="462057"/>
            <a:ext cx="4931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32-bit Floating-Point Arithmetic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86B3434-2A3D-4483-921A-EF27961D4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348349"/>
              </p:ext>
            </p:extLst>
          </p:nvPr>
        </p:nvGraphicFramePr>
        <p:xfrm>
          <a:off x="1024031" y="2084401"/>
          <a:ext cx="6961323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5541">
                  <a:extLst>
                    <a:ext uri="{9D8B030D-6E8A-4147-A177-3AD203B41FA5}">
                      <a16:colId xmlns:a16="http://schemas.microsoft.com/office/drawing/2014/main" xmlns="" val="4067733139"/>
                    </a:ext>
                  </a:extLst>
                </a:gridCol>
                <a:gridCol w="577335">
                  <a:extLst>
                    <a:ext uri="{9D8B030D-6E8A-4147-A177-3AD203B41FA5}">
                      <a16:colId xmlns:a16="http://schemas.microsoft.com/office/drawing/2014/main" xmlns="" val="1077226799"/>
                    </a:ext>
                  </a:extLst>
                </a:gridCol>
                <a:gridCol w="674482">
                  <a:extLst>
                    <a:ext uri="{9D8B030D-6E8A-4147-A177-3AD203B41FA5}">
                      <a16:colId xmlns:a16="http://schemas.microsoft.com/office/drawing/2014/main" xmlns="" val="1614180513"/>
                    </a:ext>
                  </a:extLst>
                </a:gridCol>
                <a:gridCol w="1354516">
                  <a:extLst>
                    <a:ext uri="{9D8B030D-6E8A-4147-A177-3AD203B41FA5}">
                      <a16:colId xmlns:a16="http://schemas.microsoft.com/office/drawing/2014/main" xmlns="" val="3607385530"/>
                    </a:ext>
                  </a:extLst>
                </a:gridCol>
                <a:gridCol w="1404478">
                  <a:extLst>
                    <a:ext uri="{9D8B030D-6E8A-4147-A177-3AD203B41FA5}">
                      <a16:colId xmlns:a16="http://schemas.microsoft.com/office/drawing/2014/main" xmlns="" val="50858791"/>
                    </a:ext>
                  </a:extLst>
                </a:gridCol>
                <a:gridCol w="1484971">
                  <a:extLst>
                    <a:ext uri="{9D8B030D-6E8A-4147-A177-3AD203B41FA5}">
                      <a16:colId xmlns:a16="http://schemas.microsoft.com/office/drawing/2014/main" xmlns="" val="3920726536"/>
                    </a:ext>
                  </a:extLst>
                </a:gridCol>
              </a:tblGrid>
              <a:tr h="690868"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b="1">
                          <a:effectLst/>
                        </a:rPr>
                        <a:t>Accelerator Type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b="1">
                          <a:effectLst/>
                        </a:rPr>
                        <a:t>Tn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b="1">
                          <a:effectLst/>
                        </a:rPr>
                        <a:t>Tm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b="1">
                          <a:effectLst/>
                        </a:rPr>
                        <a:t>Frequency (MHZ)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b="1" dirty="0">
                          <a:effectLst/>
                        </a:rPr>
                        <a:t>Memory Bandwidth (GB/s)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b="1" dirty="0">
                          <a:effectLst/>
                        </a:rPr>
                        <a:t>Throughput (cycles per Image)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319130903"/>
                  </a:ext>
                </a:extLst>
              </a:tr>
              <a:tr h="230290">
                <a:tc>
                  <a:txBody>
                    <a:bodyPr/>
                    <a:lstStyle/>
                    <a:p>
                      <a:pPr indent="0"/>
                      <a:r>
                        <a:rPr lang="en-US" sz="1600" b="1">
                          <a:effectLst/>
                        </a:rPr>
                        <a:t>Baseline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600" b="1">
                          <a:effectLst/>
                        </a:rPr>
                        <a:t>8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600" b="1">
                          <a:effectLst/>
                        </a:rPr>
                        <a:t>128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600" b="1">
                          <a:effectLst/>
                        </a:rPr>
                        <a:t>100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600" b="1">
                          <a:effectLst/>
                        </a:rPr>
                        <a:t>10.4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600" b="1">
                          <a:effectLst/>
                        </a:rPr>
                        <a:t>12,641,195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923612984"/>
                  </a:ext>
                </a:extLst>
              </a:tr>
              <a:tr h="230290">
                <a:tc>
                  <a:txBody>
                    <a:bodyPr/>
                    <a:lstStyle/>
                    <a:p>
                      <a:pPr indent="0"/>
                      <a:r>
                        <a:rPr lang="en-US" sz="1600" b="1">
                          <a:effectLst/>
                        </a:rPr>
                        <a:t>Flexible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600" b="1">
                          <a:effectLst/>
                        </a:rPr>
                        <a:t>8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600" b="1">
                          <a:effectLst/>
                        </a:rPr>
                        <a:t>128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600" b="1" dirty="0">
                          <a:effectLst/>
                        </a:rPr>
                        <a:t>100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600" b="1">
                          <a:effectLst/>
                        </a:rPr>
                        <a:t>10.4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600" b="1" dirty="0">
                          <a:effectLst/>
                        </a:rPr>
                        <a:t>12,830,812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299982548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8FCAE03-80C6-448A-B3FF-752304964930}"/>
              </a:ext>
            </a:extLst>
          </p:cNvPr>
          <p:cNvSpPr/>
          <p:nvPr/>
        </p:nvSpPr>
        <p:spPr>
          <a:xfrm>
            <a:off x="159153" y="948295"/>
            <a:ext cx="8859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We run ResNet-152 on the </a:t>
            </a:r>
            <a:r>
              <a:rPr lang="en-US" sz="2400" dirty="0" err="1">
                <a:latin typeface="Calibri" panose="020F0502020204030204" pitchFamily="34" charset="0"/>
                <a:cs typeface="Arial" panose="020B0604020202020204" pitchFamily="34" charset="0"/>
              </a:rPr>
              <a:t>Virtex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Arial" panose="020B0604020202020204" pitchFamily="34" charset="0"/>
              </a:rPr>
              <a:t>UltraScale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+ VU9P FPGA.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E0FD03D-9333-43BD-BE63-501F9ABFCE82}"/>
              </a:ext>
            </a:extLst>
          </p:cNvPr>
          <p:cNvSpPr/>
          <p:nvPr/>
        </p:nvSpPr>
        <p:spPr>
          <a:xfrm>
            <a:off x="2466757" y="1719617"/>
            <a:ext cx="49426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Linux Libertine"/>
                <a:ea typeface="Calibri" panose="020F0502020204030204" pitchFamily="34" charset="0"/>
                <a:cs typeface="Arial" panose="020B0604020202020204" pitchFamily="34" charset="0"/>
              </a:rPr>
              <a:t>Accelerators comparison for ResNet-152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70A8E98-C96C-4A41-9357-3B90A634BC60}"/>
              </a:ext>
            </a:extLst>
          </p:cNvPr>
          <p:cNvSpPr/>
          <p:nvPr/>
        </p:nvSpPr>
        <p:spPr>
          <a:xfrm>
            <a:off x="3212158" y="3510692"/>
            <a:ext cx="2753446" cy="404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14300" algn="ctr">
              <a:lnSpc>
                <a:spcPct val="110000"/>
              </a:lnSpc>
            </a:pPr>
            <a:r>
              <a:rPr lang="en-US" sz="2000" b="1" dirty="0">
                <a:latin typeface="Linux Libertine"/>
                <a:ea typeface="Calibri" panose="020F0502020204030204" pitchFamily="34" charset="0"/>
                <a:cs typeface="Arial" panose="020B0604020202020204" pitchFamily="34" charset="0"/>
              </a:rPr>
              <a:t>FPGA resource usage</a:t>
            </a:r>
            <a:endParaRPr lang="en-US" sz="2000" dirty="0"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264AB440-168B-41D2-8842-CF23A618C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475927"/>
              </p:ext>
            </p:extLst>
          </p:nvPr>
        </p:nvGraphicFramePr>
        <p:xfrm>
          <a:off x="322645" y="3872928"/>
          <a:ext cx="8556584" cy="105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3355">
                  <a:extLst>
                    <a:ext uri="{9D8B030D-6E8A-4147-A177-3AD203B41FA5}">
                      <a16:colId xmlns:a16="http://schemas.microsoft.com/office/drawing/2014/main" xmlns="" val="2129853908"/>
                    </a:ext>
                  </a:extLst>
                </a:gridCol>
                <a:gridCol w="1417599">
                  <a:extLst>
                    <a:ext uri="{9D8B030D-6E8A-4147-A177-3AD203B41FA5}">
                      <a16:colId xmlns:a16="http://schemas.microsoft.com/office/drawing/2014/main" xmlns="" val="1872243724"/>
                    </a:ext>
                  </a:extLst>
                </a:gridCol>
                <a:gridCol w="1240824">
                  <a:extLst>
                    <a:ext uri="{9D8B030D-6E8A-4147-A177-3AD203B41FA5}">
                      <a16:colId xmlns:a16="http://schemas.microsoft.com/office/drawing/2014/main" xmlns="" val="3163201234"/>
                    </a:ext>
                  </a:extLst>
                </a:gridCol>
                <a:gridCol w="1166034">
                  <a:extLst>
                    <a:ext uri="{9D8B030D-6E8A-4147-A177-3AD203B41FA5}">
                      <a16:colId xmlns:a16="http://schemas.microsoft.com/office/drawing/2014/main" xmlns="" val="3663566632"/>
                    </a:ext>
                  </a:extLst>
                </a:gridCol>
                <a:gridCol w="1529784">
                  <a:extLst>
                    <a:ext uri="{9D8B030D-6E8A-4147-A177-3AD203B41FA5}">
                      <a16:colId xmlns:a16="http://schemas.microsoft.com/office/drawing/2014/main" xmlns="" val="3805350315"/>
                    </a:ext>
                  </a:extLst>
                </a:gridCol>
                <a:gridCol w="1488988">
                  <a:extLst>
                    <a:ext uri="{9D8B030D-6E8A-4147-A177-3AD203B41FA5}">
                      <a16:colId xmlns:a16="http://schemas.microsoft.com/office/drawing/2014/main" xmlns="" val="79364191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indent="0"/>
                      <a:r>
                        <a:rPr lang="en-US" sz="1400" b="1" dirty="0">
                          <a:effectLst/>
                        </a:rPr>
                        <a:t>Accelerator (</a:t>
                      </a:r>
                      <a:r>
                        <a:rPr lang="en-US" sz="1400" b="1" dirty="0" err="1">
                          <a:effectLst/>
                        </a:rPr>
                        <a:t>Tn</a:t>
                      </a:r>
                      <a:r>
                        <a:rPr lang="en-US" sz="1400" b="1" dirty="0">
                          <a:effectLst/>
                        </a:rPr>
                        <a:t>, Tm)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400" b="1">
                          <a:effectLst/>
                        </a:rPr>
                        <a:t>URAMs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400" b="1">
                          <a:effectLst/>
                        </a:rPr>
                        <a:t>BRAM18K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400" b="1">
                          <a:effectLst/>
                        </a:rPr>
                        <a:t>DSP Slices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400" b="1">
                          <a:effectLst/>
                        </a:rPr>
                        <a:t>FFs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400" b="1">
                          <a:effectLst/>
                        </a:rPr>
                        <a:t>LUTs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78550079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indent="0"/>
                      <a:r>
                        <a:rPr lang="en-US" sz="1400" b="1">
                          <a:effectLst/>
                        </a:rPr>
                        <a:t>Baseline (8,128)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400" b="1">
                          <a:effectLst/>
                        </a:rPr>
                        <a:t>512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400" b="1">
                          <a:effectLst/>
                        </a:rPr>
                        <a:t>2,294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400" b="1">
                          <a:effectLst/>
                        </a:rPr>
                        <a:t>5,461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400" b="1">
                          <a:effectLst/>
                        </a:rPr>
                        <a:t>693,247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400" b="1" dirty="0">
                          <a:effectLst/>
                        </a:rPr>
                        <a:t>523,789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6025970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indent="0"/>
                      <a:r>
                        <a:rPr lang="en-US" sz="1400" b="1">
                          <a:effectLst/>
                        </a:rPr>
                        <a:t>Flexible (8,128)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400" b="1">
                          <a:effectLst/>
                        </a:rPr>
                        <a:t>256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400" b="1">
                          <a:effectLst/>
                        </a:rPr>
                        <a:t>2,176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400" b="1">
                          <a:effectLst/>
                        </a:rPr>
                        <a:t>5,627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400" b="1">
                          <a:effectLst/>
                        </a:rPr>
                        <a:t>719,904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400" b="1">
                          <a:effectLst/>
                        </a:rPr>
                        <a:t>540,803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364450217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indent="0"/>
                      <a:r>
                        <a:rPr lang="en-US" sz="1400" b="1">
                          <a:effectLst/>
                        </a:rPr>
                        <a:t>Available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400" b="1">
                          <a:effectLst/>
                        </a:rPr>
                        <a:t>960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400" b="1">
                          <a:effectLst/>
                        </a:rPr>
                        <a:t>4,318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400" b="1">
                          <a:effectLst/>
                        </a:rPr>
                        <a:t>6,840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400" b="1">
                          <a:effectLst/>
                        </a:rPr>
                        <a:t>2,364,480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400" b="1" dirty="0">
                          <a:effectLst/>
                        </a:rPr>
                        <a:t>1,182,240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1252039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05E0E5A-701C-4A73-AB65-71246DBBD50B}"/>
              </a:ext>
            </a:extLst>
          </p:cNvPr>
          <p:cNvSpPr/>
          <p:nvPr/>
        </p:nvSpPr>
        <p:spPr>
          <a:xfrm>
            <a:off x="0" y="5084425"/>
            <a:ext cx="9201874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16% lower feature map traffic, 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A significant reduction in URAM usage (and some reduction in BRAM usage), with only slight increased use of DSPs, LUTs, and FFs.  </a:t>
            </a:r>
          </a:p>
        </p:txBody>
      </p:sp>
    </p:spTree>
    <p:extLst>
      <p:ext uri="{BB962C8B-B14F-4D97-AF65-F5344CB8AC3E}">
        <p14:creationId xmlns:p14="http://schemas.microsoft.com/office/powerpoint/2010/main" val="250935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E5E321F-DEF9-4A5E-AC87-3EBEC211E5A1}"/>
              </a:ext>
            </a:extLst>
          </p:cNvPr>
          <p:cNvSpPr/>
          <p:nvPr/>
        </p:nvSpPr>
        <p:spPr>
          <a:xfrm>
            <a:off x="0" y="347442"/>
            <a:ext cx="89240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Scalability of Flexible On-Chip Memory in 32-bit floating point arithmetic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D28556B-6FF7-487F-A8ED-5308697F9D22}"/>
              </a:ext>
            </a:extLst>
          </p:cNvPr>
          <p:cNvSpPr/>
          <p:nvPr/>
        </p:nvSpPr>
        <p:spPr>
          <a:xfrm>
            <a:off x="35495" y="1063089"/>
            <a:ext cx="88885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Networks are selected in order to show the advantage of the proposed design as deeper networks are used, </a:t>
            </a:r>
            <a:r>
              <a:rPr lang="en-US" sz="2400" dirty="0"/>
              <a:t>a more advanced FPGA chip (VU13P FPGA) is targeted.</a:t>
            </a:r>
            <a:endParaRPr lang="en-US" sz="2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8731957-DCB2-4E02-89B7-0FA86CA78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434" y="268717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B3082ACF-048D-451D-BB79-D94F4F1D3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969053"/>
              </p:ext>
            </p:extLst>
          </p:nvPr>
        </p:nvGraphicFramePr>
        <p:xfrm>
          <a:off x="1452634" y="2184119"/>
          <a:ext cx="6018809" cy="2283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D25ED97-97B4-46CC-BD74-A3CCDF92EDA4}"/>
              </a:ext>
            </a:extLst>
          </p:cNvPr>
          <p:cNvSpPr/>
          <p:nvPr/>
        </p:nvSpPr>
        <p:spPr>
          <a:xfrm>
            <a:off x="2501530" y="4408278"/>
            <a:ext cx="417614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latin typeface="Arial" panose="020B0604020202020204" pitchFamily="34" charset="0"/>
              </a:rPr>
              <a:t>Normalized off-chip feature map traffic in FP32</a:t>
            </a:r>
            <a:r>
              <a:rPr lang="en-US" altLang="en-US" sz="1350" dirty="0">
                <a:latin typeface="Linux Libertine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endParaRPr lang="en-US" altLang="en-US" sz="3300" dirty="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52F7952-4D6B-4602-A96A-E8F613A84DDA}"/>
              </a:ext>
            </a:extLst>
          </p:cNvPr>
          <p:cNvSpPr/>
          <p:nvPr/>
        </p:nvSpPr>
        <p:spPr>
          <a:xfrm>
            <a:off x="145310" y="4649411"/>
            <a:ext cx="88885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As deeper networks are used to meet the accuracy requirement, the proposed design will likely be more effective to reduce the off-chip traffic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E438119-8701-4688-A71E-C28DAAD14577}"/>
              </a:ext>
            </a:extLst>
          </p:cNvPr>
          <p:cNvSpPr/>
          <p:nvPr/>
        </p:nvSpPr>
        <p:spPr>
          <a:xfrm>
            <a:off x="145309" y="5750092"/>
            <a:ext cx="88885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50% reduction in the feature map traffic for </a:t>
            </a:r>
            <a:r>
              <a:rPr lang="en-US" sz="2400" dirty="0" err="1">
                <a:latin typeface="Calibri" panose="020F0502020204030204" pitchFamily="34" charset="0"/>
                <a:cs typeface="Arial" panose="020B0604020202020204" pitchFamily="34" charset="0"/>
              </a:rPr>
              <a:t>VGGNet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-E, 23% reduction in the usage of BRAMs in 16-bit fixed-point arithmetic  </a:t>
            </a:r>
          </a:p>
        </p:txBody>
      </p:sp>
    </p:spTree>
    <p:extLst>
      <p:ext uri="{BB962C8B-B14F-4D97-AF65-F5344CB8AC3E}">
        <p14:creationId xmlns:p14="http://schemas.microsoft.com/office/powerpoint/2010/main" val="783017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1EC483D-7084-4AE3-8A3E-528924934CB5}"/>
              </a:ext>
            </a:extLst>
          </p:cNvPr>
          <p:cNvSpPr/>
          <p:nvPr/>
        </p:nvSpPr>
        <p:spPr>
          <a:xfrm>
            <a:off x="255414" y="993640"/>
            <a:ext cx="88885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Static Memory Bank Assignment limits the output feature maps reuse in the convolution layer processor (CLP)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F18447A-30E9-4439-AAB2-53BA0BA2D7F8}"/>
              </a:ext>
            </a:extLst>
          </p:cNvPr>
          <p:cNvSpPr/>
          <p:nvPr/>
        </p:nvSpPr>
        <p:spPr>
          <a:xfrm>
            <a:off x="3294550" y="371307"/>
            <a:ext cx="2048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3200" b="1" dirty="0"/>
              <a:t>Conclusion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7615E4-B4AE-4E19-A659-C469BEC0D9A6}"/>
              </a:ext>
            </a:extLst>
          </p:cNvPr>
          <p:cNvSpPr/>
          <p:nvPr/>
        </p:nvSpPr>
        <p:spPr>
          <a:xfrm>
            <a:off x="255414" y="1956268"/>
            <a:ext cx="88885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We proposed a flexible on-chip memory architecture to facilitate the output feature maps reuse as input feature maps for the next layer processing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EE16F98-0987-4CA2-9FC3-B380DDAC2F9B}"/>
              </a:ext>
            </a:extLst>
          </p:cNvPr>
          <p:cNvSpPr/>
          <p:nvPr/>
        </p:nvSpPr>
        <p:spPr>
          <a:xfrm>
            <a:off x="197155" y="3182184"/>
            <a:ext cx="88885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We proposed a bank management scheme for the flexible on-chip memory architecture. This scheme is based on maximizing the feature map reuse during the computational transition from one CNN layer to the next CNN layer.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750D5A-6138-470E-AA13-3E466A108A73}"/>
              </a:ext>
            </a:extLst>
          </p:cNvPr>
          <p:cNvSpPr/>
          <p:nvPr/>
        </p:nvSpPr>
        <p:spPr>
          <a:xfrm>
            <a:off x="197155" y="4751844"/>
            <a:ext cx="9282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The proposed on-chip memory architecture with its management scheme can reduce the CNN feature map traffic by 40% for a deep network such as ResNet-152 in 32-bit floating point, and 50% for shallow network such as </a:t>
            </a:r>
            <a:r>
              <a:rPr lang="en-US" sz="2400" dirty="0" err="1">
                <a:latin typeface="Calibri" panose="020F0502020204030204" pitchFamily="34" charset="0"/>
                <a:cs typeface="Arial" panose="020B0604020202020204" pitchFamily="34" charset="0"/>
              </a:rPr>
              <a:t>VGGNet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-E in a compact data type (16-bit fixed point)</a:t>
            </a:r>
          </a:p>
        </p:txBody>
      </p:sp>
    </p:spTree>
    <p:extLst>
      <p:ext uri="{BB962C8B-B14F-4D97-AF65-F5344CB8AC3E}">
        <p14:creationId xmlns:p14="http://schemas.microsoft.com/office/powerpoint/2010/main" val="291909338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/>
          </p:cNvSpPr>
          <p:nvPr/>
        </p:nvSpPr>
        <p:spPr>
          <a:xfrm>
            <a:off x="495300" y="1447800"/>
            <a:ext cx="8153400" cy="335280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/>
              <a:t>Thank you!</a:t>
            </a:r>
          </a:p>
        </p:txBody>
      </p:sp>
      <p:pic>
        <p:nvPicPr>
          <p:cNvPr id="4" name="Picture 3" descr="MCj04344110000[1]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20" y="3048000"/>
            <a:ext cx="17373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System Technology and Architecture Research (STAR) Lab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C53DF-4216-466D-99A7-94400E6C2A25}" type="slidenum">
              <a:rPr lang="en-US" sz="1200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0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65723" y="252285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en-US" sz="3200" b="1" dirty="0"/>
              <a:t>Outline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180134" y="1083064"/>
            <a:ext cx="8824184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 pitchFamily="34" charset="0"/>
                <a:cs typeface="Arial" panose="020B0604020202020204" pitchFamily="34" charset="0"/>
              </a:rPr>
              <a:t>Current Trends and Challenges in the Processing in Deep Convolutional Neural Networks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870057-B7FF-44EE-9665-22790A889EF8}"/>
              </a:ext>
            </a:extLst>
          </p:cNvPr>
          <p:cNvSpPr txBox="1"/>
          <p:nvPr/>
        </p:nvSpPr>
        <p:spPr>
          <a:xfrm>
            <a:off x="180134" y="2279399"/>
            <a:ext cx="8963866" cy="88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 pitchFamily="34" charset="0"/>
                <a:cs typeface="Arial" panose="020B0604020202020204" pitchFamily="34" charset="0"/>
              </a:rPr>
              <a:t>Modern FPGA-Based DCNN Accelerators and Static Bank Assignment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04E9046-10B3-429B-ABCD-3150277A4975}"/>
              </a:ext>
            </a:extLst>
          </p:cNvPr>
          <p:cNvSpPr/>
          <p:nvPr/>
        </p:nvSpPr>
        <p:spPr>
          <a:xfrm>
            <a:off x="180134" y="3475734"/>
            <a:ext cx="909000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 pitchFamily="34" charset="0"/>
                <a:cs typeface="Arial" panose="020B0604020202020204" pitchFamily="34" charset="0"/>
              </a:rPr>
              <a:t>Flexible On-chip Memory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A0BA676-1AE1-4D97-88EE-CB11B4FB5CC4}"/>
              </a:ext>
            </a:extLst>
          </p:cNvPr>
          <p:cNvSpPr/>
          <p:nvPr/>
        </p:nvSpPr>
        <p:spPr>
          <a:xfrm>
            <a:off x="180134" y="4276897"/>
            <a:ext cx="8824184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 pitchFamily="34" charset="0"/>
                <a:cs typeface="Arial" panose="020B0604020202020204" pitchFamily="34" charset="0"/>
              </a:rPr>
              <a:t>On-chip Memory Bank Management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ED13270-F796-4105-AF46-F3306A6C9D4B}"/>
              </a:ext>
            </a:extLst>
          </p:cNvPr>
          <p:cNvSpPr/>
          <p:nvPr/>
        </p:nvSpPr>
        <p:spPr>
          <a:xfrm>
            <a:off x="180134" y="5473232"/>
            <a:ext cx="5111656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 pitchFamily="34" charset="0"/>
                <a:cs typeface="Arial" panose="020B0604020202020204" pitchFamily="34" charset="0"/>
              </a:rPr>
              <a:t>Evaluation and experimental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FF5DA51-2402-4307-9E9E-BA61921CB265}"/>
              </a:ext>
            </a:extLst>
          </p:cNvPr>
          <p:cNvSpPr/>
          <p:nvPr/>
        </p:nvSpPr>
        <p:spPr>
          <a:xfrm>
            <a:off x="180134" y="6274396"/>
            <a:ext cx="1922321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264879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65CE382-6971-4291-BCA9-DFAEE7ED962A}"/>
              </a:ext>
            </a:extLst>
          </p:cNvPr>
          <p:cNvSpPr/>
          <p:nvPr/>
        </p:nvSpPr>
        <p:spPr>
          <a:xfrm>
            <a:off x="138589" y="396359"/>
            <a:ext cx="86332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Current Trends in Deep Convolutional Neural Networks (DCNNs)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6AF49F-8D6D-4E7E-803A-84373D09CC89}"/>
              </a:ext>
            </a:extLst>
          </p:cNvPr>
          <p:cNvSpPr/>
          <p:nvPr/>
        </p:nvSpPr>
        <p:spPr>
          <a:xfrm>
            <a:off x="138589" y="1263553"/>
            <a:ext cx="90864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Depth of Convolution Neural Networks (CNNs) increases for higher performance in different machine learning tasks.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0C5B97D2-9C33-427E-BBF2-63729FD52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22494"/>
              </p:ext>
            </p:extLst>
          </p:nvPr>
        </p:nvGraphicFramePr>
        <p:xfrm>
          <a:off x="1669774" y="2061159"/>
          <a:ext cx="5570902" cy="2457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451">
                  <a:extLst>
                    <a:ext uri="{9D8B030D-6E8A-4147-A177-3AD203B41FA5}">
                      <a16:colId xmlns:a16="http://schemas.microsoft.com/office/drawing/2014/main" xmlns="" val="3068748337"/>
                    </a:ext>
                  </a:extLst>
                </a:gridCol>
                <a:gridCol w="2785451">
                  <a:extLst>
                    <a:ext uri="{9D8B030D-6E8A-4147-A177-3AD203B41FA5}">
                      <a16:colId xmlns:a16="http://schemas.microsoft.com/office/drawing/2014/main" xmlns="" val="60934489"/>
                    </a:ext>
                  </a:extLst>
                </a:gridCol>
              </a:tblGrid>
              <a:tr h="391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Convolutional Neural Network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Number of CNN layers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xmlns="" val="3338659676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AlexNet</a:t>
                      </a:r>
                      <a:endParaRPr lang="en-US" sz="1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xmlns="" val="1127259797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Network-in-Network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xmlns="" val="155136486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VGG-16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xmlns="" val="1050472237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GoogLeNet</a:t>
                      </a:r>
                      <a:endParaRPr lang="en-US" sz="1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xmlns="" val="533079029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ResNet-50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xmlns="" val="3500981814"/>
                  </a:ext>
                </a:extLst>
              </a:tr>
              <a:tr h="2562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Incpection-ResNet-V2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96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xmlns="" val="3367401390"/>
                  </a:ext>
                </a:extLst>
              </a:tr>
              <a:tr h="2562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ResNet-151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151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F0CF7D-440F-43DC-82EA-DC2DBF4D8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912" y="4551618"/>
            <a:ext cx="4554626" cy="19795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E9D00CB-D684-4FFE-AEF9-150A7238FB40}"/>
              </a:ext>
            </a:extLst>
          </p:cNvPr>
          <p:cNvSpPr/>
          <p:nvPr/>
        </p:nvSpPr>
        <p:spPr>
          <a:xfrm>
            <a:off x="1539720" y="6312843"/>
            <a:ext cx="6467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350" dirty="0">
                <a:latin typeface="Calibri" panose="020F0502020204030204" pitchFamily="34" charset="0"/>
                <a:cs typeface="Arial" panose="020B0604020202020204" pitchFamily="34" charset="0"/>
              </a:rPr>
              <a:t>"Efficient Processing of Deep Neural Networks: A Tutorial and Survey“ available on </a:t>
            </a:r>
            <a:r>
              <a:rPr lang="en-US" sz="1350" dirty="0" err="1">
                <a:latin typeface="Calibri" panose="020F0502020204030204" pitchFamily="34" charset="0"/>
                <a:cs typeface="Arial" panose="020B0604020202020204" pitchFamily="34" charset="0"/>
              </a:rPr>
              <a:t>arXiv</a:t>
            </a:r>
            <a:r>
              <a:rPr lang="en-US" sz="1350" dirty="0">
                <a:latin typeface="Calibri" panose="020F050202020403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8" name="Down Arrow 12">
            <a:extLst>
              <a:ext uri="{FF2B5EF4-FFF2-40B4-BE49-F238E27FC236}">
                <a16:creationId xmlns:a16="http://schemas.microsoft.com/office/drawing/2014/main" xmlns="" id="{BA588C64-7EE5-41B4-902D-8625B11C0F98}"/>
              </a:ext>
            </a:extLst>
          </p:cNvPr>
          <p:cNvSpPr/>
          <p:nvPr/>
        </p:nvSpPr>
        <p:spPr>
          <a:xfrm>
            <a:off x="7471536" y="2712729"/>
            <a:ext cx="171450" cy="117286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ECC34B9-D70C-4EC1-9305-5EAB87B26D5E}"/>
              </a:ext>
            </a:extLst>
          </p:cNvPr>
          <p:cNvSpPr txBox="1"/>
          <p:nvPr/>
        </p:nvSpPr>
        <p:spPr>
          <a:xfrm>
            <a:off x="7642986" y="2959525"/>
            <a:ext cx="140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A789CA-FF75-467C-B499-60809665DBAF}"/>
              </a:ext>
            </a:extLst>
          </p:cNvPr>
          <p:cNvSpPr txBox="1"/>
          <p:nvPr/>
        </p:nvSpPr>
        <p:spPr>
          <a:xfrm>
            <a:off x="7253027" y="1986827"/>
            <a:ext cx="140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C3D6F3C-D8D0-4CB4-B720-164454B064E8}"/>
              </a:ext>
            </a:extLst>
          </p:cNvPr>
          <p:cNvSpPr txBox="1"/>
          <p:nvPr/>
        </p:nvSpPr>
        <p:spPr>
          <a:xfrm>
            <a:off x="7306309" y="4149835"/>
            <a:ext cx="140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99350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054773"/>
              </p:ext>
            </p:extLst>
          </p:nvPr>
        </p:nvGraphicFramePr>
        <p:xfrm>
          <a:off x="330855" y="1365371"/>
          <a:ext cx="8437399" cy="2280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688">
                  <a:extLst>
                    <a:ext uri="{9D8B030D-6E8A-4147-A177-3AD203B41FA5}">
                      <a16:colId xmlns:a16="http://schemas.microsoft.com/office/drawing/2014/main" xmlns="" val="3068748337"/>
                    </a:ext>
                  </a:extLst>
                </a:gridCol>
                <a:gridCol w="872778">
                  <a:extLst>
                    <a:ext uri="{9D8B030D-6E8A-4147-A177-3AD203B41FA5}">
                      <a16:colId xmlns:a16="http://schemas.microsoft.com/office/drawing/2014/main" xmlns="" val="60934489"/>
                    </a:ext>
                  </a:extLst>
                </a:gridCol>
                <a:gridCol w="15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12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062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06233">
                  <a:extLst>
                    <a:ext uri="{9D8B030D-6E8A-4147-A177-3AD203B41FA5}">
                      <a16:colId xmlns:a16="http://schemas.microsoft.com/office/drawing/2014/main" xmlns="" val="3108390990"/>
                    </a:ext>
                  </a:extLst>
                </a:gridCol>
              </a:tblGrid>
              <a:tr h="66865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Convolution Neural Network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Number of CNN layers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Total Number of multiply-accumulate operations in one forward pass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 number </a:t>
                      </a:r>
                      <a:r>
                        <a:rPr lang="en-US" sz="1400" b="1" baseline="0" dirty="0"/>
                        <a:t>weights for all layers</a:t>
                      </a:r>
                      <a:endParaRPr lang="en-US" sz="14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Total number output </a:t>
                      </a:r>
                      <a:r>
                        <a:rPr lang="en-US" sz="1050" b="1" baseline="0" dirty="0"/>
                        <a:t>feature map pixels for all layers</a:t>
                      </a:r>
                      <a:endParaRPr lang="en-US" sz="105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Accuracy (object recognition)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xmlns="" val="3338659676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AlexNet</a:t>
                      </a:r>
                      <a:endParaRPr lang="en-US" sz="14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1,140 M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62.4 M</a:t>
                      </a:r>
                      <a:endParaRPr lang="en-US" sz="14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 M</a:t>
                      </a:r>
                      <a:endParaRPr lang="en-US" sz="14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19.7%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xmlns="" val="1127259797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Network-in-Network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1,100 M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7.6 M</a:t>
                      </a:r>
                      <a:endParaRPr lang="en-US" sz="14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M</a:t>
                      </a:r>
                      <a:endParaRPr lang="en-US" sz="14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19%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xmlns="" val="155136486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VGG-19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15,470 M</a:t>
                      </a:r>
                      <a:endParaRPr lang="en-US" sz="14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138.3 M</a:t>
                      </a:r>
                      <a:endParaRPr lang="en-US" sz="14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29.0 M</a:t>
                      </a:r>
                      <a:endParaRPr lang="en-US" sz="14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8.1%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xmlns="" val="1050472237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GoogLeNet</a:t>
                      </a:r>
                      <a:endParaRPr lang="en-US" sz="14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1,600 M</a:t>
                      </a:r>
                      <a:endParaRPr lang="en-US" sz="14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7.0 M</a:t>
                      </a:r>
                      <a:endParaRPr lang="en-US" sz="14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10.4 M</a:t>
                      </a:r>
                      <a:endParaRPr lang="en-US" sz="14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9.2%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xmlns="" val="533079029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ResNet-50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3,870</a:t>
                      </a:r>
                      <a:r>
                        <a:rPr lang="en-US" sz="1400" b="1" dirty="0"/>
                        <a:t> M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25.6 M</a:t>
                      </a:r>
                      <a:endParaRPr lang="en-US" sz="14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46.9 M</a:t>
                      </a:r>
                      <a:endParaRPr lang="en-US" sz="14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7%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xmlns="" val="3500981814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Incpection-ResNet-V2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9,210 M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31.6 M</a:t>
                      </a:r>
                      <a:endParaRPr lang="en-US" sz="14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74.5 M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4.9%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xmlns="" val="336740139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035891" y="1385660"/>
            <a:ext cx="1331061" cy="2277772"/>
          </a:xfrm>
          <a:prstGeom prst="rect">
            <a:avLst/>
          </a:prstGeom>
          <a:noFill/>
          <a:ln w="571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Down Arrow 12"/>
          <p:cNvSpPr/>
          <p:nvPr/>
        </p:nvSpPr>
        <p:spPr>
          <a:xfrm>
            <a:off x="6150736" y="2218508"/>
            <a:ext cx="171450" cy="117286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1352859" y="336250"/>
            <a:ext cx="663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Feature map memory Traffic in DCNNs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93567" y="3675159"/>
            <a:ext cx="64966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[D. </a:t>
            </a:r>
            <a:r>
              <a:rPr lang="en-US" sz="900" dirty="0" err="1"/>
              <a:t>Gschwend</a:t>
            </a:r>
            <a:r>
              <a:rPr lang="en-US" sz="900" dirty="0"/>
              <a:t>. </a:t>
            </a:r>
            <a:r>
              <a:rPr lang="en-US" sz="900" dirty="0" err="1"/>
              <a:t>Zynqnet</a:t>
            </a:r>
            <a:r>
              <a:rPr lang="en-US" sz="900" dirty="0"/>
              <a:t>: An FPGA-accelerated embedded convolutional neural network, Master’s thesis, ETH-Zurich, 2016]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E78CA4B-49C9-472D-8909-B678E64C7C09}"/>
              </a:ext>
            </a:extLst>
          </p:cNvPr>
          <p:cNvSpPr/>
          <p:nvPr/>
        </p:nvSpPr>
        <p:spPr>
          <a:xfrm>
            <a:off x="3169635" y="1376259"/>
            <a:ext cx="1464954" cy="2269403"/>
          </a:xfrm>
          <a:prstGeom prst="rect">
            <a:avLst/>
          </a:prstGeom>
          <a:noFill/>
          <a:ln w="571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Down Arrow 12">
            <a:extLst>
              <a:ext uri="{FF2B5EF4-FFF2-40B4-BE49-F238E27FC236}">
                <a16:creationId xmlns:a16="http://schemas.microsoft.com/office/drawing/2014/main" xmlns="" id="{C7E87625-1371-47E1-9E56-DDAACA1E3603}"/>
              </a:ext>
            </a:extLst>
          </p:cNvPr>
          <p:cNvSpPr/>
          <p:nvPr/>
        </p:nvSpPr>
        <p:spPr>
          <a:xfrm>
            <a:off x="3305280" y="2266605"/>
            <a:ext cx="171450" cy="117286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7DBA317-BD6F-4EC0-BDB9-DFAA1AD98EE8}"/>
              </a:ext>
            </a:extLst>
          </p:cNvPr>
          <p:cNvSpPr/>
          <p:nvPr/>
        </p:nvSpPr>
        <p:spPr>
          <a:xfrm>
            <a:off x="10196" y="3854011"/>
            <a:ext cx="94582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DCNNs become very computation and memory intensive as they evolve to deeper structures.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71345F8-88E7-4CD4-BE5D-6CC51A5C1A61}"/>
              </a:ext>
            </a:extLst>
          </p:cNvPr>
          <p:cNvSpPr/>
          <p:nvPr/>
        </p:nvSpPr>
        <p:spPr>
          <a:xfrm>
            <a:off x="2336516" y="4609620"/>
            <a:ext cx="4185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Calibri" panose="020F0502020204030204" pitchFamily="34" charset="0"/>
                <a:cs typeface="Arial" panose="020B0604020202020204" pitchFamily="34" charset="0"/>
              </a:rPr>
              <a:t>Access to external memory is expensive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AFC7606-E33D-4E7A-98FC-CBE4F0CDC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01" y="4910301"/>
            <a:ext cx="2877401" cy="13509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8F9F300-51E6-4B38-BDCC-4FBC81758559}"/>
              </a:ext>
            </a:extLst>
          </p:cNvPr>
          <p:cNvSpPr/>
          <p:nvPr/>
        </p:nvSpPr>
        <p:spPr>
          <a:xfrm>
            <a:off x="2491588" y="6260536"/>
            <a:ext cx="4115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Energy table for 45nm CMOS process [S. Hang et al, NIPS 2015]</a:t>
            </a:r>
          </a:p>
        </p:txBody>
      </p:sp>
    </p:spTree>
    <p:extLst>
      <p:ext uri="{BB962C8B-B14F-4D97-AF65-F5344CB8AC3E}">
        <p14:creationId xmlns:p14="http://schemas.microsoft.com/office/powerpoint/2010/main" val="381699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8" grpId="0" animBg="1"/>
      <p:bldP spid="9" grpId="0" animBg="1"/>
      <p:bldP spid="10" grpId="0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BDD94E-9DF6-4D21-8B28-72126BA5C949}"/>
              </a:ext>
            </a:extLst>
          </p:cNvPr>
          <p:cNvSpPr txBox="1"/>
          <p:nvPr/>
        </p:nvSpPr>
        <p:spPr>
          <a:xfrm>
            <a:off x="1343393" y="291072"/>
            <a:ext cx="654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Modern FPGA-Based DCNN Accelerators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8E77F66-947B-412C-A394-08B70C67DC69}"/>
              </a:ext>
            </a:extLst>
          </p:cNvPr>
          <p:cNvSpPr/>
          <p:nvPr/>
        </p:nvSpPr>
        <p:spPr>
          <a:xfrm>
            <a:off x="85987" y="924328"/>
            <a:ext cx="572905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Modern FPGA-based DCNN Acceleration System use a convolution layer processor (CLP) to evaluate the CNN layers sequentially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Modern DCNN accelerators are based on the spatial architecture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The granularity of PEs: simple multiplier and adder (fine-grained) to a vector-dot-product (coarse-grained)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2E631D5-A2AF-4899-80DE-2AA5C6C62A9E}"/>
              </a:ext>
            </a:extLst>
          </p:cNvPr>
          <p:cNvGrpSpPr/>
          <p:nvPr/>
        </p:nvGrpSpPr>
        <p:grpSpPr>
          <a:xfrm>
            <a:off x="5902960" y="1045560"/>
            <a:ext cx="3119469" cy="1988939"/>
            <a:chOff x="169819" y="1719239"/>
            <a:chExt cx="4159292" cy="265191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7A79418A-299E-4A6A-8171-5AFEE9A252CE}"/>
                </a:ext>
              </a:extLst>
            </p:cNvPr>
            <p:cNvGrpSpPr/>
            <p:nvPr/>
          </p:nvGrpSpPr>
          <p:grpSpPr>
            <a:xfrm>
              <a:off x="169819" y="1719239"/>
              <a:ext cx="4159292" cy="2651919"/>
              <a:chOff x="226424" y="1100779"/>
              <a:chExt cx="6958313" cy="484766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14262E79-BF21-448B-9430-5A789E81025E}"/>
                  </a:ext>
                </a:extLst>
              </p:cNvPr>
              <p:cNvSpPr/>
              <p:nvPr/>
            </p:nvSpPr>
            <p:spPr>
              <a:xfrm>
                <a:off x="226424" y="1280159"/>
                <a:ext cx="1924594" cy="15936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Host CPU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218888DC-E55D-4B14-A01E-A055E08ECA0B}"/>
                  </a:ext>
                </a:extLst>
              </p:cNvPr>
              <p:cNvSpPr/>
              <p:nvPr/>
            </p:nvSpPr>
            <p:spPr>
              <a:xfrm>
                <a:off x="4515560" y="1328490"/>
                <a:ext cx="2669177" cy="159366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88" b="1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808D6D32-A16F-40F5-B7FC-812914925134}"/>
                  </a:ext>
                </a:extLst>
              </p:cNvPr>
              <p:cNvSpPr/>
              <p:nvPr/>
            </p:nvSpPr>
            <p:spPr>
              <a:xfrm>
                <a:off x="2651762" y="4354770"/>
                <a:ext cx="1924593" cy="15936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External Memory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157629D6-C8B3-40B1-90F6-DFD11759CC7B}"/>
                  </a:ext>
                </a:extLst>
              </p:cNvPr>
              <p:cNvSpPr/>
              <p:nvPr/>
            </p:nvSpPr>
            <p:spPr>
              <a:xfrm>
                <a:off x="4937760" y="2290353"/>
                <a:ext cx="1807028" cy="42672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88" b="1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xmlns="" id="{345B7682-C9BA-41BC-97B4-DDFE946723CB}"/>
                  </a:ext>
                </a:extLst>
              </p:cNvPr>
              <p:cNvCxnSpPr/>
              <p:nvPr/>
            </p:nvCxnSpPr>
            <p:spPr>
              <a:xfrm>
                <a:off x="2151018" y="1706879"/>
                <a:ext cx="2355669" cy="870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xmlns="" id="{8D279381-1DE9-4A5E-B50E-405D658812AD}"/>
                  </a:ext>
                </a:extLst>
              </p:cNvPr>
              <p:cNvCxnSpPr/>
              <p:nvPr/>
            </p:nvCxnSpPr>
            <p:spPr>
              <a:xfrm flipH="1">
                <a:off x="2151017" y="2495005"/>
                <a:ext cx="2355669" cy="870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9B26BAF1-A1B9-400F-87DF-6AC2E4FDC800}"/>
                  </a:ext>
                </a:extLst>
              </p:cNvPr>
              <p:cNvSpPr txBox="1"/>
              <p:nvPr/>
            </p:nvSpPr>
            <p:spPr>
              <a:xfrm>
                <a:off x="2043667" y="1100779"/>
                <a:ext cx="2885135" cy="562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Acceleration Request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F2B3E7E2-6C52-45FA-8D36-9E2939109A3F}"/>
                  </a:ext>
                </a:extLst>
              </p:cNvPr>
              <p:cNvSpPr txBox="1"/>
              <p:nvPr/>
            </p:nvSpPr>
            <p:spPr>
              <a:xfrm>
                <a:off x="2350587" y="1928041"/>
                <a:ext cx="2571025" cy="562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Interrupt Request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469BBAA9-7603-423B-9E61-E37E0A718131}"/>
                  </a:ext>
                </a:extLst>
              </p:cNvPr>
              <p:cNvSpPr/>
              <p:nvPr/>
            </p:nvSpPr>
            <p:spPr>
              <a:xfrm>
                <a:off x="4708070" y="1400656"/>
                <a:ext cx="2266405" cy="42672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88" b="1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xmlns="" id="{C2451A12-6CF7-4C87-A1E5-904EED7D486C}"/>
                  </a:ext>
                </a:extLst>
              </p:cNvPr>
              <p:cNvCxnSpPr/>
              <p:nvPr/>
            </p:nvCxnSpPr>
            <p:spPr>
              <a:xfrm flipV="1">
                <a:off x="748937" y="3623250"/>
                <a:ext cx="555606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xmlns="" id="{E7E6A982-5E26-4F94-8E85-7C1605A33CE0}"/>
                  </a:ext>
                </a:extLst>
              </p:cNvPr>
              <p:cNvCxnSpPr/>
              <p:nvPr/>
            </p:nvCxnSpPr>
            <p:spPr>
              <a:xfrm>
                <a:off x="1188721" y="2843833"/>
                <a:ext cx="0" cy="7315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6DA695BA-95FD-4B2E-84FF-98E2792645F2}"/>
                  </a:ext>
                </a:extLst>
              </p:cNvPr>
              <p:cNvCxnSpPr/>
              <p:nvPr/>
            </p:nvCxnSpPr>
            <p:spPr>
              <a:xfrm>
                <a:off x="3579224" y="3631474"/>
                <a:ext cx="0" cy="7315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xmlns="" id="{DC1CA9E2-9D3D-4733-AD2E-D7BC6B81C31E}"/>
                  </a:ext>
                </a:extLst>
              </p:cNvPr>
              <p:cNvCxnSpPr/>
              <p:nvPr/>
            </p:nvCxnSpPr>
            <p:spPr>
              <a:xfrm>
                <a:off x="5829792" y="2922158"/>
                <a:ext cx="0" cy="6686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4FC9E3CB-B191-4235-BB8B-C3AF80503E82}"/>
                  </a:ext>
                </a:extLst>
              </p:cNvPr>
              <p:cNvSpPr txBox="1"/>
              <p:nvPr/>
            </p:nvSpPr>
            <p:spPr>
              <a:xfrm>
                <a:off x="1289530" y="3001878"/>
                <a:ext cx="4649054" cy="637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Data, Address, and Control Bus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3E9E7601-BE4B-426F-85F9-39FE86B36BFC}"/>
                </a:ext>
              </a:extLst>
            </p:cNvPr>
            <p:cNvSpPr/>
            <p:nvPr/>
          </p:nvSpPr>
          <p:spPr>
            <a:xfrm>
              <a:off x="3095711" y="1825623"/>
              <a:ext cx="838264" cy="328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000000"/>
                  </a:solidFill>
                </a:rPr>
                <a:t>PE array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908894F1-C2D2-4A64-A5AB-ABD72DF130B7}"/>
                </a:ext>
              </a:extLst>
            </p:cNvPr>
            <p:cNvSpPr/>
            <p:nvPr/>
          </p:nvSpPr>
          <p:spPr>
            <a:xfrm>
              <a:off x="2976342" y="2069194"/>
              <a:ext cx="1081921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6600"/>
                  </a:solidFill>
                </a:rPr>
                <a:t>Accelerator</a:t>
              </a:r>
              <a:endParaRPr lang="en-US" sz="1350" b="1" dirty="0">
                <a:solidFill>
                  <a:srgbClr val="FF660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42C03762-FA49-4691-9E83-29D768A8041C}"/>
                </a:ext>
              </a:extLst>
            </p:cNvPr>
            <p:cNvSpPr/>
            <p:nvPr/>
          </p:nvSpPr>
          <p:spPr>
            <a:xfrm>
              <a:off x="2897495" y="2350472"/>
              <a:ext cx="1272143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000000"/>
                  </a:solidFill>
                </a:rPr>
                <a:t>On-Chip Buffers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282F07E3-C035-49CD-9735-2AFF11D5A767}"/>
              </a:ext>
            </a:extLst>
          </p:cNvPr>
          <p:cNvSpPr/>
          <p:nvPr/>
        </p:nvSpPr>
        <p:spPr>
          <a:xfrm>
            <a:off x="0" y="4146192"/>
            <a:ext cx="497522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Hide the external memory communication latency:</a:t>
            </a:r>
          </a:p>
          <a:p>
            <a:pPr marL="557213" lvl="1" indent="-214313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Two sets are used in the ping-pong manner</a:t>
            </a:r>
            <a:endParaRPr lang="en-US" sz="2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5034105-EC85-46A9-B0B9-36CEF7B5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016" y="3496237"/>
            <a:ext cx="4757765" cy="3147631"/>
          </a:xfrm>
          <a:prstGeom prst="rect">
            <a:avLst/>
          </a:prstGeom>
        </p:spPr>
      </p:pic>
      <p:sp>
        <p:nvSpPr>
          <p:cNvPr id="366" name="Rectangle 365">
            <a:extLst>
              <a:ext uri="{FF2B5EF4-FFF2-40B4-BE49-F238E27FC236}">
                <a16:creationId xmlns:a16="http://schemas.microsoft.com/office/drawing/2014/main" xmlns="" id="{8B3205FB-BF53-479C-AB6F-BF218A65B3FB}"/>
              </a:ext>
            </a:extLst>
          </p:cNvPr>
          <p:cNvSpPr/>
          <p:nvPr/>
        </p:nvSpPr>
        <p:spPr>
          <a:xfrm>
            <a:off x="4622809" y="3605362"/>
            <a:ext cx="1320791" cy="217604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xmlns="" id="{A229F7A6-BA16-4D99-B2C7-9125D4A227F3}"/>
              </a:ext>
            </a:extLst>
          </p:cNvPr>
          <p:cNvSpPr/>
          <p:nvPr/>
        </p:nvSpPr>
        <p:spPr>
          <a:xfrm>
            <a:off x="5990198" y="3502904"/>
            <a:ext cx="1811247" cy="3140964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xmlns="" id="{C29B9F10-6788-4687-AD78-A7748B1CD9B3}"/>
              </a:ext>
            </a:extLst>
          </p:cNvPr>
          <p:cNvSpPr/>
          <p:nvPr/>
        </p:nvSpPr>
        <p:spPr>
          <a:xfrm>
            <a:off x="7889788" y="3516066"/>
            <a:ext cx="1162772" cy="2529134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0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1" grpId="0"/>
      <p:bldP spid="366" grpId="0" animBg="1"/>
      <p:bldP spid="367" grpId="0" animBg="1"/>
      <p:bldP spid="3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305261" y="6449843"/>
            <a:ext cx="6533478" cy="365125"/>
          </a:xfrm>
        </p:spPr>
        <p:txBody>
          <a:bodyPr/>
          <a:lstStyle/>
          <a:p>
            <a:r>
              <a:rPr lang="en-US"/>
              <a:t>The System Technology and Architecture Research (STAR) 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29244" y="6449208"/>
            <a:ext cx="533400" cy="365760"/>
          </a:xfrm>
        </p:spPr>
        <p:txBody>
          <a:bodyPr/>
          <a:lstStyle/>
          <a:p>
            <a:fld id="{72AC53DF-4216-466D-99A7-94400E6C2A25}" type="slidenum">
              <a:rPr lang="en-US" sz="1200" smtClean="0"/>
              <a:pPr/>
              <a:t>6</a:t>
            </a:fld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DAA38E46-682C-4FD4-920E-E2B09CCBD1CB}"/>
              </a:ext>
            </a:extLst>
          </p:cNvPr>
          <p:cNvSpPr/>
          <p:nvPr/>
        </p:nvSpPr>
        <p:spPr>
          <a:xfrm>
            <a:off x="131572" y="901776"/>
            <a:ext cx="88808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The tiling technique is often used on feature maps to reduce the requirement for on-chip memory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Each feature map is tiled by a factor of </a:t>
            </a:r>
            <a:r>
              <a:rPr lang="en-US" sz="2000" dirty="0" err="1">
                <a:latin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baseline="-25000" dirty="0" err="1">
                <a:latin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 and T</a:t>
            </a:r>
            <a:r>
              <a:rPr lang="en-US" sz="2000" baseline="-25000" dirty="0">
                <a:latin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 in the row and the column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baseline="-25000" dirty="0" err="1"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 is the tiling factor on the </a:t>
            </a:r>
            <a:r>
              <a:rPr lang="en-US" sz="2000" i="1" dirty="0"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 input feature maps, and T</a:t>
            </a:r>
            <a:r>
              <a:rPr lang="en-US" sz="2000" baseline="-25000" dirty="0"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 is the tiling factor on </a:t>
            </a:r>
            <a:r>
              <a:rPr lang="en-US" sz="2000" i="1" dirty="0"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 output feature maps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D5472540-D8F9-46D5-B206-2DE2C2002E3F}"/>
              </a:ext>
            </a:extLst>
          </p:cNvPr>
          <p:cNvSpPr/>
          <p:nvPr/>
        </p:nvSpPr>
        <p:spPr>
          <a:xfrm>
            <a:off x="3107980" y="378556"/>
            <a:ext cx="3336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The Tiling Technique 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xmlns="" id="{39FDB348-E031-4782-B876-F9ED808EB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4839"/>
            <a:ext cx="9144000" cy="2805982"/>
          </a:xfrm>
          <a:prstGeom prst="rect">
            <a:avLst/>
          </a:prstGeom>
        </p:spPr>
      </p:pic>
      <p:sp>
        <p:nvSpPr>
          <p:cNvPr id="215" name="Oval 214">
            <a:extLst>
              <a:ext uri="{FF2B5EF4-FFF2-40B4-BE49-F238E27FC236}">
                <a16:creationId xmlns:a16="http://schemas.microsoft.com/office/drawing/2014/main" xmlns="" id="{FDF51067-4170-4AF2-89D9-C2E647823304}"/>
              </a:ext>
            </a:extLst>
          </p:cNvPr>
          <p:cNvSpPr/>
          <p:nvPr/>
        </p:nvSpPr>
        <p:spPr>
          <a:xfrm>
            <a:off x="8550861" y="4330215"/>
            <a:ext cx="527346" cy="547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xmlns="" id="{2B2FB5B5-D5C7-41E7-9BAF-1ECA7F140D70}"/>
              </a:ext>
            </a:extLst>
          </p:cNvPr>
          <p:cNvSpPr/>
          <p:nvPr/>
        </p:nvSpPr>
        <p:spPr>
          <a:xfrm>
            <a:off x="8425235" y="4956631"/>
            <a:ext cx="527346" cy="547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xmlns="" id="{86EF588C-9368-4299-B748-367149341FBE}"/>
              </a:ext>
            </a:extLst>
          </p:cNvPr>
          <p:cNvSpPr/>
          <p:nvPr/>
        </p:nvSpPr>
        <p:spPr>
          <a:xfrm>
            <a:off x="8566101" y="3756618"/>
            <a:ext cx="527346" cy="547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xmlns="" id="{5985A9F4-2E80-49C4-B3B8-C7279F53EE73}"/>
              </a:ext>
            </a:extLst>
          </p:cNvPr>
          <p:cNvSpPr/>
          <p:nvPr/>
        </p:nvSpPr>
        <p:spPr>
          <a:xfrm>
            <a:off x="1769061" y="3848058"/>
            <a:ext cx="527346" cy="547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5" grpId="1" animBg="1"/>
      <p:bldP spid="216" grpId="0" animBg="1"/>
      <p:bldP spid="216" grpId="1" animBg="1"/>
      <p:bldP spid="217" grpId="0" animBg="1"/>
      <p:bldP spid="2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2011963-421F-445B-82FD-A358E1F8BD7A}"/>
              </a:ext>
            </a:extLst>
          </p:cNvPr>
          <p:cNvSpPr/>
          <p:nvPr/>
        </p:nvSpPr>
        <p:spPr>
          <a:xfrm>
            <a:off x="2968136" y="287719"/>
            <a:ext cx="3676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Static Bank Assignment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5FCC90A-0B32-4CC4-901E-F150A74E4AED}"/>
              </a:ext>
            </a:extLst>
          </p:cNvPr>
          <p:cNvSpPr/>
          <p:nvPr/>
        </p:nvSpPr>
        <p:spPr>
          <a:xfrm>
            <a:off x="0" y="810939"/>
            <a:ext cx="9047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The bank assignment in the CLP is static: Each bank is used either as input buffer or output buffer.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0A8C205-BEFF-42B5-815C-EA681A67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16" y="1667695"/>
            <a:ext cx="4148932" cy="5079844"/>
          </a:xfrm>
          <a:prstGeom prst="rect">
            <a:avLst/>
          </a:prstGeom>
        </p:spPr>
      </p:pic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4E00FFD4-1FEF-4AE6-A68F-537E215C5974}"/>
              </a:ext>
            </a:extLst>
          </p:cNvPr>
          <p:cNvSpPr txBox="1"/>
          <p:nvPr/>
        </p:nvSpPr>
        <p:spPr>
          <a:xfrm>
            <a:off x="5980321" y="1334159"/>
            <a:ext cx="2252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Baseline </a:t>
            </a:r>
            <a:r>
              <a:rPr lang="en-US" sz="2000" b="1" dirty="0" err="1"/>
              <a:t>Datapath</a:t>
            </a:r>
            <a:endParaRPr lang="en-US" sz="2000" b="1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xmlns="" id="{A78A4505-4EAA-45F6-91B1-4C94FA039F9E}"/>
              </a:ext>
            </a:extLst>
          </p:cNvPr>
          <p:cNvSpPr/>
          <p:nvPr/>
        </p:nvSpPr>
        <p:spPr>
          <a:xfrm>
            <a:off x="-59239" y="1712279"/>
            <a:ext cx="549875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Static Bank Assignment Consequences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Limits the reuse opportunity of the output feature maps 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Forces the CLP with a single layer dataflow to write back the output feature maps during the processing transition 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Even when fused-CNN dataflow is used, the accelerator still suffers from the static memory bank assignment problem.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8EEF1D-98CA-44CB-A3D0-88E7680A1C93}"/>
              </a:ext>
            </a:extLst>
          </p:cNvPr>
          <p:cNvSpPr/>
          <p:nvPr/>
        </p:nvSpPr>
        <p:spPr>
          <a:xfrm>
            <a:off x="5439518" y="1686520"/>
            <a:ext cx="2888936" cy="1204961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6A5DB59-A195-403B-AC7F-951E17BB8609}"/>
              </a:ext>
            </a:extLst>
          </p:cNvPr>
          <p:cNvSpPr/>
          <p:nvPr/>
        </p:nvSpPr>
        <p:spPr>
          <a:xfrm>
            <a:off x="5200443" y="5102441"/>
            <a:ext cx="3399859" cy="1075938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0" grpId="0"/>
      <p:bldP spid="161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13" y="3262085"/>
            <a:ext cx="4010807" cy="22073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35394" y="4081003"/>
            <a:ext cx="489361" cy="257010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2739132" y="3189470"/>
            <a:ext cx="2444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14MB-57MB on-chip RAM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4324003" y="3455408"/>
            <a:ext cx="158268" cy="612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35394" y="4339089"/>
            <a:ext cx="489361" cy="141262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-148268" y="1854424"/>
            <a:ext cx="92922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Enough on-chip memory to accommodate considerable portion of a CNN layer </a:t>
            </a:r>
          </a:p>
          <a:p>
            <a:pPr marL="557213" lvl="1" indent="-214313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In some cases the whole of a CNN layer</a:t>
            </a:r>
          </a:p>
        </p:txBody>
      </p:sp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386" y="3501992"/>
            <a:ext cx="2591150" cy="1967440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cxnSpLocks/>
          </p:cNvCxnSpPr>
          <p:nvPr/>
        </p:nvCxnSpPr>
        <p:spPr>
          <a:xfrm flipH="1" flipV="1">
            <a:off x="5800453" y="3381388"/>
            <a:ext cx="1114700" cy="4262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40687" y="3161580"/>
            <a:ext cx="79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28MB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66187" y="3175357"/>
            <a:ext cx="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0453" y="3195110"/>
            <a:ext cx="242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VGG-E Network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5344387" y="5376204"/>
            <a:ext cx="32579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MEM=IFM + Weights + OFM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564" y="5513003"/>
            <a:ext cx="64270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[Xilinx </a:t>
            </a:r>
            <a:r>
              <a:rPr lang="en-US" sz="1000" dirty="0" err="1"/>
              <a:t>UltraScale</a:t>
            </a:r>
            <a:r>
              <a:rPr lang="en-US" sz="1000" dirty="0"/>
              <a:t> Architecture and Product Data Sheet: Overview, </a:t>
            </a:r>
            <a:r>
              <a:rPr lang="en-US" sz="1000" dirty="0" err="1"/>
              <a:t>Feburary</a:t>
            </a:r>
            <a:r>
              <a:rPr lang="en-US" sz="1000" dirty="0"/>
              <a:t> 2017]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CB71659-5A4C-416D-B0DF-FA2378AC6179}"/>
              </a:ext>
            </a:extLst>
          </p:cNvPr>
          <p:cNvSpPr/>
          <p:nvPr/>
        </p:nvSpPr>
        <p:spPr>
          <a:xfrm>
            <a:off x="157495" y="750121"/>
            <a:ext cx="8986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Previously, Reusing output feature maps has negligible performance and energy benefits due to the small size of on chip memory on FPGA chips.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30317BC-F9CB-4027-9A17-BE1572AFC606}"/>
              </a:ext>
            </a:extLst>
          </p:cNvPr>
          <p:cNvSpPr/>
          <p:nvPr/>
        </p:nvSpPr>
        <p:spPr>
          <a:xfrm>
            <a:off x="2686367" y="317454"/>
            <a:ext cx="3676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Static Bank Assignment</a:t>
            </a:r>
          </a:p>
        </p:txBody>
      </p:sp>
    </p:spTree>
    <p:extLst>
      <p:ext uri="{BB962C8B-B14F-4D97-AF65-F5344CB8AC3E}">
        <p14:creationId xmlns:p14="http://schemas.microsoft.com/office/powerpoint/2010/main" val="260150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5" grpId="0" animBg="1"/>
      <p:bldP spid="23" grpId="0"/>
      <p:bldP spid="24" grpId="0"/>
      <p:bldP spid="15" grpId="0"/>
      <p:bldP spid="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ED19065-A06F-49CC-BA2E-0BD2CF3017E5}"/>
              </a:ext>
            </a:extLst>
          </p:cNvPr>
          <p:cNvGrpSpPr/>
          <p:nvPr/>
        </p:nvGrpSpPr>
        <p:grpSpPr>
          <a:xfrm>
            <a:off x="1406790" y="2262385"/>
            <a:ext cx="6251905" cy="4334837"/>
            <a:chOff x="1406790" y="2262385"/>
            <a:chExt cx="6251905" cy="4334837"/>
          </a:xfrm>
        </p:grpSpPr>
        <p:sp>
          <p:nvSpPr>
            <p:cNvPr id="125" name="Rectangle 124"/>
            <p:cNvSpPr/>
            <p:nvPr/>
          </p:nvSpPr>
          <p:spPr>
            <a:xfrm rot="16200000">
              <a:off x="3061229" y="3213144"/>
              <a:ext cx="3771762" cy="28684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59" name="Straight Connector 58"/>
            <p:cNvCxnSpPr/>
            <p:nvPr/>
          </p:nvCxnSpPr>
          <p:spPr>
            <a:xfrm rot="10800000">
              <a:off x="3944834" y="3445201"/>
              <a:ext cx="4114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4563232" y="3362241"/>
              <a:ext cx="188360" cy="1855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" name="Oval 5"/>
            <p:cNvSpPr/>
            <p:nvPr/>
          </p:nvSpPr>
          <p:spPr>
            <a:xfrm>
              <a:off x="4563232" y="3998140"/>
              <a:ext cx="188360" cy="1855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4943138" y="3585802"/>
              <a:ext cx="430490" cy="328356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8" name="Group 7"/>
            <p:cNvGrpSpPr/>
            <p:nvPr/>
          </p:nvGrpSpPr>
          <p:grpSpPr>
            <a:xfrm rot="16200000">
              <a:off x="4510134" y="3754480"/>
              <a:ext cx="294555" cy="49233"/>
              <a:chOff x="6373559" y="4890698"/>
              <a:chExt cx="580541" cy="9620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6373559" y="4890698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629773" y="4892362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862660" y="489546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cxnSp>
          <p:nvCxnSpPr>
            <p:cNvPr id="13" name="Straight Connector 12"/>
            <p:cNvCxnSpPr>
              <a:stCxn id="5" idx="6"/>
            </p:cNvCxnSpPr>
            <p:nvPr/>
          </p:nvCxnSpPr>
          <p:spPr>
            <a:xfrm>
              <a:off x="4751593" y="3455031"/>
              <a:ext cx="242612" cy="1767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6"/>
            </p:cNvCxnSpPr>
            <p:nvPr/>
          </p:nvCxnSpPr>
          <p:spPr>
            <a:xfrm flipV="1">
              <a:off x="4751593" y="3867747"/>
              <a:ext cx="242612" cy="2231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4268919" y="3193002"/>
              <a:ext cx="1141937" cy="10913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257148" y="3453793"/>
              <a:ext cx="294312" cy="12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368982" y="3451645"/>
              <a:ext cx="2258" cy="6517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368982" y="4094568"/>
              <a:ext cx="187184" cy="12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428148" y="3551514"/>
              <a:ext cx="2258" cy="8660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426105" y="3520643"/>
              <a:ext cx="145214" cy="383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424212" y="4158196"/>
              <a:ext cx="145214" cy="383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326560" y="3747755"/>
              <a:ext cx="294312" cy="12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568792" y="5186014"/>
              <a:ext cx="188360" cy="1855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9" name="Oval 28"/>
            <p:cNvSpPr/>
            <p:nvPr/>
          </p:nvSpPr>
          <p:spPr>
            <a:xfrm>
              <a:off x="4568792" y="5821913"/>
              <a:ext cx="188360" cy="1855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0" name="Isosceles Triangle 29"/>
            <p:cNvSpPr/>
            <p:nvPr/>
          </p:nvSpPr>
          <p:spPr>
            <a:xfrm rot="5400000">
              <a:off x="4948698" y="5409574"/>
              <a:ext cx="430490" cy="328356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31" name="Group 30"/>
            <p:cNvGrpSpPr/>
            <p:nvPr/>
          </p:nvGrpSpPr>
          <p:grpSpPr>
            <a:xfrm rot="16200000">
              <a:off x="4515694" y="5578252"/>
              <a:ext cx="294555" cy="49233"/>
              <a:chOff x="6373559" y="4890698"/>
              <a:chExt cx="580541" cy="96203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6373559" y="4890698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629773" y="4892362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862660" y="489546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cxnSp>
          <p:nvCxnSpPr>
            <p:cNvPr id="35" name="Straight Connector 34"/>
            <p:cNvCxnSpPr>
              <a:stCxn id="28" idx="6"/>
            </p:cNvCxnSpPr>
            <p:nvPr/>
          </p:nvCxnSpPr>
          <p:spPr>
            <a:xfrm>
              <a:off x="4757152" y="5278804"/>
              <a:ext cx="242612" cy="1767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6"/>
            </p:cNvCxnSpPr>
            <p:nvPr/>
          </p:nvCxnSpPr>
          <p:spPr>
            <a:xfrm flipV="1">
              <a:off x="4757152" y="5691520"/>
              <a:ext cx="242612" cy="2231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4274479" y="5016775"/>
              <a:ext cx="1141937" cy="10913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262708" y="5277565"/>
              <a:ext cx="294312" cy="12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374542" y="5286786"/>
              <a:ext cx="0" cy="6403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374542" y="5918340"/>
              <a:ext cx="187184" cy="12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4433708" y="5375287"/>
              <a:ext cx="2258" cy="8660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4431664" y="5344416"/>
              <a:ext cx="145214" cy="383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429771" y="5981969"/>
              <a:ext cx="145214" cy="383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340785" y="5571527"/>
              <a:ext cx="294312" cy="12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0800000" flipV="1">
              <a:off x="3375743" y="5652847"/>
              <a:ext cx="54864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 flipV="1">
              <a:off x="2800616" y="4549159"/>
              <a:ext cx="226314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0800000" flipV="1">
              <a:off x="3919573" y="5262496"/>
              <a:ext cx="4114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 rot="16200000">
              <a:off x="4319249" y="3400553"/>
              <a:ext cx="92790" cy="9359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7" name="Oval 66"/>
            <p:cNvSpPr/>
            <p:nvPr/>
          </p:nvSpPr>
          <p:spPr>
            <a:xfrm rot="16200000">
              <a:off x="4326580" y="5218922"/>
              <a:ext cx="92790" cy="9359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H="1">
              <a:off x="3832900" y="4831026"/>
              <a:ext cx="180686" cy="845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 rot="16200000">
              <a:off x="5103316" y="4607920"/>
              <a:ext cx="294555" cy="49233"/>
              <a:chOff x="6373559" y="4890698"/>
              <a:chExt cx="580541" cy="96203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6373559" y="4890698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629773" y="4892362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862660" y="489546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5640028" y="3638898"/>
              <a:ext cx="211123" cy="217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+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635098" y="5456688"/>
              <a:ext cx="211123" cy="217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5847297" y="5574075"/>
              <a:ext cx="411480" cy="12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5847563" y="3740554"/>
              <a:ext cx="411480" cy="12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rot="5400000">
              <a:off x="5651611" y="5356030"/>
              <a:ext cx="185579" cy="12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rot="5400000">
              <a:off x="5655932" y="3539514"/>
              <a:ext cx="185579" cy="12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4289446" y="4412280"/>
              <a:ext cx="718988" cy="2370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286603" y="4402416"/>
              <a:ext cx="76687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Weights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 rot="16200000" flipV="1">
              <a:off x="4889808" y="4167381"/>
              <a:ext cx="222695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rot="16200000">
              <a:off x="5869788" y="5143231"/>
              <a:ext cx="0" cy="2582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>
              <a:off x="5869788" y="3325901"/>
              <a:ext cx="0" cy="2582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16200000" flipV="1">
              <a:off x="5117945" y="4685060"/>
              <a:ext cx="233172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 flipH="1">
              <a:off x="4861448" y="1888045"/>
              <a:ext cx="0" cy="233172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 rot="16200000">
              <a:off x="1964036" y="5472014"/>
              <a:ext cx="20574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0" name="Rectangle 129"/>
            <p:cNvSpPr/>
            <p:nvPr/>
          </p:nvSpPr>
          <p:spPr>
            <a:xfrm rot="16200000">
              <a:off x="1964036" y="5187398"/>
              <a:ext cx="20574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1" name="Rectangle 130"/>
            <p:cNvSpPr/>
            <p:nvPr/>
          </p:nvSpPr>
          <p:spPr>
            <a:xfrm rot="16200000">
              <a:off x="1964036" y="4902782"/>
              <a:ext cx="20574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2" name="Rectangle 131"/>
            <p:cNvSpPr/>
            <p:nvPr/>
          </p:nvSpPr>
          <p:spPr>
            <a:xfrm rot="16200000">
              <a:off x="1964036" y="4618166"/>
              <a:ext cx="20574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3" name="Rectangle 132"/>
            <p:cNvSpPr/>
            <p:nvPr/>
          </p:nvSpPr>
          <p:spPr>
            <a:xfrm rot="16200000">
              <a:off x="1962006" y="3960010"/>
              <a:ext cx="20574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4" name="Rectangle 133"/>
            <p:cNvSpPr/>
            <p:nvPr/>
          </p:nvSpPr>
          <p:spPr>
            <a:xfrm rot="16200000">
              <a:off x="1962006" y="3675394"/>
              <a:ext cx="20574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5" name="Rectangle 134"/>
            <p:cNvSpPr/>
            <p:nvPr/>
          </p:nvSpPr>
          <p:spPr>
            <a:xfrm rot="16200000">
              <a:off x="1962006" y="3390778"/>
              <a:ext cx="20574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6" name="Rectangle 135"/>
            <p:cNvSpPr/>
            <p:nvPr/>
          </p:nvSpPr>
          <p:spPr>
            <a:xfrm rot="16200000">
              <a:off x="1962006" y="3106162"/>
              <a:ext cx="20574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37" name="Group 136"/>
            <p:cNvGrpSpPr/>
            <p:nvPr/>
          </p:nvGrpSpPr>
          <p:grpSpPr>
            <a:xfrm rot="16200000">
              <a:off x="1876571" y="4521004"/>
              <a:ext cx="326555" cy="54114"/>
              <a:chOff x="6373559" y="4890698"/>
              <a:chExt cx="580541" cy="96203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6373559" y="4890698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6629773" y="4892362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862660" y="489546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41" name="Rectangle 140"/>
            <p:cNvSpPr/>
            <p:nvPr/>
          </p:nvSpPr>
          <p:spPr>
            <a:xfrm>
              <a:off x="1694613" y="3151193"/>
              <a:ext cx="721973" cy="28626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406790" y="6000245"/>
              <a:ext cx="145868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2</a:t>
              </a:r>
              <a:r>
                <a:rPr lang="en-US" sz="1350" b="1" dirty="0">
                  <a:latin typeface="Calibri" panose="020F0502020204030204" pitchFamily="34" charset="0"/>
                </a:rPr>
                <a:t>×(</a:t>
              </a:r>
              <a:r>
                <a:rPr lang="en-US" sz="1350" b="1" dirty="0" err="1"/>
                <a:t>Tn+Tm</a:t>
              </a:r>
              <a:r>
                <a:rPr lang="en-US" sz="1350" b="1" dirty="0"/>
                <a:t>) Banks</a:t>
              </a:r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rot="16200000">
              <a:off x="2622497" y="5458606"/>
              <a:ext cx="0" cy="4114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2424199" y="5635378"/>
              <a:ext cx="210406" cy="522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 rot="16200000">
              <a:off x="2377749" y="5463243"/>
              <a:ext cx="1233582" cy="380978"/>
              <a:chOff x="8126532" y="2092603"/>
              <a:chExt cx="1644776" cy="507970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8134790" y="2124853"/>
                <a:ext cx="1636518" cy="47572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126532" y="2092603"/>
                <a:ext cx="160135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Crossbar</a:t>
                </a:r>
                <a:endParaRPr lang="en-US" sz="1350" b="1" dirty="0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 rot="16200000">
              <a:off x="2242538" y="3334740"/>
              <a:ext cx="1508997" cy="382392"/>
              <a:chOff x="7976486" y="2090717"/>
              <a:chExt cx="2011996" cy="509856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8009993" y="2124853"/>
                <a:ext cx="1761315" cy="47572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7976486" y="2090717"/>
                <a:ext cx="201199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Crossbar</a:t>
                </a:r>
                <a:endParaRPr lang="en-US" sz="1350" b="1" dirty="0"/>
              </a:p>
            </p:txBody>
          </p:sp>
        </p:grpSp>
        <p:cxnSp>
          <p:nvCxnSpPr>
            <p:cNvPr id="155" name="Straight Connector 154"/>
            <p:cNvCxnSpPr/>
            <p:nvPr/>
          </p:nvCxnSpPr>
          <p:spPr>
            <a:xfrm rot="16200000" flipH="1">
              <a:off x="2429545" y="3577275"/>
              <a:ext cx="210406" cy="522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 flipV="1">
              <a:off x="3414600" y="3304240"/>
              <a:ext cx="54864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10800000" flipV="1">
              <a:off x="3375742" y="3603400"/>
              <a:ext cx="3429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 rot="16200000">
              <a:off x="6260666" y="4443715"/>
              <a:ext cx="1227389" cy="380977"/>
              <a:chOff x="8134790" y="2092604"/>
              <a:chExt cx="1636518" cy="507969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8134790" y="2124853"/>
                <a:ext cx="1636518" cy="47572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8169331" y="2092604"/>
                <a:ext cx="160197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Crossbar</a:t>
                </a:r>
              </a:p>
            </p:txBody>
          </p:sp>
        </p:grpSp>
        <p:cxnSp>
          <p:nvCxnSpPr>
            <p:cNvPr id="172" name="Elbow Connector 171"/>
            <p:cNvCxnSpPr>
              <a:endCxn id="141" idx="0"/>
            </p:cNvCxnSpPr>
            <p:nvPr/>
          </p:nvCxnSpPr>
          <p:spPr>
            <a:xfrm flipH="1" flipV="1">
              <a:off x="2055599" y="3151192"/>
              <a:ext cx="5032770" cy="1492266"/>
            </a:xfrm>
            <a:prstGeom prst="bentConnector4">
              <a:avLst>
                <a:gd name="adj1" fmla="val -4721"/>
                <a:gd name="adj2" fmla="val 13970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5620872" y="2262385"/>
              <a:ext cx="196804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2×(</a:t>
              </a:r>
              <a:r>
                <a:rPr lang="en-US" sz="1500" b="1" dirty="0" err="1"/>
                <a:t>Tn+Tm</a:t>
              </a:r>
              <a:r>
                <a:rPr lang="en-US" sz="1500" b="1" dirty="0"/>
                <a:t>)-Words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/>
                <p:cNvSpPr/>
                <p:nvPr/>
              </p:nvSpPr>
              <p:spPr>
                <a:xfrm>
                  <a:off x="3950452" y="4731792"/>
                  <a:ext cx="882790" cy="5078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350" b="1" dirty="0"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135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en-US" sz="1350" b="1" dirty="0"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 Words </a:t>
                  </a:r>
                  <a:endParaRPr lang="en-US" sz="1350" b="1" dirty="0"/>
                </a:p>
              </p:txBody>
            </p:sp>
          </mc:Choice>
          <mc:Fallback xmlns="">
            <p:sp>
              <p:nvSpPr>
                <p:cNvPr id="175" name="Rectangle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0452" y="4731792"/>
                  <a:ext cx="882790" cy="507831"/>
                </a:xfrm>
                <a:prstGeom prst="rect">
                  <a:avLst/>
                </a:prstGeom>
                <a:blipFill>
                  <a:blip r:embed="rId3"/>
                  <a:stretch>
                    <a:fillRect l="-1379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1" name="Straight Connector 240"/>
            <p:cNvCxnSpPr/>
            <p:nvPr/>
          </p:nvCxnSpPr>
          <p:spPr>
            <a:xfrm flipH="1">
              <a:off x="4022751" y="2967523"/>
              <a:ext cx="90343" cy="1615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/>
                <p:cNvSpPr/>
                <p:nvPr/>
              </p:nvSpPr>
              <p:spPr>
                <a:xfrm>
                  <a:off x="3717664" y="2754939"/>
                  <a:ext cx="1021391" cy="3000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350" b="1" dirty="0"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135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𝒎</m:t>
                          </m:r>
                        </m:sub>
                      </m:sSub>
                    </m:oMath>
                  </a14:m>
                  <a:r>
                    <a:rPr lang="en-US" sz="1350" b="1" dirty="0"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 Words </a:t>
                  </a:r>
                  <a:endParaRPr lang="en-US" sz="1350" b="1" dirty="0"/>
                </a:p>
              </p:txBody>
            </p:sp>
          </mc:Choice>
          <mc:Fallback xmlns="">
            <p:sp>
              <p:nvSpPr>
                <p:cNvPr id="242" name="Rectangle 2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664" y="2754939"/>
                  <a:ext cx="1021391" cy="300082"/>
                </a:xfrm>
                <a:prstGeom prst="rect">
                  <a:avLst/>
                </a:prstGeom>
                <a:blipFill>
                  <a:blip r:embed="rId4"/>
                  <a:stretch>
                    <a:fillRect t="-4082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Arrow Connector 147"/>
            <p:cNvCxnSpPr/>
            <p:nvPr/>
          </p:nvCxnSpPr>
          <p:spPr>
            <a:xfrm rot="16200000">
              <a:off x="3350724" y="5504821"/>
              <a:ext cx="0" cy="29784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/>
            <p:nvPr/>
          </p:nvCxnSpPr>
          <p:spPr>
            <a:xfrm rot="16200000">
              <a:off x="3350699" y="3460192"/>
              <a:ext cx="0" cy="29784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rot="16200000">
              <a:off x="6489903" y="4452574"/>
              <a:ext cx="0" cy="4114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Rectangle 244"/>
                <p:cNvSpPr/>
                <p:nvPr/>
              </p:nvSpPr>
              <p:spPr>
                <a:xfrm>
                  <a:off x="5346061" y="5652378"/>
                  <a:ext cx="930601" cy="5078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350" b="1" dirty="0"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135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𝒎</m:t>
                          </m:r>
                        </m:sub>
                      </m:sSub>
                    </m:oMath>
                  </a14:m>
                  <a:r>
                    <a:rPr lang="en-US" sz="1350" b="1" dirty="0"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 Words </a:t>
                  </a:r>
                  <a:endParaRPr lang="en-US" sz="1350" b="1" dirty="0"/>
                </a:p>
              </p:txBody>
            </p:sp>
          </mc:Choice>
          <mc:Fallback xmlns="">
            <p:sp>
              <p:nvSpPr>
                <p:cNvPr id="245" name="Rectangle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061" y="5652378"/>
                  <a:ext cx="930601" cy="507831"/>
                </a:xfrm>
                <a:prstGeom prst="rect">
                  <a:avLst/>
                </a:prstGeom>
                <a:blipFill>
                  <a:blip r:embed="rId5"/>
                  <a:stretch>
                    <a:fillRect l="-1961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6" name="Straight Connector 245"/>
            <p:cNvCxnSpPr/>
            <p:nvPr/>
          </p:nvCxnSpPr>
          <p:spPr>
            <a:xfrm flipH="1">
              <a:off x="6201134" y="5705467"/>
              <a:ext cx="180686" cy="845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752378" y="6227890"/>
              <a:ext cx="5402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IFM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58333" y="4218899"/>
              <a:ext cx="7457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PSUM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63148" y="5219516"/>
              <a:ext cx="12955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OFM/PSUM</a:t>
              </a:r>
            </a:p>
          </p:txBody>
        </p:sp>
        <p:cxnSp>
          <p:nvCxnSpPr>
            <p:cNvPr id="248" name="Straight Connector 247"/>
            <p:cNvCxnSpPr/>
            <p:nvPr/>
          </p:nvCxnSpPr>
          <p:spPr>
            <a:xfrm flipH="1">
              <a:off x="7124829" y="2481605"/>
              <a:ext cx="90343" cy="1615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 rot="16200000">
              <a:off x="2619188" y="3389071"/>
              <a:ext cx="0" cy="4114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 rot="16200000">
              <a:off x="1728845" y="4403566"/>
              <a:ext cx="16816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2×(</a:t>
              </a:r>
              <a:r>
                <a:rPr lang="en-US" sz="1500" b="1" dirty="0" err="1"/>
                <a:t>Tn+Tm</a:t>
              </a:r>
              <a:r>
                <a:rPr lang="en-US" sz="1500" b="1" dirty="0"/>
                <a:t>)-Words</a:t>
              </a:r>
            </a:p>
          </p:txBody>
        </p:sp>
        <p:cxnSp>
          <p:nvCxnSpPr>
            <p:cNvPr id="253" name="Straight Arrow Connector 252"/>
            <p:cNvCxnSpPr/>
            <p:nvPr/>
          </p:nvCxnSpPr>
          <p:spPr>
            <a:xfrm flipH="1" flipV="1">
              <a:off x="2551779" y="3718728"/>
              <a:ext cx="46810" cy="1844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H="1">
              <a:off x="2534748" y="5343202"/>
              <a:ext cx="58012" cy="2283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4289059" y="6230552"/>
              <a:ext cx="718988" cy="2370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86217" y="6220688"/>
              <a:ext cx="76687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Weights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50FBB8F-4CD9-4345-8F76-271E745260B2}"/>
              </a:ext>
            </a:extLst>
          </p:cNvPr>
          <p:cNvSpPr/>
          <p:nvPr/>
        </p:nvSpPr>
        <p:spPr>
          <a:xfrm>
            <a:off x="0" y="73557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Each memory bank can be used as an input bank and an output bank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The on-chip OFM reuse for the next layer processing without additional on-chip data movement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4AFF640-DD37-4FB0-9E0B-5437A7F6545A}"/>
              </a:ext>
            </a:extLst>
          </p:cNvPr>
          <p:cNvSpPr/>
          <p:nvPr/>
        </p:nvSpPr>
        <p:spPr>
          <a:xfrm>
            <a:off x="2124420" y="256004"/>
            <a:ext cx="5839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Flexible On-chip Memory Architecture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745B5C18-D706-4009-8198-FA3014A6309E}"/>
              </a:ext>
            </a:extLst>
          </p:cNvPr>
          <p:cNvSpPr/>
          <p:nvPr/>
        </p:nvSpPr>
        <p:spPr>
          <a:xfrm>
            <a:off x="1559023" y="3015652"/>
            <a:ext cx="1005552" cy="307870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1403</Words>
  <Application>Microsoft Office PowerPoint</Application>
  <PresentationFormat>On-screen Show (4:3)</PresentationFormat>
  <Paragraphs>332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Linux Libertine</vt:lpstr>
      <vt:lpstr>Times New Roman</vt:lpstr>
      <vt:lpstr>Tw Cen MT</vt:lpstr>
      <vt:lpstr>Wingdings</vt:lpstr>
      <vt:lpstr>Wingdings 2</vt:lpstr>
      <vt:lpstr>EdStudPres</vt:lpstr>
      <vt:lpstr>Flexible On-chip Memory Architecture for DCNN Accelerators   Arash A. Mazreah and Lizhong Chen Oregon State University  September  10, 2017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2014-02-04T05:34:55Z</dcterms:created>
  <dcterms:modified xsi:type="dcterms:W3CDTF">2017-09-11T18:26:21Z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