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charts/chart9.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6.xml" ContentType="application/vnd.ms-office.chartstyle+xml"/>
  <Override PartName="/ppt/charts/colors6.xml" ContentType="application/vnd.ms-office.chartcolorstyle+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notesSlides/notesSlide15.xml" ContentType="application/vnd.openxmlformats-officedocument.presentationml.notesSlide+xml"/>
  <Override PartName="/ppt/charts/chart18.xml" ContentType="application/vnd.openxmlformats-officedocument.drawingml.chart+xml"/>
  <Override PartName="/ppt/charts/style8.xml" ContentType="application/vnd.ms-office.chartstyle+xml"/>
  <Override PartName="/ppt/charts/colors8.xml" ContentType="application/vnd.ms-office.chartcolorstyle+xml"/>
  <Override PartName="/ppt/charts/chart19.xml" ContentType="application/vnd.openxmlformats-officedocument.drawingml.chart+xml"/>
  <Override PartName="/ppt/charts/style9.xml" ContentType="application/vnd.ms-office.chartstyle+xml"/>
  <Override PartName="/ppt/charts/colors9.xml" ContentType="application/vnd.ms-office.chartcolorstyle+xml"/>
  <Override PartName="/ppt/charts/chart2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2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2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23.xml" ContentType="application/vnd.openxmlformats-officedocument.drawingml.chart+xml"/>
  <Override PartName="/ppt/notesSlides/notesSlide16.xml" ContentType="application/vnd.openxmlformats-officedocument.presentationml.notesSlide+xml"/>
  <Override PartName="/ppt/charts/chart2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25.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00" r:id="rId2"/>
    <p:sldId id="325" r:id="rId3"/>
    <p:sldId id="326" r:id="rId4"/>
    <p:sldId id="335" r:id="rId5"/>
    <p:sldId id="323" r:id="rId6"/>
    <p:sldId id="302" r:id="rId7"/>
    <p:sldId id="301" r:id="rId8"/>
    <p:sldId id="324" r:id="rId9"/>
    <p:sldId id="303" r:id="rId10"/>
    <p:sldId id="336" r:id="rId11"/>
    <p:sldId id="304" r:id="rId12"/>
    <p:sldId id="305" r:id="rId13"/>
    <p:sldId id="333" r:id="rId14"/>
    <p:sldId id="334" r:id="rId15"/>
    <p:sldId id="329" r:id="rId16"/>
    <p:sldId id="308" r:id="rId17"/>
    <p:sldId id="331" r:id="rId18"/>
    <p:sldId id="327" r:id="rId19"/>
    <p:sldId id="309" r:id="rId20"/>
    <p:sldId id="310" r:id="rId21"/>
    <p:sldId id="311" r:id="rId22"/>
    <p:sldId id="312" r:id="rId23"/>
    <p:sldId id="313" r:id="rId24"/>
    <p:sldId id="314" r:id="rId25"/>
    <p:sldId id="315" r:id="rId26"/>
    <p:sldId id="316" r:id="rId27"/>
    <p:sldId id="317" r:id="rId28"/>
    <p:sldId id="319" r:id="rId29"/>
    <p:sldId id="32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y" initials="z" lastIdx="1" clrIdx="0">
    <p:extLst>
      <p:ext uri="{19B8F6BF-5375-455C-9EA6-DF929625EA0E}">
        <p15:presenceInfo xmlns:p15="http://schemas.microsoft.com/office/powerpoint/2012/main" userId="zh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91906" autoAdjust="0"/>
  </p:normalViewPr>
  <p:slideViewPr>
    <p:cSldViewPr snapToGrid="0">
      <p:cViewPr varScale="1">
        <p:scale>
          <a:sx n="68" d="100"/>
          <a:sy n="68" d="100"/>
        </p:scale>
        <p:origin x="588" y="4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hn\Desktop\HPCA2018\memory%20allocation.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john\Desktop\Normalized%20Detailed%20Alexnet%20Profiling.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john\Desktop\Normalized%20Detailed%20Alexnet%20Profiling.xlsx" TargetMode="External"/></Relationships>
</file>

<file path=ppt/charts/_rels/chart12.xml.rels><?xml version="1.0" encoding="UTF-8" standalone="yes"?>
<Relationships xmlns="http://schemas.openxmlformats.org/package/2006/relationships"><Relationship Id="rId3" Type="http://schemas.openxmlformats.org/officeDocument/2006/relationships/oleObject" Target="file:///C:\Users\john\Desktop\VGG16%20profiling.xlsx" TargetMode="External"/><Relationship Id="rId2" Type="http://schemas.microsoft.com/office/2011/relationships/chartColorStyle" Target="colors6.xml"/><Relationship Id="rId1" Type="http://schemas.microsoft.com/office/2011/relationships/chartStyle" Target="style6.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john\Desktop\VGG16%20profiling.xlsx" TargetMode="External"/><Relationship Id="rId2" Type="http://schemas.microsoft.com/office/2011/relationships/chartColorStyle" Target="colors7.xml"/><Relationship Id="rId1" Type="http://schemas.microsoft.com/office/2011/relationships/chartStyle" Target="style7.xml"/></Relationships>
</file>

<file path=ppt/charts/_rels/chart14.xml.rels><?xml version="1.0" encoding="UTF-8" standalone="yes"?>
<Relationships xmlns="http://schemas.openxmlformats.org/package/2006/relationships"><Relationship Id="rId1" Type="http://schemas.openxmlformats.org/officeDocument/2006/relationships/oleObject" Target="file:///C:\Users\john\Desktop\Normalized%20Detailed%20Alexnet%20Profiling.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john\Desktop\Normalized%20Detailed%20Alexnet%20Profiling.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john\Desktop\Normalized%20Detailed%20Alexnet%20Profiling.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john\Desktop\Normalized%20Detailed%20Alexnet%20Profiling.xlsx" TargetMode="External"/></Relationships>
</file>

<file path=ppt/charts/_rels/chart18.xml.rels><?xml version="1.0" encoding="UTF-8" standalone="yes"?>
<Relationships xmlns="http://schemas.openxmlformats.org/package/2006/relationships"><Relationship Id="rId3" Type="http://schemas.openxmlformats.org/officeDocument/2006/relationships/oleObject" Target="file:///C:\Users\john\Desktop\VGG16%20profiling.xlsx" TargetMode="External"/><Relationship Id="rId2" Type="http://schemas.microsoft.com/office/2011/relationships/chartColorStyle" Target="colors8.xml"/><Relationship Id="rId1" Type="http://schemas.microsoft.com/office/2011/relationships/chartStyle" Target="style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john\Desktop\VGG16%20profiling.xlsx" TargetMode="External"/><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hn\Desktop\Normalized%20Detailed%20Alexnet%20Profiling.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john\Desktop\VGG16%20profiling.xlsx" TargetMode="External"/><Relationship Id="rId2" Type="http://schemas.microsoft.com/office/2011/relationships/chartColorStyle" Target="colors10.xml"/><Relationship Id="rId1" Type="http://schemas.microsoft.com/office/2011/relationships/chartStyle" Target="style1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john\Desktop\VGG16%20profiling.xlsx" TargetMode="External"/><Relationship Id="rId2" Type="http://schemas.microsoft.com/office/2011/relationships/chartColorStyle" Target="colors11.xml"/><Relationship Id="rId1" Type="http://schemas.microsoft.com/office/2011/relationships/chartStyle" Target="style1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john\Desktop\Normalized%20Detailed%20Alexnet%20Profiling.xlsx" TargetMode="External"/><Relationship Id="rId2" Type="http://schemas.microsoft.com/office/2011/relationships/chartColorStyle" Target="colors12.xml"/><Relationship Id="rId1" Type="http://schemas.microsoft.com/office/2011/relationships/chartStyle" Target="style12.xml"/></Relationships>
</file>

<file path=ppt/charts/_rels/chart23.xml.rels><?xml version="1.0" encoding="UTF-8" standalone="yes"?>
<Relationships xmlns="http://schemas.openxmlformats.org/package/2006/relationships"><Relationship Id="rId1" Type="http://schemas.openxmlformats.org/officeDocument/2006/relationships/oleObject" Target="file:///C:\Users\john\Desktop\Normalized%20Detailed%20Alexnet%20Profiling.xlsx" TargetMode="External"/></Relationships>
</file>

<file path=ppt/charts/_rels/chart24.xml.rels><?xml version="1.0" encoding="UTF-8" standalone="yes"?>
<Relationships xmlns="http://schemas.openxmlformats.org/package/2006/relationships"><Relationship Id="rId3" Type="http://schemas.openxmlformats.org/officeDocument/2006/relationships/oleObject" Target="file:///C:\Users\john\Desktop\VGG16%20profiling.xlsx" TargetMode="External"/><Relationship Id="rId2" Type="http://schemas.microsoft.com/office/2011/relationships/chartColorStyle" Target="colors13.xml"/><Relationship Id="rId1" Type="http://schemas.microsoft.com/office/2011/relationships/chartStyle" Target="style13.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john\Desktop\VGG16%20profiling.xlsx" TargetMode="External"/><Relationship Id="rId2" Type="http://schemas.microsoft.com/office/2011/relationships/chartColorStyle" Target="colors14.xml"/><Relationship Id="rId1" Type="http://schemas.microsoft.com/office/2011/relationships/chartStyle" Target="style14.xml"/></Relationships>
</file>

<file path=ppt/charts/_rels/chart3.xml.rels><?xml version="1.0" encoding="UTF-8" standalone="yes"?>
<Relationships xmlns="http://schemas.openxmlformats.org/package/2006/relationships"><Relationship Id="rId1" Type="http://schemas.openxmlformats.org/officeDocument/2006/relationships/oleObject" Target="file:///C:\Users\john\Desktop\Normalized%20Detailed%20Alexnet%20Profiling.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jishen:work:research:onGoing:gpu-ML:git:Data:Normalized%20Detailed%20Alexnet%20Profiling.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jishen:work:research:onGoing:gpu-ML:git:Data:Normalized%20Detailed%20Alexnet%20Profiling.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jishen:Dropbox:chiplet_study_colin:Data:Normalized%20Detailed%20Alexnet%20Profiling.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john\Desktop\Normalized%20Detailed%20Alexnet%20Profiling.xlsx" TargetMode="External"/><Relationship Id="rId2" Type="http://schemas.microsoft.com/office/2011/relationships/chartColorStyle" Target="colors3.xml"/><Relationship Id="rId1" Type="http://schemas.microsoft.com/office/2011/relationships/chartStyle" Target="style3.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ohn\Desktop\VGG16%20profiling.xlsx" TargetMode="External"/><Relationship Id="rId2" Type="http://schemas.microsoft.com/office/2011/relationships/chartColorStyle" Target="colors4.xml"/><Relationship Id="rId1" Type="http://schemas.microsoft.com/office/2011/relationships/chartStyle" Target="style4.xml"/></Relationships>
</file>

<file path=ppt/charts/_rels/chart9.xml.rels><?xml version="1.0" encoding="UTF-8" standalone="yes"?>
<Relationships xmlns="http://schemas.openxmlformats.org/package/2006/relationships"><Relationship Id="rId3" Type="http://schemas.openxmlformats.org/officeDocument/2006/relationships/oleObject" Target="file:///C:\Users\john\Desktop\VGG16%20profiling.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'memory allocation'!$A$2</c:f>
              <c:strCache>
                <c:ptCount val="1"/>
                <c:pt idx="0">
                  <c:v>AlexNet</c:v>
                </c:pt>
              </c:strCache>
            </c:strRef>
          </c:tx>
          <c:spPr>
            <a:ln w="28575" cap="rnd">
              <a:solidFill>
                <a:schemeClr val="tx1"/>
              </a:solidFill>
              <a:prstDash val="sysDot"/>
              <a:round/>
            </a:ln>
            <a:effectLst/>
          </c:spPr>
          <c:marker>
            <c:symbol val="circle"/>
            <c:size val="5"/>
            <c:spPr>
              <a:solidFill>
                <a:schemeClr val="tx1"/>
              </a:solidFill>
              <a:ln w="9525">
                <a:noFill/>
              </a:ln>
              <a:effectLst/>
            </c:spPr>
          </c:marker>
          <c:cat>
            <c:strRef>
              <c:f>'memory allocation'!$B$1:$D$1</c:f>
              <c:strCache>
                <c:ptCount val="3"/>
                <c:pt idx="0">
                  <c:v>Batch size 64</c:v>
                </c:pt>
                <c:pt idx="1">
                  <c:v>Batch size 128</c:v>
                </c:pt>
                <c:pt idx="2">
                  <c:v>Batch size 256</c:v>
                </c:pt>
              </c:strCache>
            </c:strRef>
          </c:cat>
          <c:val>
            <c:numRef>
              <c:f>'memory allocation'!$B$2:$D$2</c:f>
              <c:numCache>
                <c:formatCode>General</c:formatCode>
                <c:ptCount val="3"/>
                <c:pt idx="0">
                  <c:v>510</c:v>
                </c:pt>
                <c:pt idx="1">
                  <c:v>1016</c:v>
                </c:pt>
                <c:pt idx="2">
                  <c:v>2031</c:v>
                </c:pt>
              </c:numCache>
            </c:numRef>
          </c:val>
          <c:smooth val="0"/>
        </c:ser>
        <c:ser>
          <c:idx val="1"/>
          <c:order val="1"/>
          <c:tx>
            <c:strRef>
              <c:f>'memory allocation'!$A$3</c:f>
              <c:strCache>
                <c:ptCount val="1"/>
                <c:pt idx="0">
                  <c:v>GoogleNet</c:v>
                </c:pt>
              </c:strCache>
            </c:strRef>
          </c:tx>
          <c:spPr>
            <a:ln w="28575" cap="rnd">
              <a:solidFill>
                <a:schemeClr val="tx1"/>
              </a:solidFill>
              <a:prstDash val="dash"/>
              <a:round/>
            </a:ln>
            <a:effectLst/>
          </c:spPr>
          <c:marker>
            <c:symbol val="circle"/>
            <c:size val="5"/>
            <c:spPr>
              <a:solidFill>
                <a:schemeClr val="tx1"/>
              </a:solidFill>
              <a:ln w="9525">
                <a:noFill/>
              </a:ln>
              <a:effectLst/>
            </c:spPr>
          </c:marker>
          <c:cat>
            <c:strRef>
              <c:f>'memory allocation'!$B$1:$D$1</c:f>
              <c:strCache>
                <c:ptCount val="3"/>
                <c:pt idx="0">
                  <c:v>Batch size 64</c:v>
                </c:pt>
                <c:pt idx="1">
                  <c:v>Batch size 128</c:v>
                </c:pt>
                <c:pt idx="2">
                  <c:v>Batch size 256</c:v>
                </c:pt>
              </c:strCache>
            </c:strRef>
          </c:cat>
          <c:val>
            <c:numRef>
              <c:f>'memory allocation'!$B$3:$D$3</c:f>
              <c:numCache>
                <c:formatCode>General</c:formatCode>
                <c:ptCount val="3"/>
                <c:pt idx="0">
                  <c:v>3424</c:v>
                </c:pt>
                <c:pt idx="1">
                  <c:v>6848</c:v>
                </c:pt>
                <c:pt idx="2">
                  <c:v>13695</c:v>
                </c:pt>
              </c:numCache>
            </c:numRef>
          </c:val>
          <c:smooth val="0"/>
        </c:ser>
        <c:ser>
          <c:idx val="2"/>
          <c:order val="2"/>
          <c:tx>
            <c:strRef>
              <c:f>'memory allocation'!$A$4</c:f>
              <c:strCache>
                <c:ptCount val="1"/>
                <c:pt idx="0">
                  <c:v>VGG-16</c:v>
                </c:pt>
              </c:strCache>
            </c:strRef>
          </c:tx>
          <c:spPr>
            <a:ln w="28575" cap="rnd">
              <a:solidFill>
                <a:schemeClr val="tx1"/>
              </a:solidFill>
              <a:prstDash val="dashDot"/>
              <a:round/>
            </a:ln>
            <a:effectLst/>
          </c:spPr>
          <c:marker>
            <c:symbol val="circle"/>
            <c:size val="5"/>
            <c:spPr>
              <a:solidFill>
                <a:schemeClr val="tx1"/>
              </a:solidFill>
              <a:ln w="9525">
                <a:noFill/>
              </a:ln>
              <a:effectLst/>
            </c:spPr>
          </c:marker>
          <c:cat>
            <c:strRef>
              <c:f>'memory allocation'!$B$1:$D$1</c:f>
              <c:strCache>
                <c:ptCount val="3"/>
                <c:pt idx="0">
                  <c:v>Batch size 64</c:v>
                </c:pt>
                <c:pt idx="1">
                  <c:v>Batch size 128</c:v>
                </c:pt>
                <c:pt idx="2">
                  <c:v>Batch size 256</c:v>
                </c:pt>
              </c:strCache>
            </c:strRef>
          </c:cat>
          <c:val>
            <c:numRef>
              <c:f>'memory allocation'!$B$4:$D$4</c:f>
              <c:numCache>
                <c:formatCode>General</c:formatCode>
                <c:ptCount val="3"/>
                <c:pt idx="0">
                  <c:v>7032</c:v>
                </c:pt>
                <c:pt idx="1">
                  <c:v>14063</c:v>
                </c:pt>
                <c:pt idx="2">
                  <c:v>28126</c:v>
                </c:pt>
              </c:numCache>
            </c:numRef>
          </c:val>
          <c:smooth val="0"/>
        </c:ser>
        <c:ser>
          <c:idx val="3"/>
          <c:order val="3"/>
          <c:tx>
            <c:strRef>
              <c:f>'memory allocation'!$A$5</c:f>
              <c:strCache>
                <c:ptCount val="1"/>
                <c:pt idx="0">
                  <c:v>VGG-19</c:v>
                </c:pt>
              </c:strCache>
            </c:strRef>
          </c:tx>
          <c:spPr>
            <a:ln w="28575" cap="sq">
              <a:solidFill>
                <a:schemeClr val="tx1"/>
              </a:solidFill>
              <a:bevel/>
            </a:ln>
            <a:effectLst/>
          </c:spPr>
          <c:marker>
            <c:symbol val="circle"/>
            <c:size val="5"/>
            <c:spPr>
              <a:solidFill>
                <a:schemeClr val="tx1"/>
              </a:solidFill>
              <a:ln w="9525">
                <a:noFill/>
              </a:ln>
              <a:effectLst/>
            </c:spPr>
          </c:marker>
          <c:cat>
            <c:strRef>
              <c:f>'memory allocation'!$B$1:$D$1</c:f>
              <c:strCache>
                <c:ptCount val="3"/>
                <c:pt idx="0">
                  <c:v>Batch size 64</c:v>
                </c:pt>
                <c:pt idx="1">
                  <c:v>Batch size 128</c:v>
                </c:pt>
                <c:pt idx="2">
                  <c:v>Batch size 256</c:v>
                </c:pt>
              </c:strCache>
            </c:strRef>
          </c:cat>
          <c:val>
            <c:numRef>
              <c:f>'memory allocation'!$B$5:$D$5</c:f>
              <c:numCache>
                <c:formatCode>General</c:formatCode>
                <c:ptCount val="3"/>
                <c:pt idx="0">
                  <c:v>7669</c:v>
                </c:pt>
                <c:pt idx="1">
                  <c:v>15337</c:v>
                </c:pt>
                <c:pt idx="2">
                  <c:v>30674</c:v>
                </c:pt>
              </c:numCache>
            </c:numRef>
          </c:val>
          <c:smooth val="0"/>
        </c:ser>
        <c:dLbls>
          <c:showLegendKey val="0"/>
          <c:showVal val="0"/>
          <c:showCatName val="0"/>
          <c:showSerName val="0"/>
          <c:showPercent val="0"/>
          <c:showBubbleSize val="0"/>
        </c:dLbls>
        <c:marker val="1"/>
        <c:smooth val="0"/>
        <c:axId val="363041440"/>
        <c:axId val="363042224"/>
      </c:lineChart>
      <c:catAx>
        <c:axId val="36304144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3042224"/>
        <c:crosses val="autoZero"/>
        <c:auto val="1"/>
        <c:lblAlgn val="ctr"/>
        <c:lblOffset val="100"/>
        <c:noMultiLvlLbl val="0"/>
      </c:catAx>
      <c:valAx>
        <c:axId val="363042224"/>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1600">
                    <a:solidFill>
                      <a:schemeClr val="tx1"/>
                    </a:solidFill>
                  </a:rPr>
                  <a:t>Memory consumption (MB)</a:t>
                </a:r>
                <a:endParaRPr lang="zh-CN" sz="1600">
                  <a:solidFill>
                    <a:schemeClr val="tx1"/>
                  </a:solidFill>
                </a:endParaRP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30414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sz="1100"/>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031889638901"/>
          <c:y val="0.16063948339188999"/>
          <c:w val="0.43233291346429398"/>
          <c:h val="0.39406165669826199"/>
        </c:manualLayout>
      </c:layout>
      <c:barChart>
        <c:barDir val="col"/>
        <c:grouping val="clustered"/>
        <c:varyColors val="0"/>
        <c:ser>
          <c:idx val="0"/>
          <c:order val="0"/>
          <c:tx>
            <c:strRef>
              <c:f>Throughput!$H$25</c:f>
              <c:strCache>
                <c:ptCount val="1"/>
                <c:pt idx="0">
                  <c:v>Batch size=32</c:v>
                </c:pt>
              </c:strCache>
            </c:strRef>
          </c:tx>
          <c:spPr>
            <a:solidFill>
              <a:schemeClr val="tx1"/>
            </a:solidFill>
            <a:ln>
              <a:noFill/>
            </a:ln>
            <a:effectLst/>
          </c:spPr>
          <c:invertIfNegative val="0"/>
          <c:cat>
            <c:strRef>
              <c:f>Throughput!$G$26:$G$33</c:f>
              <c:strCache>
                <c:ptCount val="8"/>
                <c:pt idx="0">
                  <c:v>CONV1</c:v>
                </c:pt>
                <c:pt idx="1">
                  <c:v>CONV2</c:v>
                </c:pt>
                <c:pt idx="2">
                  <c:v>CONV3</c:v>
                </c:pt>
                <c:pt idx="3">
                  <c:v>CONV4</c:v>
                </c:pt>
                <c:pt idx="4">
                  <c:v>CONV5</c:v>
                </c:pt>
                <c:pt idx="5">
                  <c:v>FCN1</c:v>
                </c:pt>
                <c:pt idx="6">
                  <c:v>FCN2</c:v>
                </c:pt>
                <c:pt idx="7">
                  <c:v>FCN3</c:v>
                </c:pt>
              </c:strCache>
            </c:strRef>
          </c:cat>
          <c:val>
            <c:numRef>
              <c:f>Throughput!$H$26:$H$33</c:f>
              <c:numCache>
                <c:formatCode>General</c:formatCode>
                <c:ptCount val="8"/>
                <c:pt idx="0">
                  <c:v>240</c:v>
                </c:pt>
                <c:pt idx="1">
                  <c:v>190</c:v>
                </c:pt>
                <c:pt idx="2">
                  <c:v>120.1</c:v>
                </c:pt>
                <c:pt idx="3">
                  <c:v>120.1</c:v>
                </c:pt>
                <c:pt idx="4">
                  <c:v>119.8</c:v>
                </c:pt>
                <c:pt idx="5">
                  <c:v>233</c:v>
                </c:pt>
                <c:pt idx="6">
                  <c:v>233</c:v>
                </c:pt>
                <c:pt idx="7">
                  <c:v>236</c:v>
                </c:pt>
              </c:numCache>
            </c:numRef>
          </c:val>
        </c:ser>
        <c:ser>
          <c:idx val="1"/>
          <c:order val="1"/>
          <c:tx>
            <c:strRef>
              <c:f>Throughput!$I$25</c:f>
              <c:strCache>
                <c:ptCount val="1"/>
                <c:pt idx="0">
                  <c:v>Batch size=64</c:v>
                </c:pt>
              </c:strCache>
            </c:strRef>
          </c:tx>
          <c:spPr>
            <a:solidFill>
              <a:schemeClr val="tx1">
                <a:lumMod val="50000"/>
                <a:lumOff val="50000"/>
              </a:schemeClr>
            </a:solidFill>
            <a:ln>
              <a:solidFill>
                <a:schemeClr val="tx1"/>
              </a:solidFill>
            </a:ln>
            <a:effectLst/>
          </c:spPr>
          <c:invertIfNegative val="0"/>
          <c:cat>
            <c:strRef>
              <c:f>Throughput!$G$26:$G$33</c:f>
              <c:strCache>
                <c:ptCount val="8"/>
                <c:pt idx="0">
                  <c:v>CONV1</c:v>
                </c:pt>
                <c:pt idx="1">
                  <c:v>CONV2</c:v>
                </c:pt>
                <c:pt idx="2">
                  <c:v>CONV3</c:v>
                </c:pt>
                <c:pt idx="3">
                  <c:v>CONV4</c:v>
                </c:pt>
                <c:pt idx="4">
                  <c:v>CONV5</c:v>
                </c:pt>
                <c:pt idx="5">
                  <c:v>FCN1</c:v>
                </c:pt>
                <c:pt idx="6">
                  <c:v>FCN2</c:v>
                </c:pt>
                <c:pt idx="7">
                  <c:v>FCN3</c:v>
                </c:pt>
              </c:strCache>
            </c:strRef>
          </c:cat>
          <c:val>
            <c:numRef>
              <c:f>Throughput!$I$26:$I$33</c:f>
              <c:numCache>
                <c:formatCode>General</c:formatCode>
                <c:ptCount val="8"/>
                <c:pt idx="0">
                  <c:v>245</c:v>
                </c:pt>
                <c:pt idx="1">
                  <c:v>191</c:v>
                </c:pt>
                <c:pt idx="2">
                  <c:v>121</c:v>
                </c:pt>
                <c:pt idx="3">
                  <c:v>121</c:v>
                </c:pt>
                <c:pt idx="4">
                  <c:v>120</c:v>
                </c:pt>
                <c:pt idx="5">
                  <c:v>296</c:v>
                </c:pt>
                <c:pt idx="6">
                  <c:v>296</c:v>
                </c:pt>
                <c:pt idx="7">
                  <c:v>320</c:v>
                </c:pt>
              </c:numCache>
            </c:numRef>
          </c:val>
        </c:ser>
        <c:ser>
          <c:idx val="2"/>
          <c:order val="2"/>
          <c:tx>
            <c:strRef>
              <c:f>Throughput!$J$25</c:f>
              <c:strCache>
                <c:ptCount val="1"/>
                <c:pt idx="0">
                  <c:v>Batch size=128</c:v>
                </c:pt>
              </c:strCache>
            </c:strRef>
          </c:tx>
          <c:spPr>
            <a:solidFill>
              <a:schemeClr val="bg2">
                <a:lumMod val="90000"/>
              </a:schemeClr>
            </a:solidFill>
            <a:ln>
              <a:solidFill>
                <a:schemeClr val="tx1"/>
              </a:solidFill>
            </a:ln>
            <a:effectLst/>
          </c:spPr>
          <c:invertIfNegative val="0"/>
          <c:cat>
            <c:strRef>
              <c:f>Throughput!$G$26:$G$33</c:f>
              <c:strCache>
                <c:ptCount val="8"/>
                <c:pt idx="0">
                  <c:v>CONV1</c:v>
                </c:pt>
                <c:pt idx="1">
                  <c:v>CONV2</c:v>
                </c:pt>
                <c:pt idx="2">
                  <c:v>CONV3</c:v>
                </c:pt>
                <c:pt idx="3">
                  <c:v>CONV4</c:v>
                </c:pt>
                <c:pt idx="4">
                  <c:v>CONV5</c:v>
                </c:pt>
                <c:pt idx="5">
                  <c:v>FCN1</c:v>
                </c:pt>
                <c:pt idx="6">
                  <c:v>FCN2</c:v>
                </c:pt>
                <c:pt idx="7">
                  <c:v>FCN3</c:v>
                </c:pt>
              </c:strCache>
            </c:strRef>
          </c:cat>
          <c:val>
            <c:numRef>
              <c:f>Throughput!$J$26:$J$33</c:f>
              <c:numCache>
                <c:formatCode>General</c:formatCode>
                <c:ptCount val="8"/>
                <c:pt idx="0">
                  <c:v>243</c:v>
                </c:pt>
                <c:pt idx="1">
                  <c:v>190.8</c:v>
                </c:pt>
                <c:pt idx="2">
                  <c:v>118.7</c:v>
                </c:pt>
                <c:pt idx="3">
                  <c:v>118.7</c:v>
                </c:pt>
                <c:pt idx="4">
                  <c:v>119.8</c:v>
                </c:pt>
                <c:pt idx="5">
                  <c:v>304</c:v>
                </c:pt>
                <c:pt idx="6">
                  <c:v>304</c:v>
                </c:pt>
                <c:pt idx="7">
                  <c:v>316</c:v>
                </c:pt>
              </c:numCache>
            </c:numRef>
          </c:val>
        </c:ser>
        <c:ser>
          <c:idx val="3"/>
          <c:order val="3"/>
          <c:tx>
            <c:strRef>
              <c:f>Throughput!$K$25</c:f>
              <c:strCache>
                <c:ptCount val="1"/>
                <c:pt idx="0">
                  <c:v>Batch size=256</c:v>
                </c:pt>
              </c:strCache>
            </c:strRef>
          </c:tx>
          <c:spPr>
            <a:solidFill>
              <a:schemeClr val="bg2"/>
            </a:solidFill>
            <a:ln>
              <a:solidFill>
                <a:schemeClr val="tx1"/>
              </a:solidFill>
            </a:ln>
            <a:effectLst/>
          </c:spPr>
          <c:invertIfNegative val="0"/>
          <c:cat>
            <c:strRef>
              <c:f>Throughput!$G$26:$G$33</c:f>
              <c:strCache>
                <c:ptCount val="8"/>
                <c:pt idx="0">
                  <c:v>CONV1</c:v>
                </c:pt>
                <c:pt idx="1">
                  <c:v>CONV2</c:v>
                </c:pt>
                <c:pt idx="2">
                  <c:v>CONV3</c:v>
                </c:pt>
                <c:pt idx="3">
                  <c:v>CONV4</c:v>
                </c:pt>
                <c:pt idx="4">
                  <c:v>CONV5</c:v>
                </c:pt>
                <c:pt idx="5">
                  <c:v>FCN1</c:v>
                </c:pt>
                <c:pt idx="6">
                  <c:v>FCN2</c:v>
                </c:pt>
                <c:pt idx="7">
                  <c:v>FCN3</c:v>
                </c:pt>
              </c:strCache>
            </c:strRef>
          </c:cat>
          <c:val>
            <c:numRef>
              <c:f>Throughput!$K$26:$K$33</c:f>
              <c:numCache>
                <c:formatCode>General</c:formatCode>
                <c:ptCount val="8"/>
                <c:pt idx="0">
                  <c:v>244</c:v>
                </c:pt>
                <c:pt idx="1">
                  <c:v>190.4</c:v>
                </c:pt>
                <c:pt idx="2">
                  <c:v>118</c:v>
                </c:pt>
                <c:pt idx="3">
                  <c:v>118</c:v>
                </c:pt>
                <c:pt idx="4">
                  <c:v>119</c:v>
                </c:pt>
                <c:pt idx="5">
                  <c:v>310</c:v>
                </c:pt>
                <c:pt idx="6">
                  <c:v>310</c:v>
                </c:pt>
                <c:pt idx="7">
                  <c:v>330</c:v>
                </c:pt>
              </c:numCache>
            </c:numRef>
          </c:val>
        </c:ser>
        <c:dLbls>
          <c:showLegendKey val="0"/>
          <c:showVal val="0"/>
          <c:showCatName val="0"/>
          <c:showSerName val="0"/>
          <c:showPercent val="0"/>
          <c:showBubbleSize val="0"/>
        </c:dLbls>
        <c:gapWidth val="219"/>
        <c:axId val="364971032"/>
        <c:axId val="364969072"/>
      </c:barChart>
      <c:catAx>
        <c:axId val="36497103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crossAx val="364969072"/>
        <c:crosses val="autoZero"/>
        <c:auto val="1"/>
        <c:lblAlgn val="ctr"/>
        <c:lblOffset val="100"/>
        <c:noMultiLvlLbl val="0"/>
      </c:catAx>
      <c:valAx>
        <c:axId val="364969072"/>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smtClean="0">
                    <a:solidFill>
                      <a:schemeClr val="tx1"/>
                    </a:solidFill>
                  </a:rPr>
                  <a:t>L1 Cache Throughput (</a:t>
                </a:r>
                <a:r>
                  <a:rPr lang="en-US" altLang="zh-CN" sz="1400" b="1" dirty="0">
                    <a:solidFill>
                      <a:schemeClr val="tx1"/>
                    </a:solidFill>
                  </a:rPr>
                  <a:t>GB/s)</a:t>
                </a:r>
                <a:endParaRPr lang="zh-CN" altLang="en-US" sz="1400" b="1" dirty="0">
                  <a:solidFill>
                    <a:schemeClr val="tx1"/>
                  </a:solidFill>
                </a:endParaRPr>
              </a:p>
            </c:rich>
          </c:tx>
          <c:layout>
            <c:manualLayout>
              <c:xMode val="edge"/>
              <c:yMode val="edge"/>
              <c:x val="2.6033975910167598E-2"/>
              <c:y val="0.145286117825354"/>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4971032"/>
        <c:crosses val="autoZero"/>
        <c:crossBetween val="between"/>
      </c:valAx>
      <c:spPr>
        <a:noFill/>
        <a:ln>
          <a:noFill/>
        </a:ln>
        <a:effectLst/>
      </c:spPr>
    </c:plotArea>
    <c:legend>
      <c:legendPos val="t"/>
      <c:layout>
        <c:manualLayout>
          <c:xMode val="edge"/>
          <c:yMode val="edge"/>
          <c:x val="0.17456894637287901"/>
          <c:y val="0.10133221273913499"/>
          <c:w val="0.807065962715247"/>
          <c:h val="7.6503281872559295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07882384902099"/>
          <c:y val="0.130446799772236"/>
          <c:w val="0.53004491478265403"/>
          <c:h val="0.40221710955955903"/>
        </c:manualLayout>
      </c:layout>
      <c:barChart>
        <c:barDir val="col"/>
        <c:grouping val="clustered"/>
        <c:varyColors val="0"/>
        <c:ser>
          <c:idx val="0"/>
          <c:order val="0"/>
          <c:tx>
            <c:strRef>
              <c:f>'Hit rate'!$B$13</c:f>
              <c:strCache>
                <c:ptCount val="1"/>
                <c:pt idx="0">
                  <c:v>Batch size=32</c:v>
                </c:pt>
              </c:strCache>
            </c:strRef>
          </c:tx>
          <c:spPr>
            <a:solidFill>
              <a:schemeClr val="tx1"/>
            </a:solidFill>
            <a:ln>
              <a:noFill/>
            </a:ln>
            <a:effectLst/>
          </c:spPr>
          <c:invertIfNegative val="0"/>
          <c:cat>
            <c:strRef>
              <c:f>'Hit rate'!$A$14:$A$21</c:f>
              <c:strCache>
                <c:ptCount val="8"/>
                <c:pt idx="0">
                  <c:v>CONV1</c:v>
                </c:pt>
                <c:pt idx="1">
                  <c:v>CONV2</c:v>
                </c:pt>
                <c:pt idx="2">
                  <c:v>CONV3</c:v>
                </c:pt>
                <c:pt idx="3">
                  <c:v>CONV4</c:v>
                </c:pt>
                <c:pt idx="4">
                  <c:v>CONV5</c:v>
                </c:pt>
                <c:pt idx="5">
                  <c:v>FCN1</c:v>
                </c:pt>
                <c:pt idx="6">
                  <c:v>FCN2</c:v>
                </c:pt>
                <c:pt idx="7">
                  <c:v>FCN3</c:v>
                </c:pt>
              </c:strCache>
            </c:strRef>
          </c:cat>
          <c:val>
            <c:numRef>
              <c:f>'Hit rate'!$B$14:$B$21</c:f>
              <c:numCache>
                <c:formatCode>0.00%</c:formatCode>
                <c:ptCount val="8"/>
                <c:pt idx="0">
                  <c:v>0.71789999999999998</c:v>
                </c:pt>
                <c:pt idx="1">
                  <c:v>0.56000000000000005</c:v>
                </c:pt>
                <c:pt idx="2">
                  <c:v>0.318</c:v>
                </c:pt>
                <c:pt idx="3">
                  <c:v>0.318</c:v>
                </c:pt>
                <c:pt idx="4">
                  <c:v>0.32119999999999999</c:v>
                </c:pt>
                <c:pt idx="5">
                  <c:v>0.40600000000000003</c:v>
                </c:pt>
                <c:pt idx="6">
                  <c:v>0.40600000000000003</c:v>
                </c:pt>
                <c:pt idx="7">
                  <c:v>0.41</c:v>
                </c:pt>
              </c:numCache>
            </c:numRef>
          </c:val>
        </c:ser>
        <c:ser>
          <c:idx val="1"/>
          <c:order val="1"/>
          <c:tx>
            <c:strRef>
              <c:f>'Hit rate'!$C$13</c:f>
              <c:strCache>
                <c:ptCount val="1"/>
                <c:pt idx="0">
                  <c:v>Batch size=64</c:v>
                </c:pt>
              </c:strCache>
            </c:strRef>
          </c:tx>
          <c:spPr>
            <a:solidFill>
              <a:schemeClr val="tx1">
                <a:lumMod val="50000"/>
                <a:lumOff val="50000"/>
              </a:schemeClr>
            </a:solidFill>
            <a:ln>
              <a:solidFill>
                <a:schemeClr val="tx1"/>
              </a:solidFill>
            </a:ln>
            <a:effectLst/>
          </c:spPr>
          <c:invertIfNegative val="0"/>
          <c:cat>
            <c:strRef>
              <c:f>'Hit rate'!$A$14:$A$21</c:f>
              <c:strCache>
                <c:ptCount val="8"/>
                <c:pt idx="0">
                  <c:v>CONV1</c:v>
                </c:pt>
                <c:pt idx="1">
                  <c:v>CONV2</c:v>
                </c:pt>
                <c:pt idx="2">
                  <c:v>CONV3</c:v>
                </c:pt>
                <c:pt idx="3">
                  <c:v>CONV4</c:v>
                </c:pt>
                <c:pt idx="4">
                  <c:v>CONV5</c:v>
                </c:pt>
                <c:pt idx="5">
                  <c:v>FCN1</c:v>
                </c:pt>
                <c:pt idx="6">
                  <c:v>FCN2</c:v>
                </c:pt>
                <c:pt idx="7">
                  <c:v>FCN3</c:v>
                </c:pt>
              </c:strCache>
            </c:strRef>
          </c:cat>
          <c:val>
            <c:numRef>
              <c:f>'Hit rate'!$C$14:$C$21</c:f>
              <c:numCache>
                <c:formatCode>0.00%</c:formatCode>
                <c:ptCount val="8"/>
                <c:pt idx="0">
                  <c:v>0.71419999999999995</c:v>
                </c:pt>
                <c:pt idx="1">
                  <c:v>0.56499999999999995</c:v>
                </c:pt>
                <c:pt idx="2">
                  <c:v>0.318</c:v>
                </c:pt>
                <c:pt idx="3">
                  <c:v>0.318</c:v>
                </c:pt>
                <c:pt idx="4">
                  <c:v>0.3211</c:v>
                </c:pt>
                <c:pt idx="5">
                  <c:v>0.41699999999999998</c:v>
                </c:pt>
                <c:pt idx="6">
                  <c:v>0.41699999999999998</c:v>
                </c:pt>
                <c:pt idx="7">
                  <c:v>0.42299999999999999</c:v>
                </c:pt>
              </c:numCache>
            </c:numRef>
          </c:val>
        </c:ser>
        <c:ser>
          <c:idx val="2"/>
          <c:order val="2"/>
          <c:tx>
            <c:strRef>
              <c:f>'Hit rate'!$D$13</c:f>
              <c:strCache>
                <c:ptCount val="1"/>
                <c:pt idx="0">
                  <c:v>Batch size=128</c:v>
                </c:pt>
              </c:strCache>
            </c:strRef>
          </c:tx>
          <c:spPr>
            <a:solidFill>
              <a:schemeClr val="bg2">
                <a:lumMod val="90000"/>
              </a:schemeClr>
            </a:solidFill>
            <a:ln>
              <a:solidFill>
                <a:schemeClr val="tx1"/>
              </a:solidFill>
            </a:ln>
            <a:effectLst/>
          </c:spPr>
          <c:invertIfNegative val="0"/>
          <c:cat>
            <c:strRef>
              <c:f>'Hit rate'!$A$14:$A$21</c:f>
              <c:strCache>
                <c:ptCount val="8"/>
                <c:pt idx="0">
                  <c:v>CONV1</c:v>
                </c:pt>
                <c:pt idx="1">
                  <c:v>CONV2</c:v>
                </c:pt>
                <c:pt idx="2">
                  <c:v>CONV3</c:v>
                </c:pt>
                <c:pt idx="3">
                  <c:v>CONV4</c:v>
                </c:pt>
                <c:pt idx="4">
                  <c:v>CONV5</c:v>
                </c:pt>
                <c:pt idx="5">
                  <c:v>FCN1</c:v>
                </c:pt>
                <c:pt idx="6">
                  <c:v>FCN2</c:v>
                </c:pt>
                <c:pt idx="7">
                  <c:v>FCN3</c:v>
                </c:pt>
              </c:strCache>
            </c:strRef>
          </c:cat>
          <c:val>
            <c:numRef>
              <c:f>'Hit rate'!$D$14:$D$21</c:f>
              <c:numCache>
                <c:formatCode>0.00%</c:formatCode>
                <c:ptCount val="8"/>
                <c:pt idx="0">
                  <c:v>0.71389999999999998</c:v>
                </c:pt>
                <c:pt idx="1">
                  <c:v>0.56399999999999995</c:v>
                </c:pt>
                <c:pt idx="2">
                  <c:v>0.31780000000000003</c:v>
                </c:pt>
                <c:pt idx="3">
                  <c:v>0.31780000000000003</c:v>
                </c:pt>
                <c:pt idx="4">
                  <c:v>0.32150000000000001</c:v>
                </c:pt>
                <c:pt idx="5">
                  <c:v>0.41599999999999998</c:v>
                </c:pt>
                <c:pt idx="6">
                  <c:v>0.41599999999999998</c:v>
                </c:pt>
                <c:pt idx="7">
                  <c:v>0.42299999999999999</c:v>
                </c:pt>
              </c:numCache>
            </c:numRef>
          </c:val>
        </c:ser>
        <c:ser>
          <c:idx val="3"/>
          <c:order val="3"/>
          <c:tx>
            <c:strRef>
              <c:f>'Hit rate'!$E$13</c:f>
              <c:strCache>
                <c:ptCount val="1"/>
                <c:pt idx="0">
                  <c:v>Batch size=256</c:v>
                </c:pt>
              </c:strCache>
            </c:strRef>
          </c:tx>
          <c:spPr>
            <a:solidFill>
              <a:schemeClr val="bg2"/>
            </a:solidFill>
            <a:ln>
              <a:solidFill>
                <a:schemeClr val="tx1"/>
              </a:solidFill>
            </a:ln>
            <a:effectLst/>
          </c:spPr>
          <c:invertIfNegative val="0"/>
          <c:cat>
            <c:strRef>
              <c:f>'Hit rate'!$A$14:$A$21</c:f>
              <c:strCache>
                <c:ptCount val="8"/>
                <c:pt idx="0">
                  <c:v>CONV1</c:v>
                </c:pt>
                <c:pt idx="1">
                  <c:v>CONV2</c:v>
                </c:pt>
                <c:pt idx="2">
                  <c:v>CONV3</c:v>
                </c:pt>
                <c:pt idx="3">
                  <c:v>CONV4</c:v>
                </c:pt>
                <c:pt idx="4">
                  <c:v>CONV5</c:v>
                </c:pt>
                <c:pt idx="5">
                  <c:v>FCN1</c:v>
                </c:pt>
                <c:pt idx="6">
                  <c:v>FCN2</c:v>
                </c:pt>
                <c:pt idx="7">
                  <c:v>FCN3</c:v>
                </c:pt>
              </c:strCache>
            </c:strRef>
          </c:cat>
          <c:val>
            <c:numRef>
              <c:f>'Hit rate'!$E$14:$E$21</c:f>
              <c:numCache>
                <c:formatCode>0.00%</c:formatCode>
                <c:ptCount val="8"/>
                <c:pt idx="0">
                  <c:v>0.7137</c:v>
                </c:pt>
                <c:pt idx="1">
                  <c:v>0.56340000000000001</c:v>
                </c:pt>
                <c:pt idx="2">
                  <c:v>0.31809999999999999</c:v>
                </c:pt>
                <c:pt idx="3">
                  <c:v>0.31809999999999999</c:v>
                </c:pt>
                <c:pt idx="4">
                  <c:v>0.3216</c:v>
                </c:pt>
                <c:pt idx="5">
                  <c:v>0.41299999999999998</c:v>
                </c:pt>
                <c:pt idx="6">
                  <c:v>0.41299999999999998</c:v>
                </c:pt>
                <c:pt idx="7">
                  <c:v>0.42199999999999999</c:v>
                </c:pt>
              </c:numCache>
            </c:numRef>
          </c:val>
        </c:ser>
        <c:dLbls>
          <c:showLegendKey val="0"/>
          <c:showVal val="0"/>
          <c:showCatName val="0"/>
          <c:showSerName val="0"/>
          <c:showPercent val="0"/>
          <c:showBubbleSize val="0"/>
        </c:dLbls>
        <c:gapWidth val="219"/>
        <c:axId val="364968288"/>
        <c:axId val="364968680"/>
      </c:barChart>
      <c:catAx>
        <c:axId val="36496828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crossAx val="364968680"/>
        <c:crosses val="autoZero"/>
        <c:auto val="1"/>
        <c:lblAlgn val="ctr"/>
        <c:lblOffset val="100"/>
        <c:noMultiLvlLbl val="0"/>
      </c:catAx>
      <c:valAx>
        <c:axId val="364968680"/>
        <c:scaling>
          <c:orientation val="minMax"/>
          <c:max val="0.8"/>
          <c:min val="0.2"/>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smtClean="0">
                    <a:solidFill>
                      <a:schemeClr val="tx1"/>
                    </a:solidFill>
                  </a:rPr>
                  <a:t>L1 Cache Hit Rate</a:t>
                </a:r>
                <a:endParaRPr lang="zh-CN" altLang="en-US" sz="1400" b="1" dirty="0">
                  <a:solidFill>
                    <a:schemeClr val="tx1"/>
                  </a:solidFill>
                </a:endParaRPr>
              </a:p>
            </c:rich>
          </c:tx>
          <c:layout>
            <c:manualLayout>
              <c:xMode val="edge"/>
              <c:yMode val="edge"/>
              <c:x val="1.51608921971885E-2"/>
              <c:y val="0.15729221065409299"/>
            </c:manualLayout>
          </c:layout>
          <c:overlay val="0"/>
          <c:spPr>
            <a:noFill/>
            <a:ln>
              <a:noFill/>
            </a:ln>
            <a:effectLst/>
          </c:spPr>
        </c:title>
        <c:numFmt formatCode="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4968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130830448408213E-2"/>
          <c:y val="0.12694480898221056"/>
          <c:w val="0.40974723418003861"/>
          <c:h val="0.59696623731850018"/>
        </c:manualLayout>
      </c:layout>
      <c:barChart>
        <c:barDir val="col"/>
        <c:grouping val="clustered"/>
        <c:varyColors val="0"/>
        <c:ser>
          <c:idx val="0"/>
          <c:order val="0"/>
          <c:tx>
            <c:strRef>
              <c:f>'Memory throughput'!$H$40</c:f>
              <c:strCache>
                <c:ptCount val="1"/>
                <c:pt idx="0">
                  <c:v>Batch size=32</c:v>
                </c:pt>
              </c:strCache>
            </c:strRef>
          </c:tx>
          <c:spPr>
            <a:solidFill>
              <a:schemeClr val="tx1"/>
            </a:solidFill>
            <a:ln>
              <a:solidFill>
                <a:schemeClr val="tx1"/>
              </a:solidFill>
            </a:ln>
            <a:effectLst/>
          </c:spPr>
          <c:invertIfNegative val="0"/>
          <c:cat>
            <c:strRef>
              <c:f>'Memory throughput'!$G$41:$G$56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throughput'!$H$41:$H$56</c:f>
              <c:numCache>
                <c:formatCode>General</c:formatCode>
                <c:ptCount val="16"/>
                <c:pt idx="0">
                  <c:v>188.6</c:v>
                </c:pt>
                <c:pt idx="1">
                  <c:v>188.6</c:v>
                </c:pt>
                <c:pt idx="2">
                  <c:v>151.19999999999999</c:v>
                </c:pt>
                <c:pt idx="3">
                  <c:v>151.19999999999999</c:v>
                </c:pt>
                <c:pt idx="4">
                  <c:v>158.6</c:v>
                </c:pt>
                <c:pt idx="5">
                  <c:v>158.6</c:v>
                </c:pt>
                <c:pt idx="6">
                  <c:v>158.6</c:v>
                </c:pt>
                <c:pt idx="7">
                  <c:v>160</c:v>
                </c:pt>
                <c:pt idx="8">
                  <c:v>160</c:v>
                </c:pt>
                <c:pt idx="9">
                  <c:v>160</c:v>
                </c:pt>
                <c:pt idx="10">
                  <c:v>160</c:v>
                </c:pt>
                <c:pt idx="11">
                  <c:v>160</c:v>
                </c:pt>
                <c:pt idx="12">
                  <c:v>160</c:v>
                </c:pt>
                <c:pt idx="13">
                  <c:v>228</c:v>
                </c:pt>
                <c:pt idx="14">
                  <c:v>228</c:v>
                </c:pt>
                <c:pt idx="15">
                  <c:v>237.5</c:v>
                </c:pt>
              </c:numCache>
            </c:numRef>
          </c:val>
        </c:ser>
        <c:ser>
          <c:idx val="1"/>
          <c:order val="1"/>
          <c:tx>
            <c:strRef>
              <c:f>'Memory throughput'!$I$40</c:f>
              <c:strCache>
                <c:ptCount val="1"/>
                <c:pt idx="0">
                  <c:v>Batch size=64</c:v>
                </c:pt>
              </c:strCache>
            </c:strRef>
          </c:tx>
          <c:spPr>
            <a:solidFill>
              <a:schemeClr val="tx1">
                <a:lumMod val="50000"/>
                <a:lumOff val="50000"/>
              </a:schemeClr>
            </a:solidFill>
            <a:ln>
              <a:solidFill>
                <a:schemeClr val="tx1"/>
              </a:solidFill>
            </a:ln>
            <a:effectLst/>
          </c:spPr>
          <c:invertIfNegative val="0"/>
          <c:cat>
            <c:strRef>
              <c:f>'Memory throughput'!$G$41:$G$56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throughput'!$I$41:$I$56</c:f>
              <c:numCache>
                <c:formatCode>General</c:formatCode>
                <c:ptCount val="16"/>
                <c:pt idx="0">
                  <c:v>188</c:v>
                </c:pt>
                <c:pt idx="1">
                  <c:v>188</c:v>
                </c:pt>
                <c:pt idx="2">
                  <c:v>154.6</c:v>
                </c:pt>
                <c:pt idx="3">
                  <c:v>154.6</c:v>
                </c:pt>
                <c:pt idx="4">
                  <c:v>159</c:v>
                </c:pt>
                <c:pt idx="5">
                  <c:v>159</c:v>
                </c:pt>
                <c:pt idx="6">
                  <c:v>159</c:v>
                </c:pt>
                <c:pt idx="7">
                  <c:v>162</c:v>
                </c:pt>
                <c:pt idx="8">
                  <c:v>162</c:v>
                </c:pt>
                <c:pt idx="9">
                  <c:v>162</c:v>
                </c:pt>
                <c:pt idx="10">
                  <c:v>162</c:v>
                </c:pt>
                <c:pt idx="11">
                  <c:v>162</c:v>
                </c:pt>
                <c:pt idx="12">
                  <c:v>162</c:v>
                </c:pt>
                <c:pt idx="13">
                  <c:v>251</c:v>
                </c:pt>
                <c:pt idx="14">
                  <c:v>251</c:v>
                </c:pt>
                <c:pt idx="15">
                  <c:v>258</c:v>
                </c:pt>
              </c:numCache>
            </c:numRef>
          </c:val>
        </c:ser>
        <c:ser>
          <c:idx val="2"/>
          <c:order val="2"/>
          <c:tx>
            <c:strRef>
              <c:f>'Memory throughput'!$J$40</c:f>
              <c:strCache>
                <c:ptCount val="1"/>
                <c:pt idx="0">
                  <c:v>Batch size=128</c:v>
                </c:pt>
              </c:strCache>
            </c:strRef>
          </c:tx>
          <c:spPr>
            <a:solidFill>
              <a:schemeClr val="bg2">
                <a:lumMod val="90000"/>
              </a:schemeClr>
            </a:solidFill>
            <a:ln>
              <a:solidFill>
                <a:schemeClr val="tx1"/>
              </a:solidFill>
            </a:ln>
            <a:effectLst/>
          </c:spPr>
          <c:invertIfNegative val="0"/>
          <c:cat>
            <c:strRef>
              <c:f>'Memory throughput'!$G$41:$G$56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throughput'!$J$41:$J$56</c:f>
              <c:numCache>
                <c:formatCode>General</c:formatCode>
                <c:ptCount val="16"/>
                <c:pt idx="0">
                  <c:v>190</c:v>
                </c:pt>
                <c:pt idx="1">
                  <c:v>190</c:v>
                </c:pt>
                <c:pt idx="2">
                  <c:v>156.30000000000001</c:v>
                </c:pt>
                <c:pt idx="3">
                  <c:v>156.30000000000001</c:v>
                </c:pt>
                <c:pt idx="4">
                  <c:v>159.19999999999999</c:v>
                </c:pt>
                <c:pt idx="5">
                  <c:v>159.19999999999999</c:v>
                </c:pt>
                <c:pt idx="6">
                  <c:v>159.19999999999999</c:v>
                </c:pt>
                <c:pt idx="7">
                  <c:v>163</c:v>
                </c:pt>
                <c:pt idx="8">
                  <c:v>163</c:v>
                </c:pt>
                <c:pt idx="9">
                  <c:v>163</c:v>
                </c:pt>
                <c:pt idx="10">
                  <c:v>163</c:v>
                </c:pt>
                <c:pt idx="11">
                  <c:v>163</c:v>
                </c:pt>
                <c:pt idx="12">
                  <c:v>163</c:v>
                </c:pt>
                <c:pt idx="13">
                  <c:v>272</c:v>
                </c:pt>
                <c:pt idx="14">
                  <c:v>272</c:v>
                </c:pt>
                <c:pt idx="15">
                  <c:v>280</c:v>
                </c:pt>
              </c:numCache>
            </c:numRef>
          </c:val>
        </c:ser>
        <c:ser>
          <c:idx val="3"/>
          <c:order val="3"/>
          <c:tx>
            <c:strRef>
              <c:f>'Memory throughput'!$K$40</c:f>
              <c:strCache>
                <c:ptCount val="1"/>
                <c:pt idx="0">
                  <c:v>Batch size=256</c:v>
                </c:pt>
              </c:strCache>
            </c:strRef>
          </c:tx>
          <c:spPr>
            <a:solidFill>
              <a:schemeClr val="bg2"/>
            </a:solidFill>
            <a:ln>
              <a:solidFill>
                <a:schemeClr val="tx1"/>
              </a:solidFill>
            </a:ln>
            <a:effectLst/>
          </c:spPr>
          <c:invertIfNegative val="0"/>
          <c:cat>
            <c:strRef>
              <c:f>'Memory throughput'!$G$41:$G$56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throughput'!$K$41:$K$56</c:f>
              <c:numCache>
                <c:formatCode>General</c:formatCode>
                <c:ptCount val="16"/>
                <c:pt idx="0">
                  <c:v>186.4</c:v>
                </c:pt>
                <c:pt idx="1">
                  <c:v>186.4</c:v>
                </c:pt>
                <c:pt idx="2">
                  <c:v>155</c:v>
                </c:pt>
                <c:pt idx="3">
                  <c:v>155</c:v>
                </c:pt>
                <c:pt idx="4">
                  <c:v>157.1</c:v>
                </c:pt>
                <c:pt idx="5">
                  <c:v>157.1</c:v>
                </c:pt>
                <c:pt idx="6">
                  <c:v>157.1</c:v>
                </c:pt>
                <c:pt idx="7">
                  <c:v>159</c:v>
                </c:pt>
                <c:pt idx="8">
                  <c:v>159</c:v>
                </c:pt>
                <c:pt idx="9">
                  <c:v>159</c:v>
                </c:pt>
                <c:pt idx="10">
                  <c:v>159</c:v>
                </c:pt>
                <c:pt idx="11">
                  <c:v>159</c:v>
                </c:pt>
                <c:pt idx="12">
                  <c:v>159</c:v>
                </c:pt>
                <c:pt idx="13">
                  <c:v>299</c:v>
                </c:pt>
                <c:pt idx="14">
                  <c:v>299</c:v>
                </c:pt>
                <c:pt idx="15">
                  <c:v>306</c:v>
                </c:pt>
              </c:numCache>
            </c:numRef>
          </c:val>
        </c:ser>
        <c:dLbls>
          <c:showLegendKey val="0"/>
          <c:showVal val="0"/>
          <c:showCatName val="0"/>
          <c:showSerName val="0"/>
          <c:showPercent val="0"/>
          <c:showBubbleSize val="0"/>
        </c:dLbls>
        <c:gapWidth val="219"/>
        <c:axId val="364967112"/>
        <c:axId val="364969464"/>
      </c:barChart>
      <c:catAx>
        <c:axId val="36496711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64969464"/>
        <c:crosses val="autoZero"/>
        <c:auto val="1"/>
        <c:lblAlgn val="ctr"/>
        <c:lblOffset val="100"/>
        <c:noMultiLvlLbl val="0"/>
      </c:catAx>
      <c:valAx>
        <c:axId val="364969464"/>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smtClean="0">
                    <a:solidFill>
                      <a:schemeClr val="tx1"/>
                    </a:solidFill>
                  </a:rPr>
                  <a:t>L1 Cache </a:t>
                </a:r>
                <a:r>
                  <a:rPr lang="en-US" altLang="zh-CN" sz="1400" b="1" dirty="0">
                    <a:solidFill>
                      <a:schemeClr val="tx1"/>
                    </a:solidFill>
                  </a:rPr>
                  <a:t>T</a:t>
                </a:r>
                <a:r>
                  <a:rPr lang="en-US" altLang="zh-CN" sz="1400" b="1" dirty="0" smtClean="0">
                    <a:solidFill>
                      <a:schemeClr val="tx1"/>
                    </a:solidFill>
                  </a:rPr>
                  <a:t>hroughput(GB/s</a:t>
                </a:r>
                <a:r>
                  <a:rPr lang="en-US" altLang="zh-CN" sz="1400" b="1" dirty="0">
                    <a:solidFill>
                      <a:schemeClr val="tx1"/>
                    </a:solidFill>
                  </a:rPr>
                  <a:t>)</a:t>
                </a:r>
                <a:endParaRPr lang="zh-CN" altLang="en-US" sz="1400" b="1" dirty="0">
                  <a:solidFill>
                    <a:schemeClr val="tx1"/>
                  </a:solidFill>
                </a:endParaRP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4967112"/>
        <c:crosses val="autoZero"/>
        <c:crossBetween val="between"/>
      </c:valAx>
      <c:spPr>
        <a:noFill/>
        <a:ln>
          <a:noFill/>
        </a:ln>
        <a:effectLst/>
      </c:spPr>
    </c:plotArea>
    <c:legend>
      <c:legendPos val="t"/>
      <c:layout>
        <c:manualLayout>
          <c:xMode val="edge"/>
          <c:yMode val="edge"/>
          <c:x val="9.9990858460058299E-2"/>
          <c:y val="0"/>
          <c:w val="0.6605872812051955"/>
          <c:h val="0.1061063721201516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'Hit rate'!$B$40</c:f>
              <c:strCache>
                <c:ptCount val="1"/>
                <c:pt idx="0">
                  <c:v>Batch size=32</c:v>
                </c:pt>
              </c:strCache>
            </c:strRef>
          </c:tx>
          <c:spPr>
            <a:solidFill>
              <a:schemeClr val="tx1"/>
            </a:solidFill>
            <a:ln>
              <a:solidFill>
                <a:schemeClr val="tx1"/>
              </a:solidFill>
            </a:ln>
            <a:effectLst/>
          </c:spPr>
          <c:invertIfNegative val="0"/>
          <c:cat>
            <c:strRef>
              <c:f>'Hit rate'!$A$41:$A$56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rate'!$B$41:$B$56</c:f>
              <c:numCache>
                <c:formatCode>0.00%</c:formatCode>
                <c:ptCount val="16"/>
                <c:pt idx="0">
                  <c:v>0.55200000000000005</c:v>
                </c:pt>
                <c:pt idx="1">
                  <c:v>0.55200000000000005</c:v>
                </c:pt>
                <c:pt idx="2" formatCode="0%">
                  <c:v>0.45</c:v>
                </c:pt>
                <c:pt idx="3" formatCode="0%">
                  <c:v>0.45</c:v>
                </c:pt>
                <c:pt idx="4">
                  <c:v>0.42599999999999999</c:v>
                </c:pt>
                <c:pt idx="5">
                  <c:v>0.42599999999999999</c:v>
                </c:pt>
                <c:pt idx="6">
                  <c:v>0.42599999999999999</c:v>
                </c:pt>
                <c:pt idx="7">
                  <c:v>0.42399999999999999</c:v>
                </c:pt>
                <c:pt idx="8">
                  <c:v>0.42399999999999999</c:v>
                </c:pt>
                <c:pt idx="9">
                  <c:v>0.42399999999999999</c:v>
                </c:pt>
                <c:pt idx="10">
                  <c:v>0.42399999999999999</c:v>
                </c:pt>
                <c:pt idx="11">
                  <c:v>0.42399999999999999</c:v>
                </c:pt>
                <c:pt idx="12">
                  <c:v>0.42399999999999999</c:v>
                </c:pt>
                <c:pt idx="13">
                  <c:v>0.47299999999999998</c:v>
                </c:pt>
                <c:pt idx="14">
                  <c:v>0.47299999999999998</c:v>
                </c:pt>
                <c:pt idx="15">
                  <c:v>0.51600000000000001</c:v>
                </c:pt>
              </c:numCache>
            </c:numRef>
          </c:val>
        </c:ser>
        <c:ser>
          <c:idx val="1"/>
          <c:order val="1"/>
          <c:tx>
            <c:strRef>
              <c:f>'Hit rate'!$C$40</c:f>
              <c:strCache>
                <c:ptCount val="1"/>
                <c:pt idx="0">
                  <c:v>Batch size=64</c:v>
                </c:pt>
              </c:strCache>
            </c:strRef>
          </c:tx>
          <c:spPr>
            <a:solidFill>
              <a:schemeClr val="tx1">
                <a:lumMod val="50000"/>
                <a:lumOff val="50000"/>
              </a:schemeClr>
            </a:solidFill>
            <a:ln>
              <a:solidFill>
                <a:schemeClr val="tx1"/>
              </a:solidFill>
            </a:ln>
            <a:effectLst/>
          </c:spPr>
          <c:invertIfNegative val="0"/>
          <c:cat>
            <c:strRef>
              <c:f>'Hit rate'!$A$41:$A$56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rate'!$C$41:$C$56</c:f>
              <c:numCache>
                <c:formatCode>0.00%</c:formatCode>
                <c:ptCount val="16"/>
                <c:pt idx="0">
                  <c:v>0.55300000000000005</c:v>
                </c:pt>
                <c:pt idx="1">
                  <c:v>0.55300000000000005</c:v>
                </c:pt>
                <c:pt idx="2">
                  <c:v>0.44500000000000001</c:v>
                </c:pt>
                <c:pt idx="3">
                  <c:v>0.44500000000000001</c:v>
                </c:pt>
                <c:pt idx="4">
                  <c:v>0.42899999999999999</c:v>
                </c:pt>
                <c:pt idx="5">
                  <c:v>0.42899999999999999</c:v>
                </c:pt>
                <c:pt idx="6">
                  <c:v>0.42899999999999999</c:v>
                </c:pt>
                <c:pt idx="7">
                  <c:v>0.42699999999999999</c:v>
                </c:pt>
                <c:pt idx="8">
                  <c:v>0.42699999999999999</c:v>
                </c:pt>
                <c:pt idx="9">
                  <c:v>0.42699999999999999</c:v>
                </c:pt>
                <c:pt idx="10">
                  <c:v>0.42699999999999999</c:v>
                </c:pt>
                <c:pt idx="11">
                  <c:v>0.42699999999999999</c:v>
                </c:pt>
                <c:pt idx="12">
                  <c:v>0.42699999999999999</c:v>
                </c:pt>
                <c:pt idx="13">
                  <c:v>0.47</c:v>
                </c:pt>
                <c:pt idx="14">
                  <c:v>0.47</c:v>
                </c:pt>
                <c:pt idx="15">
                  <c:v>0.51900000000000002</c:v>
                </c:pt>
              </c:numCache>
            </c:numRef>
          </c:val>
        </c:ser>
        <c:ser>
          <c:idx val="2"/>
          <c:order val="2"/>
          <c:tx>
            <c:strRef>
              <c:f>'Hit rate'!$D$40</c:f>
              <c:strCache>
                <c:ptCount val="1"/>
                <c:pt idx="0">
                  <c:v>Batch size=128</c:v>
                </c:pt>
              </c:strCache>
            </c:strRef>
          </c:tx>
          <c:spPr>
            <a:solidFill>
              <a:schemeClr val="bg2">
                <a:lumMod val="90000"/>
              </a:schemeClr>
            </a:solidFill>
            <a:ln>
              <a:solidFill>
                <a:schemeClr val="tx1"/>
              </a:solidFill>
            </a:ln>
            <a:effectLst/>
          </c:spPr>
          <c:invertIfNegative val="0"/>
          <c:cat>
            <c:strRef>
              <c:f>'Hit rate'!$A$41:$A$56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rate'!$D$41:$D$56</c:f>
              <c:numCache>
                <c:formatCode>0.00%</c:formatCode>
                <c:ptCount val="16"/>
                <c:pt idx="0">
                  <c:v>0.55100000000000005</c:v>
                </c:pt>
                <c:pt idx="1">
                  <c:v>0.55100000000000005</c:v>
                </c:pt>
                <c:pt idx="2">
                  <c:v>0.442</c:v>
                </c:pt>
                <c:pt idx="3">
                  <c:v>0.442</c:v>
                </c:pt>
                <c:pt idx="4">
                  <c:v>0.432</c:v>
                </c:pt>
                <c:pt idx="5">
                  <c:v>0.432</c:v>
                </c:pt>
                <c:pt idx="6">
                  <c:v>0.432</c:v>
                </c:pt>
                <c:pt idx="7">
                  <c:v>0.42599999999999999</c:v>
                </c:pt>
                <c:pt idx="8">
                  <c:v>0.42599999999999999</c:v>
                </c:pt>
                <c:pt idx="9">
                  <c:v>0.42599999999999999</c:v>
                </c:pt>
                <c:pt idx="10">
                  <c:v>0.42599999999999999</c:v>
                </c:pt>
                <c:pt idx="11">
                  <c:v>0.42599999999999999</c:v>
                </c:pt>
                <c:pt idx="12">
                  <c:v>0.42599999999999999</c:v>
                </c:pt>
                <c:pt idx="13">
                  <c:v>0.47499999999999998</c:v>
                </c:pt>
                <c:pt idx="14">
                  <c:v>0.47499999999999998</c:v>
                </c:pt>
                <c:pt idx="15">
                  <c:v>0.51900000000000002</c:v>
                </c:pt>
              </c:numCache>
            </c:numRef>
          </c:val>
        </c:ser>
        <c:ser>
          <c:idx val="3"/>
          <c:order val="3"/>
          <c:tx>
            <c:strRef>
              <c:f>'Hit rate'!$E$40</c:f>
              <c:strCache>
                <c:ptCount val="1"/>
                <c:pt idx="0">
                  <c:v>Batch size=256</c:v>
                </c:pt>
              </c:strCache>
            </c:strRef>
          </c:tx>
          <c:spPr>
            <a:solidFill>
              <a:schemeClr val="bg2"/>
            </a:solidFill>
            <a:ln>
              <a:solidFill>
                <a:schemeClr val="tx1"/>
              </a:solidFill>
            </a:ln>
            <a:effectLst/>
          </c:spPr>
          <c:invertIfNegative val="0"/>
          <c:cat>
            <c:strRef>
              <c:f>'Hit rate'!$A$41:$A$56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rate'!$E$41:$E$56</c:f>
              <c:numCache>
                <c:formatCode>0.00%</c:formatCode>
                <c:ptCount val="16"/>
                <c:pt idx="0">
                  <c:v>0.55200000000000005</c:v>
                </c:pt>
                <c:pt idx="1">
                  <c:v>0.55200000000000005</c:v>
                </c:pt>
                <c:pt idx="2">
                  <c:v>0.44700000000000001</c:v>
                </c:pt>
                <c:pt idx="3">
                  <c:v>0.44700000000000001</c:v>
                </c:pt>
                <c:pt idx="4">
                  <c:v>0.42299999999999999</c:v>
                </c:pt>
                <c:pt idx="5">
                  <c:v>0.42299999999999999</c:v>
                </c:pt>
                <c:pt idx="6">
                  <c:v>0.42299999999999999</c:v>
                </c:pt>
                <c:pt idx="7">
                  <c:v>0.42199999999999999</c:v>
                </c:pt>
                <c:pt idx="8">
                  <c:v>0.42199999999999999</c:v>
                </c:pt>
                <c:pt idx="9">
                  <c:v>0.42199999999999999</c:v>
                </c:pt>
                <c:pt idx="10">
                  <c:v>0.42199999999999999</c:v>
                </c:pt>
                <c:pt idx="11">
                  <c:v>0.42199999999999999</c:v>
                </c:pt>
                <c:pt idx="12">
                  <c:v>0.42199999999999999</c:v>
                </c:pt>
                <c:pt idx="13">
                  <c:v>0.47599999999999998</c:v>
                </c:pt>
                <c:pt idx="14">
                  <c:v>0.47599999999999998</c:v>
                </c:pt>
                <c:pt idx="15">
                  <c:v>0.52</c:v>
                </c:pt>
              </c:numCache>
            </c:numRef>
          </c:val>
        </c:ser>
        <c:dLbls>
          <c:showLegendKey val="0"/>
          <c:showVal val="0"/>
          <c:showCatName val="0"/>
          <c:showSerName val="0"/>
          <c:showPercent val="0"/>
          <c:showBubbleSize val="0"/>
        </c:dLbls>
        <c:gapWidth val="219"/>
        <c:axId val="364970248"/>
        <c:axId val="364966720"/>
      </c:barChart>
      <c:catAx>
        <c:axId val="36497024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64966720"/>
        <c:crosses val="autoZero"/>
        <c:auto val="1"/>
        <c:lblAlgn val="ctr"/>
        <c:lblOffset val="100"/>
        <c:noMultiLvlLbl val="0"/>
      </c:catAx>
      <c:valAx>
        <c:axId val="364966720"/>
        <c:scaling>
          <c:orientation val="minMax"/>
          <c:max val="0.60000000000000009"/>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baseline="0" dirty="0" smtClean="0">
                    <a:solidFill>
                      <a:schemeClr val="tx1"/>
                    </a:solidFill>
                  </a:rPr>
                  <a:t>L1 Cache </a:t>
                </a:r>
                <a:r>
                  <a:rPr lang="en-US" altLang="zh-CN" sz="1400" b="1" baseline="0" dirty="0">
                    <a:solidFill>
                      <a:schemeClr val="tx1"/>
                    </a:solidFill>
                  </a:rPr>
                  <a:t>H</a:t>
                </a:r>
                <a:r>
                  <a:rPr lang="en-US" altLang="zh-CN" sz="1400" b="1" baseline="0" dirty="0" smtClean="0">
                    <a:solidFill>
                      <a:schemeClr val="tx1"/>
                    </a:solidFill>
                  </a:rPr>
                  <a:t>it </a:t>
                </a:r>
                <a:r>
                  <a:rPr lang="en-US" altLang="zh-CN" sz="1400" b="1" baseline="0" dirty="0">
                    <a:solidFill>
                      <a:schemeClr val="tx1"/>
                    </a:solidFill>
                  </a:rPr>
                  <a:t>R</a:t>
                </a:r>
                <a:r>
                  <a:rPr lang="en-US" altLang="zh-CN" sz="1400" b="1" baseline="0" dirty="0" smtClean="0">
                    <a:solidFill>
                      <a:schemeClr val="tx1"/>
                    </a:solidFill>
                  </a:rPr>
                  <a:t>ate</a:t>
                </a:r>
                <a:endParaRPr lang="zh-CN" altLang="en-US" sz="1400" b="1" dirty="0">
                  <a:solidFill>
                    <a:schemeClr val="tx1"/>
                  </a:solidFill>
                </a:endParaRP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4970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950299550542"/>
          <c:y val="0.16491941471061999"/>
          <c:w val="0.19183109279188801"/>
          <c:h val="0.40977557210299598"/>
        </c:manualLayout>
      </c:layout>
      <c:barChart>
        <c:barDir val="col"/>
        <c:grouping val="clustered"/>
        <c:varyColors val="0"/>
        <c:ser>
          <c:idx val="0"/>
          <c:order val="0"/>
          <c:tx>
            <c:strRef>
              <c:f>Throughput!$H$2</c:f>
              <c:strCache>
                <c:ptCount val="1"/>
                <c:pt idx="0">
                  <c:v>Batch size=32</c:v>
                </c:pt>
              </c:strCache>
            </c:strRef>
          </c:tx>
          <c:spPr>
            <a:solidFill>
              <a:schemeClr val="tx1"/>
            </a:solidFill>
            <a:ln>
              <a:noFill/>
            </a:ln>
            <a:effectLst/>
          </c:spPr>
          <c:invertIfNegative val="0"/>
          <c:cat>
            <c:strRef>
              <c:f>Throughput!$G$3:$G$10</c:f>
              <c:strCache>
                <c:ptCount val="8"/>
                <c:pt idx="0">
                  <c:v>CONV1</c:v>
                </c:pt>
                <c:pt idx="1">
                  <c:v>CONV2</c:v>
                </c:pt>
                <c:pt idx="2">
                  <c:v>CONV3</c:v>
                </c:pt>
                <c:pt idx="3">
                  <c:v>CONV4</c:v>
                </c:pt>
                <c:pt idx="4">
                  <c:v>CONV5</c:v>
                </c:pt>
                <c:pt idx="5">
                  <c:v>FCN1</c:v>
                </c:pt>
                <c:pt idx="6">
                  <c:v>FCN2</c:v>
                </c:pt>
                <c:pt idx="7">
                  <c:v>FCN3</c:v>
                </c:pt>
              </c:strCache>
            </c:strRef>
          </c:cat>
          <c:val>
            <c:numRef>
              <c:f>Throughput!$H$3:$H$10</c:f>
              <c:numCache>
                <c:formatCode>General</c:formatCode>
                <c:ptCount val="8"/>
                <c:pt idx="0">
                  <c:v>230</c:v>
                </c:pt>
                <c:pt idx="1">
                  <c:v>155.5</c:v>
                </c:pt>
                <c:pt idx="2">
                  <c:v>114.44</c:v>
                </c:pt>
                <c:pt idx="3">
                  <c:v>114.78</c:v>
                </c:pt>
                <c:pt idx="4">
                  <c:v>113.72</c:v>
                </c:pt>
                <c:pt idx="5">
                  <c:v>323.39999999999992</c:v>
                </c:pt>
                <c:pt idx="6">
                  <c:v>323.39999999999992</c:v>
                </c:pt>
                <c:pt idx="7">
                  <c:v>325.60000000000002</c:v>
                </c:pt>
              </c:numCache>
            </c:numRef>
          </c:val>
        </c:ser>
        <c:ser>
          <c:idx val="1"/>
          <c:order val="1"/>
          <c:tx>
            <c:strRef>
              <c:f>Throughput!$I$2</c:f>
              <c:strCache>
                <c:ptCount val="1"/>
                <c:pt idx="0">
                  <c:v>Batch size=64</c:v>
                </c:pt>
              </c:strCache>
            </c:strRef>
          </c:tx>
          <c:spPr>
            <a:solidFill>
              <a:schemeClr val="tx1">
                <a:lumMod val="50000"/>
                <a:lumOff val="50000"/>
              </a:schemeClr>
            </a:solidFill>
            <a:ln>
              <a:solidFill>
                <a:schemeClr val="tx1"/>
              </a:solidFill>
            </a:ln>
            <a:effectLst/>
          </c:spPr>
          <c:invertIfNegative val="0"/>
          <c:cat>
            <c:strRef>
              <c:f>Throughput!$G$3:$G$10</c:f>
              <c:strCache>
                <c:ptCount val="8"/>
                <c:pt idx="0">
                  <c:v>CONV1</c:v>
                </c:pt>
                <c:pt idx="1">
                  <c:v>CONV2</c:v>
                </c:pt>
                <c:pt idx="2">
                  <c:v>CONV3</c:v>
                </c:pt>
                <c:pt idx="3">
                  <c:v>CONV4</c:v>
                </c:pt>
                <c:pt idx="4">
                  <c:v>CONV5</c:v>
                </c:pt>
                <c:pt idx="5">
                  <c:v>FCN1</c:v>
                </c:pt>
                <c:pt idx="6">
                  <c:v>FCN2</c:v>
                </c:pt>
                <c:pt idx="7">
                  <c:v>FCN3</c:v>
                </c:pt>
              </c:strCache>
            </c:strRef>
          </c:cat>
          <c:val>
            <c:numRef>
              <c:f>Throughput!$I$3:$I$10</c:f>
              <c:numCache>
                <c:formatCode>General</c:formatCode>
                <c:ptCount val="8"/>
                <c:pt idx="0">
                  <c:v>231</c:v>
                </c:pt>
                <c:pt idx="1">
                  <c:v>156</c:v>
                </c:pt>
                <c:pt idx="2">
                  <c:v>115.7</c:v>
                </c:pt>
                <c:pt idx="3">
                  <c:v>115.73</c:v>
                </c:pt>
                <c:pt idx="4">
                  <c:v>113.6</c:v>
                </c:pt>
                <c:pt idx="5">
                  <c:v>447.5</c:v>
                </c:pt>
                <c:pt idx="6">
                  <c:v>447.5</c:v>
                </c:pt>
                <c:pt idx="7">
                  <c:v>434.9</c:v>
                </c:pt>
              </c:numCache>
            </c:numRef>
          </c:val>
        </c:ser>
        <c:ser>
          <c:idx val="2"/>
          <c:order val="2"/>
          <c:tx>
            <c:strRef>
              <c:f>Throughput!$J$2</c:f>
              <c:strCache>
                <c:ptCount val="1"/>
                <c:pt idx="0">
                  <c:v>Batch size=128</c:v>
                </c:pt>
              </c:strCache>
            </c:strRef>
          </c:tx>
          <c:spPr>
            <a:solidFill>
              <a:schemeClr val="bg2">
                <a:lumMod val="90000"/>
              </a:schemeClr>
            </a:solidFill>
            <a:ln>
              <a:solidFill>
                <a:schemeClr val="tx1"/>
              </a:solidFill>
            </a:ln>
            <a:effectLst/>
          </c:spPr>
          <c:invertIfNegative val="0"/>
          <c:cat>
            <c:strRef>
              <c:f>Throughput!$G$3:$G$10</c:f>
              <c:strCache>
                <c:ptCount val="8"/>
                <c:pt idx="0">
                  <c:v>CONV1</c:v>
                </c:pt>
                <c:pt idx="1">
                  <c:v>CONV2</c:v>
                </c:pt>
                <c:pt idx="2">
                  <c:v>CONV3</c:v>
                </c:pt>
                <c:pt idx="3">
                  <c:v>CONV4</c:v>
                </c:pt>
                <c:pt idx="4">
                  <c:v>CONV5</c:v>
                </c:pt>
                <c:pt idx="5">
                  <c:v>FCN1</c:v>
                </c:pt>
                <c:pt idx="6">
                  <c:v>FCN2</c:v>
                </c:pt>
                <c:pt idx="7">
                  <c:v>FCN3</c:v>
                </c:pt>
              </c:strCache>
            </c:strRef>
          </c:cat>
          <c:val>
            <c:numRef>
              <c:f>Throughput!$J$3:$J$10</c:f>
              <c:numCache>
                <c:formatCode>General</c:formatCode>
                <c:ptCount val="8"/>
                <c:pt idx="0">
                  <c:v>232</c:v>
                </c:pt>
                <c:pt idx="1">
                  <c:v>156.1</c:v>
                </c:pt>
                <c:pt idx="2">
                  <c:v>115.4</c:v>
                </c:pt>
                <c:pt idx="3">
                  <c:v>115.4</c:v>
                </c:pt>
                <c:pt idx="4">
                  <c:v>113.9</c:v>
                </c:pt>
                <c:pt idx="5">
                  <c:v>470</c:v>
                </c:pt>
                <c:pt idx="6">
                  <c:v>470</c:v>
                </c:pt>
                <c:pt idx="7">
                  <c:v>456</c:v>
                </c:pt>
              </c:numCache>
            </c:numRef>
          </c:val>
        </c:ser>
        <c:ser>
          <c:idx val="3"/>
          <c:order val="3"/>
          <c:tx>
            <c:strRef>
              <c:f>Throughput!$K$2</c:f>
              <c:strCache>
                <c:ptCount val="1"/>
                <c:pt idx="0">
                  <c:v>Batch size=256</c:v>
                </c:pt>
              </c:strCache>
            </c:strRef>
          </c:tx>
          <c:spPr>
            <a:solidFill>
              <a:schemeClr val="bg2"/>
            </a:solidFill>
            <a:ln>
              <a:solidFill>
                <a:schemeClr val="tx1"/>
              </a:solidFill>
            </a:ln>
            <a:effectLst/>
          </c:spPr>
          <c:invertIfNegative val="0"/>
          <c:cat>
            <c:strRef>
              <c:f>Throughput!$G$3:$G$10</c:f>
              <c:strCache>
                <c:ptCount val="8"/>
                <c:pt idx="0">
                  <c:v>CONV1</c:v>
                </c:pt>
                <c:pt idx="1">
                  <c:v>CONV2</c:v>
                </c:pt>
                <c:pt idx="2">
                  <c:v>CONV3</c:v>
                </c:pt>
                <c:pt idx="3">
                  <c:v>CONV4</c:v>
                </c:pt>
                <c:pt idx="4">
                  <c:v>CONV5</c:v>
                </c:pt>
                <c:pt idx="5">
                  <c:v>FCN1</c:v>
                </c:pt>
                <c:pt idx="6">
                  <c:v>FCN2</c:v>
                </c:pt>
                <c:pt idx="7">
                  <c:v>FCN3</c:v>
                </c:pt>
              </c:strCache>
            </c:strRef>
          </c:cat>
          <c:val>
            <c:numRef>
              <c:f>Throughput!$K$3:$K$10</c:f>
              <c:numCache>
                <c:formatCode>General</c:formatCode>
                <c:ptCount val="8"/>
                <c:pt idx="0">
                  <c:v>231</c:v>
                </c:pt>
                <c:pt idx="1">
                  <c:v>155.9</c:v>
                </c:pt>
                <c:pt idx="2">
                  <c:v>115.3</c:v>
                </c:pt>
                <c:pt idx="3">
                  <c:v>115.3</c:v>
                </c:pt>
                <c:pt idx="4">
                  <c:v>113.5</c:v>
                </c:pt>
                <c:pt idx="5">
                  <c:v>490</c:v>
                </c:pt>
                <c:pt idx="6">
                  <c:v>490</c:v>
                </c:pt>
                <c:pt idx="7">
                  <c:v>467</c:v>
                </c:pt>
              </c:numCache>
            </c:numRef>
          </c:val>
        </c:ser>
        <c:dLbls>
          <c:showLegendKey val="0"/>
          <c:showVal val="0"/>
          <c:showCatName val="0"/>
          <c:showSerName val="0"/>
          <c:showPercent val="0"/>
          <c:showBubbleSize val="0"/>
        </c:dLbls>
        <c:gapWidth val="219"/>
        <c:axId val="364972992"/>
        <c:axId val="364973384"/>
      </c:barChart>
      <c:catAx>
        <c:axId val="36497299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crossAx val="364973384"/>
        <c:crosses val="autoZero"/>
        <c:auto val="1"/>
        <c:lblAlgn val="ctr"/>
        <c:lblOffset val="100"/>
        <c:noMultiLvlLbl val="0"/>
      </c:catAx>
      <c:valAx>
        <c:axId val="364973384"/>
        <c:scaling>
          <c:orientation val="minMax"/>
          <c:max val="500"/>
          <c:min val="0"/>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a:solidFill>
                      <a:schemeClr val="tx1"/>
                    </a:solidFill>
                  </a:rPr>
                  <a:t>L2 R</a:t>
                </a:r>
                <a:r>
                  <a:rPr lang="en-US" altLang="zh-CN" sz="1400" b="1" dirty="0" smtClean="0">
                    <a:solidFill>
                      <a:schemeClr val="tx1"/>
                    </a:solidFill>
                  </a:rPr>
                  <a:t>ead Throughput (GB/s)</a:t>
                </a:r>
                <a:endParaRPr lang="zh-CN" altLang="en-US" sz="1400" b="1" dirty="0">
                  <a:solidFill>
                    <a:schemeClr val="tx1"/>
                  </a:solidFill>
                </a:endParaRPr>
              </a:p>
            </c:rich>
          </c:tx>
          <c:layout>
            <c:manualLayout>
              <c:xMode val="edge"/>
              <c:yMode val="edge"/>
              <c:x val="4.5228534689931994E-2"/>
              <c:y val="0.13714993479542437"/>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4972992"/>
        <c:crosses val="autoZero"/>
        <c:crossBetween val="between"/>
      </c:valAx>
      <c:spPr>
        <a:noFill/>
        <a:ln>
          <a:noFill/>
        </a:ln>
        <a:effectLst/>
      </c:spPr>
    </c:plotArea>
    <c:legend>
      <c:legendPos val="t"/>
      <c:layout>
        <c:manualLayout>
          <c:xMode val="edge"/>
          <c:yMode val="edge"/>
          <c:x val="0.199334759849357"/>
          <c:y val="7.3198224469614798E-2"/>
          <c:w val="0.63909845589279002"/>
          <c:h val="8.6841583068731895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0808471655799"/>
          <c:y val="0.13106244713559101"/>
          <c:w val="0.41177854400825298"/>
          <c:h val="0.50384364167979001"/>
        </c:manualLayout>
      </c:layout>
      <c:barChart>
        <c:barDir val="col"/>
        <c:grouping val="clustered"/>
        <c:varyColors val="0"/>
        <c:ser>
          <c:idx val="0"/>
          <c:order val="0"/>
          <c:tx>
            <c:strRef>
              <c:f>'Hit rate'!$H$2</c:f>
              <c:strCache>
                <c:ptCount val="1"/>
                <c:pt idx="0">
                  <c:v>Batch size=32</c:v>
                </c:pt>
              </c:strCache>
            </c:strRef>
          </c:tx>
          <c:spPr>
            <a:solidFill>
              <a:schemeClr val="tx1"/>
            </a:solidFill>
            <a:ln>
              <a:noFill/>
            </a:ln>
            <a:effectLst/>
          </c:spPr>
          <c:invertIfNegative val="0"/>
          <c:cat>
            <c:strRef>
              <c:f>'Hit rate'!$G$3:$G$10</c:f>
              <c:strCache>
                <c:ptCount val="8"/>
                <c:pt idx="0">
                  <c:v>CONV1</c:v>
                </c:pt>
                <c:pt idx="1">
                  <c:v>CONV2</c:v>
                </c:pt>
                <c:pt idx="2">
                  <c:v>CONV3</c:v>
                </c:pt>
                <c:pt idx="3">
                  <c:v>CONV4</c:v>
                </c:pt>
                <c:pt idx="4">
                  <c:v>CONV5</c:v>
                </c:pt>
                <c:pt idx="5">
                  <c:v>FCN1</c:v>
                </c:pt>
                <c:pt idx="6">
                  <c:v>FCN2</c:v>
                </c:pt>
                <c:pt idx="7">
                  <c:v>FCN3</c:v>
                </c:pt>
              </c:strCache>
            </c:strRef>
          </c:cat>
          <c:val>
            <c:numRef>
              <c:f>'Hit rate'!$H$3:$H$10</c:f>
              <c:numCache>
                <c:formatCode>0.00%</c:formatCode>
                <c:ptCount val="8"/>
                <c:pt idx="0">
                  <c:v>0.71419999999999995</c:v>
                </c:pt>
                <c:pt idx="1">
                  <c:v>0.48</c:v>
                </c:pt>
                <c:pt idx="2">
                  <c:v>0.67320000000000002</c:v>
                </c:pt>
                <c:pt idx="3">
                  <c:v>0.67159999999999997</c:v>
                </c:pt>
                <c:pt idx="4">
                  <c:v>0.66639999999999999</c:v>
                </c:pt>
                <c:pt idx="5">
                  <c:v>0.48</c:v>
                </c:pt>
                <c:pt idx="6">
                  <c:v>0.48</c:v>
                </c:pt>
                <c:pt idx="7">
                  <c:v>0.48</c:v>
                </c:pt>
              </c:numCache>
            </c:numRef>
          </c:val>
        </c:ser>
        <c:ser>
          <c:idx val="1"/>
          <c:order val="1"/>
          <c:tx>
            <c:strRef>
              <c:f>'Hit rate'!$I$2</c:f>
              <c:strCache>
                <c:ptCount val="1"/>
                <c:pt idx="0">
                  <c:v>Batch size=64</c:v>
                </c:pt>
              </c:strCache>
            </c:strRef>
          </c:tx>
          <c:spPr>
            <a:solidFill>
              <a:schemeClr val="tx1">
                <a:lumMod val="50000"/>
                <a:lumOff val="50000"/>
              </a:schemeClr>
            </a:solidFill>
            <a:ln>
              <a:solidFill>
                <a:schemeClr val="tx1"/>
              </a:solidFill>
            </a:ln>
            <a:effectLst/>
          </c:spPr>
          <c:invertIfNegative val="0"/>
          <c:cat>
            <c:strRef>
              <c:f>'Hit rate'!$G$3:$G$10</c:f>
              <c:strCache>
                <c:ptCount val="8"/>
                <c:pt idx="0">
                  <c:v>CONV1</c:v>
                </c:pt>
                <c:pt idx="1">
                  <c:v>CONV2</c:v>
                </c:pt>
                <c:pt idx="2">
                  <c:v>CONV3</c:v>
                </c:pt>
                <c:pt idx="3">
                  <c:v>CONV4</c:v>
                </c:pt>
                <c:pt idx="4">
                  <c:v>CONV5</c:v>
                </c:pt>
                <c:pt idx="5">
                  <c:v>FCN1</c:v>
                </c:pt>
                <c:pt idx="6">
                  <c:v>FCN2</c:v>
                </c:pt>
                <c:pt idx="7">
                  <c:v>FCN3</c:v>
                </c:pt>
              </c:strCache>
            </c:strRef>
          </c:cat>
          <c:val>
            <c:numRef>
              <c:f>'Hit rate'!$I$3:$I$10</c:f>
              <c:numCache>
                <c:formatCode>0.00%</c:formatCode>
                <c:ptCount val="8"/>
                <c:pt idx="0">
                  <c:v>0.71660000000000001</c:v>
                </c:pt>
                <c:pt idx="1">
                  <c:v>0.48</c:v>
                </c:pt>
                <c:pt idx="2">
                  <c:v>0.67130000000000001</c:v>
                </c:pt>
                <c:pt idx="3">
                  <c:v>0.67130000000000001</c:v>
                </c:pt>
                <c:pt idx="4">
                  <c:v>0.66910000000000003</c:v>
                </c:pt>
                <c:pt idx="5">
                  <c:v>0.47599999999999998</c:v>
                </c:pt>
                <c:pt idx="6">
                  <c:v>0.47599999999999998</c:v>
                </c:pt>
                <c:pt idx="7">
                  <c:v>0.47599999999999998</c:v>
                </c:pt>
              </c:numCache>
            </c:numRef>
          </c:val>
        </c:ser>
        <c:ser>
          <c:idx val="2"/>
          <c:order val="2"/>
          <c:tx>
            <c:strRef>
              <c:f>'Hit rate'!$J$2</c:f>
              <c:strCache>
                <c:ptCount val="1"/>
                <c:pt idx="0">
                  <c:v>Batch size=128</c:v>
                </c:pt>
              </c:strCache>
            </c:strRef>
          </c:tx>
          <c:spPr>
            <a:solidFill>
              <a:schemeClr val="bg2">
                <a:lumMod val="90000"/>
              </a:schemeClr>
            </a:solidFill>
            <a:ln>
              <a:solidFill>
                <a:schemeClr val="tx1"/>
              </a:solidFill>
            </a:ln>
            <a:effectLst/>
          </c:spPr>
          <c:invertIfNegative val="0"/>
          <c:cat>
            <c:strRef>
              <c:f>'Hit rate'!$G$3:$G$10</c:f>
              <c:strCache>
                <c:ptCount val="8"/>
                <c:pt idx="0">
                  <c:v>CONV1</c:v>
                </c:pt>
                <c:pt idx="1">
                  <c:v>CONV2</c:v>
                </c:pt>
                <c:pt idx="2">
                  <c:v>CONV3</c:v>
                </c:pt>
                <c:pt idx="3">
                  <c:v>CONV4</c:v>
                </c:pt>
                <c:pt idx="4">
                  <c:v>CONV5</c:v>
                </c:pt>
                <c:pt idx="5">
                  <c:v>FCN1</c:v>
                </c:pt>
                <c:pt idx="6">
                  <c:v>FCN2</c:v>
                </c:pt>
                <c:pt idx="7">
                  <c:v>FCN3</c:v>
                </c:pt>
              </c:strCache>
            </c:strRef>
          </c:cat>
          <c:val>
            <c:numRef>
              <c:f>'Hit rate'!$J$3:$J$10</c:f>
              <c:numCache>
                <c:formatCode>0.00%</c:formatCode>
                <c:ptCount val="8"/>
                <c:pt idx="0">
                  <c:v>0.7198</c:v>
                </c:pt>
                <c:pt idx="1">
                  <c:v>0.48099999999999998</c:v>
                </c:pt>
                <c:pt idx="2">
                  <c:v>0.67390000000000005</c:v>
                </c:pt>
                <c:pt idx="3">
                  <c:v>0.67390000000000005</c:v>
                </c:pt>
                <c:pt idx="4">
                  <c:v>0.66690000000000005</c:v>
                </c:pt>
                <c:pt idx="5">
                  <c:v>0.48099999999999998</c:v>
                </c:pt>
                <c:pt idx="6">
                  <c:v>0.48099999999999998</c:v>
                </c:pt>
                <c:pt idx="7">
                  <c:v>0.48099999999999998</c:v>
                </c:pt>
              </c:numCache>
            </c:numRef>
          </c:val>
        </c:ser>
        <c:ser>
          <c:idx val="3"/>
          <c:order val="3"/>
          <c:tx>
            <c:strRef>
              <c:f>'Hit rate'!$K$2</c:f>
              <c:strCache>
                <c:ptCount val="1"/>
                <c:pt idx="0">
                  <c:v>Batch size=256</c:v>
                </c:pt>
              </c:strCache>
            </c:strRef>
          </c:tx>
          <c:spPr>
            <a:solidFill>
              <a:schemeClr val="bg2"/>
            </a:solidFill>
            <a:ln>
              <a:solidFill>
                <a:schemeClr val="tx1"/>
              </a:solidFill>
            </a:ln>
            <a:effectLst/>
          </c:spPr>
          <c:invertIfNegative val="0"/>
          <c:cat>
            <c:strRef>
              <c:f>'Hit rate'!$G$3:$G$10</c:f>
              <c:strCache>
                <c:ptCount val="8"/>
                <c:pt idx="0">
                  <c:v>CONV1</c:v>
                </c:pt>
                <c:pt idx="1">
                  <c:v>CONV2</c:v>
                </c:pt>
                <c:pt idx="2">
                  <c:v>CONV3</c:v>
                </c:pt>
                <c:pt idx="3">
                  <c:v>CONV4</c:v>
                </c:pt>
                <c:pt idx="4">
                  <c:v>CONV5</c:v>
                </c:pt>
                <c:pt idx="5">
                  <c:v>FCN1</c:v>
                </c:pt>
                <c:pt idx="6">
                  <c:v>FCN2</c:v>
                </c:pt>
                <c:pt idx="7">
                  <c:v>FCN3</c:v>
                </c:pt>
              </c:strCache>
            </c:strRef>
          </c:cat>
          <c:val>
            <c:numRef>
              <c:f>'Hit rate'!$K$3:$K$10</c:f>
              <c:numCache>
                <c:formatCode>0.00%</c:formatCode>
                <c:ptCount val="8"/>
                <c:pt idx="0">
                  <c:v>0.71199999999999997</c:v>
                </c:pt>
                <c:pt idx="1">
                  <c:v>0.48120000000000002</c:v>
                </c:pt>
                <c:pt idx="2">
                  <c:v>0.67420000000000002</c:v>
                </c:pt>
                <c:pt idx="3">
                  <c:v>0.67420000000000002</c:v>
                </c:pt>
                <c:pt idx="4">
                  <c:v>0.66520000000000001</c:v>
                </c:pt>
                <c:pt idx="5">
                  <c:v>0.47899999999999998</c:v>
                </c:pt>
                <c:pt idx="6">
                  <c:v>0.47899999999999998</c:v>
                </c:pt>
                <c:pt idx="7">
                  <c:v>0.47899999999999998</c:v>
                </c:pt>
              </c:numCache>
            </c:numRef>
          </c:val>
        </c:ser>
        <c:dLbls>
          <c:showLegendKey val="0"/>
          <c:showVal val="0"/>
          <c:showCatName val="0"/>
          <c:showSerName val="0"/>
          <c:showPercent val="0"/>
          <c:showBubbleSize val="0"/>
        </c:dLbls>
        <c:gapWidth val="219"/>
        <c:axId val="366563544"/>
        <c:axId val="366569032"/>
      </c:barChart>
      <c:catAx>
        <c:axId val="36656354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crossAx val="366569032"/>
        <c:crosses val="autoZero"/>
        <c:auto val="1"/>
        <c:lblAlgn val="ctr"/>
        <c:lblOffset val="100"/>
        <c:noMultiLvlLbl val="0"/>
      </c:catAx>
      <c:valAx>
        <c:axId val="366569032"/>
        <c:scaling>
          <c:orientation val="minMax"/>
          <c:min val="0.4"/>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smtClean="0">
                    <a:solidFill>
                      <a:schemeClr val="tx1"/>
                    </a:solidFill>
                  </a:rPr>
                  <a:t>L2 </a:t>
                </a:r>
                <a:r>
                  <a:rPr lang="en-US" altLang="zh-CN" sz="1400" b="1" baseline="0" dirty="0" smtClean="0">
                    <a:solidFill>
                      <a:schemeClr val="tx1"/>
                    </a:solidFill>
                  </a:rPr>
                  <a:t>Read Hit Rate</a:t>
                </a:r>
                <a:endParaRPr lang="zh-CN" altLang="en-US" sz="1400" b="1" dirty="0">
                  <a:solidFill>
                    <a:schemeClr val="tx1"/>
                  </a:solidFill>
                </a:endParaRPr>
              </a:p>
            </c:rich>
          </c:tx>
          <c:layout>
            <c:manualLayout>
              <c:xMode val="edge"/>
              <c:yMode val="edge"/>
              <c:x val="1.26506057100053E-2"/>
              <c:y val="0.13748715992548799"/>
            </c:manualLayout>
          </c:layout>
          <c:overlay val="0"/>
          <c:spPr>
            <a:noFill/>
            <a:ln>
              <a:noFill/>
            </a:ln>
            <a:effectLst/>
          </c:spPr>
        </c:title>
        <c:numFmt formatCode="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65635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90136675873"/>
          <c:y val="0.17807674414831601"/>
          <c:w val="0.32109040918399001"/>
          <c:h val="0.52805793560270897"/>
        </c:manualLayout>
      </c:layout>
      <c:barChart>
        <c:barDir val="col"/>
        <c:grouping val="clustered"/>
        <c:varyColors val="0"/>
        <c:ser>
          <c:idx val="0"/>
          <c:order val="0"/>
          <c:tx>
            <c:strRef>
              <c:f>Throughput!$H$13</c:f>
              <c:strCache>
                <c:ptCount val="1"/>
                <c:pt idx="0">
                  <c:v>Batch size=32</c:v>
                </c:pt>
              </c:strCache>
            </c:strRef>
          </c:tx>
          <c:spPr>
            <a:solidFill>
              <a:schemeClr val="tx1"/>
            </a:solidFill>
            <a:ln>
              <a:noFill/>
            </a:ln>
            <a:effectLst/>
          </c:spPr>
          <c:invertIfNegative val="0"/>
          <c:cat>
            <c:strRef>
              <c:f>Throughput!$G$14:$G$21</c:f>
              <c:strCache>
                <c:ptCount val="8"/>
                <c:pt idx="0">
                  <c:v>CONV1</c:v>
                </c:pt>
                <c:pt idx="1">
                  <c:v>CONV2</c:v>
                </c:pt>
                <c:pt idx="2">
                  <c:v>CONV3</c:v>
                </c:pt>
                <c:pt idx="3">
                  <c:v>CONV4</c:v>
                </c:pt>
                <c:pt idx="4">
                  <c:v>CONV5</c:v>
                </c:pt>
                <c:pt idx="5">
                  <c:v>FCN1</c:v>
                </c:pt>
                <c:pt idx="6">
                  <c:v>FCN2</c:v>
                </c:pt>
                <c:pt idx="7">
                  <c:v>FCN3</c:v>
                </c:pt>
              </c:strCache>
            </c:strRef>
          </c:cat>
          <c:val>
            <c:numRef>
              <c:f>Throughput!$H$14:$H$21</c:f>
              <c:numCache>
                <c:formatCode>General</c:formatCode>
                <c:ptCount val="8"/>
                <c:pt idx="0">
                  <c:v>73.2</c:v>
                </c:pt>
                <c:pt idx="1">
                  <c:v>183</c:v>
                </c:pt>
                <c:pt idx="2">
                  <c:v>144</c:v>
                </c:pt>
                <c:pt idx="3">
                  <c:v>144</c:v>
                </c:pt>
                <c:pt idx="4">
                  <c:v>143.4</c:v>
                </c:pt>
                <c:pt idx="5">
                  <c:v>51</c:v>
                </c:pt>
                <c:pt idx="6">
                  <c:v>51</c:v>
                </c:pt>
                <c:pt idx="7">
                  <c:v>39</c:v>
                </c:pt>
              </c:numCache>
            </c:numRef>
          </c:val>
        </c:ser>
        <c:ser>
          <c:idx val="1"/>
          <c:order val="1"/>
          <c:tx>
            <c:strRef>
              <c:f>Throughput!$I$13</c:f>
              <c:strCache>
                <c:ptCount val="1"/>
                <c:pt idx="0">
                  <c:v>Batch size=64</c:v>
                </c:pt>
              </c:strCache>
            </c:strRef>
          </c:tx>
          <c:spPr>
            <a:solidFill>
              <a:schemeClr val="tx1">
                <a:lumMod val="50000"/>
                <a:lumOff val="50000"/>
              </a:schemeClr>
            </a:solidFill>
            <a:ln>
              <a:solidFill>
                <a:schemeClr val="tx1"/>
              </a:solidFill>
            </a:ln>
            <a:effectLst/>
          </c:spPr>
          <c:invertIfNegative val="0"/>
          <c:cat>
            <c:strRef>
              <c:f>Throughput!$G$14:$G$21</c:f>
              <c:strCache>
                <c:ptCount val="8"/>
                <c:pt idx="0">
                  <c:v>CONV1</c:v>
                </c:pt>
                <c:pt idx="1">
                  <c:v>CONV2</c:v>
                </c:pt>
                <c:pt idx="2">
                  <c:v>CONV3</c:v>
                </c:pt>
                <c:pt idx="3">
                  <c:v>CONV4</c:v>
                </c:pt>
                <c:pt idx="4">
                  <c:v>CONV5</c:v>
                </c:pt>
                <c:pt idx="5">
                  <c:v>FCN1</c:v>
                </c:pt>
                <c:pt idx="6">
                  <c:v>FCN2</c:v>
                </c:pt>
                <c:pt idx="7">
                  <c:v>FCN3</c:v>
                </c:pt>
              </c:strCache>
            </c:strRef>
          </c:cat>
          <c:val>
            <c:numRef>
              <c:f>Throughput!$I$14:$I$21</c:f>
              <c:numCache>
                <c:formatCode>General</c:formatCode>
                <c:ptCount val="8"/>
                <c:pt idx="0">
                  <c:v>73</c:v>
                </c:pt>
                <c:pt idx="1">
                  <c:v>183</c:v>
                </c:pt>
                <c:pt idx="2">
                  <c:v>145.30000000000001</c:v>
                </c:pt>
                <c:pt idx="3">
                  <c:v>145.30000000000001</c:v>
                </c:pt>
                <c:pt idx="4">
                  <c:v>143.5</c:v>
                </c:pt>
                <c:pt idx="5">
                  <c:v>53</c:v>
                </c:pt>
                <c:pt idx="6">
                  <c:v>53</c:v>
                </c:pt>
                <c:pt idx="7">
                  <c:v>40</c:v>
                </c:pt>
              </c:numCache>
            </c:numRef>
          </c:val>
        </c:ser>
        <c:ser>
          <c:idx val="2"/>
          <c:order val="2"/>
          <c:tx>
            <c:strRef>
              <c:f>Throughput!$J$13</c:f>
              <c:strCache>
                <c:ptCount val="1"/>
                <c:pt idx="0">
                  <c:v>Batch size=128</c:v>
                </c:pt>
              </c:strCache>
            </c:strRef>
          </c:tx>
          <c:spPr>
            <a:solidFill>
              <a:schemeClr val="bg2">
                <a:lumMod val="90000"/>
              </a:schemeClr>
            </a:solidFill>
            <a:ln>
              <a:solidFill>
                <a:schemeClr val="tx1"/>
              </a:solidFill>
            </a:ln>
            <a:effectLst/>
          </c:spPr>
          <c:invertIfNegative val="0"/>
          <c:cat>
            <c:strRef>
              <c:f>Throughput!$G$14:$G$21</c:f>
              <c:strCache>
                <c:ptCount val="8"/>
                <c:pt idx="0">
                  <c:v>CONV1</c:v>
                </c:pt>
                <c:pt idx="1">
                  <c:v>CONV2</c:v>
                </c:pt>
                <c:pt idx="2">
                  <c:v>CONV3</c:v>
                </c:pt>
                <c:pt idx="3">
                  <c:v>CONV4</c:v>
                </c:pt>
                <c:pt idx="4">
                  <c:v>CONV5</c:v>
                </c:pt>
                <c:pt idx="5">
                  <c:v>FCN1</c:v>
                </c:pt>
                <c:pt idx="6">
                  <c:v>FCN2</c:v>
                </c:pt>
                <c:pt idx="7">
                  <c:v>FCN3</c:v>
                </c:pt>
              </c:strCache>
            </c:strRef>
          </c:cat>
          <c:val>
            <c:numRef>
              <c:f>Throughput!$J$14:$J$21</c:f>
              <c:numCache>
                <c:formatCode>General</c:formatCode>
                <c:ptCount val="8"/>
                <c:pt idx="0">
                  <c:v>72.37</c:v>
                </c:pt>
                <c:pt idx="1">
                  <c:v>183</c:v>
                </c:pt>
                <c:pt idx="2">
                  <c:v>145.1</c:v>
                </c:pt>
                <c:pt idx="3">
                  <c:v>145.1</c:v>
                </c:pt>
                <c:pt idx="4">
                  <c:v>143.6</c:v>
                </c:pt>
                <c:pt idx="5">
                  <c:v>55</c:v>
                </c:pt>
                <c:pt idx="6">
                  <c:v>55</c:v>
                </c:pt>
                <c:pt idx="7">
                  <c:v>41</c:v>
                </c:pt>
              </c:numCache>
            </c:numRef>
          </c:val>
        </c:ser>
        <c:ser>
          <c:idx val="3"/>
          <c:order val="3"/>
          <c:tx>
            <c:strRef>
              <c:f>Throughput!$K$13</c:f>
              <c:strCache>
                <c:ptCount val="1"/>
                <c:pt idx="0">
                  <c:v>Batch size=256</c:v>
                </c:pt>
              </c:strCache>
            </c:strRef>
          </c:tx>
          <c:spPr>
            <a:solidFill>
              <a:schemeClr val="bg2"/>
            </a:solidFill>
            <a:ln>
              <a:solidFill>
                <a:schemeClr val="tx1"/>
              </a:solidFill>
            </a:ln>
            <a:effectLst/>
          </c:spPr>
          <c:invertIfNegative val="0"/>
          <c:cat>
            <c:strRef>
              <c:f>Throughput!$G$14:$G$21</c:f>
              <c:strCache>
                <c:ptCount val="8"/>
                <c:pt idx="0">
                  <c:v>CONV1</c:v>
                </c:pt>
                <c:pt idx="1">
                  <c:v>CONV2</c:v>
                </c:pt>
                <c:pt idx="2">
                  <c:v>CONV3</c:v>
                </c:pt>
                <c:pt idx="3">
                  <c:v>CONV4</c:v>
                </c:pt>
                <c:pt idx="4">
                  <c:v>CONV5</c:v>
                </c:pt>
                <c:pt idx="5">
                  <c:v>FCN1</c:v>
                </c:pt>
                <c:pt idx="6">
                  <c:v>FCN2</c:v>
                </c:pt>
                <c:pt idx="7">
                  <c:v>FCN3</c:v>
                </c:pt>
              </c:strCache>
            </c:strRef>
          </c:cat>
          <c:val>
            <c:numRef>
              <c:f>Throughput!$K$14:$K$21</c:f>
              <c:numCache>
                <c:formatCode>General</c:formatCode>
                <c:ptCount val="8"/>
                <c:pt idx="0">
                  <c:v>72.099999999999994</c:v>
                </c:pt>
                <c:pt idx="1">
                  <c:v>183</c:v>
                </c:pt>
                <c:pt idx="2">
                  <c:v>144.9</c:v>
                </c:pt>
                <c:pt idx="3">
                  <c:v>144.9</c:v>
                </c:pt>
                <c:pt idx="4">
                  <c:v>143.19999999999999</c:v>
                </c:pt>
                <c:pt idx="5">
                  <c:v>57</c:v>
                </c:pt>
                <c:pt idx="6">
                  <c:v>57</c:v>
                </c:pt>
                <c:pt idx="7">
                  <c:v>42</c:v>
                </c:pt>
              </c:numCache>
            </c:numRef>
          </c:val>
        </c:ser>
        <c:dLbls>
          <c:showLegendKey val="0"/>
          <c:showVal val="0"/>
          <c:showCatName val="0"/>
          <c:showSerName val="0"/>
          <c:showPercent val="0"/>
          <c:showBubbleSize val="0"/>
        </c:dLbls>
        <c:gapWidth val="219"/>
        <c:axId val="366567856"/>
        <c:axId val="366569424"/>
      </c:barChart>
      <c:catAx>
        <c:axId val="36656785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crossAx val="366569424"/>
        <c:crosses val="autoZero"/>
        <c:auto val="1"/>
        <c:lblAlgn val="ctr"/>
        <c:lblOffset val="100"/>
        <c:noMultiLvlLbl val="0"/>
      </c:catAx>
      <c:valAx>
        <c:axId val="366569424"/>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ltLang="zh-CN" sz="1400" b="1" dirty="0">
                    <a:solidFill>
                      <a:schemeClr val="tx1"/>
                    </a:solidFill>
                  </a:rPr>
                  <a:t>L2 </a:t>
                </a:r>
                <a:r>
                  <a:rPr lang="en-US" altLang="zh-CN" sz="1400" b="1" dirty="0" smtClean="0">
                    <a:solidFill>
                      <a:schemeClr val="tx1"/>
                    </a:solidFill>
                  </a:rPr>
                  <a:t>Write Throughput </a:t>
                </a:r>
                <a:r>
                  <a:rPr lang="en-US" altLang="zh-CN" sz="1400" b="1" baseline="0" dirty="0" smtClean="0">
                    <a:solidFill>
                      <a:schemeClr val="tx1"/>
                    </a:solidFill>
                  </a:rPr>
                  <a:t>(</a:t>
                </a:r>
                <a:r>
                  <a:rPr lang="en-US" altLang="zh-CN" sz="1400" b="1" baseline="0" dirty="0">
                    <a:solidFill>
                      <a:schemeClr val="tx1"/>
                    </a:solidFill>
                  </a:rPr>
                  <a:t>GB/s)</a:t>
                </a:r>
                <a:endParaRPr lang="zh-CN" altLang="en-US" sz="1400" b="1" dirty="0">
                  <a:solidFill>
                    <a:schemeClr val="tx1"/>
                  </a:solidFill>
                </a:endParaRPr>
              </a:p>
            </c:rich>
          </c:tx>
          <c:layout>
            <c:manualLayout>
              <c:xMode val="edge"/>
              <c:yMode val="edge"/>
              <c:x val="1.0457636000687136E-3"/>
              <c:y val="0.16309649292410172"/>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656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85642638643601"/>
          <c:y val="0.198813123263235"/>
          <c:w val="0.38383373609876997"/>
          <c:h val="0.38844292462398899"/>
        </c:manualLayout>
      </c:layout>
      <c:barChart>
        <c:barDir val="col"/>
        <c:grouping val="clustered"/>
        <c:varyColors val="0"/>
        <c:ser>
          <c:idx val="0"/>
          <c:order val="0"/>
          <c:tx>
            <c:strRef>
              <c:f>'Hit rate'!$H$13</c:f>
              <c:strCache>
                <c:ptCount val="1"/>
                <c:pt idx="0">
                  <c:v>Batch size=32</c:v>
                </c:pt>
              </c:strCache>
            </c:strRef>
          </c:tx>
          <c:spPr>
            <a:solidFill>
              <a:schemeClr val="tx1"/>
            </a:solidFill>
            <a:ln>
              <a:noFill/>
            </a:ln>
            <a:effectLst/>
          </c:spPr>
          <c:invertIfNegative val="0"/>
          <c:cat>
            <c:strRef>
              <c:f>'Hit rate'!$G$14:$G$21</c:f>
              <c:strCache>
                <c:ptCount val="8"/>
                <c:pt idx="0">
                  <c:v>CONV1</c:v>
                </c:pt>
                <c:pt idx="1">
                  <c:v>CONV2</c:v>
                </c:pt>
                <c:pt idx="2">
                  <c:v>CONV3</c:v>
                </c:pt>
                <c:pt idx="3">
                  <c:v>CONV4</c:v>
                </c:pt>
                <c:pt idx="4">
                  <c:v>CONV5</c:v>
                </c:pt>
                <c:pt idx="5">
                  <c:v>FCN1</c:v>
                </c:pt>
                <c:pt idx="6">
                  <c:v>FCN2</c:v>
                </c:pt>
                <c:pt idx="7">
                  <c:v>FCN3</c:v>
                </c:pt>
              </c:strCache>
            </c:strRef>
          </c:cat>
          <c:val>
            <c:numRef>
              <c:f>'Hit rate'!$H$14:$H$21</c:f>
              <c:numCache>
                <c:formatCode>0.00%</c:formatCode>
                <c:ptCount val="8"/>
                <c:pt idx="0">
                  <c:v>0.58679999999999999</c:v>
                </c:pt>
                <c:pt idx="1">
                  <c:v>0.69499999999999995</c:v>
                </c:pt>
                <c:pt idx="2">
                  <c:v>0.43880000000000002</c:v>
                </c:pt>
                <c:pt idx="3">
                  <c:v>0.44429999999999997</c:v>
                </c:pt>
                <c:pt idx="4">
                  <c:v>0.4375</c:v>
                </c:pt>
                <c:pt idx="5">
                  <c:v>0.86399999999999999</c:v>
                </c:pt>
                <c:pt idx="6">
                  <c:v>0.86399999999999999</c:v>
                </c:pt>
                <c:pt idx="7">
                  <c:v>0.86399999999999999</c:v>
                </c:pt>
              </c:numCache>
            </c:numRef>
          </c:val>
        </c:ser>
        <c:ser>
          <c:idx val="1"/>
          <c:order val="1"/>
          <c:tx>
            <c:strRef>
              <c:f>'Hit rate'!$I$13</c:f>
              <c:strCache>
                <c:ptCount val="1"/>
                <c:pt idx="0">
                  <c:v>Batch size=64</c:v>
                </c:pt>
              </c:strCache>
            </c:strRef>
          </c:tx>
          <c:spPr>
            <a:solidFill>
              <a:schemeClr val="tx1">
                <a:lumMod val="50000"/>
                <a:lumOff val="50000"/>
              </a:schemeClr>
            </a:solidFill>
            <a:ln>
              <a:solidFill>
                <a:schemeClr val="tx1"/>
              </a:solidFill>
            </a:ln>
            <a:effectLst/>
          </c:spPr>
          <c:invertIfNegative val="0"/>
          <c:cat>
            <c:strRef>
              <c:f>'Hit rate'!$G$14:$G$21</c:f>
              <c:strCache>
                <c:ptCount val="8"/>
                <c:pt idx="0">
                  <c:v>CONV1</c:v>
                </c:pt>
                <c:pt idx="1">
                  <c:v>CONV2</c:v>
                </c:pt>
                <c:pt idx="2">
                  <c:v>CONV3</c:v>
                </c:pt>
                <c:pt idx="3">
                  <c:v>CONV4</c:v>
                </c:pt>
                <c:pt idx="4">
                  <c:v>CONV5</c:v>
                </c:pt>
                <c:pt idx="5">
                  <c:v>FCN1</c:v>
                </c:pt>
                <c:pt idx="6">
                  <c:v>FCN2</c:v>
                </c:pt>
                <c:pt idx="7">
                  <c:v>FCN3</c:v>
                </c:pt>
              </c:strCache>
            </c:strRef>
          </c:cat>
          <c:val>
            <c:numRef>
              <c:f>'Hit rate'!$I$14:$I$21</c:f>
              <c:numCache>
                <c:formatCode>0.00%</c:formatCode>
                <c:ptCount val="8"/>
                <c:pt idx="0" formatCode="0%">
                  <c:v>0.58799999999999997</c:v>
                </c:pt>
                <c:pt idx="1">
                  <c:v>0.69399999999999995</c:v>
                </c:pt>
                <c:pt idx="2">
                  <c:v>0.44</c:v>
                </c:pt>
                <c:pt idx="3">
                  <c:v>0.44</c:v>
                </c:pt>
                <c:pt idx="4">
                  <c:v>0.439</c:v>
                </c:pt>
                <c:pt idx="5">
                  <c:v>0.86199999999999999</c:v>
                </c:pt>
                <c:pt idx="6">
                  <c:v>0.86199999999999999</c:v>
                </c:pt>
                <c:pt idx="7">
                  <c:v>0.86199999999999999</c:v>
                </c:pt>
              </c:numCache>
            </c:numRef>
          </c:val>
        </c:ser>
        <c:ser>
          <c:idx val="2"/>
          <c:order val="2"/>
          <c:tx>
            <c:strRef>
              <c:f>'Hit rate'!$J$13</c:f>
              <c:strCache>
                <c:ptCount val="1"/>
                <c:pt idx="0">
                  <c:v>Batch size=128</c:v>
                </c:pt>
              </c:strCache>
            </c:strRef>
          </c:tx>
          <c:spPr>
            <a:solidFill>
              <a:schemeClr val="bg2">
                <a:lumMod val="90000"/>
              </a:schemeClr>
            </a:solidFill>
            <a:ln>
              <a:solidFill>
                <a:schemeClr val="tx1"/>
              </a:solidFill>
            </a:ln>
            <a:effectLst/>
          </c:spPr>
          <c:invertIfNegative val="0"/>
          <c:cat>
            <c:strRef>
              <c:f>'Hit rate'!$G$14:$G$21</c:f>
              <c:strCache>
                <c:ptCount val="8"/>
                <c:pt idx="0">
                  <c:v>CONV1</c:v>
                </c:pt>
                <c:pt idx="1">
                  <c:v>CONV2</c:v>
                </c:pt>
                <c:pt idx="2">
                  <c:v>CONV3</c:v>
                </c:pt>
                <c:pt idx="3">
                  <c:v>CONV4</c:v>
                </c:pt>
                <c:pt idx="4">
                  <c:v>CONV5</c:v>
                </c:pt>
                <c:pt idx="5">
                  <c:v>FCN1</c:v>
                </c:pt>
                <c:pt idx="6">
                  <c:v>FCN2</c:v>
                </c:pt>
                <c:pt idx="7">
                  <c:v>FCN3</c:v>
                </c:pt>
              </c:strCache>
            </c:strRef>
          </c:cat>
          <c:val>
            <c:numRef>
              <c:f>'Hit rate'!$J$14:$J$21</c:f>
              <c:numCache>
                <c:formatCode>0.00%</c:formatCode>
                <c:ptCount val="8"/>
                <c:pt idx="0">
                  <c:v>0.58499999999999996</c:v>
                </c:pt>
                <c:pt idx="1">
                  <c:v>0.69599999999999995</c:v>
                </c:pt>
                <c:pt idx="2">
                  <c:v>0.44009999999999999</c:v>
                </c:pt>
                <c:pt idx="3">
                  <c:v>0.44009999999999999</c:v>
                </c:pt>
                <c:pt idx="4">
                  <c:v>0.441</c:v>
                </c:pt>
                <c:pt idx="5">
                  <c:v>0.86899999999999999</c:v>
                </c:pt>
                <c:pt idx="6">
                  <c:v>0.86899999999999999</c:v>
                </c:pt>
                <c:pt idx="7">
                  <c:v>0.86899999999999999</c:v>
                </c:pt>
              </c:numCache>
            </c:numRef>
          </c:val>
        </c:ser>
        <c:ser>
          <c:idx val="3"/>
          <c:order val="3"/>
          <c:tx>
            <c:strRef>
              <c:f>'Hit rate'!$K$13</c:f>
              <c:strCache>
                <c:ptCount val="1"/>
                <c:pt idx="0">
                  <c:v>Batch size=256</c:v>
                </c:pt>
              </c:strCache>
            </c:strRef>
          </c:tx>
          <c:spPr>
            <a:solidFill>
              <a:schemeClr val="bg2"/>
            </a:solidFill>
            <a:ln>
              <a:solidFill>
                <a:schemeClr val="tx1"/>
              </a:solidFill>
            </a:ln>
            <a:effectLst/>
          </c:spPr>
          <c:invertIfNegative val="0"/>
          <c:cat>
            <c:strRef>
              <c:f>'Hit rate'!$G$14:$G$21</c:f>
              <c:strCache>
                <c:ptCount val="8"/>
                <c:pt idx="0">
                  <c:v>CONV1</c:v>
                </c:pt>
                <c:pt idx="1">
                  <c:v>CONV2</c:v>
                </c:pt>
                <c:pt idx="2">
                  <c:v>CONV3</c:v>
                </c:pt>
                <c:pt idx="3">
                  <c:v>CONV4</c:v>
                </c:pt>
                <c:pt idx="4">
                  <c:v>CONV5</c:v>
                </c:pt>
                <c:pt idx="5">
                  <c:v>FCN1</c:v>
                </c:pt>
                <c:pt idx="6">
                  <c:v>FCN2</c:v>
                </c:pt>
                <c:pt idx="7">
                  <c:v>FCN3</c:v>
                </c:pt>
              </c:strCache>
            </c:strRef>
          </c:cat>
          <c:val>
            <c:numRef>
              <c:f>'Hit rate'!$K$14:$K$21</c:f>
              <c:numCache>
                <c:formatCode>0.00%</c:formatCode>
                <c:ptCount val="8"/>
                <c:pt idx="0">
                  <c:v>0.58579999999999999</c:v>
                </c:pt>
                <c:pt idx="1">
                  <c:v>0.69299999999999995</c:v>
                </c:pt>
                <c:pt idx="2">
                  <c:v>0.441</c:v>
                </c:pt>
                <c:pt idx="3">
                  <c:v>0.441</c:v>
                </c:pt>
                <c:pt idx="4">
                  <c:v>0.438</c:v>
                </c:pt>
                <c:pt idx="5" formatCode="0%">
                  <c:v>0.86499999999999999</c:v>
                </c:pt>
                <c:pt idx="6" formatCode="0%">
                  <c:v>0.86499999999999999</c:v>
                </c:pt>
                <c:pt idx="7" formatCode="0%">
                  <c:v>0.86499999999999999</c:v>
                </c:pt>
              </c:numCache>
            </c:numRef>
          </c:val>
        </c:ser>
        <c:dLbls>
          <c:showLegendKey val="0"/>
          <c:showVal val="0"/>
          <c:showCatName val="0"/>
          <c:showSerName val="0"/>
          <c:showPercent val="0"/>
          <c:showBubbleSize val="0"/>
        </c:dLbls>
        <c:gapWidth val="219"/>
        <c:axId val="366569816"/>
        <c:axId val="366570208"/>
      </c:barChart>
      <c:catAx>
        <c:axId val="3665698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crossAx val="366570208"/>
        <c:crosses val="autoZero"/>
        <c:auto val="1"/>
        <c:lblAlgn val="ctr"/>
        <c:lblOffset val="100"/>
        <c:noMultiLvlLbl val="0"/>
      </c:catAx>
      <c:valAx>
        <c:axId val="366570208"/>
        <c:scaling>
          <c:orientation val="minMax"/>
          <c:max val="0.9"/>
          <c:min val="0.4"/>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a:solidFill>
                      <a:schemeClr val="tx1"/>
                    </a:solidFill>
                  </a:rPr>
                  <a:t>L2 </a:t>
                </a:r>
                <a:r>
                  <a:rPr lang="en-US" altLang="zh-CN" sz="1400" b="1" dirty="0" smtClean="0">
                    <a:solidFill>
                      <a:schemeClr val="tx1"/>
                    </a:solidFill>
                  </a:rPr>
                  <a:t>Write Hit Rate</a:t>
                </a:r>
                <a:endParaRPr lang="zh-CN" altLang="en-US" sz="1400" b="1" dirty="0">
                  <a:solidFill>
                    <a:schemeClr val="tx1"/>
                  </a:solidFill>
                </a:endParaRPr>
              </a:p>
            </c:rich>
          </c:tx>
          <c:layout/>
          <c:overlay val="0"/>
          <c:spPr>
            <a:noFill/>
            <a:ln>
              <a:noFill/>
            </a:ln>
            <a:effectLst/>
          </c:spPr>
        </c:title>
        <c:numFmt formatCode="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6569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'Hit rate'!$B$2</c:f>
              <c:strCache>
                <c:ptCount val="1"/>
                <c:pt idx="0">
                  <c:v>Batch size=32</c:v>
                </c:pt>
              </c:strCache>
            </c:strRef>
          </c:tx>
          <c:spPr>
            <a:solidFill>
              <a:schemeClr val="tx1"/>
            </a:solidFill>
            <a:ln>
              <a:solidFill>
                <a:schemeClr val="tx1"/>
              </a:solidFill>
            </a:ln>
            <a:effectLst/>
          </c:spPr>
          <c:invertIfNegative val="0"/>
          <c:cat>
            <c:strRef>
              <c:f>'Hit rate'!$A$3:$A$18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rate'!$B$3:$B$18</c:f>
              <c:numCache>
                <c:formatCode>0.00%</c:formatCode>
                <c:ptCount val="16"/>
                <c:pt idx="0">
                  <c:v>0.34</c:v>
                </c:pt>
                <c:pt idx="1">
                  <c:v>0.33300000000000002</c:v>
                </c:pt>
                <c:pt idx="2" formatCode="0%">
                  <c:v>0.56999999999999995</c:v>
                </c:pt>
                <c:pt idx="3" formatCode="0%">
                  <c:v>0.56999999999999995</c:v>
                </c:pt>
                <c:pt idx="4">
                  <c:v>0.60499999999999998</c:v>
                </c:pt>
                <c:pt idx="5">
                  <c:v>0.60499999999999998</c:v>
                </c:pt>
                <c:pt idx="6">
                  <c:v>0.60499999999999998</c:v>
                </c:pt>
                <c:pt idx="7">
                  <c:v>0.57899999999999996</c:v>
                </c:pt>
                <c:pt idx="8">
                  <c:v>0.57899999999999996</c:v>
                </c:pt>
                <c:pt idx="9">
                  <c:v>0.57899999999999996</c:v>
                </c:pt>
                <c:pt idx="10">
                  <c:v>0.57899999999999996</c:v>
                </c:pt>
                <c:pt idx="11">
                  <c:v>0.57899999999999996</c:v>
                </c:pt>
                <c:pt idx="12">
                  <c:v>0.57899999999999996</c:v>
                </c:pt>
                <c:pt idx="13">
                  <c:v>0.16500000000000001</c:v>
                </c:pt>
                <c:pt idx="14">
                  <c:v>0.16500000000000001</c:v>
                </c:pt>
                <c:pt idx="15">
                  <c:v>0.14000000000000001</c:v>
                </c:pt>
              </c:numCache>
            </c:numRef>
          </c:val>
        </c:ser>
        <c:ser>
          <c:idx val="1"/>
          <c:order val="1"/>
          <c:tx>
            <c:strRef>
              <c:f>'Hit rate'!$C$2</c:f>
              <c:strCache>
                <c:ptCount val="1"/>
                <c:pt idx="0">
                  <c:v>Batch size=64</c:v>
                </c:pt>
              </c:strCache>
            </c:strRef>
          </c:tx>
          <c:spPr>
            <a:solidFill>
              <a:schemeClr val="tx1">
                <a:lumMod val="50000"/>
                <a:lumOff val="50000"/>
              </a:schemeClr>
            </a:solidFill>
            <a:ln>
              <a:solidFill>
                <a:schemeClr val="tx1"/>
              </a:solidFill>
            </a:ln>
            <a:effectLst/>
          </c:spPr>
          <c:invertIfNegative val="0"/>
          <c:cat>
            <c:strRef>
              <c:f>'Hit rate'!$A$3:$A$18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rate'!$C$3:$C$18</c:f>
              <c:numCache>
                <c:formatCode>0.00%</c:formatCode>
                <c:ptCount val="16"/>
                <c:pt idx="0">
                  <c:v>0.33500000000000002</c:v>
                </c:pt>
                <c:pt idx="1">
                  <c:v>0.33500000000000002</c:v>
                </c:pt>
                <c:pt idx="2">
                  <c:v>0.56899999999999995</c:v>
                </c:pt>
                <c:pt idx="3">
                  <c:v>0.56899999999999995</c:v>
                </c:pt>
                <c:pt idx="4">
                  <c:v>0.61</c:v>
                </c:pt>
                <c:pt idx="5">
                  <c:v>0.61</c:v>
                </c:pt>
                <c:pt idx="6">
                  <c:v>0.61</c:v>
                </c:pt>
                <c:pt idx="7">
                  <c:v>0.57999999999999996</c:v>
                </c:pt>
                <c:pt idx="8">
                  <c:v>0.57999999999999996</c:v>
                </c:pt>
                <c:pt idx="9">
                  <c:v>0.57999999999999996</c:v>
                </c:pt>
                <c:pt idx="10">
                  <c:v>0.57999999999999996</c:v>
                </c:pt>
                <c:pt idx="11">
                  <c:v>0.57999999999999996</c:v>
                </c:pt>
                <c:pt idx="12">
                  <c:v>0.57999999999999996</c:v>
                </c:pt>
                <c:pt idx="13">
                  <c:v>0.16800000000000001</c:v>
                </c:pt>
                <c:pt idx="14">
                  <c:v>0.16800000000000001</c:v>
                </c:pt>
                <c:pt idx="15">
                  <c:v>0.14599999999999999</c:v>
                </c:pt>
              </c:numCache>
            </c:numRef>
          </c:val>
        </c:ser>
        <c:ser>
          <c:idx val="2"/>
          <c:order val="2"/>
          <c:tx>
            <c:strRef>
              <c:f>'Hit rate'!$D$2</c:f>
              <c:strCache>
                <c:ptCount val="1"/>
                <c:pt idx="0">
                  <c:v>Batch size=128</c:v>
                </c:pt>
              </c:strCache>
            </c:strRef>
          </c:tx>
          <c:spPr>
            <a:solidFill>
              <a:schemeClr val="bg2">
                <a:lumMod val="90000"/>
              </a:schemeClr>
            </a:solidFill>
            <a:ln>
              <a:solidFill>
                <a:schemeClr val="tx1"/>
              </a:solidFill>
            </a:ln>
            <a:effectLst/>
          </c:spPr>
          <c:invertIfNegative val="0"/>
          <c:cat>
            <c:strRef>
              <c:f>'Hit rate'!$A$3:$A$18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rate'!$D$3:$D$18</c:f>
              <c:numCache>
                <c:formatCode>0.00%</c:formatCode>
                <c:ptCount val="16"/>
                <c:pt idx="0">
                  <c:v>0.33</c:v>
                </c:pt>
                <c:pt idx="1">
                  <c:v>0.33900000000000002</c:v>
                </c:pt>
                <c:pt idx="2">
                  <c:v>0.57199999999999995</c:v>
                </c:pt>
                <c:pt idx="3">
                  <c:v>0.57199999999999995</c:v>
                </c:pt>
                <c:pt idx="4">
                  <c:v>0.60899999999999999</c:v>
                </c:pt>
                <c:pt idx="5">
                  <c:v>0.60899999999999999</c:v>
                </c:pt>
                <c:pt idx="6">
                  <c:v>0.60899999999999999</c:v>
                </c:pt>
                <c:pt idx="7">
                  <c:v>0.57499999999999996</c:v>
                </c:pt>
                <c:pt idx="8">
                  <c:v>0.57499999999999996</c:v>
                </c:pt>
                <c:pt idx="9">
                  <c:v>0.57499999999999996</c:v>
                </c:pt>
                <c:pt idx="10">
                  <c:v>0.57499999999999996</c:v>
                </c:pt>
                <c:pt idx="11">
                  <c:v>0.57499999999999996</c:v>
                </c:pt>
                <c:pt idx="12">
                  <c:v>0.57499999999999996</c:v>
                </c:pt>
                <c:pt idx="13">
                  <c:v>0.16500000000000001</c:v>
                </c:pt>
                <c:pt idx="14">
                  <c:v>0.16500000000000001</c:v>
                </c:pt>
                <c:pt idx="15">
                  <c:v>0.151</c:v>
                </c:pt>
              </c:numCache>
            </c:numRef>
          </c:val>
        </c:ser>
        <c:ser>
          <c:idx val="3"/>
          <c:order val="3"/>
          <c:tx>
            <c:strRef>
              <c:f>'Hit rate'!$E$2</c:f>
              <c:strCache>
                <c:ptCount val="1"/>
                <c:pt idx="0">
                  <c:v>Batch size=256</c:v>
                </c:pt>
              </c:strCache>
            </c:strRef>
          </c:tx>
          <c:spPr>
            <a:solidFill>
              <a:schemeClr val="bg2"/>
            </a:solidFill>
            <a:ln>
              <a:solidFill>
                <a:schemeClr val="tx1"/>
              </a:solidFill>
            </a:ln>
            <a:effectLst/>
          </c:spPr>
          <c:invertIfNegative val="0"/>
          <c:cat>
            <c:strRef>
              <c:f>'Hit rate'!$A$3:$A$18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rate'!$E$3:$E$18</c:f>
              <c:numCache>
                <c:formatCode>0.00%</c:formatCode>
                <c:ptCount val="16"/>
                <c:pt idx="0">
                  <c:v>0.32</c:v>
                </c:pt>
                <c:pt idx="1">
                  <c:v>0.32700000000000001</c:v>
                </c:pt>
                <c:pt idx="2">
                  <c:v>0.57499999999999996</c:v>
                </c:pt>
                <c:pt idx="3">
                  <c:v>0.57499999999999996</c:v>
                </c:pt>
                <c:pt idx="4">
                  <c:v>0.61199999999999999</c:v>
                </c:pt>
                <c:pt idx="5">
                  <c:v>0.61199999999999999</c:v>
                </c:pt>
                <c:pt idx="6">
                  <c:v>0.61199999999999999</c:v>
                </c:pt>
                <c:pt idx="7">
                  <c:v>0.57799999999999996</c:v>
                </c:pt>
                <c:pt idx="8">
                  <c:v>0.57799999999999996</c:v>
                </c:pt>
                <c:pt idx="9">
                  <c:v>0.57799999999999996</c:v>
                </c:pt>
                <c:pt idx="10">
                  <c:v>0.57799999999999996</c:v>
                </c:pt>
                <c:pt idx="11">
                  <c:v>0.57799999999999996</c:v>
                </c:pt>
                <c:pt idx="12">
                  <c:v>0.57799999999999996</c:v>
                </c:pt>
                <c:pt idx="13">
                  <c:v>0.16900000000000001</c:v>
                </c:pt>
                <c:pt idx="14">
                  <c:v>0.16900000000000001</c:v>
                </c:pt>
                <c:pt idx="15">
                  <c:v>0.14899999999999999</c:v>
                </c:pt>
              </c:numCache>
            </c:numRef>
          </c:val>
        </c:ser>
        <c:dLbls>
          <c:showLegendKey val="0"/>
          <c:showVal val="0"/>
          <c:showCatName val="0"/>
          <c:showSerName val="0"/>
          <c:showPercent val="0"/>
          <c:showBubbleSize val="0"/>
        </c:dLbls>
        <c:gapWidth val="219"/>
        <c:axId val="366566288"/>
        <c:axId val="366563936"/>
      </c:barChart>
      <c:catAx>
        <c:axId val="36656628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66563936"/>
        <c:crosses val="autoZero"/>
        <c:auto val="1"/>
        <c:lblAlgn val="ctr"/>
        <c:lblOffset val="100"/>
        <c:noMultiLvlLbl val="0"/>
      </c:catAx>
      <c:valAx>
        <c:axId val="366563936"/>
        <c:scaling>
          <c:orientation val="minMax"/>
          <c:max val="0.70000000000000007"/>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a:solidFill>
                      <a:schemeClr val="tx1"/>
                    </a:solidFill>
                  </a:rPr>
                  <a:t>L2 </a:t>
                </a:r>
                <a:r>
                  <a:rPr lang="en-US" altLang="zh-CN" sz="1400" b="1" dirty="0" smtClean="0">
                    <a:solidFill>
                      <a:schemeClr val="tx1"/>
                    </a:solidFill>
                  </a:rPr>
                  <a:t>Read </a:t>
                </a:r>
                <a:r>
                  <a:rPr lang="en-US" altLang="zh-CN" sz="1400" b="1" dirty="0">
                    <a:solidFill>
                      <a:schemeClr val="tx1"/>
                    </a:solidFill>
                  </a:rPr>
                  <a:t>H</a:t>
                </a:r>
                <a:r>
                  <a:rPr lang="en-US" altLang="zh-CN" sz="1400" b="1" dirty="0" smtClean="0">
                    <a:solidFill>
                      <a:schemeClr val="tx1"/>
                    </a:solidFill>
                  </a:rPr>
                  <a:t>it </a:t>
                </a:r>
                <a:r>
                  <a:rPr lang="en-US" altLang="zh-CN" sz="1400" b="1" dirty="0">
                    <a:solidFill>
                      <a:schemeClr val="tx1"/>
                    </a:solidFill>
                  </a:rPr>
                  <a:t>R</a:t>
                </a:r>
                <a:r>
                  <a:rPr lang="en-US" altLang="zh-CN" sz="1400" b="1" dirty="0" smtClean="0">
                    <a:solidFill>
                      <a:schemeClr val="tx1"/>
                    </a:solidFill>
                  </a:rPr>
                  <a:t>ate</a:t>
                </a:r>
                <a:endParaRPr lang="zh-CN" altLang="en-US" sz="1400" b="1" dirty="0">
                  <a:solidFill>
                    <a:schemeClr val="tx1"/>
                  </a:solidFill>
                </a:endParaRP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6566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904125748326406E-2"/>
          <c:y val="0.16518055066744283"/>
          <c:w val="0.27587008904011651"/>
          <c:h val="0.62223680373286683"/>
        </c:manualLayout>
      </c:layout>
      <c:barChart>
        <c:barDir val="col"/>
        <c:grouping val="clustered"/>
        <c:varyColors val="0"/>
        <c:ser>
          <c:idx val="0"/>
          <c:order val="0"/>
          <c:tx>
            <c:strRef>
              <c:f>'Memory throughput'!$H$2</c:f>
              <c:strCache>
                <c:ptCount val="1"/>
                <c:pt idx="0">
                  <c:v>Batch size=32</c:v>
                </c:pt>
              </c:strCache>
            </c:strRef>
          </c:tx>
          <c:spPr>
            <a:solidFill>
              <a:schemeClr val="tx1"/>
            </a:solidFill>
            <a:ln>
              <a:solidFill>
                <a:schemeClr val="tx1"/>
              </a:solidFill>
            </a:ln>
            <a:effectLst/>
          </c:spPr>
          <c:invertIfNegative val="0"/>
          <c:cat>
            <c:strRef>
              <c:f>'Memory throughput'!$G$3:$G$18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throughput'!$H$3:$H$18</c:f>
              <c:numCache>
                <c:formatCode>General</c:formatCode>
                <c:ptCount val="16"/>
                <c:pt idx="0">
                  <c:v>151</c:v>
                </c:pt>
                <c:pt idx="1">
                  <c:v>151</c:v>
                </c:pt>
                <c:pt idx="2">
                  <c:v>142</c:v>
                </c:pt>
                <c:pt idx="3">
                  <c:v>142</c:v>
                </c:pt>
                <c:pt idx="4">
                  <c:v>151</c:v>
                </c:pt>
                <c:pt idx="5">
                  <c:v>151</c:v>
                </c:pt>
                <c:pt idx="6">
                  <c:v>151</c:v>
                </c:pt>
                <c:pt idx="7">
                  <c:v>155.5</c:v>
                </c:pt>
                <c:pt idx="8">
                  <c:v>155.5</c:v>
                </c:pt>
                <c:pt idx="9">
                  <c:v>155.5</c:v>
                </c:pt>
                <c:pt idx="10">
                  <c:v>155.5</c:v>
                </c:pt>
                <c:pt idx="11">
                  <c:v>155.5</c:v>
                </c:pt>
                <c:pt idx="12">
                  <c:v>155.5</c:v>
                </c:pt>
                <c:pt idx="13">
                  <c:v>251</c:v>
                </c:pt>
                <c:pt idx="14">
                  <c:v>251</c:v>
                </c:pt>
                <c:pt idx="15">
                  <c:v>236.2</c:v>
                </c:pt>
              </c:numCache>
            </c:numRef>
          </c:val>
        </c:ser>
        <c:ser>
          <c:idx val="1"/>
          <c:order val="1"/>
          <c:tx>
            <c:strRef>
              <c:f>'Memory throughput'!$I$2</c:f>
              <c:strCache>
                <c:ptCount val="1"/>
                <c:pt idx="0">
                  <c:v>Batch size=64</c:v>
                </c:pt>
              </c:strCache>
            </c:strRef>
          </c:tx>
          <c:spPr>
            <a:solidFill>
              <a:schemeClr val="tx1">
                <a:lumMod val="50000"/>
                <a:lumOff val="50000"/>
              </a:schemeClr>
            </a:solidFill>
            <a:ln>
              <a:solidFill>
                <a:schemeClr val="tx1"/>
              </a:solidFill>
            </a:ln>
            <a:effectLst/>
          </c:spPr>
          <c:invertIfNegative val="0"/>
          <c:cat>
            <c:strRef>
              <c:f>'Memory throughput'!$G$3:$G$18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throughput'!$I$3:$I$18</c:f>
              <c:numCache>
                <c:formatCode>General</c:formatCode>
                <c:ptCount val="16"/>
                <c:pt idx="0">
                  <c:v>152</c:v>
                </c:pt>
                <c:pt idx="1">
                  <c:v>152</c:v>
                </c:pt>
                <c:pt idx="2">
                  <c:v>142.30000000000001</c:v>
                </c:pt>
                <c:pt idx="3">
                  <c:v>142.30000000000001</c:v>
                </c:pt>
                <c:pt idx="4">
                  <c:v>151.30000000000001</c:v>
                </c:pt>
                <c:pt idx="5">
                  <c:v>151.30000000000001</c:v>
                </c:pt>
                <c:pt idx="6">
                  <c:v>151.30000000000001</c:v>
                </c:pt>
                <c:pt idx="7">
                  <c:v>155.80000000000001</c:v>
                </c:pt>
                <c:pt idx="8">
                  <c:v>155.80000000000001</c:v>
                </c:pt>
                <c:pt idx="9">
                  <c:v>155.80000000000001</c:v>
                </c:pt>
                <c:pt idx="10">
                  <c:v>155.80000000000001</c:v>
                </c:pt>
                <c:pt idx="11">
                  <c:v>155.80000000000001</c:v>
                </c:pt>
                <c:pt idx="12">
                  <c:v>155.80000000000001</c:v>
                </c:pt>
                <c:pt idx="13">
                  <c:v>280</c:v>
                </c:pt>
                <c:pt idx="14">
                  <c:v>280</c:v>
                </c:pt>
                <c:pt idx="15">
                  <c:v>252</c:v>
                </c:pt>
              </c:numCache>
            </c:numRef>
          </c:val>
        </c:ser>
        <c:ser>
          <c:idx val="2"/>
          <c:order val="2"/>
          <c:tx>
            <c:strRef>
              <c:f>'Memory throughput'!$J$2</c:f>
              <c:strCache>
                <c:ptCount val="1"/>
                <c:pt idx="0">
                  <c:v>Batch size=128</c:v>
                </c:pt>
              </c:strCache>
            </c:strRef>
          </c:tx>
          <c:spPr>
            <a:solidFill>
              <a:schemeClr val="bg2">
                <a:lumMod val="90000"/>
              </a:schemeClr>
            </a:solidFill>
            <a:ln>
              <a:solidFill>
                <a:schemeClr val="tx1"/>
              </a:solidFill>
            </a:ln>
            <a:effectLst/>
          </c:spPr>
          <c:invertIfNegative val="0"/>
          <c:cat>
            <c:strRef>
              <c:f>'Memory throughput'!$G$3:$G$18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throughput'!$J$3:$J$18</c:f>
              <c:numCache>
                <c:formatCode>General</c:formatCode>
                <c:ptCount val="16"/>
                <c:pt idx="0">
                  <c:v>152.5</c:v>
                </c:pt>
                <c:pt idx="1">
                  <c:v>152.5</c:v>
                </c:pt>
                <c:pt idx="2">
                  <c:v>142.6</c:v>
                </c:pt>
                <c:pt idx="3">
                  <c:v>142.6</c:v>
                </c:pt>
                <c:pt idx="4">
                  <c:v>151.5</c:v>
                </c:pt>
                <c:pt idx="5">
                  <c:v>151.5</c:v>
                </c:pt>
                <c:pt idx="6">
                  <c:v>151.5</c:v>
                </c:pt>
                <c:pt idx="7">
                  <c:v>156</c:v>
                </c:pt>
                <c:pt idx="8">
                  <c:v>156</c:v>
                </c:pt>
                <c:pt idx="9">
                  <c:v>156</c:v>
                </c:pt>
                <c:pt idx="10">
                  <c:v>156</c:v>
                </c:pt>
                <c:pt idx="11">
                  <c:v>156</c:v>
                </c:pt>
                <c:pt idx="12">
                  <c:v>156</c:v>
                </c:pt>
                <c:pt idx="13">
                  <c:v>301</c:v>
                </c:pt>
                <c:pt idx="14">
                  <c:v>301</c:v>
                </c:pt>
                <c:pt idx="15">
                  <c:v>285</c:v>
                </c:pt>
              </c:numCache>
            </c:numRef>
          </c:val>
        </c:ser>
        <c:ser>
          <c:idx val="3"/>
          <c:order val="3"/>
          <c:tx>
            <c:strRef>
              <c:f>'Memory throughput'!$K$2</c:f>
              <c:strCache>
                <c:ptCount val="1"/>
                <c:pt idx="0">
                  <c:v>Batch size=256</c:v>
                </c:pt>
              </c:strCache>
            </c:strRef>
          </c:tx>
          <c:spPr>
            <a:solidFill>
              <a:schemeClr val="bg2"/>
            </a:solidFill>
            <a:ln>
              <a:solidFill>
                <a:schemeClr val="tx1"/>
              </a:solidFill>
            </a:ln>
            <a:effectLst/>
          </c:spPr>
          <c:invertIfNegative val="0"/>
          <c:cat>
            <c:strRef>
              <c:f>'Memory throughput'!$G$3:$G$18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throughput'!$K$3:$K$18</c:f>
              <c:numCache>
                <c:formatCode>General</c:formatCode>
                <c:ptCount val="16"/>
                <c:pt idx="0">
                  <c:v>153.19999999999999</c:v>
                </c:pt>
                <c:pt idx="1">
                  <c:v>153.19999999999999</c:v>
                </c:pt>
                <c:pt idx="2">
                  <c:v>143</c:v>
                </c:pt>
                <c:pt idx="3">
                  <c:v>143</c:v>
                </c:pt>
                <c:pt idx="4">
                  <c:v>151.9</c:v>
                </c:pt>
                <c:pt idx="5">
                  <c:v>151.9</c:v>
                </c:pt>
                <c:pt idx="6">
                  <c:v>151.9</c:v>
                </c:pt>
                <c:pt idx="7">
                  <c:v>156.1</c:v>
                </c:pt>
                <c:pt idx="8">
                  <c:v>156.1</c:v>
                </c:pt>
                <c:pt idx="9">
                  <c:v>156.1</c:v>
                </c:pt>
                <c:pt idx="10">
                  <c:v>156.1</c:v>
                </c:pt>
                <c:pt idx="11">
                  <c:v>156.1</c:v>
                </c:pt>
                <c:pt idx="12">
                  <c:v>156.1</c:v>
                </c:pt>
                <c:pt idx="13">
                  <c:v>332</c:v>
                </c:pt>
                <c:pt idx="14">
                  <c:v>332</c:v>
                </c:pt>
                <c:pt idx="15">
                  <c:v>303</c:v>
                </c:pt>
              </c:numCache>
            </c:numRef>
          </c:val>
        </c:ser>
        <c:dLbls>
          <c:showLegendKey val="0"/>
          <c:showVal val="0"/>
          <c:showCatName val="0"/>
          <c:showSerName val="0"/>
          <c:showPercent val="0"/>
          <c:showBubbleSize val="0"/>
        </c:dLbls>
        <c:gapWidth val="219"/>
        <c:axId val="366564720"/>
        <c:axId val="366570600"/>
      </c:barChart>
      <c:catAx>
        <c:axId val="36656472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66570600"/>
        <c:crosses val="autoZero"/>
        <c:auto val="1"/>
        <c:lblAlgn val="ctr"/>
        <c:lblOffset val="100"/>
        <c:noMultiLvlLbl val="0"/>
      </c:catAx>
      <c:valAx>
        <c:axId val="366570600"/>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a:solidFill>
                      <a:schemeClr val="tx1"/>
                    </a:solidFill>
                  </a:rPr>
                  <a:t>L2 </a:t>
                </a:r>
                <a:r>
                  <a:rPr lang="en-US" altLang="zh-CN" sz="1400" b="1" dirty="0" smtClean="0">
                    <a:solidFill>
                      <a:schemeClr val="tx1"/>
                    </a:solidFill>
                  </a:rPr>
                  <a:t>Read </a:t>
                </a:r>
                <a:r>
                  <a:rPr lang="en-US" altLang="zh-CN" sz="1400" b="1" dirty="0">
                    <a:solidFill>
                      <a:schemeClr val="tx1"/>
                    </a:solidFill>
                  </a:rPr>
                  <a:t>T</a:t>
                </a:r>
                <a:r>
                  <a:rPr lang="en-US" altLang="zh-CN" sz="1400" b="1" dirty="0" smtClean="0">
                    <a:solidFill>
                      <a:schemeClr val="tx1"/>
                    </a:solidFill>
                  </a:rPr>
                  <a:t>hroughput(GB/s</a:t>
                </a:r>
                <a:r>
                  <a:rPr lang="en-US" altLang="zh-CN" sz="1400" b="1" dirty="0">
                    <a:solidFill>
                      <a:schemeClr val="tx1"/>
                    </a:solidFill>
                  </a:rPr>
                  <a:t>)</a:t>
                </a:r>
                <a:endParaRPr lang="zh-CN" altLang="en-US" sz="1400" b="1" dirty="0">
                  <a:solidFill>
                    <a:schemeClr val="tx1"/>
                  </a:solidFill>
                </a:endParaRP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6564720"/>
        <c:crosses val="autoZero"/>
        <c:crossBetween val="between"/>
      </c:valAx>
      <c:spPr>
        <a:noFill/>
        <a:ln>
          <a:noFill/>
        </a:ln>
        <a:effectLst/>
      </c:spPr>
    </c:plotArea>
    <c:legend>
      <c:legendPos val="t"/>
      <c:layout>
        <c:manualLayout>
          <c:xMode val="edge"/>
          <c:yMode val="edge"/>
          <c:x val="0"/>
          <c:y val="0"/>
          <c:w val="0.914511811023622"/>
          <c:h val="7.812554680664916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340429063852"/>
          <c:y val="0.15583394669644701"/>
          <c:w val="0.45645646378736199"/>
          <c:h val="0.51185232663532099"/>
        </c:manualLayout>
      </c:layout>
      <c:barChart>
        <c:barDir val="col"/>
        <c:grouping val="clustered"/>
        <c:varyColors val="0"/>
        <c:ser>
          <c:idx val="0"/>
          <c:order val="0"/>
          <c:tx>
            <c:strRef>
              <c:f>Sheet1!$I$66</c:f>
              <c:strCache>
                <c:ptCount val="1"/>
                <c:pt idx="0">
                  <c:v>Batch size=32</c:v>
                </c:pt>
              </c:strCache>
            </c:strRef>
          </c:tx>
          <c:spPr>
            <a:solidFill>
              <a:schemeClr val="tx1"/>
            </a:solidFill>
            <a:ln>
              <a:noFill/>
            </a:ln>
            <a:effectLst/>
          </c:spPr>
          <c:invertIfNegative val="0"/>
          <c:cat>
            <c:strRef>
              <c:f>Sheet1!$H$67:$H$74</c:f>
              <c:strCache>
                <c:ptCount val="8"/>
                <c:pt idx="0">
                  <c:v>CONV1</c:v>
                </c:pt>
                <c:pt idx="1">
                  <c:v>CONV2</c:v>
                </c:pt>
                <c:pt idx="2">
                  <c:v>CONV3</c:v>
                </c:pt>
                <c:pt idx="3">
                  <c:v>CONV4</c:v>
                </c:pt>
                <c:pt idx="4">
                  <c:v>CONV5</c:v>
                </c:pt>
                <c:pt idx="5">
                  <c:v>FCN1</c:v>
                </c:pt>
                <c:pt idx="6">
                  <c:v>FCN2</c:v>
                </c:pt>
                <c:pt idx="7">
                  <c:v>FCN3</c:v>
                </c:pt>
              </c:strCache>
            </c:strRef>
          </c:cat>
          <c:val>
            <c:numRef>
              <c:f>Sheet1!$I$67:$I$74</c:f>
              <c:numCache>
                <c:formatCode>General</c:formatCode>
                <c:ptCount val="8"/>
                <c:pt idx="0">
                  <c:v>1</c:v>
                </c:pt>
                <c:pt idx="1">
                  <c:v>20.120724346076457</c:v>
                </c:pt>
                <c:pt idx="2">
                  <c:v>24.144869215291749</c:v>
                </c:pt>
                <c:pt idx="3">
                  <c:v>24.144869215291749</c:v>
                </c:pt>
                <c:pt idx="4">
                  <c:v>20.120724346076457</c:v>
                </c:pt>
                <c:pt idx="5">
                  <c:v>1.3682092555331991</c:v>
                </c:pt>
                <c:pt idx="6">
                  <c:v>1.3682092555331991</c:v>
                </c:pt>
                <c:pt idx="7">
                  <c:v>0.74446680080482897</c:v>
                </c:pt>
              </c:numCache>
            </c:numRef>
          </c:val>
        </c:ser>
        <c:ser>
          <c:idx val="1"/>
          <c:order val="1"/>
          <c:tx>
            <c:strRef>
              <c:f>Sheet1!$J$66</c:f>
              <c:strCache>
                <c:ptCount val="1"/>
                <c:pt idx="0">
                  <c:v>Batch size=64</c:v>
                </c:pt>
              </c:strCache>
            </c:strRef>
          </c:tx>
          <c:spPr>
            <a:solidFill>
              <a:schemeClr val="tx1">
                <a:lumMod val="50000"/>
                <a:lumOff val="50000"/>
              </a:schemeClr>
            </a:solidFill>
            <a:ln>
              <a:solidFill>
                <a:schemeClr val="tx1"/>
              </a:solidFill>
            </a:ln>
            <a:effectLst/>
          </c:spPr>
          <c:invertIfNegative val="0"/>
          <c:cat>
            <c:strRef>
              <c:f>Sheet1!$H$67:$H$74</c:f>
              <c:strCache>
                <c:ptCount val="8"/>
                <c:pt idx="0">
                  <c:v>CONV1</c:v>
                </c:pt>
                <c:pt idx="1">
                  <c:v>CONV2</c:v>
                </c:pt>
                <c:pt idx="2">
                  <c:v>CONV3</c:v>
                </c:pt>
                <c:pt idx="3">
                  <c:v>CONV4</c:v>
                </c:pt>
                <c:pt idx="4">
                  <c:v>CONV5</c:v>
                </c:pt>
                <c:pt idx="5">
                  <c:v>FCN1</c:v>
                </c:pt>
                <c:pt idx="6">
                  <c:v>FCN2</c:v>
                </c:pt>
                <c:pt idx="7">
                  <c:v>FCN3</c:v>
                </c:pt>
              </c:strCache>
            </c:strRef>
          </c:cat>
          <c:val>
            <c:numRef>
              <c:f>Sheet1!$J$67:$J$74</c:f>
              <c:numCache>
                <c:formatCode>General</c:formatCode>
                <c:ptCount val="8"/>
                <c:pt idx="0">
                  <c:v>1.5392354124748491</c:v>
                </c:pt>
                <c:pt idx="1">
                  <c:v>33.199195171026155</c:v>
                </c:pt>
                <c:pt idx="2">
                  <c:v>40.241448692152915</c:v>
                </c:pt>
                <c:pt idx="3">
                  <c:v>40.241448692152915</c:v>
                </c:pt>
                <c:pt idx="4">
                  <c:v>33.199195171026155</c:v>
                </c:pt>
                <c:pt idx="5">
                  <c:v>2.5955734406438631</c:v>
                </c:pt>
                <c:pt idx="6">
                  <c:v>2.5955734406438631</c:v>
                </c:pt>
                <c:pt idx="7">
                  <c:v>1.3883299798792756</c:v>
                </c:pt>
              </c:numCache>
            </c:numRef>
          </c:val>
        </c:ser>
        <c:ser>
          <c:idx val="2"/>
          <c:order val="2"/>
          <c:tx>
            <c:strRef>
              <c:f>Sheet1!$K$66</c:f>
              <c:strCache>
                <c:ptCount val="1"/>
                <c:pt idx="0">
                  <c:v>Batch size=128</c:v>
                </c:pt>
              </c:strCache>
            </c:strRef>
          </c:tx>
          <c:spPr>
            <a:solidFill>
              <a:schemeClr val="bg2">
                <a:lumMod val="90000"/>
              </a:schemeClr>
            </a:solidFill>
            <a:ln>
              <a:solidFill>
                <a:schemeClr val="tx1"/>
              </a:solidFill>
            </a:ln>
            <a:effectLst/>
          </c:spPr>
          <c:invertIfNegative val="0"/>
          <c:cat>
            <c:strRef>
              <c:f>Sheet1!$H$67:$H$74</c:f>
              <c:strCache>
                <c:ptCount val="8"/>
                <c:pt idx="0">
                  <c:v>CONV1</c:v>
                </c:pt>
                <c:pt idx="1">
                  <c:v>CONV2</c:v>
                </c:pt>
                <c:pt idx="2">
                  <c:v>CONV3</c:v>
                </c:pt>
                <c:pt idx="3">
                  <c:v>CONV4</c:v>
                </c:pt>
                <c:pt idx="4">
                  <c:v>CONV5</c:v>
                </c:pt>
                <c:pt idx="5">
                  <c:v>FCN1</c:v>
                </c:pt>
                <c:pt idx="6">
                  <c:v>FCN2</c:v>
                </c:pt>
                <c:pt idx="7">
                  <c:v>FCN3</c:v>
                </c:pt>
              </c:strCache>
            </c:strRef>
          </c:cat>
          <c:val>
            <c:numRef>
              <c:f>Sheet1!$K$67:$K$74</c:f>
              <c:numCache>
                <c:formatCode>General</c:formatCode>
                <c:ptCount val="8"/>
                <c:pt idx="0">
                  <c:v>2.6156941649899395</c:v>
                </c:pt>
                <c:pt idx="1">
                  <c:v>56.338028169014088</c:v>
                </c:pt>
                <c:pt idx="2">
                  <c:v>60.362173038229379</c:v>
                </c:pt>
                <c:pt idx="3">
                  <c:v>60.362173038229379</c:v>
                </c:pt>
                <c:pt idx="4">
                  <c:v>56.338028169014088</c:v>
                </c:pt>
                <c:pt idx="5">
                  <c:v>3.6820925553319919</c:v>
                </c:pt>
                <c:pt idx="6">
                  <c:v>3.6820925553319919</c:v>
                </c:pt>
                <c:pt idx="7">
                  <c:v>1.9718309859154928</c:v>
                </c:pt>
              </c:numCache>
            </c:numRef>
          </c:val>
        </c:ser>
        <c:ser>
          <c:idx val="3"/>
          <c:order val="3"/>
          <c:tx>
            <c:strRef>
              <c:f>Sheet1!$L$66</c:f>
              <c:strCache>
                <c:ptCount val="1"/>
                <c:pt idx="0">
                  <c:v>Batch size=256</c:v>
                </c:pt>
              </c:strCache>
            </c:strRef>
          </c:tx>
          <c:spPr>
            <a:solidFill>
              <a:schemeClr val="bg2"/>
            </a:solidFill>
            <a:ln>
              <a:solidFill>
                <a:schemeClr val="tx1"/>
              </a:solidFill>
            </a:ln>
            <a:effectLst/>
          </c:spPr>
          <c:invertIfNegative val="0"/>
          <c:cat>
            <c:strRef>
              <c:f>Sheet1!$H$67:$H$74</c:f>
              <c:strCache>
                <c:ptCount val="8"/>
                <c:pt idx="0">
                  <c:v>CONV1</c:v>
                </c:pt>
                <c:pt idx="1">
                  <c:v>CONV2</c:v>
                </c:pt>
                <c:pt idx="2">
                  <c:v>CONV3</c:v>
                </c:pt>
                <c:pt idx="3">
                  <c:v>CONV4</c:v>
                </c:pt>
                <c:pt idx="4">
                  <c:v>CONV5</c:v>
                </c:pt>
                <c:pt idx="5">
                  <c:v>FCN1</c:v>
                </c:pt>
                <c:pt idx="6">
                  <c:v>FCN2</c:v>
                </c:pt>
                <c:pt idx="7">
                  <c:v>FCN3</c:v>
                </c:pt>
              </c:strCache>
            </c:strRef>
          </c:cat>
          <c:val>
            <c:numRef>
              <c:f>Sheet1!$L$67:$L$74</c:f>
              <c:numCache>
                <c:formatCode>General</c:formatCode>
                <c:ptCount val="8"/>
                <c:pt idx="0">
                  <c:v>4.6156941649899395</c:v>
                </c:pt>
                <c:pt idx="1">
                  <c:v>86.519114688128766</c:v>
                </c:pt>
                <c:pt idx="2">
                  <c:v>96.579476861166995</c:v>
                </c:pt>
                <c:pt idx="3">
                  <c:v>96.579476861166995</c:v>
                </c:pt>
                <c:pt idx="4">
                  <c:v>90.543259557344058</c:v>
                </c:pt>
                <c:pt idx="5">
                  <c:v>6.7404426559356132</c:v>
                </c:pt>
                <c:pt idx="6">
                  <c:v>6.7404426559356132</c:v>
                </c:pt>
                <c:pt idx="7">
                  <c:v>3.3601609657947686</c:v>
                </c:pt>
              </c:numCache>
            </c:numRef>
          </c:val>
        </c:ser>
        <c:dLbls>
          <c:showLegendKey val="0"/>
          <c:showVal val="0"/>
          <c:showCatName val="0"/>
          <c:showSerName val="0"/>
          <c:showPercent val="0"/>
          <c:showBubbleSize val="0"/>
        </c:dLbls>
        <c:gapWidth val="219"/>
        <c:axId val="365175464"/>
        <c:axId val="365180560"/>
      </c:barChart>
      <c:catAx>
        <c:axId val="3651754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65180560"/>
        <c:crosses val="autoZero"/>
        <c:auto val="1"/>
        <c:lblAlgn val="ctr"/>
        <c:lblOffset val="100"/>
        <c:noMultiLvlLbl val="0"/>
      </c:catAx>
      <c:valAx>
        <c:axId val="365180560"/>
        <c:scaling>
          <c:orientation val="minMax"/>
          <c:max val="100"/>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400" b="1" dirty="0">
                    <a:solidFill>
                      <a:srgbClr val="000000"/>
                    </a:solidFill>
                  </a:rPr>
                  <a:t>Normalized </a:t>
                </a:r>
                <a:r>
                  <a:rPr lang="en-US" sz="1400" b="1" dirty="0" smtClean="0">
                    <a:solidFill>
                      <a:srgbClr val="000000"/>
                    </a:solidFill>
                  </a:rPr>
                  <a:t>Execution </a:t>
                </a:r>
                <a:r>
                  <a:rPr lang="en-US" sz="1400" b="1" dirty="0">
                    <a:solidFill>
                      <a:srgbClr val="000000"/>
                    </a:solidFill>
                  </a:rPr>
                  <a:t>T</a:t>
                </a:r>
                <a:r>
                  <a:rPr lang="en-US" sz="1400" b="1" dirty="0" smtClean="0">
                    <a:solidFill>
                      <a:srgbClr val="000000"/>
                    </a:solidFill>
                  </a:rPr>
                  <a:t>ime</a:t>
                </a:r>
                <a:endParaRPr lang="zh-CN" sz="1400" b="1" dirty="0">
                  <a:solidFill>
                    <a:srgbClr val="000000"/>
                  </a:solidFill>
                </a:endParaRPr>
              </a:p>
            </c:rich>
          </c:tx>
          <c:layout>
            <c:manualLayout>
              <c:xMode val="edge"/>
              <c:yMode val="edge"/>
              <c:x val="7.7506310480524102E-3"/>
              <c:y val="0.1329031019322939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rgbClr val="000000"/>
                </a:solidFill>
                <a:latin typeface="+mn-lt"/>
                <a:ea typeface="+mn-ea"/>
                <a:cs typeface="+mn-cs"/>
              </a:defRPr>
            </a:pPr>
            <a:endParaRPr lang="zh-CN"/>
          </a:p>
        </c:txPr>
        <c:crossAx val="365175464"/>
        <c:crosses val="autoZero"/>
        <c:crossBetween val="between"/>
      </c:valAx>
      <c:spPr>
        <a:noFill/>
        <a:ln>
          <a:noFill/>
        </a:ln>
        <a:effectLst/>
      </c:spPr>
    </c:plotArea>
    <c:legend>
      <c:legendPos val="t"/>
      <c:layout>
        <c:manualLayout>
          <c:xMode val="edge"/>
          <c:yMode val="edge"/>
          <c:x val="1.1194999951176161E-2"/>
          <c:y val="4.319161503111224E-2"/>
          <c:w val="0.85469386235584799"/>
          <c:h val="9.2803331234455694E-2"/>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000000"/>
              </a:solidFill>
              <a:latin typeface="+mn-lt"/>
              <a:ea typeface="+mn-ea"/>
              <a:cs typeface="+mn-cs"/>
            </a:defRPr>
          </a:pPr>
          <a:endParaRPr lang="zh-CN"/>
        </a:p>
      </c:txPr>
    </c:legend>
    <c:plotVisOnly val="1"/>
    <c:dispBlanksAs val="gap"/>
    <c:showDLblsOverMax val="0"/>
  </c:chart>
  <c:spPr>
    <a:noFill/>
    <a:ln>
      <a:noFill/>
    </a:ln>
    <a:effectLst/>
  </c:spPr>
  <c:txPr>
    <a:bodyPr/>
    <a:lstStyle/>
    <a:p>
      <a:pPr>
        <a:defRPr>
          <a:latin typeface="+mn-lt"/>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'Hit rate'!$B$21</c:f>
              <c:strCache>
                <c:ptCount val="1"/>
                <c:pt idx="0">
                  <c:v>Batch size=32</c:v>
                </c:pt>
              </c:strCache>
            </c:strRef>
          </c:tx>
          <c:spPr>
            <a:solidFill>
              <a:schemeClr val="tx1"/>
            </a:solidFill>
            <a:ln>
              <a:solidFill>
                <a:schemeClr val="tx1"/>
              </a:solidFill>
            </a:ln>
            <a:effectLst/>
          </c:spPr>
          <c:invertIfNegative val="0"/>
          <c:cat>
            <c:strRef>
              <c:f>'Hit rate'!$A$22:$A$37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rate'!$B$22:$B$37</c:f>
              <c:numCache>
                <c:formatCode>0.00%</c:formatCode>
                <c:ptCount val="16"/>
                <c:pt idx="0">
                  <c:v>0.54200000000000004</c:v>
                </c:pt>
                <c:pt idx="1">
                  <c:v>0.55200000000000005</c:v>
                </c:pt>
                <c:pt idx="2" formatCode="0%">
                  <c:v>0.36899999999999999</c:v>
                </c:pt>
                <c:pt idx="3" formatCode="0%">
                  <c:v>0.36899999999999999</c:v>
                </c:pt>
                <c:pt idx="4">
                  <c:v>0.35099999999999998</c:v>
                </c:pt>
                <c:pt idx="5">
                  <c:v>0.35099999999999998</c:v>
                </c:pt>
                <c:pt idx="6">
                  <c:v>0.35099999999999998</c:v>
                </c:pt>
                <c:pt idx="7">
                  <c:v>0.38</c:v>
                </c:pt>
                <c:pt idx="8">
                  <c:v>0.38</c:v>
                </c:pt>
                <c:pt idx="9">
                  <c:v>0.38</c:v>
                </c:pt>
                <c:pt idx="10">
                  <c:v>0.38</c:v>
                </c:pt>
                <c:pt idx="11">
                  <c:v>0.38</c:v>
                </c:pt>
                <c:pt idx="12">
                  <c:v>0.38</c:v>
                </c:pt>
                <c:pt idx="13">
                  <c:v>0.94599999999999995</c:v>
                </c:pt>
                <c:pt idx="14">
                  <c:v>0.94599999999999995</c:v>
                </c:pt>
                <c:pt idx="15">
                  <c:v>0.97</c:v>
                </c:pt>
              </c:numCache>
            </c:numRef>
          </c:val>
        </c:ser>
        <c:ser>
          <c:idx val="1"/>
          <c:order val="1"/>
          <c:tx>
            <c:strRef>
              <c:f>'Hit rate'!$C$21</c:f>
              <c:strCache>
                <c:ptCount val="1"/>
                <c:pt idx="0">
                  <c:v>Batch size=64</c:v>
                </c:pt>
              </c:strCache>
            </c:strRef>
          </c:tx>
          <c:spPr>
            <a:solidFill>
              <a:schemeClr val="tx1">
                <a:lumMod val="50000"/>
                <a:lumOff val="50000"/>
              </a:schemeClr>
            </a:solidFill>
            <a:ln>
              <a:solidFill>
                <a:schemeClr val="tx1"/>
              </a:solidFill>
            </a:ln>
            <a:effectLst/>
          </c:spPr>
          <c:invertIfNegative val="0"/>
          <c:cat>
            <c:strRef>
              <c:f>'Hit rate'!$A$22:$A$37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rate'!$C$22:$C$37</c:f>
              <c:numCache>
                <c:formatCode>0.00%</c:formatCode>
                <c:ptCount val="16"/>
                <c:pt idx="0">
                  <c:v>0.54200000000000004</c:v>
                </c:pt>
                <c:pt idx="1">
                  <c:v>0.55200000000000005</c:v>
                </c:pt>
                <c:pt idx="2">
                  <c:v>0.373</c:v>
                </c:pt>
                <c:pt idx="3">
                  <c:v>0.373</c:v>
                </c:pt>
                <c:pt idx="4">
                  <c:v>0.35299999999999998</c:v>
                </c:pt>
                <c:pt idx="5">
                  <c:v>0.35299999999999998</c:v>
                </c:pt>
                <c:pt idx="6">
                  <c:v>0.35299999999999998</c:v>
                </c:pt>
                <c:pt idx="7">
                  <c:v>0.38200000000000001</c:v>
                </c:pt>
                <c:pt idx="8">
                  <c:v>0.38200000000000001</c:v>
                </c:pt>
                <c:pt idx="9">
                  <c:v>0.38200000000000001</c:v>
                </c:pt>
                <c:pt idx="10">
                  <c:v>0.38200000000000001</c:v>
                </c:pt>
                <c:pt idx="11">
                  <c:v>0.38200000000000001</c:v>
                </c:pt>
                <c:pt idx="12">
                  <c:v>0.38200000000000001</c:v>
                </c:pt>
                <c:pt idx="13">
                  <c:v>0.95</c:v>
                </c:pt>
                <c:pt idx="14">
                  <c:v>0.95</c:v>
                </c:pt>
                <c:pt idx="15">
                  <c:v>0.97099999999999997</c:v>
                </c:pt>
              </c:numCache>
            </c:numRef>
          </c:val>
        </c:ser>
        <c:ser>
          <c:idx val="2"/>
          <c:order val="2"/>
          <c:tx>
            <c:strRef>
              <c:f>'Hit rate'!$D$21</c:f>
              <c:strCache>
                <c:ptCount val="1"/>
                <c:pt idx="0">
                  <c:v>Batch size=128</c:v>
                </c:pt>
              </c:strCache>
            </c:strRef>
          </c:tx>
          <c:spPr>
            <a:solidFill>
              <a:schemeClr val="bg2">
                <a:lumMod val="90000"/>
              </a:schemeClr>
            </a:solidFill>
            <a:ln>
              <a:solidFill>
                <a:schemeClr val="tx1"/>
              </a:solidFill>
            </a:ln>
            <a:effectLst/>
          </c:spPr>
          <c:invertIfNegative val="0"/>
          <c:cat>
            <c:strRef>
              <c:f>'Hit rate'!$A$22:$A$37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rate'!$D$22:$D$37</c:f>
              <c:numCache>
                <c:formatCode>0.00%</c:formatCode>
                <c:ptCount val="16"/>
                <c:pt idx="0">
                  <c:v>0.54100000000000004</c:v>
                </c:pt>
                <c:pt idx="1">
                  <c:v>0.54100000000000004</c:v>
                </c:pt>
                <c:pt idx="2">
                  <c:v>0.375</c:v>
                </c:pt>
                <c:pt idx="3">
                  <c:v>0.375</c:v>
                </c:pt>
                <c:pt idx="4">
                  <c:v>0.35199999999999998</c:v>
                </c:pt>
                <c:pt idx="5">
                  <c:v>0.35199999999999998</c:v>
                </c:pt>
                <c:pt idx="6">
                  <c:v>0.35199999999999998</c:v>
                </c:pt>
                <c:pt idx="7">
                  <c:v>0.38400000000000001</c:v>
                </c:pt>
                <c:pt idx="8">
                  <c:v>0.38400000000000001</c:v>
                </c:pt>
                <c:pt idx="9">
                  <c:v>0.38400000000000001</c:v>
                </c:pt>
                <c:pt idx="10">
                  <c:v>0.38400000000000001</c:v>
                </c:pt>
                <c:pt idx="11">
                  <c:v>0.38400000000000001</c:v>
                </c:pt>
                <c:pt idx="12">
                  <c:v>0.38400000000000001</c:v>
                </c:pt>
                <c:pt idx="13">
                  <c:v>0.94299999999999995</c:v>
                </c:pt>
                <c:pt idx="14">
                  <c:v>0.94299999999999995</c:v>
                </c:pt>
                <c:pt idx="15">
                  <c:v>0.96499999999999997</c:v>
                </c:pt>
              </c:numCache>
            </c:numRef>
          </c:val>
        </c:ser>
        <c:ser>
          <c:idx val="3"/>
          <c:order val="3"/>
          <c:tx>
            <c:strRef>
              <c:f>'Hit rate'!$E$21</c:f>
              <c:strCache>
                <c:ptCount val="1"/>
                <c:pt idx="0">
                  <c:v>Batch size=256</c:v>
                </c:pt>
              </c:strCache>
            </c:strRef>
          </c:tx>
          <c:spPr>
            <a:solidFill>
              <a:schemeClr val="bg2"/>
            </a:solidFill>
            <a:ln>
              <a:solidFill>
                <a:schemeClr val="tx1"/>
              </a:solidFill>
            </a:ln>
            <a:effectLst/>
          </c:spPr>
          <c:invertIfNegative val="0"/>
          <c:cat>
            <c:strRef>
              <c:f>'Hit rate'!$A$22:$A$37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'Hit rate'!$E$22:$E$37</c:f>
              <c:numCache>
                <c:formatCode>0.00%</c:formatCode>
                <c:ptCount val="16"/>
                <c:pt idx="0">
                  <c:v>0.55100000000000005</c:v>
                </c:pt>
                <c:pt idx="1">
                  <c:v>0.55100000000000005</c:v>
                </c:pt>
                <c:pt idx="2">
                  <c:v>0.372</c:v>
                </c:pt>
                <c:pt idx="3">
                  <c:v>0.372</c:v>
                </c:pt>
                <c:pt idx="4">
                  <c:v>0.35499999999999998</c:v>
                </c:pt>
                <c:pt idx="5">
                  <c:v>0.35499999999999998</c:v>
                </c:pt>
                <c:pt idx="6">
                  <c:v>0.35499999999999998</c:v>
                </c:pt>
                <c:pt idx="7">
                  <c:v>0.38100000000000001</c:v>
                </c:pt>
                <c:pt idx="8">
                  <c:v>0.38100000000000001</c:v>
                </c:pt>
                <c:pt idx="9">
                  <c:v>0.38100000000000001</c:v>
                </c:pt>
                <c:pt idx="10">
                  <c:v>0.38100000000000001</c:v>
                </c:pt>
                <c:pt idx="11">
                  <c:v>0.38100000000000001</c:v>
                </c:pt>
                <c:pt idx="12">
                  <c:v>0.38100000000000001</c:v>
                </c:pt>
                <c:pt idx="13">
                  <c:v>0.94699999999999995</c:v>
                </c:pt>
                <c:pt idx="14">
                  <c:v>0.94699999999999995</c:v>
                </c:pt>
                <c:pt idx="15">
                  <c:v>0.96299999999999997</c:v>
                </c:pt>
              </c:numCache>
            </c:numRef>
          </c:val>
        </c:ser>
        <c:dLbls>
          <c:showLegendKey val="0"/>
          <c:showVal val="0"/>
          <c:showCatName val="0"/>
          <c:showSerName val="0"/>
          <c:showPercent val="0"/>
          <c:showBubbleSize val="0"/>
        </c:dLbls>
        <c:gapWidth val="219"/>
        <c:axId val="366568640"/>
        <c:axId val="366563152"/>
      </c:barChart>
      <c:catAx>
        <c:axId val="36656864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66563152"/>
        <c:crosses val="autoZero"/>
        <c:auto val="1"/>
        <c:lblAlgn val="ctr"/>
        <c:lblOffset val="100"/>
        <c:noMultiLvlLbl val="0"/>
      </c:catAx>
      <c:valAx>
        <c:axId val="366563152"/>
        <c:scaling>
          <c:orientation val="minMax"/>
          <c:max val="1"/>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a:solidFill>
                      <a:schemeClr val="tx1"/>
                    </a:solidFill>
                  </a:rPr>
                  <a:t>L2 </a:t>
                </a:r>
                <a:r>
                  <a:rPr lang="en-US" altLang="zh-CN" sz="1400" b="1" dirty="0" smtClean="0">
                    <a:solidFill>
                      <a:schemeClr val="tx1"/>
                    </a:solidFill>
                  </a:rPr>
                  <a:t>Write </a:t>
                </a:r>
                <a:r>
                  <a:rPr lang="en-US" altLang="zh-CN" sz="1400" b="1" dirty="0">
                    <a:solidFill>
                      <a:schemeClr val="tx1"/>
                    </a:solidFill>
                  </a:rPr>
                  <a:t>H</a:t>
                </a:r>
                <a:r>
                  <a:rPr lang="en-US" altLang="zh-CN" sz="1400" b="1" dirty="0" smtClean="0">
                    <a:solidFill>
                      <a:schemeClr val="tx1"/>
                    </a:solidFill>
                  </a:rPr>
                  <a:t>it</a:t>
                </a:r>
                <a:r>
                  <a:rPr lang="en-US" altLang="zh-CN" sz="1400" b="1" baseline="0" dirty="0" smtClean="0">
                    <a:solidFill>
                      <a:schemeClr val="tx1"/>
                    </a:solidFill>
                  </a:rPr>
                  <a:t> </a:t>
                </a:r>
                <a:r>
                  <a:rPr lang="en-US" altLang="zh-CN" sz="1400" b="1" baseline="0" dirty="0">
                    <a:solidFill>
                      <a:schemeClr val="tx1"/>
                    </a:solidFill>
                  </a:rPr>
                  <a:t>R</a:t>
                </a:r>
                <a:r>
                  <a:rPr lang="en-US" altLang="zh-CN" sz="1400" b="1" baseline="0" dirty="0" smtClean="0">
                    <a:solidFill>
                      <a:schemeClr val="tx1"/>
                    </a:solidFill>
                  </a:rPr>
                  <a:t>ate</a:t>
                </a:r>
                <a:endParaRPr lang="zh-CN" altLang="en-US" sz="1400" b="1" dirty="0">
                  <a:solidFill>
                    <a:schemeClr val="tx1"/>
                  </a:solidFill>
                </a:endParaRP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6568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'Memory throughput'!$H$21</c:f>
              <c:strCache>
                <c:ptCount val="1"/>
                <c:pt idx="0">
                  <c:v>Batch size=32</c:v>
                </c:pt>
              </c:strCache>
            </c:strRef>
          </c:tx>
          <c:spPr>
            <a:solidFill>
              <a:schemeClr val="tx1"/>
            </a:solidFill>
            <a:ln>
              <a:solidFill>
                <a:schemeClr val="tx1"/>
              </a:solidFill>
            </a:ln>
            <a:effectLst/>
          </c:spPr>
          <c:invertIfNegative val="0"/>
          <c:cat>
            <c:strRef>
              <c:f>'Memory throughput'!$G$22:$G$37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throughput'!$H$22:$H$37</c:f>
              <c:numCache>
                <c:formatCode>General</c:formatCode>
                <c:ptCount val="16"/>
                <c:pt idx="0">
                  <c:v>214</c:v>
                </c:pt>
                <c:pt idx="1">
                  <c:v>214</c:v>
                </c:pt>
                <c:pt idx="2">
                  <c:v>137.19999999999999</c:v>
                </c:pt>
                <c:pt idx="3">
                  <c:v>137.19999999999999</c:v>
                </c:pt>
                <c:pt idx="4">
                  <c:v>140</c:v>
                </c:pt>
                <c:pt idx="5">
                  <c:v>140</c:v>
                </c:pt>
                <c:pt idx="6">
                  <c:v>140</c:v>
                </c:pt>
                <c:pt idx="7">
                  <c:v>145</c:v>
                </c:pt>
                <c:pt idx="8">
                  <c:v>145</c:v>
                </c:pt>
                <c:pt idx="9">
                  <c:v>145</c:v>
                </c:pt>
                <c:pt idx="10">
                  <c:v>145</c:v>
                </c:pt>
                <c:pt idx="11">
                  <c:v>145</c:v>
                </c:pt>
                <c:pt idx="12">
                  <c:v>145</c:v>
                </c:pt>
                <c:pt idx="13">
                  <c:v>113</c:v>
                </c:pt>
                <c:pt idx="14">
                  <c:v>113</c:v>
                </c:pt>
                <c:pt idx="15">
                  <c:v>115</c:v>
                </c:pt>
              </c:numCache>
            </c:numRef>
          </c:val>
        </c:ser>
        <c:ser>
          <c:idx val="1"/>
          <c:order val="1"/>
          <c:tx>
            <c:strRef>
              <c:f>'Memory throughput'!$I$21</c:f>
              <c:strCache>
                <c:ptCount val="1"/>
                <c:pt idx="0">
                  <c:v>Batch size=64</c:v>
                </c:pt>
              </c:strCache>
            </c:strRef>
          </c:tx>
          <c:spPr>
            <a:solidFill>
              <a:schemeClr val="tx1">
                <a:lumMod val="50000"/>
                <a:lumOff val="50000"/>
              </a:schemeClr>
            </a:solidFill>
            <a:ln>
              <a:solidFill>
                <a:schemeClr val="tx1"/>
              </a:solidFill>
            </a:ln>
            <a:effectLst/>
          </c:spPr>
          <c:invertIfNegative val="0"/>
          <c:cat>
            <c:strRef>
              <c:f>'Memory throughput'!$G$22:$G$37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throughput'!$I$22:$I$37</c:f>
              <c:numCache>
                <c:formatCode>General</c:formatCode>
                <c:ptCount val="16"/>
                <c:pt idx="0">
                  <c:v>214.3</c:v>
                </c:pt>
                <c:pt idx="1">
                  <c:v>214.3</c:v>
                </c:pt>
                <c:pt idx="2">
                  <c:v>137.6</c:v>
                </c:pt>
                <c:pt idx="3">
                  <c:v>137.6</c:v>
                </c:pt>
                <c:pt idx="4">
                  <c:v>140.1</c:v>
                </c:pt>
                <c:pt idx="5">
                  <c:v>140.1</c:v>
                </c:pt>
                <c:pt idx="6">
                  <c:v>140.1</c:v>
                </c:pt>
                <c:pt idx="7">
                  <c:v>145.4</c:v>
                </c:pt>
                <c:pt idx="8">
                  <c:v>145.4</c:v>
                </c:pt>
                <c:pt idx="9">
                  <c:v>145.4</c:v>
                </c:pt>
                <c:pt idx="10">
                  <c:v>145.4</c:v>
                </c:pt>
                <c:pt idx="11">
                  <c:v>145.4</c:v>
                </c:pt>
                <c:pt idx="12">
                  <c:v>145.4</c:v>
                </c:pt>
                <c:pt idx="13">
                  <c:v>113.2</c:v>
                </c:pt>
                <c:pt idx="14">
                  <c:v>113.2</c:v>
                </c:pt>
                <c:pt idx="15">
                  <c:v>115.3</c:v>
                </c:pt>
              </c:numCache>
            </c:numRef>
          </c:val>
        </c:ser>
        <c:ser>
          <c:idx val="2"/>
          <c:order val="2"/>
          <c:tx>
            <c:strRef>
              <c:f>'Memory throughput'!$J$21</c:f>
              <c:strCache>
                <c:ptCount val="1"/>
                <c:pt idx="0">
                  <c:v>Batch size=128</c:v>
                </c:pt>
              </c:strCache>
            </c:strRef>
          </c:tx>
          <c:spPr>
            <a:solidFill>
              <a:schemeClr val="bg2">
                <a:lumMod val="90000"/>
              </a:schemeClr>
            </a:solidFill>
            <a:ln>
              <a:solidFill>
                <a:schemeClr val="tx1"/>
              </a:solidFill>
            </a:ln>
            <a:effectLst/>
          </c:spPr>
          <c:invertIfNegative val="0"/>
          <c:cat>
            <c:strRef>
              <c:f>'Memory throughput'!$G$22:$G$37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throughput'!$J$22:$J$37</c:f>
              <c:numCache>
                <c:formatCode>General</c:formatCode>
                <c:ptCount val="16"/>
                <c:pt idx="0">
                  <c:v>214.4</c:v>
                </c:pt>
                <c:pt idx="1">
                  <c:v>214.4</c:v>
                </c:pt>
                <c:pt idx="2">
                  <c:v>137.9</c:v>
                </c:pt>
                <c:pt idx="3">
                  <c:v>137.9</c:v>
                </c:pt>
                <c:pt idx="4">
                  <c:v>140</c:v>
                </c:pt>
                <c:pt idx="5">
                  <c:v>140</c:v>
                </c:pt>
                <c:pt idx="6">
                  <c:v>140</c:v>
                </c:pt>
                <c:pt idx="7">
                  <c:v>145.69999999999999</c:v>
                </c:pt>
                <c:pt idx="8">
                  <c:v>145.69999999999999</c:v>
                </c:pt>
                <c:pt idx="9">
                  <c:v>145.69999999999999</c:v>
                </c:pt>
                <c:pt idx="10">
                  <c:v>145.69999999999999</c:v>
                </c:pt>
                <c:pt idx="11">
                  <c:v>145.69999999999999</c:v>
                </c:pt>
                <c:pt idx="12">
                  <c:v>145.69999999999999</c:v>
                </c:pt>
                <c:pt idx="13">
                  <c:v>113.5</c:v>
                </c:pt>
                <c:pt idx="14">
                  <c:v>113.5</c:v>
                </c:pt>
                <c:pt idx="15">
                  <c:v>115.6</c:v>
                </c:pt>
              </c:numCache>
            </c:numRef>
          </c:val>
        </c:ser>
        <c:ser>
          <c:idx val="3"/>
          <c:order val="3"/>
          <c:tx>
            <c:strRef>
              <c:f>'Memory throughput'!$K$21</c:f>
              <c:strCache>
                <c:ptCount val="1"/>
                <c:pt idx="0">
                  <c:v>Batch size=256</c:v>
                </c:pt>
              </c:strCache>
            </c:strRef>
          </c:tx>
          <c:spPr>
            <a:solidFill>
              <a:schemeClr val="bg2"/>
            </a:solidFill>
            <a:ln>
              <a:solidFill>
                <a:schemeClr val="tx1"/>
              </a:solidFill>
            </a:ln>
            <a:effectLst/>
          </c:spPr>
          <c:invertIfNegative val="0"/>
          <c:cat>
            <c:strRef>
              <c:f>'Memory throughput'!$G$22:$G$37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throughput'!$K$22:$K$37</c:f>
              <c:numCache>
                <c:formatCode>General</c:formatCode>
                <c:ptCount val="16"/>
                <c:pt idx="0">
                  <c:v>214.2</c:v>
                </c:pt>
                <c:pt idx="1">
                  <c:v>214.2</c:v>
                </c:pt>
                <c:pt idx="2">
                  <c:v>138.1</c:v>
                </c:pt>
                <c:pt idx="3">
                  <c:v>138.1</c:v>
                </c:pt>
                <c:pt idx="4">
                  <c:v>140.9</c:v>
                </c:pt>
                <c:pt idx="5">
                  <c:v>140.9</c:v>
                </c:pt>
                <c:pt idx="6">
                  <c:v>140.9</c:v>
                </c:pt>
                <c:pt idx="7">
                  <c:v>145.80000000000001</c:v>
                </c:pt>
                <c:pt idx="8">
                  <c:v>145.80000000000001</c:v>
                </c:pt>
                <c:pt idx="9">
                  <c:v>145.80000000000001</c:v>
                </c:pt>
                <c:pt idx="10">
                  <c:v>145.80000000000001</c:v>
                </c:pt>
                <c:pt idx="11">
                  <c:v>145.80000000000001</c:v>
                </c:pt>
                <c:pt idx="12">
                  <c:v>145.80000000000001</c:v>
                </c:pt>
                <c:pt idx="13">
                  <c:v>113.9</c:v>
                </c:pt>
                <c:pt idx="14">
                  <c:v>113.9</c:v>
                </c:pt>
                <c:pt idx="15">
                  <c:v>115.3</c:v>
                </c:pt>
              </c:numCache>
            </c:numRef>
          </c:val>
        </c:ser>
        <c:dLbls>
          <c:showLegendKey val="0"/>
          <c:showVal val="0"/>
          <c:showCatName val="0"/>
          <c:showSerName val="0"/>
          <c:showPercent val="0"/>
          <c:showBubbleSize val="0"/>
        </c:dLbls>
        <c:gapWidth val="219"/>
        <c:axId val="366565896"/>
        <c:axId val="366566680"/>
      </c:barChart>
      <c:catAx>
        <c:axId val="36656589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66566680"/>
        <c:crosses val="autoZero"/>
        <c:auto val="1"/>
        <c:lblAlgn val="ctr"/>
        <c:lblOffset val="100"/>
        <c:noMultiLvlLbl val="0"/>
      </c:catAx>
      <c:valAx>
        <c:axId val="366566680"/>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a:solidFill>
                      <a:schemeClr val="tx1"/>
                    </a:solidFill>
                  </a:rPr>
                  <a:t>L2 </a:t>
                </a:r>
                <a:r>
                  <a:rPr lang="en-US" altLang="zh-CN" sz="1400" b="1" dirty="0" smtClean="0">
                    <a:solidFill>
                      <a:schemeClr val="tx1"/>
                    </a:solidFill>
                  </a:rPr>
                  <a:t>Write </a:t>
                </a:r>
                <a:r>
                  <a:rPr lang="en-US" altLang="zh-CN" sz="1400" b="1" dirty="0">
                    <a:solidFill>
                      <a:schemeClr val="tx1"/>
                    </a:solidFill>
                  </a:rPr>
                  <a:t>T</a:t>
                </a:r>
                <a:r>
                  <a:rPr lang="en-US" altLang="zh-CN" sz="1400" b="1" dirty="0" smtClean="0">
                    <a:solidFill>
                      <a:schemeClr val="tx1"/>
                    </a:solidFill>
                  </a:rPr>
                  <a:t>hroughput(GB/s</a:t>
                </a:r>
                <a:r>
                  <a:rPr lang="en-US" altLang="zh-CN" sz="1400" b="1" dirty="0">
                    <a:solidFill>
                      <a:schemeClr val="tx1"/>
                    </a:solidFill>
                  </a:rPr>
                  <a:t>)</a:t>
                </a:r>
                <a:endParaRPr lang="zh-CN" altLang="en-US" sz="1400" b="1" dirty="0">
                  <a:solidFill>
                    <a:schemeClr val="tx1"/>
                  </a:solidFill>
                </a:endParaRP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6565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229447917833"/>
          <c:y val="0.15601242605716201"/>
          <c:w val="0.46291093852200599"/>
          <c:h val="0.449808256559037"/>
        </c:manualLayout>
      </c:layout>
      <c:barChart>
        <c:barDir val="col"/>
        <c:grouping val="clustered"/>
        <c:varyColors val="0"/>
        <c:ser>
          <c:idx val="0"/>
          <c:order val="0"/>
          <c:tx>
            <c:strRef>
              <c:f>Throughput!$B$2</c:f>
              <c:strCache>
                <c:ptCount val="1"/>
                <c:pt idx="0">
                  <c:v>Batch size=32</c:v>
                </c:pt>
              </c:strCache>
            </c:strRef>
          </c:tx>
          <c:spPr>
            <a:solidFill>
              <a:schemeClr val="tx1"/>
            </a:solidFill>
            <a:ln>
              <a:noFill/>
            </a:ln>
            <a:effectLst/>
          </c:spPr>
          <c:invertIfNegative val="0"/>
          <c:cat>
            <c:strRef>
              <c:f>Throughput!$A$3:$A$10</c:f>
              <c:strCache>
                <c:ptCount val="8"/>
                <c:pt idx="0">
                  <c:v>CONV1</c:v>
                </c:pt>
                <c:pt idx="1">
                  <c:v>CONV2</c:v>
                </c:pt>
                <c:pt idx="2">
                  <c:v>CONV3</c:v>
                </c:pt>
                <c:pt idx="3">
                  <c:v>CONV4</c:v>
                </c:pt>
                <c:pt idx="4">
                  <c:v>CONV5</c:v>
                </c:pt>
                <c:pt idx="5">
                  <c:v>FCN1</c:v>
                </c:pt>
                <c:pt idx="6">
                  <c:v>FCN2</c:v>
                </c:pt>
                <c:pt idx="7">
                  <c:v>FCN3</c:v>
                </c:pt>
              </c:strCache>
            </c:strRef>
          </c:cat>
          <c:val>
            <c:numRef>
              <c:f>Throughput!$B$3:$B$10</c:f>
              <c:numCache>
                <c:formatCode>General</c:formatCode>
                <c:ptCount val="8"/>
                <c:pt idx="0">
                  <c:v>85.14</c:v>
                </c:pt>
                <c:pt idx="1">
                  <c:v>84.2</c:v>
                </c:pt>
                <c:pt idx="2">
                  <c:v>52.45</c:v>
                </c:pt>
                <c:pt idx="3">
                  <c:v>52.45</c:v>
                </c:pt>
                <c:pt idx="4">
                  <c:v>53.4</c:v>
                </c:pt>
                <c:pt idx="5">
                  <c:v>146</c:v>
                </c:pt>
                <c:pt idx="6">
                  <c:v>146</c:v>
                </c:pt>
                <c:pt idx="7">
                  <c:v>142.19999999999999</c:v>
                </c:pt>
              </c:numCache>
            </c:numRef>
          </c:val>
        </c:ser>
        <c:ser>
          <c:idx val="1"/>
          <c:order val="1"/>
          <c:tx>
            <c:strRef>
              <c:f>Throughput!$C$2</c:f>
              <c:strCache>
                <c:ptCount val="1"/>
                <c:pt idx="0">
                  <c:v>Batch size=64</c:v>
                </c:pt>
              </c:strCache>
            </c:strRef>
          </c:tx>
          <c:spPr>
            <a:solidFill>
              <a:schemeClr val="tx1">
                <a:lumMod val="50000"/>
                <a:lumOff val="50000"/>
              </a:schemeClr>
            </a:solidFill>
            <a:ln>
              <a:solidFill>
                <a:schemeClr val="tx1"/>
              </a:solidFill>
            </a:ln>
            <a:effectLst/>
          </c:spPr>
          <c:invertIfNegative val="0"/>
          <c:cat>
            <c:strRef>
              <c:f>Throughput!$A$3:$A$10</c:f>
              <c:strCache>
                <c:ptCount val="8"/>
                <c:pt idx="0">
                  <c:v>CONV1</c:v>
                </c:pt>
                <c:pt idx="1">
                  <c:v>CONV2</c:v>
                </c:pt>
                <c:pt idx="2">
                  <c:v>CONV3</c:v>
                </c:pt>
                <c:pt idx="3">
                  <c:v>CONV4</c:v>
                </c:pt>
                <c:pt idx="4">
                  <c:v>CONV5</c:v>
                </c:pt>
                <c:pt idx="5">
                  <c:v>FCN1</c:v>
                </c:pt>
                <c:pt idx="6">
                  <c:v>FCN2</c:v>
                </c:pt>
                <c:pt idx="7">
                  <c:v>FCN3</c:v>
                </c:pt>
              </c:strCache>
            </c:strRef>
          </c:cat>
          <c:val>
            <c:numRef>
              <c:f>Throughput!$C$3:$C$10</c:f>
              <c:numCache>
                <c:formatCode>General</c:formatCode>
                <c:ptCount val="8"/>
                <c:pt idx="0">
                  <c:v>87</c:v>
                </c:pt>
                <c:pt idx="1">
                  <c:v>85.7</c:v>
                </c:pt>
                <c:pt idx="2">
                  <c:v>53.67</c:v>
                </c:pt>
                <c:pt idx="3">
                  <c:v>53.67</c:v>
                </c:pt>
                <c:pt idx="4">
                  <c:v>53.7</c:v>
                </c:pt>
                <c:pt idx="5">
                  <c:v>145</c:v>
                </c:pt>
                <c:pt idx="6">
                  <c:v>145</c:v>
                </c:pt>
                <c:pt idx="7">
                  <c:v>142.5</c:v>
                </c:pt>
              </c:numCache>
            </c:numRef>
          </c:val>
        </c:ser>
        <c:ser>
          <c:idx val="2"/>
          <c:order val="2"/>
          <c:tx>
            <c:strRef>
              <c:f>Throughput!$D$2</c:f>
              <c:strCache>
                <c:ptCount val="1"/>
                <c:pt idx="0">
                  <c:v>Batch size=128</c:v>
                </c:pt>
              </c:strCache>
            </c:strRef>
          </c:tx>
          <c:spPr>
            <a:solidFill>
              <a:schemeClr val="bg2">
                <a:lumMod val="90000"/>
              </a:schemeClr>
            </a:solidFill>
            <a:ln>
              <a:solidFill>
                <a:schemeClr val="tx1"/>
              </a:solidFill>
            </a:ln>
            <a:effectLst/>
          </c:spPr>
          <c:invertIfNegative val="0"/>
          <c:cat>
            <c:strRef>
              <c:f>Throughput!$A$3:$A$10</c:f>
              <c:strCache>
                <c:ptCount val="8"/>
                <c:pt idx="0">
                  <c:v>CONV1</c:v>
                </c:pt>
                <c:pt idx="1">
                  <c:v>CONV2</c:v>
                </c:pt>
                <c:pt idx="2">
                  <c:v>CONV3</c:v>
                </c:pt>
                <c:pt idx="3">
                  <c:v>CONV4</c:v>
                </c:pt>
                <c:pt idx="4">
                  <c:v>CONV5</c:v>
                </c:pt>
                <c:pt idx="5">
                  <c:v>FCN1</c:v>
                </c:pt>
                <c:pt idx="6">
                  <c:v>FCN2</c:v>
                </c:pt>
                <c:pt idx="7">
                  <c:v>FCN3</c:v>
                </c:pt>
              </c:strCache>
            </c:strRef>
          </c:cat>
          <c:val>
            <c:numRef>
              <c:f>Throughput!$D$3:$D$10</c:f>
              <c:numCache>
                <c:formatCode>General</c:formatCode>
                <c:ptCount val="8"/>
                <c:pt idx="0">
                  <c:v>85.5</c:v>
                </c:pt>
                <c:pt idx="1">
                  <c:v>85.6</c:v>
                </c:pt>
                <c:pt idx="2">
                  <c:v>52.93</c:v>
                </c:pt>
                <c:pt idx="3">
                  <c:v>52.93</c:v>
                </c:pt>
                <c:pt idx="4">
                  <c:v>53.5</c:v>
                </c:pt>
                <c:pt idx="5">
                  <c:v>145.5</c:v>
                </c:pt>
                <c:pt idx="6">
                  <c:v>145.5</c:v>
                </c:pt>
                <c:pt idx="7">
                  <c:v>141.6</c:v>
                </c:pt>
              </c:numCache>
            </c:numRef>
          </c:val>
        </c:ser>
        <c:ser>
          <c:idx val="3"/>
          <c:order val="3"/>
          <c:tx>
            <c:strRef>
              <c:f>Throughput!$E$2</c:f>
              <c:strCache>
                <c:ptCount val="1"/>
                <c:pt idx="0">
                  <c:v>Batch size=256</c:v>
                </c:pt>
              </c:strCache>
            </c:strRef>
          </c:tx>
          <c:spPr>
            <a:solidFill>
              <a:schemeClr val="bg2"/>
            </a:solidFill>
            <a:ln>
              <a:solidFill>
                <a:schemeClr val="tx1"/>
              </a:solidFill>
            </a:ln>
            <a:effectLst/>
          </c:spPr>
          <c:invertIfNegative val="0"/>
          <c:cat>
            <c:strRef>
              <c:f>Throughput!$A$3:$A$10</c:f>
              <c:strCache>
                <c:ptCount val="8"/>
                <c:pt idx="0">
                  <c:v>CONV1</c:v>
                </c:pt>
                <c:pt idx="1">
                  <c:v>CONV2</c:v>
                </c:pt>
                <c:pt idx="2">
                  <c:v>CONV3</c:v>
                </c:pt>
                <c:pt idx="3">
                  <c:v>CONV4</c:v>
                </c:pt>
                <c:pt idx="4">
                  <c:v>CONV5</c:v>
                </c:pt>
                <c:pt idx="5">
                  <c:v>FCN1</c:v>
                </c:pt>
                <c:pt idx="6">
                  <c:v>FCN2</c:v>
                </c:pt>
                <c:pt idx="7">
                  <c:v>FCN3</c:v>
                </c:pt>
              </c:strCache>
            </c:strRef>
          </c:cat>
          <c:val>
            <c:numRef>
              <c:f>Throughput!$E$3:$E$10</c:f>
              <c:numCache>
                <c:formatCode>General</c:formatCode>
                <c:ptCount val="8"/>
                <c:pt idx="0">
                  <c:v>83</c:v>
                </c:pt>
                <c:pt idx="1">
                  <c:v>84.9</c:v>
                </c:pt>
                <c:pt idx="2">
                  <c:v>52.8</c:v>
                </c:pt>
                <c:pt idx="3">
                  <c:v>52.8</c:v>
                </c:pt>
                <c:pt idx="4">
                  <c:v>53.2</c:v>
                </c:pt>
                <c:pt idx="5">
                  <c:v>146.19999999999999</c:v>
                </c:pt>
                <c:pt idx="6">
                  <c:v>146.19999999999999</c:v>
                </c:pt>
                <c:pt idx="7">
                  <c:v>141.9</c:v>
                </c:pt>
              </c:numCache>
            </c:numRef>
          </c:val>
        </c:ser>
        <c:dLbls>
          <c:showLegendKey val="0"/>
          <c:showVal val="0"/>
          <c:showCatName val="0"/>
          <c:showSerName val="0"/>
          <c:showPercent val="0"/>
          <c:showBubbleSize val="0"/>
        </c:dLbls>
        <c:gapWidth val="219"/>
        <c:axId val="388359448"/>
        <c:axId val="388364936"/>
      </c:barChart>
      <c:catAx>
        <c:axId val="38835944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88364936"/>
        <c:crosses val="autoZero"/>
        <c:auto val="1"/>
        <c:lblAlgn val="ctr"/>
        <c:lblOffset val="100"/>
        <c:noMultiLvlLbl val="0"/>
      </c:catAx>
      <c:valAx>
        <c:axId val="388364936"/>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smtClean="0">
                    <a:solidFill>
                      <a:schemeClr val="tx1"/>
                    </a:solidFill>
                  </a:rPr>
                  <a:t>Read</a:t>
                </a:r>
                <a:r>
                  <a:rPr lang="en-US" altLang="zh-CN" sz="1400" b="1" baseline="0" dirty="0" smtClean="0">
                    <a:solidFill>
                      <a:schemeClr val="tx1"/>
                    </a:solidFill>
                  </a:rPr>
                  <a:t> Throughput (GB/s)</a:t>
                </a:r>
                <a:endParaRPr lang="zh-CN" altLang="en-US" sz="1400" b="1" dirty="0">
                  <a:solidFill>
                    <a:schemeClr val="tx1"/>
                  </a:solidFill>
                </a:endParaRPr>
              </a:p>
            </c:rich>
          </c:tx>
          <c:layout>
            <c:manualLayout>
              <c:xMode val="edge"/>
              <c:yMode val="edge"/>
              <c:x val="2.4321903560927002E-2"/>
              <c:y val="0.15938099944246101"/>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88359448"/>
        <c:crosses val="autoZero"/>
        <c:crossBetween val="between"/>
      </c:valAx>
      <c:spPr>
        <a:noFill/>
        <a:ln>
          <a:noFill/>
        </a:ln>
        <a:effectLst/>
      </c:spPr>
    </c:plotArea>
    <c:legend>
      <c:legendPos val="t"/>
      <c:layout>
        <c:manualLayout>
          <c:xMode val="edge"/>
          <c:yMode val="edge"/>
          <c:x val="0.119261739627467"/>
          <c:y val="8.7582908017788202E-2"/>
          <c:w val="0.86998948162377798"/>
          <c:h val="8.3925220853750301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39883983628499"/>
          <c:y val="0.14148230895219099"/>
          <c:w val="0.47585156198208201"/>
          <c:h val="0.413760239182134"/>
        </c:manualLayout>
      </c:layout>
      <c:barChart>
        <c:barDir val="col"/>
        <c:grouping val="clustered"/>
        <c:varyColors val="0"/>
        <c:ser>
          <c:idx val="0"/>
          <c:order val="0"/>
          <c:tx>
            <c:strRef>
              <c:f>Throughput!$B$13</c:f>
              <c:strCache>
                <c:ptCount val="1"/>
                <c:pt idx="0">
                  <c:v>Batch size=32</c:v>
                </c:pt>
              </c:strCache>
            </c:strRef>
          </c:tx>
          <c:spPr>
            <a:solidFill>
              <a:schemeClr val="tx1"/>
            </a:solidFill>
            <a:ln>
              <a:noFill/>
            </a:ln>
            <a:effectLst/>
          </c:spPr>
          <c:invertIfNegative val="0"/>
          <c:cat>
            <c:strRef>
              <c:f>Throughput!$A$14:$A$21</c:f>
              <c:strCache>
                <c:ptCount val="8"/>
                <c:pt idx="0">
                  <c:v>CONV1</c:v>
                </c:pt>
                <c:pt idx="1">
                  <c:v>CONV2</c:v>
                </c:pt>
                <c:pt idx="2">
                  <c:v>CONV3</c:v>
                </c:pt>
                <c:pt idx="3">
                  <c:v>CONV4</c:v>
                </c:pt>
                <c:pt idx="4">
                  <c:v>CONV5</c:v>
                </c:pt>
                <c:pt idx="5">
                  <c:v>FCN1</c:v>
                </c:pt>
                <c:pt idx="6">
                  <c:v>FCN2</c:v>
                </c:pt>
                <c:pt idx="7">
                  <c:v>FCN3</c:v>
                </c:pt>
              </c:strCache>
            </c:strRef>
          </c:cat>
          <c:val>
            <c:numRef>
              <c:f>Throughput!$B$14:$B$21</c:f>
              <c:numCache>
                <c:formatCode>General</c:formatCode>
                <c:ptCount val="8"/>
                <c:pt idx="0">
                  <c:v>65.8</c:v>
                </c:pt>
                <c:pt idx="1">
                  <c:v>167</c:v>
                </c:pt>
                <c:pt idx="2">
                  <c:v>173.07</c:v>
                </c:pt>
                <c:pt idx="3">
                  <c:v>173.28</c:v>
                </c:pt>
                <c:pt idx="4">
                  <c:v>172.2</c:v>
                </c:pt>
                <c:pt idx="5">
                  <c:v>51.5</c:v>
                </c:pt>
                <c:pt idx="6">
                  <c:v>51.5</c:v>
                </c:pt>
                <c:pt idx="7">
                  <c:v>37</c:v>
                </c:pt>
              </c:numCache>
            </c:numRef>
          </c:val>
        </c:ser>
        <c:ser>
          <c:idx val="1"/>
          <c:order val="1"/>
          <c:tx>
            <c:strRef>
              <c:f>Throughput!$C$13</c:f>
              <c:strCache>
                <c:ptCount val="1"/>
                <c:pt idx="0">
                  <c:v>Batch size=64</c:v>
                </c:pt>
              </c:strCache>
            </c:strRef>
          </c:tx>
          <c:spPr>
            <a:solidFill>
              <a:schemeClr val="tx1">
                <a:lumMod val="50000"/>
                <a:lumOff val="50000"/>
              </a:schemeClr>
            </a:solidFill>
            <a:ln>
              <a:solidFill>
                <a:schemeClr val="tx1"/>
              </a:solidFill>
            </a:ln>
            <a:effectLst/>
          </c:spPr>
          <c:invertIfNegative val="0"/>
          <c:cat>
            <c:strRef>
              <c:f>Throughput!$A$14:$A$21</c:f>
              <c:strCache>
                <c:ptCount val="8"/>
                <c:pt idx="0">
                  <c:v>CONV1</c:v>
                </c:pt>
                <c:pt idx="1">
                  <c:v>CONV2</c:v>
                </c:pt>
                <c:pt idx="2">
                  <c:v>CONV3</c:v>
                </c:pt>
                <c:pt idx="3">
                  <c:v>CONV4</c:v>
                </c:pt>
                <c:pt idx="4">
                  <c:v>CONV5</c:v>
                </c:pt>
                <c:pt idx="5">
                  <c:v>FCN1</c:v>
                </c:pt>
                <c:pt idx="6">
                  <c:v>FCN2</c:v>
                </c:pt>
                <c:pt idx="7">
                  <c:v>FCN3</c:v>
                </c:pt>
              </c:strCache>
            </c:strRef>
          </c:cat>
          <c:val>
            <c:numRef>
              <c:f>Throughput!$C$14:$C$21</c:f>
              <c:numCache>
                <c:formatCode>General</c:formatCode>
                <c:ptCount val="8"/>
                <c:pt idx="0">
                  <c:v>64.900000000000006</c:v>
                </c:pt>
                <c:pt idx="1">
                  <c:v>167.5</c:v>
                </c:pt>
                <c:pt idx="2">
                  <c:v>175</c:v>
                </c:pt>
                <c:pt idx="3">
                  <c:v>172.8</c:v>
                </c:pt>
                <c:pt idx="4">
                  <c:v>172.4</c:v>
                </c:pt>
                <c:pt idx="5">
                  <c:v>51.3</c:v>
                </c:pt>
                <c:pt idx="6">
                  <c:v>51.3</c:v>
                </c:pt>
                <c:pt idx="7">
                  <c:v>37.1</c:v>
                </c:pt>
              </c:numCache>
            </c:numRef>
          </c:val>
        </c:ser>
        <c:ser>
          <c:idx val="2"/>
          <c:order val="2"/>
          <c:tx>
            <c:strRef>
              <c:f>Throughput!$D$13</c:f>
              <c:strCache>
                <c:ptCount val="1"/>
                <c:pt idx="0">
                  <c:v>Batch size=128</c:v>
                </c:pt>
              </c:strCache>
            </c:strRef>
          </c:tx>
          <c:spPr>
            <a:solidFill>
              <a:schemeClr val="bg2">
                <a:lumMod val="90000"/>
              </a:schemeClr>
            </a:solidFill>
            <a:ln>
              <a:solidFill>
                <a:schemeClr val="tx1"/>
              </a:solidFill>
            </a:ln>
            <a:effectLst/>
          </c:spPr>
          <c:invertIfNegative val="0"/>
          <c:cat>
            <c:strRef>
              <c:f>Throughput!$A$14:$A$21</c:f>
              <c:strCache>
                <c:ptCount val="8"/>
                <c:pt idx="0">
                  <c:v>CONV1</c:v>
                </c:pt>
                <c:pt idx="1">
                  <c:v>CONV2</c:v>
                </c:pt>
                <c:pt idx="2">
                  <c:v>CONV3</c:v>
                </c:pt>
                <c:pt idx="3">
                  <c:v>CONV4</c:v>
                </c:pt>
                <c:pt idx="4">
                  <c:v>CONV5</c:v>
                </c:pt>
                <c:pt idx="5">
                  <c:v>FCN1</c:v>
                </c:pt>
                <c:pt idx="6">
                  <c:v>FCN2</c:v>
                </c:pt>
                <c:pt idx="7">
                  <c:v>FCN3</c:v>
                </c:pt>
              </c:strCache>
            </c:strRef>
          </c:cat>
          <c:val>
            <c:numRef>
              <c:f>Throughput!$D$14:$D$21</c:f>
              <c:numCache>
                <c:formatCode>General</c:formatCode>
                <c:ptCount val="8"/>
                <c:pt idx="0">
                  <c:v>65.08</c:v>
                </c:pt>
                <c:pt idx="1">
                  <c:v>167.7</c:v>
                </c:pt>
                <c:pt idx="2">
                  <c:v>174.6</c:v>
                </c:pt>
                <c:pt idx="3">
                  <c:v>173.2</c:v>
                </c:pt>
                <c:pt idx="4">
                  <c:v>172.8</c:v>
                </c:pt>
                <c:pt idx="5">
                  <c:v>50.8</c:v>
                </c:pt>
                <c:pt idx="6">
                  <c:v>50.8</c:v>
                </c:pt>
                <c:pt idx="7">
                  <c:v>37.1</c:v>
                </c:pt>
              </c:numCache>
            </c:numRef>
          </c:val>
        </c:ser>
        <c:ser>
          <c:idx val="3"/>
          <c:order val="3"/>
          <c:tx>
            <c:strRef>
              <c:f>Throughput!$E$13</c:f>
              <c:strCache>
                <c:ptCount val="1"/>
                <c:pt idx="0">
                  <c:v>Batch size=256</c:v>
                </c:pt>
              </c:strCache>
            </c:strRef>
          </c:tx>
          <c:spPr>
            <a:solidFill>
              <a:schemeClr val="bg2"/>
            </a:solidFill>
            <a:ln>
              <a:solidFill>
                <a:schemeClr val="tx1"/>
              </a:solidFill>
            </a:ln>
            <a:effectLst/>
          </c:spPr>
          <c:invertIfNegative val="0"/>
          <c:cat>
            <c:strRef>
              <c:f>Throughput!$A$14:$A$21</c:f>
              <c:strCache>
                <c:ptCount val="8"/>
                <c:pt idx="0">
                  <c:v>CONV1</c:v>
                </c:pt>
                <c:pt idx="1">
                  <c:v>CONV2</c:v>
                </c:pt>
                <c:pt idx="2">
                  <c:v>CONV3</c:v>
                </c:pt>
                <c:pt idx="3">
                  <c:v>CONV4</c:v>
                </c:pt>
                <c:pt idx="4">
                  <c:v>CONV5</c:v>
                </c:pt>
                <c:pt idx="5">
                  <c:v>FCN1</c:v>
                </c:pt>
                <c:pt idx="6">
                  <c:v>FCN2</c:v>
                </c:pt>
                <c:pt idx="7">
                  <c:v>FCN3</c:v>
                </c:pt>
              </c:strCache>
            </c:strRef>
          </c:cat>
          <c:val>
            <c:numRef>
              <c:f>Throughput!$E$14:$E$21</c:f>
              <c:numCache>
                <c:formatCode>General</c:formatCode>
                <c:ptCount val="8"/>
                <c:pt idx="0">
                  <c:v>63</c:v>
                </c:pt>
                <c:pt idx="1">
                  <c:v>167.2</c:v>
                </c:pt>
                <c:pt idx="2">
                  <c:v>174.2</c:v>
                </c:pt>
                <c:pt idx="3">
                  <c:v>172.9</c:v>
                </c:pt>
                <c:pt idx="4">
                  <c:v>172.1</c:v>
                </c:pt>
                <c:pt idx="5">
                  <c:v>51</c:v>
                </c:pt>
                <c:pt idx="6">
                  <c:v>51</c:v>
                </c:pt>
                <c:pt idx="7">
                  <c:v>36.5</c:v>
                </c:pt>
              </c:numCache>
            </c:numRef>
          </c:val>
        </c:ser>
        <c:dLbls>
          <c:showLegendKey val="0"/>
          <c:showVal val="0"/>
          <c:showCatName val="0"/>
          <c:showSerName val="0"/>
          <c:showPercent val="0"/>
          <c:showBubbleSize val="0"/>
        </c:dLbls>
        <c:gapWidth val="219"/>
        <c:axId val="388358272"/>
        <c:axId val="388363760"/>
      </c:barChart>
      <c:catAx>
        <c:axId val="38835827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vert="horz" wrap="square" anchor="ctr" anchorCtr="1"/>
          <a:lstStyle/>
          <a:p>
            <a:pPr>
              <a:defRPr sz="1200" b="0" i="0" u="none" strike="noStrike" kern="1200" baseline="0">
                <a:ln>
                  <a:noFill/>
                </a:ln>
                <a:solidFill>
                  <a:schemeClr val="tx1"/>
                </a:solidFill>
                <a:latin typeface="+mn-lt"/>
                <a:ea typeface="+mn-ea"/>
                <a:cs typeface="+mn-cs"/>
              </a:defRPr>
            </a:pPr>
            <a:endParaRPr lang="zh-CN"/>
          </a:p>
        </c:txPr>
        <c:crossAx val="388363760"/>
        <c:crosses val="autoZero"/>
        <c:auto val="1"/>
        <c:lblAlgn val="ctr"/>
        <c:lblOffset val="100"/>
        <c:noMultiLvlLbl val="0"/>
      </c:catAx>
      <c:valAx>
        <c:axId val="388363760"/>
        <c:scaling>
          <c:orientation val="minMax"/>
          <c:max val="180"/>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baseline="0" dirty="0" smtClean="0">
                    <a:solidFill>
                      <a:schemeClr val="tx1"/>
                    </a:solidFill>
                  </a:rPr>
                  <a:t>Write Throughput (</a:t>
                </a:r>
                <a:r>
                  <a:rPr lang="en-US" altLang="zh-CN" sz="1400" b="1" baseline="0" dirty="0">
                    <a:solidFill>
                      <a:schemeClr val="tx1"/>
                    </a:solidFill>
                  </a:rPr>
                  <a:t>GB/s)</a:t>
                </a:r>
                <a:endParaRPr lang="zh-CN" altLang="en-US" sz="1400" b="1" dirty="0">
                  <a:solidFill>
                    <a:schemeClr val="tx1"/>
                  </a:solidFill>
                </a:endParaRPr>
              </a:p>
            </c:rich>
          </c:tx>
          <c:layout>
            <c:manualLayout>
              <c:xMode val="edge"/>
              <c:yMode val="edge"/>
              <c:x val="2.2707585984179199E-2"/>
              <c:y val="0.131451444957806"/>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88358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'Memory throughput'!$B$21</c:f>
              <c:strCache>
                <c:ptCount val="1"/>
                <c:pt idx="0">
                  <c:v>Batch size=32</c:v>
                </c:pt>
              </c:strCache>
            </c:strRef>
          </c:tx>
          <c:spPr>
            <a:solidFill>
              <a:schemeClr val="tx1"/>
            </a:solidFill>
            <a:ln>
              <a:solidFill>
                <a:schemeClr val="tx1"/>
              </a:solidFill>
            </a:ln>
            <a:effectLst/>
          </c:spPr>
          <c:invertIfNegative val="0"/>
          <c:cat>
            <c:strRef>
              <c:f>'Memory throughput'!$A$22:$A$37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throughput'!$B$22:$B$37</c:f>
              <c:numCache>
                <c:formatCode>General</c:formatCode>
                <c:ptCount val="16"/>
                <c:pt idx="0">
                  <c:v>213</c:v>
                </c:pt>
                <c:pt idx="1">
                  <c:v>213</c:v>
                </c:pt>
                <c:pt idx="2">
                  <c:v>137</c:v>
                </c:pt>
                <c:pt idx="3">
                  <c:v>137</c:v>
                </c:pt>
                <c:pt idx="4">
                  <c:v>142</c:v>
                </c:pt>
                <c:pt idx="5">
                  <c:v>142</c:v>
                </c:pt>
                <c:pt idx="6">
                  <c:v>142</c:v>
                </c:pt>
                <c:pt idx="7">
                  <c:v>143.30000000000001</c:v>
                </c:pt>
                <c:pt idx="8">
                  <c:v>143.30000000000001</c:v>
                </c:pt>
                <c:pt idx="9">
                  <c:v>143.30000000000001</c:v>
                </c:pt>
                <c:pt idx="10">
                  <c:v>143.30000000000001</c:v>
                </c:pt>
                <c:pt idx="11">
                  <c:v>143.30000000000001</c:v>
                </c:pt>
                <c:pt idx="12">
                  <c:v>143.30000000000001</c:v>
                </c:pt>
                <c:pt idx="13">
                  <c:v>112</c:v>
                </c:pt>
                <c:pt idx="14">
                  <c:v>112</c:v>
                </c:pt>
                <c:pt idx="15">
                  <c:v>113.2</c:v>
                </c:pt>
              </c:numCache>
            </c:numRef>
          </c:val>
        </c:ser>
        <c:ser>
          <c:idx val="1"/>
          <c:order val="1"/>
          <c:tx>
            <c:strRef>
              <c:f>'Memory throughput'!$C$21</c:f>
              <c:strCache>
                <c:ptCount val="1"/>
                <c:pt idx="0">
                  <c:v>Batch size=64</c:v>
                </c:pt>
              </c:strCache>
            </c:strRef>
          </c:tx>
          <c:spPr>
            <a:solidFill>
              <a:schemeClr val="tx1">
                <a:lumMod val="50000"/>
                <a:lumOff val="50000"/>
              </a:schemeClr>
            </a:solidFill>
            <a:ln>
              <a:solidFill>
                <a:schemeClr val="tx1"/>
              </a:solidFill>
            </a:ln>
            <a:effectLst/>
          </c:spPr>
          <c:invertIfNegative val="0"/>
          <c:cat>
            <c:strRef>
              <c:f>'Memory throughput'!$A$22:$A$37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throughput'!$C$22:$C$37</c:f>
              <c:numCache>
                <c:formatCode>General</c:formatCode>
                <c:ptCount val="16"/>
                <c:pt idx="0">
                  <c:v>216</c:v>
                </c:pt>
                <c:pt idx="1">
                  <c:v>216</c:v>
                </c:pt>
                <c:pt idx="2">
                  <c:v>138.69999999999999</c:v>
                </c:pt>
                <c:pt idx="3">
                  <c:v>138.69999999999999</c:v>
                </c:pt>
                <c:pt idx="4">
                  <c:v>142.9</c:v>
                </c:pt>
                <c:pt idx="5">
                  <c:v>142.9</c:v>
                </c:pt>
                <c:pt idx="6">
                  <c:v>142.9</c:v>
                </c:pt>
                <c:pt idx="7">
                  <c:v>143.80000000000001</c:v>
                </c:pt>
                <c:pt idx="8">
                  <c:v>143.80000000000001</c:v>
                </c:pt>
                <c:pt idx="9">
                  <c:v>143.80000000000001</c:v>
                </c:pt>
                <c:pt idx="10">
                  <c:v>143.80000000000001</c:v>
                </c:pt>
                <c:pt idx="11">
                  <c:v>143.80000000000001</c:v>
                </c:pt>
                <c:pt idx="12">
                  <c:v>143.80000000000001</c:v>
                </c:pt>
                <c:pt idx="13">
                  <c:v>111.8</c:v>
                </c:pt>
                <c:pt idx="14">
                  <c:v>111.8</c:v>
                </c:pt>
                <c:pt idx="15">
                  <c:v>113.5</c:v>
                </c:pt>
              </c:numCache>
            </c:numRef>
          </c:val>
        </c:ser>
        <c:ser>
          <c:idx val="2"/>
          <c:order val="2"/>
          <c:tx>
            <c:strRef>
              <c:f>'Memory throughput'!$D$21</c:f>
              <c:strCache>
                <c:ptCount val="1"/>
                <c:pt idx="0">
                  <c:v>Batch size=128</c:v>
                </c:pt>
              </c:strCache>
            </c:strRef>
          </c:tx>
          <c:spPr>
            <a:solidFill>
              <a:schemeClr val="bg2">
                <a:lumMod val="90000"/>
              </a:schemeClr>
            </a:solidFill>
            <a:ln>
              <a:solidFill>
                <a:schemeClr val="tx1"/>
              </a:solidFill>
            </a:ln>
            <a:effectLst/>
          </c:spPr>
          <c:invertIfNegative val="0"/>
          <c:cat>
            <c:strRef>
              <c:f>'Memory throughput'!$A$22:$A$37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throughput'!$D$22:$D$37</c:f>
              <c:numCache>
                <c:formatCode>General</c:formatCode>
                <c:ptCount val="16"/>
                <c:pt idx="0">
                  <c:v>217</c:v>
                </c:pt>
                <c:pt idx="1">
                  <c:v>217</c:v>
                </c:pt>
                <c:pt idx="2">
                  <c:v>138.9</c:v>
                </c:pt>
                <c:pt idx="3">
                  <c:v>138.9</c:v>
                </c:pt>
                <c:pt idx="4">
                  <c:v>142.69999999999999</c:v>
                </c:pt>
                <c:pt idx="5">
                  <c:v>142.69999999999999</c:v>
                </c:pt>
                <c:pt idx="6">
                  <c:v>142.69999999999999</c:v>
                </c:pt>
                <c:pt idx="7">
                  <c:v>143.5</c:v>
                </c:pt>
                <c:pt idx="8">
                  <c:v>143.5</c:v>
                </c:pt>
                <c:pt idx="9">
                  <c:v>143.5</c:v>
                </c:pt>
                <c:pt idx="10">
                  <c:v>143.5</c:v>
                </c:pt>
                <c:pt idx="11">
                  <c:v>143.5</c:v>
                </c:pt>
                <c:pt idx="12">
                  <c:v>143.5</c:v>
                </c:pt>
                <c:pt idx="13">
                  <c:v>112.1</c:v>
                </c:pt>
                <c:pt idx="14">
                  <c:v>112.1</c:v>
                </c:pt>
                <c:pt idx="15">
                  <c:v>113.7</c:v>
                </c:pt>
              </c:numCache>
            </c:numRef>
          </c:val>
        </c:ser>
        <c:ser>
          <c:idx val="3"/>
          <c:order val="3"/>
          <c:tx>
            <c:strRef>
              <c:f>'Memory throughput'!$E$21</c:f>
              <c:strCache>
                <c:ptCount val="1"/>
                <c:pt idx="0">
                  <c:v>Batch size=256</c:v>
                </c:pt>
              </c:strCache>
            </c:strRef>
          </c:tx>
          <c:spPr>
            <a:solidFill>
              <a:schemeClr val="bg2"/>
            </a:solidFill>
            <a:ln>
              <a:solidFill>
                <a:schemeClr val="tx1"/>
              </a:solidFill>
            </a:ln>
            <a:effectLst/>
          </c:spPr>
          <c:invertIfNegative val="0"/>
          <c:cat>
            <c:strRef>
              <c:f>'Memory throughput'!$A$22:$A$37</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throughput'!$E$22:$E$37</c:f>
              <c:numCache>
                <c:formatCode>General</c:formatCode>
                <c:ptCount val="16"/>
                <c:pt idx="0">
                  <c:v>215</c:v>
                </c:pt>
                <c:pt idx="1">
                  <c:v>215</c:v>
                </c:pt>
                <c:pt idx="2">
                  <c:v>137.69999999999999</c:v>
                </c:pt>
                <c:pt idx="3">
                  <c:v>137.69999999999999</c:v>
                </c:pt>
                <c:pt idx="4">
                  <c:v>142.4</c:v>
                </c:pt>
                <c:pt idx="5">
                  <c:v>142.4</c:v>
                </c:pt>
                <c:pt idx="6">
                  <c:v>142.4</c:v>
                </c:pt>
                <c:pt idx="7">
                  <c:v>144</c:v>
                </c:pt>
                <c:pt idx="8">
                  <c:v>144</c:v>
                </c:pt>
                <c:pt idx="9">
                  <c:v>144</c:v>
                </c:pt>
                <c:pt idx="10">
                  <c:v>144</c:v>
                </c:pt>
                <c:pt idx="11">
                  <c:v>144</c:v>
                </c:pt>
                <c:pt idx="12">
                  <c:v>144</c:v>
                </c:pt>
                <c:pt idx="13">
                  <c:v>111.9</c:v>
                </c:pt>
                <c:pt idx="14">
                  <c:v>111.9</c:v>
                </c:pt>
                <c:pt idx="15">
                  <c:v>114</c:v>
                </c:pt>
              </c:numCache>
            </c:numRef>
          </c:val>
        </c:ser>
        <c:dLbls>
          <c:showLegendKey val="0"/>
          <c:showVal val="0"/>
          <c:showCatName val="0"/>
          <c:showSerName val="0"/>
          <c:showPercent val="0"/>
          <c:showBubbleSize val="0"/>
        </c:dLbls>
        <c:gapWidth val="219"/>
        <c:axId val="388359840"/>
        <c:axId val="388358664"/>
      </c:barChart>
      <c:catAx>
        <c:axId val="38835984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88358664"/>
        <c:crosses val="autoZero"/>
        <c:auto val="1"/>
        <c:lblAlgn val="ctr"/>
        <c:lblOffset val="100"/>
        <c:noMultiLvlLbl val="0"/>
      </c:catAx>
      <c:valAx>
        <c:axId val="388358664"/>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smtClean="0">
                    <a:solidFill>
                      <a:schemeClr val="tx1"/>
                    </a:solidFill>
                  </a:rPr>
                  <a:t>Write</a:t>
                </a:r>
                <a:r>
                  <a:rPr lang="en-US" altLang="zh-CN" sz="1400" b="1" baseline="0" dirty="0" smtClean="0">
                    <a:solidFill>
                      <a:schemeClr val="tx1"/>
                    </a:solidFill>
                  </a:rPr>
                  <a:t> </a:t>
                </a:r>
                <a:r>
                  <a:rPr lang="en-US" altLang="zh-CN" sz="1400" b="1" baseline="0" dirty="0">
                    <a:solidFill>
                      <a:schemeClr val="tx1"/>
                    </a:solidFill>
                  </a:rPr>
                  <a:t>T</a:t>
                </a:r>
                <a:r>
                  <a:rPr lang="en-US" altLang="zh-CN" sz="1400" b="1" baseline="0" dirty="0" smtClean="0">
                    <a:solidFill>
                      <a:schemeClr val="tx1"/>
                    </a:solidFill>
                  </a:rPr>
                  <a:t>hroughput(GB/s</a:t>
                </a:r>
                <a:r>
                  <a:rPr lang="en-US" altLang="zh-CN" sz="1400" b="1" baseline="0" dirty="0">
                    <a:solidFill>
                      <a:schemeClr val="tx1"/>
                    </a:solidFill>
                  </a:rPr>
                  <a:t>)</a:t>
                </a:r>
                <a:endParaRPr lang="zh-CN" altLang="en-US" sz="1400" b="1" dirty="0">
                  <a:solidFill>
                    <a:schemeClr val="tx1"/>
                  </a:solidFill>
                </a:endParaRPr>
              </a:p>
            </c:rich>
          </c:tx>
          <c:layout>
            <c:manualLayout>
              <c:xMode val="edge"/>
              <c:yMode val="edge"/>
              <c:x val="1.6666666666666666E-2"/>
              <c:y val="6.4127661125692625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88359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832037388223323E-2"/>
          <c:y val="0.16861147564887721"/>
          <c:w val="0.40826299868682581"/>
          <c:h val="0.56821269280849607"/>
        </c:manualLayout>
      </c:layout>
      <c:barChart>
        <c:barDir val="col"/>
        <c:grouping val="clustered"/>
        <c:varyColors val="0"/>
        <c:ser>
          <c:idx val="0"/>
          <c:order val="0"/>
          <c:tx>
            <c:strRef>
              <c:f>'Memory throughput'!$B$2</c:f>
              <c:strCache>
                <c:ptCount val="1"/>
                <c:pt idx="0">
                  <c:v>Batch size=32</c:v>
                </c:pt>
              </c:strCache>
            </c:strRef>
          </c:tx>
          <c:spPr>
            <a:solidFill>
              <a:schemeClr val="tx1"/>
            </a:solidFill>
            <a:ln>
              <a:solidFill>
                <a:schemeClr val="tx1"/>
              </a:solidFill>
            </a:ln>
            <a:effectLst/>
          </c:spPr>
          <c:invertIfNegative val="0"/>
          <c:cat>
            <c:strRef>
              <c:f>'Memory throughput'!$A$3:$A$18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throughput'!$B$3:$B$18</c:f>
              <c:numCache>
                <c:formatCode>General</c:formatCode>
                <c:ptCount val="16"/>
                <c:pt idx="0">
                  <c:v>113</c:v>
                </c:pt>
                <c:pt idx="1">
                  <c:v>113</c:v>
                </c:pt>
                <c:pt idx="2">
                  <c:v>72.599999999999994</c:v>
                </c:pt>
                <c:pt idx="3">
                  <c:v>72.599999999999994</c:v>
                </c:pt>
                <c:pt idx="4">
                  <c:v>72.8</c:v>
                </c:pt>
                <c:pt idx="5">
                  <c:v>72.8</c:v>
                </c:pt>
                <c:pt idx="6">
                  <c:v>72.8</c:v>
                </c:pt>
                <c:pt idx="7">
                  <c:v>72.7</c:v>
                </c:pt>
                <c:pt idx="8">
                  <c:v>72.7</c:v>
                </c:pt>
                <c:pt idx="9">
                  <c:v>72.7</c:v>
                </c:pt>
                <c:pt idx="10">
                  <c:v>72.7</c:v>
                </c:pt>
                <c:pt idx="11">
                  <c:v>72.7</c:v>
                </c:pt>
                <c:pt idx="12">
                  <c:v>72.7</c:v>
                </c:pt>
                <c:pt idx="13">
                  <c:v>197.7</c:v>
                </c:pt>
                <c:pt idx="14">
                  <c:v>197.7</c:v>
                </c:pt>
                <c:pt idx="15">
                  <c:v>200</c:v>
                </c:pt>
              </c:numCache>
            </c:numRef>
          </c:val>
        </c:ser>
        <c:ser>
          <c:idx val="1"/>
          <c:order val="1"/>
          <c:tx>
            <c:strRef>
              <c:f>'Memory throughput'!$C$2</c:f>
              <c:strCache>
                <c:ptCount val="1"/>
                <c:pt idx="0">
                  <c:v>Batch size=64</c:v>
                </c:pt>
              </c:strCache>
            </c:strRef>
          </c:tx>
          <c:spPr>
            <a:solidFill>
              <a:schemeClr val="tx1">
                <a:lumMod val="50000"/>
                <a:lumOff val="50000"/>
              </a:schemeClr>
            </a:solidFill>
            <a:ln>
              <a:solidFill>
                <a:schemeClr val="tx1"/>
              </a:solidFill>
            </a:ln>
            <a:effectLst/>
          </c:spPr>
          <c:invertIfNegative val="0"/>
          <c:cat>
            <c:strRef>
              <c:f>'Memory throughput'!$A$3:$A$18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throughput'!$C$3:$C$18</c:f>
              <c:numCache>
                <c:formatCode>General</c:formatCode>
                <c:ptCount val="16"/>
                <c:pt idx="0">
                  <c:v>114.5</c:v>
                </c:pt>
                <c:pt idx="1">
                  <c:v>114.5</c:v>
                </c:pt>
                <c:pt idx="2">
                  <c:v>72.599999999999994</c:v>
                </c:pt>
                <c:pt idx="3">
                  <c:v>72.599999999999994</c:v>
                </c:pt>
                <c:pt idx="4">
                  <c:v>72.900000000000006</c:v>
                </c:pt>
                <c:pt idx="5">
                  <c:v>72.900000000000006</c:v>
                </c:pt>
                <c:pt idx="6">
                  <c:v>72.900000000000006</c:v>
                </c:pt>
                <c:pt idx="7">
                  <c:v>72.900000000000006</c:v>
                </c:pt>
                <c:pt idx="8">
                  <c:v>72.900000000000006</c:v>
                </c:pt>
                <c:pt idx="9">
                  <c:v>72.900000000000006</c:v>
                </c:pt>
                <c:pt idx="10">
                  <c:v>72.900000000000006</c:v>
                </c:pt>
                <c:pt idx="11">
                  <c:v>72.900000000000006</c:v>
                </c:pt>
                <c:pt idx="12">
                  <c:v>72.900000000000006</c:v>
                </c:pt>
                <c:pt idx="13">
                  <c:v>198</c:v>
                </c:pt>
                <c:pt idx="14">
                  <c:v>198</c:v>
                </c:pt>
                <c:pt idx="15">
                  <c:v>200</c:v>
                </c:pt>
              </c:numCache>
            </c:numRef>
          </c:val>
        </c:ser>
        <c:ser>
          <c:idx val="2"/>
          <c:order val="2"/>
          <c:tx>
            <c:strRef>
              <c:f>'Memory throughput'!$D$2</c:f>
              <c:strCache>
                <c:ptCount val="1"/>
                <c:pt idx="0">
                  <c:v>Batch size=128</c:v>
                </c:pt>
              </c:strCache>
            </c:strRef>
          </c:tx>
          <c:spPr>
            <a:solidFill>
              <a:schemeClr val="bg2">
                <a:lumMod val="90000"/>
              </a:schemeClr>
            </a:solidFill>
            <a:ln>
              <a:solidFill>
                <a:schemeClr val="tx1"/>
              </a:solidFill>
            </a:ln>
            <a:effectLst/>
          </c:spPr>
          <c:invertIfNegative val="0"/>
          <c:cat>
            <c:strRef>
              <c:f>'Memory throughput'!$A$3:$A$18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throughput'!$D$3:$D$18</c:f>
              <c:numCache>
                <c:formatCode>General</c:formatCode>
                <c:ptCount val="16"/>
                <c:pt idx="0">
                  <c:v>115</c:v>
                </c:pt>
                <c:pt idx="1">
                  <c:v>115</c:v>
                </c:pt>
                <c:pt idx="2">
                  <c:v>72.900000000000006</c:v>
                </c:pt>
                <c:pt idx="3">
                  <c:v>72.900000000000006</c:v>
                </c:pt>
                <c:pt idx="4">
                  <c:v>72.8</c:v>
                </c:pt>
                <c:pt idx="5">
                  <c:v>72.8</c:v>
                </c:pt>
                <c:pt idx="6">
                  <c:v>72.8</c:v>
                </c:pt>
                <c:pt idx="7">
                  <c:v>73</c:v>
                </c:pt>
                <c:pt idx="8">
                  <c:v>73</c:v>
                </c:pt>
                <c:pt idx="9">
                  <c:v>73</c:v>
                </c:pt>
                <c:pt idx="10">
                  <c:v>73</c:v>
                </c:pt>
                <c:pt idx="11">
                  <c:v>73</c:v>
                </c:pt>
                <c:pt idx="12">
                  <c:v>73</c:v>
                </c:pt>
                <c:pt idx="13">
                  <c:v>197.3</c:v>
                </c:pt>
                <c:pt idx="14">
                  <c:v>198</c:v>
                </c:pt>
                <c:pt idx="15">
                  <c:v>199.9</c:v>
                </c:pt>
              </c:numCache>
            </c:numRef>
          </c:val>
        </c:ser>
        <c:ser>
          <c:idx val="3"/>
          <c:order val="3"/>
          <c:tx>
            <c:strRef>
              <c:f>'Memory throughput'!$E$2</c:f>
              <c:strCache>
                <c:ptCount val="1"/>
                <c:pt idx="0">
                  <c:v>Batch size=256</c:v>
                </c:pt>
              </c:strCache>
            </c:strRef>
          </c:tx>
          <c:spPr>
            <a:solidFill>
              <a:schemeClr val="bg2"/>
            </a:solidFill>
            <a:ln>
              <a:solidFill>
                <a:schemeClr val="tx1"/>
              </a:solidFill>
            </a:ln>
            <a:effectLst/>
          </c:spPr>
          <c:invertIfNegative val="0"/>
          <c:cat>
            <c:strRef>
              <c:f>'Memory throughput'!$A$3:$A$18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'Memory throughput'!$E$3:$E$18</c:f>
              <c:numCache>
                <c:formatCode>General</c:formatCode>
                <c:ptCount val="16"/>
                <c:pt idx="0">
                  <c:v>115.7</c:v>
                </c:pt>
                <c:pt idx="1">
                  <c:v>115.7</c:v>
                </c:pt>
                <c:pt idx="2">
                  <c:v>73</c:v>
                </c:pt>
                <c:pt idx="3">
                  <c:v>73</c:v>
                </c:pt>
                <c:pt idx="4">
                  <c:v>72.599999999999994</c:v>
                </c:pt>
                <c:pt idx="5">
                  <c:v>72.599999999999994</c:v>
                </c:pt>
                <c:pt idx="6">
                  <c:v>72.599999999999994</c:v>
                </c:pt>
                <c:pt idx="7">
                  <c:v>72.8</c:v>
                </c:pt>
                <c:pt idx="8">
                  <c:v>72.8</c:v>
                </c:pt>
                <c:pt idx="9">
                  <c:v>72.8</c:v>
                </c:pt>
                <c:pt idx="10">
                  <c:v>72.8</c:v>
                </c:pt>
                <c:pt idx="11">
                  <c:v>72.8</c:v>
                </c:pt>
                <c:pt idx="12">
                  <c:v>72.8</c:v>
                </c:pt>
                <c:pt idx="13">
                  <c:v>199.3</c:v>
                </c:pt>
                <c:pt idx="14">
                  <c:v>199.3</c:v>
                </c:pt>
                <c:pt idx="15">
                  <c:v>200</c:v>
                </c:pt>
              </c:numCache>
            </c:numRef>
          </c:val>
        </c:ser>
        <c:dLbls>
          <c:showLegendKey val="0"/>
          <c:showVal val="0"/>
          <c:showCatName val="0"/>
          <c:showSerName val="0"/>
          <c:showPercent val="0"/>
          <c:showBubbleSize val="0"/>
        </c:dLbls>
        <c:gapWidth val="219"/>
        <c:axId val="388360232"/>
        <c:axId val="388359056"/>
      </c:barChart>
      <c:catAx>
        <c:axId val="38836023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88359056"/>
        <c:crosses val="autoZero"/>
        <c:auto val="1"/>
        <c:lblAlgn val="ctr"/>
        <c:lblOffset val="100"/>
        <c:noMultiLvlLbl val="0"/>
      </c:catAx>
      <c:valAx>
        <c:axId val="388359056"/>
        <c:scaling>
          <c:orientation val="minMax"/>
          <c:max val="200"/>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baseline="0" dirty="0" smtClean="0">
                    <a:solidFill>
                      <a:schemeClr val="tx1"/>
                    </a:solidFill>
                  </a:rPr>
                  <a:t>Read </a:t>
                </a:r>
                <a:r>
                  <a:rPr lang="en-US" altLang="zh-CN" sz="1400" b="1" baseline="0" dirty="0">
                    <a:solidFill>
                      <a:schemeClr val="tx1"/>
                    </a:solidFill>
                  </a:rPr>
                  <a:t>T</a:t>
                </a:r>
                <a:r>
                  <a:rPr lang="en-US" altLang="zh-CN" sz="1400" b="1" baseline="0" dirty="0" smtClean="0">
                    <a:solidFill>
                      <a:schemeClr val="tx1"/>
                    </a:solidFill>
                  </a:rPr>
                  <a:t>hroughput(GB/s</a:t>
                </a:r>
                <a:r>
                  <a:rPr lang="en-US" altLang="zh-CN" sz="1400" b="1" baseline="0" dirty="0">
                    <a:solidFill>
                      <a:schemeClr val="tx1"/>
                    </a:solidFill>
                  </a:rPr>
                  <a:t>)</a:t>
                </a:r>
                <a:endParaRPr lang="zh-CN" altLang="en-US" sz="1400" b="1" dirty="0">
                  <a:solidFill>
                    <a:schemeClr val="tx1"/>
                  </a:solidFill>
                </a:endParaRP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88360232"/>
        <c:crosses val="autoZero"/>
        <c:crossBetween val="between"/>
      </c:valAx>
      <c:spPr>
        <a:noFill/>
        <a:ln>
          <a:noFill/>
        </a:ln>
        <a:effectLst/>
      </c:spPr>
    </c:plotArea>
    <c:legend>
      <c:legendPos val="t"/>
      <c:layout>
        <c:manualLayout>
          <c:xMode val="edge"/>
          <c:yMode val="edge"/>
          <c:x val="0.1027754065806776"/>
          <c:y val="2.9841657947464583E-2"/>
          <c:w val="0.66545645331008829"/>
          <c:h val="9.770575051098384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3407172176724"/>
          <c:y val="0.41695294009302603"/>
          <c:w val="0.22985511671336428"/>
          <c:h val="0.22959588850860199"/>
        </c:manualLayout>
      </c:layout>
      <c:barChart>
        <c:barDir val="col"/>
        <c:grouping val="clustered"/>
        <c:varyColors val="0"/>
        <c:ser>
          <c:idx val="0"/>
          <c:order val="0"/>
          <c:tx>
            <c:strRef>
              <c:f>Stall!$B$2</c:f>
              <c:strCache>
                <c:ptCount val="1"/>
                <c:pt idx="0">
                  <c:v>Batch size=32</c:v>
                </c:pt>
              </c:strCache>
            </c:strRef>
          </c:tx>
          <c:spPr>
            <a:solidFill>
              <a:schemeClr val="tx1"/>
            </a:solidFill>
            <a:ln>
              <a:noFill/>
            </a:ln>
            <a:effectLst/>
          </c:spPr>
          <c:invertIfNegative val="0"/>
          <c:cat>
            <c:strRef>
              <c:f>Stall!$A$3:$A$10</c:f>
              <c:strCache>
                <c:ptCount val="8"/>
                <c:pt idx="0">
                  <c:v>CONV1</c:v>
                </c:pt>
                <c:pt idx="1">
                  <c:v>CONV2</c:v>
                </c:pt>
                <c:pt idx="2">
                  <c:v>CONV3</c:v>
                </c:pt>
                <c:pt idx="3">
                  <c:v>CONV4</c:v>
                </c:pt>
                <c:pt idx="4">
                  <c:v>CONV5</c:v>
                </c:pt>
                <c:pt idx="5">
                  <c:v>FCN1</c:v>
                </c:pt>
                <c:pt idx="6">
                  <c:v>FCN2</c:v>
                </c:pt>
                <c:pt idx="7">
                  <c:v>FCN3</c:v>
                </c:pt>
              </c:strCache>
            </c:strRef>
          </c:cat>
          <c:val>
            <c:numRef>
              <c:f>Stall!$B$3:$B$10</c:f>
              <c:numCache>
                <c:formatCode>0.00%</c:formatCode>
                <c:ptCount val="8"/>
                <c:pt idx="0">
                  <c:v>0.52900000000000003</c:v>
                </c:pt>
                <c:pt idx="1">
                  <c:v>0.30199999999999999</c:v>
                </c:pt>
                <c:pt idx="2">
                  <c:v>0.31900000000000001</c:v>
                </c:pt>
                <c:pt idx="3">
                  <c:v>0.32090000000000002</c:v>
                </c:pt>
                <c:pt idx="4">
                  <c:v>0.30059999999999998</c:v>
                </c:pt>
                <c:pt idx="5">
                  <c:v>0.42</c:v>
                </c:pt>
                <c:pt idx="6">
                  <c:v>0.42</c:v>
                </c:pt>
                <c:pt idx="7">
                  <c:v>0.40799999999999997</c:v>
                </c:pt>
              </c:numCache>
            </c:numRef>
          </c:val>
        </c:ser>
        <c:ser>
          <c:idx val="1"/>
          <c:order val="1"/>
          <c:tx>
            <c:strRef>
              <c:f>Stall!$C$2</c:f>
              <c:strCache>
                <c:ptCount val="1"/>
                <c:pt idx="0">
                  <c:v>Batch size=64</c:v>
                </c:pt>
              </c:strCache>
            </c:strRef>
          </c:tx>
          <c:spPr>
            <a:solidFill>
              <a:schemeClr val="tx1">
                <a:lumMod val="50000"/>
                <a:lumOff val="50000"/>
              </a:schemeClr>
            </a:solidFill>
            <a:ln>
              <a:solidFill>
                <a:schemeClr val="tx1"/>
              </a:solidFill>
            </a:ln>
            <a:effectLst/>
          </c:spPr>
          <c:invertIfNegative val="0"/>
          <c:cat>
            <c:strRef>
              <c:f>Stall!$A$3:$A$10</c:f>
              <c:strCache>
                <c:ptCount val="8"/>
                <c:pt idx="0">
                  <c:v>CONV1</c:v>
                </c:pt>
                <c:pt idx="1">
                  <c:v>CONV2</c:v>
                </c:pt>
                <c:pt idx="2">
                  <c:v>CONV3</c:v>
                </c:pt>
                <c:pt idx="3">
                  <c:v>CONV4</c:v>
                </c:pt>
                <c:pt idx="4">
                  <c:v>CONV5</c:v>
                </c:pt>
                <c:pt idx="5">
                  <c:v>FCN1</c:v>
                </c:pt>
                <c:pt idx="6">
                  <c:v>FCN2</c:v>
                </c:pt>
                <c:pt idx="7">
                  <c:v>FCN3</c:v>
                </c:pt>
              </c:strCache>
            </c:strRef>
          </c:cat>
          <c:val>
            <c:numRef>
              <c:f>Stall!$C$3:$C$10</c:f>
              <c:numCache>
                <c:formatCode>0%</c:formatCode>
                <c:ptCount val="8"/>
                <c:pt idx="0" formatCode="0.00%">
                  <c:v>0.53200000000000003</c:v>
                </c:pt>
                <c:pt idx="1">
                  <c:v>0.3</c:v>
                </c:pt>
                <c:pt idx="2" formatCode="0.00%">
                  <c:v>0.31740000000000002</c:v>
                </c:pt>
                <c:pt idx="3" formatCode="0.00%">
                  <c:v>0.317</c:v>
                </c:pt>
                <c:pt idx="4" formatCode="0.00%">
                  <c:v>0.30099999999999999</c:v>
                </c:pt>
                <c:pt idx="5" formatCode="0.00%">
                  <c:v>0.42199999999999999</c:v>
                </c:pt>
                <c:pt idx="6" formatCode="0.00%">
                  <c:v>0.42199999999999999</c:v>
                </c:pt>
                <c:pt idx="7" formatCode="0.00%">
                  <c:v>0.40899999999999997</c:v>
                </c:pt>
              </c:numCache>
            </c:numRef>
          </c:val>
        </c:ser>
        <c:ser>
          <c:idx val="2"/>
          <c:order val="2"/>
          <c:tx>
            <c:strRef>
              <c:f>Stall!$D$2</c:f>
              <c:strCache>
                <c:ptCount val="1"/>
                <c:pt idx="0">
                  <c:v>Batch size=128</c:v>
                </c:pt>
              </c:strCache>
            </c:strRef>
          </c:tx>
          <c:spPr>
            <a:solidFill>
              <a:schemeClr val="bg2">
                <a:lumMod val="90000"/>
              </a:schemeClr>
            </a:solidFill>
            <a:ln>
              <a:solidFill>
                <a:schemeClr val="tx1"/>
              </a:solidFill>
            </a:ln>
            <a:effectLst/>
          </c:spPr>
          <c:invertIfNegative val="0"/>
          <c:cat>
            <c:strRef>
              <c:f>Stall!$A$3:$A$10</c:f>
              <c:strCache>
                <c:ptCount val="8"/>
                <c:pt idx="0">
                  <c:v>CONV1</c:v>
                </c:pt>
                <c:pt idx="1">
                  <c:v>CONV2</c:v>
                </c:pt>
                <c:pt idx="2">
                  <c:v>CONV3</c:v>
                </c:pt>
                <c:pt idx="3">
                  <c:v>CONV4</c:v>
                </c:pt>
                <c:pt idx="4">
                  <c:v>CONV5</c:v>
                </c:pt>
                <c:pt idx="5">
                  <c:v>FCN1</c:v>
                </c:pt>
                <c:pt idx="6">
                  <c:v>FCN2</c:v>
                </c:pt>
                <c:pt idx="7">
                  <c:v>FCN3</c:v>
                </c:pt>
              </c:strCache>
            </c:strRef>
          </c:cat>
          <c:val>
            <c:numRef>
              <c:f>Stall!$D$3:$D$10</c:f>
              <c:numCache>
                <c:formatCode>0.00%</c:formatCode>
                <c:ptCount val="8"/>
                <c:pt idx="0">
                  <c:v>0.53149999999999997</c:v>
                </c:pt>
                <c:pt idx="1">
                  <c:v>0.29699999999999999</c:v>
                </c:pt>
                <c:pt idx="2">
                  <c:v>0.31669999999999998</c:v>
                </c:pt>
                <c:pt idx="3">
                  <c:v>0.316</c:v>
                </c:pt>
                <c:pt idx="4">
                  <c:v>0.30009999999999998</c:v>
                </c:pt>
                <c:pt idx="5">
                  <c:v>0.42399999999999999</c:v>
                </c:pt>
                <c:pt idx="6">
                  <c:v>0.42399999999999999</c:v>
                </c:pt>
                <c:pt idx="7">
                  <c:v>0.40699999999999997</c:v>
                </c:pt>
              </c:numCache>
            </c:numRef>
          </c:val>
        </c:ser>
        <c:ser>
          <c:idx val="3"/>
          <c:order val="3"/>
          <c:tx>
            <c:strRef>
              <c:f>Stall!$E$2</c:f>
              <c:strCache>
                <c:ptCount val="1"/>
                <c:pt idx="0">
                  <c:v>Batch size=256</c:v>
                </c:pt>
              </c:strCache>
            </c:strRef>
          </c:tx>
          <c:spPr>
            <a:solidFill>
              <a:schemeClr val="bg2"/>
            </a:solidFill>
            <a:ln>
              <a:solidFill>
                <a:schemeClr val="tx1"/>
              </a:solidFill>
            </a:ln>
            <a:effectLst/>
          </c:spPr>
          <c:invertIfNegative val="0"/>
          <c:cat>
            <c:strRef>
              <c:f>Stall!$A$3:$A$10</c:f>
              <c:strCache>
                <c:ptCount val="8"/>
                <c:pt idx="0">
                  <c:v>CONV1</c:v>
                </c:pt>
                <c:pt idx="1">
                  <c:v>CONV2</c:v>
                </c:pt>
                <c:pt idx="2">
                  <c:v>CONV3</c:v>
                </c:pt>
                <c:pt idx="3">
                  <c:v>CONV4</c:v>
                </c:pt>
                <c:pt idx="4">
                  <c:v>CONV5</c:v>
                </c:pt>
                <c:pt idx="5">
                  <c:v>FCN1</c:v>
                </c:pt>
                <c:pt idx="6">
                  <c:v>FCN2</c:v>
                </c:pt>
                <c:pt idx="7">
                  <c:v>FCN3</c:v>
                </c:pt>
              </c:strCache>
            </c:strRef>
          </c:cat>
          <c:val>
            <c:numRef>
              <c:f>Stall!$E$3:$E$10</c:f>
              <c:numCache>
                <c:formatCode>0.00%</c:formatCode>
                <c:ptCount val="8"/>
                <c:pt idx="0">
                  <c:v>0.52800000000000002</c:v>
                </c:pt>
                <c:pt idx="1">
                  <c:v>0.29299999999999998</c:v>
                </c:pt>
                <c:pt idx="2">
                  <c:v>0.31609999999999999</c:v>
                </c:pt>
                <c:pt idx="3">
                  <c:v>0.315</c:v>
                </c:pt>
                <c:pt idx="4" formatCode="0%">
                  <c:v>0.3</c:v>
                </c:pt>
                <c:pt idx="5">
                  <c:v>0.42499999999999999</c:v>
                </c:pt>
                <c:pt idx="6">
                  <c:v>0.42499999999999999</c:v>
                </c:pt>
                <c:pt idx="7">
                  <c:v>0.41</c:v>
                </c:pt>
              </c:numCache>
            </c:numRef>
          </c:val>
        </c:ser>
        <c:dLbls>
          <c:showLegendKey val="0"/>
          <c:showVal val="0"/>
          <c:showCatName val="0"/>
          <c:showSerName val="0"/>
          <c:showPercent val="0"/>
          <c:showBubbleSize val="0"/>
        </c:dLbls>
        <c:gapWidth val="219"/>
        <c:axId val="365174288"/>
        <c:axId val="365175856"/>
      </c:barChart>
      <c:catAx>
        <c:axId val="36517428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crossAx val="365175856"/>
        <c:crosses val="autoZero"/>
        <c:auto val="1"/>
        <c:lblAlgn val="ctr"/>
        <c:lblOffset val="100"/>
        <c:noMultiLvlLbl val="0"/>
      </c:catAx>
      <c:valAx>
        <c:axId val="365175856"/>
        <c:scaling>
          <c:orientation val="minMax"/>
          <c:min val="0.25"/>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smtClean="0">
                    <a:solidFill>
                      <a:schemeClr val="tx1"/>
                    </a:solidFill>
                  </a:rPr>
                  <a:t>Data Stalls</a:t>
                </a:r>
                <a:endParaRPr lang="zh-CN" altLang="en-US" sz="1400" b="1" dirty="0">
                  <a:solidFill>
                    <a:schemeClr val="tx1"/>
                  </a:solidFill>
                </a:endParaRPr>
              </a:p>
            </c:rich>
          </c:tx>
          <c:layout>
            <c:manualLayout>
              <c:xMode val="edge"/>
              <c:yMode val="edge"/>
              <c:x val="5.8498156880343898E-2"/>
              <c:y val="0.44487391226072698"/>
            </c:manualLayout>
          </c:layout>
          <c:overlay val="0"/>
          <c:spPr>
            <a:noFill/>
            <a:ln>
              <a:noFill/>
            </a:ln>
            <a:effectLst/>
          </c:spPr>
        </c:title>
        <c:numFmt formatCode="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5174288"/>
        <c:crosses val="autoZero"/>
        <c:crossBetween val="between"/>
        <c:majorUnit val="0.1"/>
      </c:valAx>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3"/>
    </mc:Choice>
    <mc:Fallback>
      <c:style val="33"/>
    </mc:Fallback>
  </mc:AlternateContent>
  <c:chart>
    <c:autoTitleDeleted val="0"/>
    <c:plotArea>
      <c:layout>
        <c:manualLayout>
          <c:layoutTarget val="inner"/>
          <c:xMode val="edge"/>
          <c:yMode val="edge"/>
          <c:x val="9.0808054196152593E-2"/>
          <c:y val="0.12468441339436299"/>
          <c:w val="0.84652127033404301"/>
          <c:h val="0.48300562429696298"/>
        </c:manualLayout>
      </c:layout>
      <c:barChart>
        <c:barDir val="col"/>
        <c:grouping val="clustered"/>
        <c:varyColors val="0"/>
        <c:ser>
          <c:idx val="0"/>
          <c:order val="0"/>
          <c:tx>
            <c:strRef>
              <c:f>Stall!$B$12</c:f>
              <c:strCache>
                <c:ptCount val="1"/>
                <c:pt idx="0">
                  <c:v>Batch size=32</c:v>
                </c:pt>
              </c:strCache>
            </c:strRef>
          </c:tx>
          <c:spPr>
            <a:solidFill>
              <a:schemeClr val="tx1"/>
            </a:solidFill>
          </c:spPr>
          <c:invertIfNegative val="0"/>
          <c:cat>
            <c:strRef>
              <c:f>Stall!$A$13:$A$20</c:f>
              <c:strCache>
                <c:ptCount val="8"/>
                <c:pt idx="0">
                  <c:v>CONV1</c:v>
                </c:pt>
                <c:pt idx="1">
                  <c:v>CONV2</c:v>
                </c:pt>
                <c:pt idx="2">
                  <c:v>CONV3</c:v>
                </c:pt>
                <c:pt idx="3">
                  <c:v>CONV4</c:v>
                </c:pt>
                <c:pt idx="4">
                  <c:v>CONV5</c:v>
                </c:pt>
                <c:pt idx="5">
                  <c:v>FCN1</c:v>
                </c:pt>
                <c:pt idx="6">
                  <c:v>FCN2</c:v>
                </c:pt>
                <c:pt idx="7">
                  <c:v>FCN3</c:v>
                </c:pt>
              </c:strCache>
            </c:strRef>
          </c:cat>
          <c:val>
            <c:numRef>
              <c:f>Stall!$B$13:$B$20</c:f>
              <c:numCache>
                <c:formatCode>General</c:formatCode>
                <c:ptCount val="8"/>
                <c:pt idx="0" formatCode="0.00">
                  <c:v>1</c:v>
                </c:pt>
                <c:pt idx="1">
                  <c:v>1.484375</c:v>
                </c:pt>
                <c:pt idx="2">
                  <c:v>3.2758620689655169</c:v>
                </c:pt>
                <c:pt idx="3">
                  <c:v>3.475609756097561</c:v>
                </c:pt>
                <c:pt idx="4">
                  <c:v>2.714285714285714</c:v>
                </c:pt>
                <c:pt idx="5">
                  <c:v>2.035714285714286</c:v>
                </c:pt>
                <c:pt idx="6">
                  <c:v>2.035714285714286</c:v>
                </c:pt>
                <c:pt idx="7">
                  <c:v>2.1923076923076921</c:v>
                </c:pt>
              </c:numCache>
            </c:numRef>
          </c:val>
        </c:ser>
        <c:ser>
          <c:idx val="1"/>
          <c:order val="1"/>
          <c:tx>
            <c:strRef>
              <c:f>Stall!$C$12</c:f>
              <c:strCache>
                <c:ptCount val="1"/>
                <c:pt idx="0">
                  <c:v>Batch size=64</c:v>
                </c:pt>
              </c:strCache>
            </c:strRef>
          </c:tx>
          <c:spPr>
            <a:solidFill>
              <a:schemeClr val="tx1">
                <a:lumMod val="50000"/>
                <a:lumOff val="50000"/>
              </a:schemeClr>
            </a:solidFill>
            <a:ln>
              <a:solidFill>
                <a:schemeClr val="tx1"/>
              </a:solidFill>
            </a:ln>
          </c:spPr>
          <c:invertIfNegative val="0"/>
          <c:cat>
            <c:strRef>
              <c:f>Stall!$A$13:$A$20</c:f>
              <c:strCache>
                <c:ptCount val="8"/>
                <c:pt idx="0">
                  <c:v>CONV1</c:v>
                </c:pt>
                <c:pt idx="1">
                  <c:v>CONV2</c:v>
                </c:pt>
                <c:pt idx="2">
                  <c:v>CONV3</c:v>
                </c:pt>
                <c:pt idx="3">
                  <c:v>CONV4</c:v>
                </c:pt>
                <c:pt idx="4">
                  <c:v>CONV5</c:v>
                </c:pt>
                <c:pt idx="5">
                  <c:v>FCN1</c:v>
                </c:pt>
                <c:pt idx="6">
                  <c:v>FCN2</c:v>
                </c:pt>
                <c:pt idx="7">
                  <c:v>FCN3</c:v>
                </c:pt>
              </c:strCache>
            </c:strRef>
          </c:cat>
          <c:val>
            <c:numRef>
              <c:f>Stall!$C$13:$C$20</c:f>
              <c:numCache>
                <c:formatCode>General</c:formatCode>
                <c:ptCount val="8"/>
                <c:pt idx="0">
                  <c:v>0.98958333333333304</c:v>
                </c:pt>
                <c:pt idx="1">
                  <c:v>1.454081632653061</c:v>
                </c:pt>
                <c:pt idx="2">
                  <c:v>3.3928571428571428</c:v>
                </c:pt>
                <c:pt idx="3">
                  <c:v>3.475609756097561</c:v>
                </c:pt>
                <c:pt idx="4">
                  <c:v>2.6886792452830202</c:v>
                </c:pt>
                <c:pt idx="5">
                  <c:v>1.838709677419355</c:v>
                </c:pt>
                <c:pt idx="6">
                  <c:v>1.838709677419355</c:v>
                </c:pt>
                <c:pt idx="7">
                  <c:v>1.875</c:v>
                </c:pt>
              </c:numCache>
            </c:numRef>
          </c:val>
        </c:ser>
        <c:ser>
          <c:idx val="2"/>
          <c:order val="2"/>
          <c:tx>
            <c:strRef>
              <c:f>Stall!$D$12</c:f>
              <c:strCache>
                <c:ptCount val="1"/>
                <c:pt idx="0">
                  <c:v>Batch size=128</c:v>
                </c:pt>
              </c:strCache>
            </c:strRef>
          </c:tx>
          <c:spPr>
            <a:solidFill>
              <a:schemeClr val="bg2">
                <a:lumMod val="90000"/>
              </a:schemeClr>
            </a:solidFill>
            <a:ln>
              <a:solidFill>
                <a:schemeClr val="tx1"/>
              </a:solidFill>
            </a:ln>
          </c:spPr>
          <c:invertIfNegative val="0"/>
          <c:cat>
            <c:strRef>
              <c:f>Stall!$A$13:$A$20</c:f>
              <c:strCache>
                <c:ptCount val="8"/>
                <c:pt idx="0">
                  <c:v>CONV1</c:v>
                </c:pt>
                <c:pt idx="1">
                  <c:v>CONV2</c:v>
                </c:pt>
                <c:pt idx="2">
                  <c:v>CONV3</c:v>
                </c:pt>
                <c:pt idx="3">
                  <c:v>CONV4</c:v>
                </c:pt>
                <c:pt idx="4">
                  <c:v>CONV5</c:v>
                </c:pt>
                <c:pt idx="5">
                  <c:v>FCN1</c:v>
                </c:pt>
                <c:pt idx="6">
                  <c:v>FCN2</c:v>
                </c:pt>
                <c:pt idx="7">
                  <c:v>FCN3</c:v>
                </c:pt>
              </c:strCache>
            </c:strRef>
          </c:cat>
          <c:val>
            <c:numRef>
              <c:f>Stall!$D$13:$D$20</c:f>
              <c:numCache>
                <c:formatCode>General</c:formatCode>
                <c:ptCount val="8"/>
                <c:pt idx="0">
                  <c:v>0.97602739726027399</c:v>
                </c:pt>
                <c:pt idx="1">
                  <c:v>1.446700507614213</c:v>
                </c:pt>
                <c:pt idx="2">
                  <c:v>3.3529411764705861</c:v>
                </c:pt>
                <c:pt idx="3">
                  <c:v>3.475609756097561</c:v>
                </c:pt>
                <c:pt idx="4">
                  <c:v>2.6635514018691602</c:v>
                </c:pt>
                <c:pt idx="5">
                  <c:v>1.7592592592592591</c:v>
                </c:pt>
                <c:pt idx="6">
                  <c:v>1.7592592592592591</c:v>
                </c:pt>
                <c:pt idx="7">
                  <c:v>1.7272727272727271</c:v>
                </c:pt>
              </c:numCache>
            </c:numRef>
          </c:val>
        </c:ser>
        <c:ser>
          <c:idx val="3"/>
          <c:order val="3"/>
          <c:tx>
            <c:strRef>
              <c:f>Stall!$E$12</c:f>
              <c:strCache>
                <c:ptCount val="1"/>
                <c:pt idx="0">
                  <c:v>Batch size=256</c:v>
                </c:pt>
              </c:strCache>
            </c:strRef>
          </c:tx>
          <c:spPr>
            <a:solidFill>
              <a:schemeClr val="bg2"/>
            </a:solidFill>
            <a:ln>
              <a:solidFill>
                <a:schemeClr val="tx1"/>
              </a:solidFill>
            </a:ln>
          </c:spPr>
          <c:invertIfNegative val="0"/>
          <c:cat>
            <c:strRef>
              <c:f>Stall!$A$13:$A$20</c:f>
              <c:strCache>
                <c:ptCount val="8"/>
                <c:pt idx="0">
                  <c:v>CONV1</c:v>
                </c:pt>
                <c:pt idx="1">
                  <c:v>CONV2</c:v>
                </c:pt>
                <c:pt idx="2">
                  <c:v>CONV3</c:v>
                </c:pt>
                <c:pt idx="3">
                  <c:v>CONV4</c:v>
                </c:pt>
                <c:pt idx="4">
                  <c:v>CONV5</c:v>
                </c:pt>
                <c:pt idx="5">
                  <c:v>FCN1</c:v>
                </c:pt>
                <c:pt idx="6">
                  <c:v>FCN2</c:v>
                </c:pt>
                <c:pt idx="7">
                  <c:v>FCN3</c:v>
                </c:pt>
              </c:strCache>
            </c:strRef>
          </c:cat>
          <c:val>
            <c:numRef>
              <c:f>Stall!$E$13:$E$20</c:f>
              <c:numCache>
                <c:formatCode>General</c:formatCode>
                <c:ptCount val="8"/>
                <c:pt idx="0">
                  <c:v>0.95637583892617495</c:v>
                </c:pt>
                <c:pt idx="1">
                  <c:v>1.4321608040200999</c:v>
                </c:pt>
                <c:pt idx="2">
                  <c:v>3.4337349397590371</c:v>
                </c:pt>
                <c:pt idx="3">
                  <c:v>3.5185185185185199</c:v>
                </c:pt>
                <c:pt idx="4">
                  <c:v>2.5909090909090908</c:v>
                </c:pt>
                <c:pt idx="5">
                  <c:v>1.7272727272727271</c:v>
                </c:pt>
                <c:pt idx="6">
                  <c:v>1.7272727272727271</c:v>
                </c:pt>
                <c:pt idx="7">
                  <c:v>1.696428571428571</c:v>
                </c:pt>
              </c:numCache>
            </c:numRef>
          </c:val>
        </c:ser>
        <c:dLbls>
          <c:showLegendKey val="0"/>
          <c:showVal val="0"/>
          <c:showCatName val="0"/>
          <c:showSerName val="0"/>
          <c:showPercent val="0"/>
          <c:showBubbleSize val="0"/>
        </c:dLbls>
        <c:gapWidth val="150"/>
        <c:axId val="365180952"/>
        <c:axId val="365179776"/>
      </c:barChart>
      <c:catAx>
        <c:axId val="365180952"/>
        <c:scaling>
          <c:orientation val="minMax"/>
        </c:scaling>
        <c:delete val="1"/>
        <c:axPos val="b"/>
        <c:numFmt formatCode="General" sourceLinked="0"/>
        <c:majorTickMark val="none"/>
        <c:minorTickMark val="none"/>
        <c:tickLblPos val="nextTo"/>
        <c:crossAx val="365179776"/>
        <c:crosses val="autoZero"/>
        <c:auto val="1"/>
        <c:lblAlgn val="ctr"/>
        <c:lblOffset val="100"/>
        <c:noMultiLvlLbl val="0"/>
      </c:catAx>
      <c:valAx>
        <c:axId val="365179776"/>
        <c:scaling>
          <c:orientation val="minMax"/>
        </c:scaling>
        <c:delete val="0"/>
        <c:axPos val="l"/>
        <c:majorGridlines>
          <c:spPr>
            <a:ln>
              <a:noFill/>
            </a:ln>
          </c:spPr>
        </c:majorGridlines>
        <c:numFmt formatCode="0" sourceLinked="0"/>
        <c:majorTickMark val="in"/>
        <c:minorTickMark val="none"/>
        <c:tickLblPos val="nextTo"/>
        <c:spPr>
          <a:ln>
            <a:solidFill>
              <a:schemeClr val="tx1"/>
            </a:solidFill>
          </a:ln>
        </c:spPr>
        <c:txPr>
          <a:bodyPr/>
          <a:lstStyle/>
          <a:p>
            <a:pPr>
              <a:defRPr sz="1400"/>
            </a:pPr>
            <a:endParaRPr lang="zh-CN"/>
          </a:p>
        </c:txPr>
        <c:crossAx val="365180952"/>
        <c:crosses val="autoZero"/>
        <c:crossBetween val="between"/>
        <c:majorUnit val="1"/>
      </c:valAx>
      <c:spPr>
        <a:noFill/>
        <a:ln>
          <a:noFill/>
        </a:ln>
      </c:spPr>
    </c:plotArea>
    <c:plotVisOnly val="1"/>
    <c:dispBlanksAs val="gap"/>
    <c:showDLblsOverMax val="0"/>
  </c:chart>
  <c:spPr>
    <a:noFill/>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5"/>
    </mc:Choice>
    <mc:Fallback>
      <c:style val="25"/>
    </mc:Fallback>
  </mc:AlternateContent>
  <c:chart>
    <c:autoTitleDeleted val="0"/>
    <c:plotArea>
      <c:layout/>
      <c:barChart>
        <c:barDir val="col"/>
        <c:grouping val="clustered"/>
        <c:varyColors val="0"/>
        <c:ser>
          <c:idx val="0"/>
          <c:order val="0"/>
          <c:spPr>
            <a:ln>
              <a:solidFill>
                <a:schemeClr val="tx1"/>
              </a:solidFill>
            </a:ln>
          </c:spPr>
          <c:invertIfNegative val="0"/>
          <c:cat>
            <c:strRef>
              <c:f>backprop!$E$24:$E$31</c:f>
              <c:strCache>
                <c:ptCount val="8"/>
                <c:pt idx="0">
                  <c:v>CONV1</c:v>
                </c:pt>
                <c:pt idx="1">
                  <c:v>CONV2</c:v>
                </c:pt>
                <c:pt idx="2">
                  <c:v>CONV3</c:v>
                </c:pt>
                <c:pt idx="3">
                  <c:v>CONV4</c:v>
                </c:pt>
                <c:pt idx="4">
                  <c:v>CONV5</c:v>
                </c:pt>
                <c:pt idx="5">
                  <c:v>FCN1</c:v>
                </c:pt>
                <c:pt idx="6">
                  <c:v>FCN2</c:v>
                </c:pt>
                <c:pt idx="7">
                  <c:v>FCN3</c:v>
                </c:pt>
              </c:strCache>
            </c:strRef>
          </c:cat>
          <c:val>
            <c:numRef>
              <c:f>backprop!$F$24:$F$31</c:f>
              <c:numCache>
                <c:formatCode>General</c:formatCode>
                <c:ptCount val="8"/>
                <c:pt idx="0">
                  <c:v>1.5853658536585371</c:v>
                </c:pt>
                <c:pt idx="1">
                  <c:v>2.2999999999999998</c:v>
                </c:pt>
                <c:pt idx="2">
                  <c:v>2</c:v>
                </c:pt>
                <c:pt idx="3">
                  <c:v>1.84</c:v>
                </c:pt>
                <c:pt idx="4">
                  <c:v>2.4</c:v>
                </c:pt>
                <c:pt idx="5">
                  <c:v>1.6</c:v>
                </c:pt>
                <c:pt idx="6">
                  <c:v>2</c:v>
                </c:pt>
                <c:pt idx="7">
                  <c:v>2</c:v>
                </c:pt>
              </c:numCache>
            </c:numRef>
          </c:val>
        </c:ser>
        <c:dLbls>
          <c:showLegendKey val="0"/>
          <c:showVal val="0"/>
          <c:showCatName val="0"/>
          <c:showSerName val="0"/>
          <c:showPercent val="0"/>
          <c:showBubbleSize val="0"/>
        </c:dLbls>
        <c:gapWidth val="150"/>
        <c:axId val="365176248"/>
        <c:axId val="365180168"/>
      </c:barChart>
      <c:catAx>
        <c:axId val="365176248"/>
        <c:scaling>
          <c:orientation val="minMax"/>
        </c:scaling>
        <c:delete val="0"/>
        <c:axPos val="b"/>
        <c:numFmt formatCode="General" sourceLinked="0"/>
        <c:majorTickMark val="none"/>
        <c:minorTickMark val="none"/>
        <c:tickLblPos val="nextTo"/>
        <c:spPr>
          <a:ln>
            <a:solidFill>
              <a:schemeClr val="tx1"/>
            </a:solidFill>
          </a:ln>
        </c:spPr>
        <c:txPr>
          <a:bodyPr rot="-5400000" vert="horz"/>
          <a:lstStyle/>
          <a:p>
            <a:pPr>
              <a:defRPr sz="1200"/>
            </a:pPr>
            <a:endParaRPr lang="zh-CN"/>
          </a:p>
        </c:txPr>
        <c:crossAx val="365180168"/>
        <c:crosses val="autoZero"/>
        <c:auto val="1"/>
        <c:lblAlgn val="ctr"/>
        <c:lblOffset val="100"/>
        <c:noMultiLvlLbl val="0"/>
      </c:catAx>
      <c:valAx>
        <c:axId val="365180168"/>
        <c:scaling>
          <c:orientation val="minMax"/>
        </c:scaling>
        <c:delete val="0"/>
        <c:axPos val="l"/>
        <c:majorGridlines>
          <c:spPr>
            <a:ln>
              <a:noFill/>
            </a:ln>
          </c:spPr>
        </c:majorGridlines>
        <c:numFmt formatCode="#,##0.0" sourceLinked="0"/>
        <c:majorTickMark val="in"/>
        <c:minorTickMark val="none"/>
        <c:tickLblPos val="nextTo"/>
        <c:spPr>
          <a:ln>
            <a:solidFill>
              <a:schemeClr val="tx1"/>
            </a:solidFill>
          </a:ln>
        </c:spPr>
        <c:txPr>
          <a:bodyPr/>
          <a:lstStyle/>
          <a:p>
            <a:pPr>
              <a:defRPr sz="1400"/>
            </a:pPr>
            <a:endParaRPr lang="zh-CN"/>
          </a:p>
        </c:txPr>
        <c:crossAx val="365176248"/>
        <c:crosses val="autoZero"/>
        <c:crossBetween val="between"/>
      </c:valAx>
      <c:spPr>
        <a:noFill/>
        <a:ln>
          <a:noFill/>
        </a:ln>
      </c:spPr>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7963472021601"/>
          <c:y val="0.12045788458661701"/>
          <c:w val="0.47948407336656901"/>
          <c:h val="0.547102189178436"/>
        </c:manualLayout>
      </c:layout>
      <c:barChart>
        <c:barDir val="col"/>
        <c:grouping val="clustered"/>
        <c:varyColors val="0"/>
        <c:ser>
          <c:idx val="0"/>
          <c:order val="0"/>
          <c:tx>
            <c:strRef>
              <c:f>Instructions!$B$25</c:f>
              <c:strCache>
                <c:ptCount val="1"/>
                <c:pt idx="0">
                  <c:v>Batch size=32</c:v>
                </c:pt>
              </c:strCache>
            </c:strRef>
          </c:tx>
          <c:spPr>
            <a:solidFill>
              <a:schemeClr val="tx1"/>
            </a:solidFill>
            <a:ln>
              <a:noFill/>
            </a:ln>
            <a:effectLst/>
          </c:spPr>
          <c:invertIfNegative val="0"/>
          <c:cat>
            <c:strRef>
              <c:f>Instructions!$A$26:$A$33</c:f>
              <c:strCache>
                <c:ptCount val="8"/>
                <c:pt idx="0">
                  <c:v>CONV1</c:v>
                </c:pt>
                <c:pt idx="1">
                  <c:v>CONV2</c:v>
                </c:pt>
                <c:pt idx="2">
                  <c:v>CONV3</c:v>
                </c:pt>
                <c:pt idx="3">
                  <c:v>CONV4</c:v>
                </c:pt>
                <c:pt idx="4">
                  <c:v>CONV5</c:v>
                </c:pt>
                <c:pt idx="5">
                  <c:v>FCN1</c:v>
                </c:pt>
                <c:pt idx="6">
                  <c:v>FCN2</c:v>
                </c:pt>
                <c:pt idx="7">
                  <c:v>FCN3</c:v>
                </c:pt>
              </c:strCache>
            </c:strRef>
          </c:cat>
          <c:val>
            <c:numRef>
              <c:f>Instructions!$B$26:$B$33</c:f>
              <c:numCache>
                <c:formatCode>General</c:formatCode>
                <c:ptCount val="8"/>
                <c:pt idx="0">
                  <c:v>0.139254145100905</c:v>
                </c:pt>
                <c:pt idx="1">
                  <c:v>0.11616943006792201</c:v>
                </c:pt>
                <c:pt idx="2">
                  <c:v>0.241413741346448</c:v>
                </c:pt>
                <c:pt idx="3">
                  <c:v>0.241413741346448</c:v>
                </c:pt>
                <c:pt idx="4">
                  <c:v>0.241413741346448</c:v>
                </c:pt>
                <c:pt idx="5">
                  <c:v>0.31884252212873598</c:v>
                </c:pt>
                <c:pt idx="6">
                  <c:v>0.31884252212873598</c:v>
                </c:pt>
                <c:pt idx="7">
                  <c:v>0.27286594487002103</c:v>
                </c:pt>
              </c:numCache>
            </c:numRef>
          </c:val>
        </c:ser>
        <c:ser>
          <c:idx val="1"/>
          <c:order val="1"/>
          <c:tx>
            <c:strRef>
              <c:f>Instructions!$C$25</c:f>
              <c:strCache>
                <c:ptCount val="1"/>
                <c:pt idx="0">
                  <c:v>Batch size=64</c:v>
                </c:pt>
              </c:strCache>
            </c:strRef>
          </c:tx>
          <c:spPr>
            <a:solidFill>
              <a:schemeClr val="tx1">
                <a:lumMod val="50000"/>
                <a:lumOff val="50000"/>
              </a:schemeClr>
            </a:solidFill>
            <a:ln>
              <a:solidFill>
                <a:schemeClr val="tx1"/>
              </a:solidFill>
            </a:ln>
            <a:effectLst/>
          </c:spPr>
          <c:invertIfNegative val="0"/>
          <c:cat>
            <c:strRef>
              <c:f>Instructions!$A$26:$A$33</c:f>
              <c:strCache>
                <c:ptCount val="8"/>
                <c:pt idx="0">
                  <c:v>CONV1</c:v>
                </c:pt>
                <c:pt idx="1">
                  <c:v>CONV2</c:v>
                </c:pt>
                <c:pt idx="2">
                  <c:v>CONV3</c:v>
                </c:pt>
                <c:pt idx="3">
                  <c:v>CONV4</c:v>
                </c:pt>
                <c:pt idx="4">
                  <c:v>CONV5</c:v>
                </c:pt>
                <c:pt idx="5">
                  <c:v>FCN1</c:v>
                </c:pt>
                <c:pt idx="6">
                  <c:v>FCN2</c:v>
                </c:pt>
                <c:pt idx="7">
                  <c:v>FCN3</c:v>
                </c:pt>
              </c:strCache>
            </c:strRef>
          </c:cat>
          <c:val>
            <c:numRef>
              <c:f>Instructions!$C$26:$C$33</c:f>
              <c:numCache>
                <c:formatCode>General</c:formatCode>
                <c:ptCount val="8"/>
                <c:pt idx="0">
                  <c:v>0.139253552004479</c:v>
                </c:pt>
                <c:pt idx="1">
                  <c:v>0.11616554625193801</c:v>
                </c:pt>
                <c:pt idx="2">
                  <c:v>0.241413741346448</c:v>
                </c:pt>
                <c:pt idx="3">
                  <c:v>0.241413741346448</c:v>
                </c:pt>
                <c:pt idx="4">
                  <c:v>0.24385226181573799</c:v>
                </c:pt>
                <c:pt idx="5">
                  <c:v>0.32621089764037398</c:v>
                </c:pt>
                <c:pt idx="6">
                  <c:v>0.32621089764037398</c:v>
                </c:pt>
                <c:pt idx="7">
                  <c:v>0.27565283289811998</c:v>
                </c:pt>
              </c:numCache>
            </c:numRef>
          </c:val>
        </c:ser>
        <c:ser>
          <c:idx val="2"/>
          <c:order val="2"/>
          <c:tx>
            <c:strRef>
              <c:f>Instructions!$D$25</c:f>
              <c:strCache>
                <c:ptCount val="1"/>
                <c:pt idx="0">
                  <c:v>Batch size=128</c:v>
                </c:pt>
              </c:strCache>
            </c:strRef>
          </c:tx>
          <c:spPr>
            <a:solidFill>
              <a:schemeClr val="bg2">
                <a:lumMod val="90000"/>
              </a:schemeClr>
            </a:solidFill>
            <a:ln>
              <a:solidFill>
                <a:schemeClr val="tx1"/>
              </a:solidFill>
            </a:ln>
            <a:effectLst/>
          </c:spPr>
          <c:invertIfNegative val="0"/>
          <c:cat>
            <c:strRef>
              <c:f>Instructions!$A$26:$A$33</c:f>
              <c:strCache>
                <c:ptCount val="8"/>
                <c:pt idx="0">
                  <c:v>CONV1</c:v>
                </c:pt>
                <c:pt idx="1">
                  <c:v>CONV2</c:v>
                </c:pt>
                <c:pt idx="2">
                  <c:v>CONV3</c:v>
                </c:pt>
                <c:pt idx="3">
                  <c:v>CONV4</c:v>
                </c:pt>
                <c:pt idx="4">
                  <c:v>CONV5</c:v>
                </c:pt>
                <c:pt idx="5">
                  <c:v>FCN1</c:v>
                </c:pt>
                <c:pt idx="6">
                  <c:v>FCN2</c:v>
                </c:pt>
                <c:pt idx="7">
                  <c:v>FCN3</c:v>
                </c:pt>
              </c:strCache>
            </c:strRef>
          </c:cat>
          <c:val>
            <c:numRef>
              <c:f>Instructions!$D$26:$D$33</c:f>
              <c:numCache>
                <c:formatCode>General</c:formatCode>
                <c:ptCount val="8"/>
                <c:pt idx="0">
                  <c:v>0.13929788023940101</c:v>
                </c:pt>
                <c:pt idx="1">
                  <c:v>0.11616554625193801</c:v>
                </c:pt>
                <c:pt idx="2">
                  <c:v>0.240200606954597</c:v>
                </c:pt>
                <c:pt idx="3">
                  <c:v>0.240200606954597</c:v>
                </c:pt>
                <c:pt idx="4">
                  <c:v>0.24385226401802401</c:v>
                </c:pt>
                <c:pt idx="5">
                  <c:v>0.32264931796391999</c:v>
                </c:pt>
                <c:pt idx="6">
                  <c:v>0.32264931796391999</c:v>
                </c:pt>
                <c:pt idx="7">
                  <c:v>0.27053275924544001</c:v>
                </c:pt>
              </c:numCache>
            </c:numRef>
          </c:val>
        </c:ser>
        <c:ser>
          <c:idx val="3"/>
          <c:order val="3"/>
          <c:tx>
            <c:strRef>
              <c:f>Instructions!$E$25</c:f>
              <c:strCache>
                <c:ptCount val="1"/>
                <c:pt idx="0">
                  <c:v>Batch size=256</c:v>
                </c:pt>
              </c:strCache>
            </c:strRef>
          </c:tx>
          <c:spPr>
            <a:solidFill>
              <a:schemeClr val="bg2"/>
            </a:solidFill>
            <a:ln>
              <a:solidFill>
                <a:schemeClr val="tx1"/>
              </a:solidFill>
            </a:ln>
            <a:effectLst/>
          </c:spPr>
          <c:invertIfNegative val="0"/>
          <c:cat>
            <c:strRef>
              <c:f>Instructions!$A$26:$A$33</c:f>
              <c:strCache>
                <c:ptCount val="8"/>
                <c:pt idx="0">
                  <c:v>CONV1</c:v>
                </c:pt>
                <c:pt idx="1">
                  <c:v>CONV2</c:v>
                </c:pt>
                <c:pt idx="2">
                  <c:v>CONV3</c:v>
                </c:pt>
                <c:pt idx="3">
                  <c:v>CONV4</c:v>
                </c:pt>
                <c:pt idx="4">
                  <c:v>CONV5</c:v>
                </c:pt>
                <c:pt idx="5">
                  <c:v>FCN1</c:v>
                </c:pt>
                <c:pt idx="6">
                  <c:v>FCN2</c:v>
                </c:pt>
                <c:pt idx="7">
                  <c:v>FCN3</c:v>
                </c:pt>
              </c:strCache>
            </c:strRef>
          </c:cat>
          <c:val>
            <c:numRef>
              <c:f>Instructions!$E$26:$E$33</c:f>
              <c:numCache>
                <c:formatCode>General</c:formatCode>
                <c:ptCount val="8"/>
                <c:pt idx="0">
                  <c:v>0.138497614078674</c:v>
                </c:pt>
                <c:pt idx="1">
                  <c:v>0.11616554625193801</c:v>
                </c:pt>
                <c:pt idx="2">
                  <c:v>0.23781055112869401</c:v>
                </c:pt>
                <c:pt idx="3">
                  <c:v>0.23781055112869401</c:v>
                </c:pt>
                <c:pt idx="4">
                  <c:v>0.24263906864630599</c:v>
                </c:pt>
                <c:pt idx="5">
                  <c:v>0.295180532420589</c:v>
                </c:pt>
                <c:pt idx="6">
                  <c:v>0.295180532420589</c:v>
                </c:pt>
                <c:pt idx="7">
                  <c:v>0.28952264719545701</c:v>
                </c:pt>
              </c:numCache>
            </c:numRef>
          </c:val>
        </c:ser>
        <c:dLbls>
          <c:showLegendKey val="0"/>
          <c:showVal val="0"/>
          <c:showCatName val="0"/>
          <c:showSerName val="0"/>
          <c:showPercent val="0"/>
          <c:showBubbleSize val="0"/>
        </c:dLbls>
        <c:gapWidth val="219"/>
        <c:axId val="365177816"/>
        <c:axId val="365178992"/>
      </c:barChart>
      <c:catAx>
        <c:axId val="3651778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crossAx val="365178992"/>
        <c:crosses val="autoZero"/>
        <c:auto val="1"/>
        <c:lblAlgn val="ctr"/>
        <c:lblOffset val="100"/>
        <c:noMultiLvlLbl val="0"/>
      </c:catAx>
      <c:valAx>
        <c:axId val="365178992"/>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a:solidFill>
                      <a:schemeClr val="tx1"/>
                    </a:solidFill>
                  </a:rPr>
                  <a:t>Percentage of Lad/Store Instructions</a:t>
                </a:r>
                <a:endParaRPr lang="zh-CN" altLang="en-US" sz="1400" b="1">
                  <a:solidFill>
                    <a:schemeClr val="tx1"/>
                  </a:solidFill>
                </a:endParaRPr>
              </a:p>
            </c:rich>
          </c:tx>
          <c:layout>
            <c:manualLayout>
              <c:xMode val="edge"/>
              <c:yMode val="edge"/>
              <c:x val="4.1747814067620197E-3"/>
              <c:y val="7.7789018014381595E-2"/>
            </c:manualLayout>
          </c:layout>
          <c:overlay val="0"/>
          <c:spPr>
            <a:noFill/>
            <a:ln>
              <a:noFill/>
            </a:ln>
            <a:effectLst/>
          </c:spPr>
        </c:title>
        <c:numFmt formatCode="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517781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987278233638"/>
          <c:y val="0.15646653543307101"/>
          <c:w val="0.51373492780891805"/>
          <c:h val="0.47969195573526302"/>
        </c:manualLayout>
      </c:layout>
      <c:barChart>
        <c:barDir val="col"/>
        <c:grouping val="clustered"/>
        <c:varyColors val="0"/>
        <c:ser>
          <c:idx val="0"/>
          <c:order val="0"/>
          <c:tx>
            <c:strRef>
              <c:f>Instructions!$H$3</c:f>
              <c:strCache>
                <c:ptCount val="1"/>
                <c:pt idx="0">
                  <c:v>Batch size=32</c:v>
                </c:pt>
              </c:strCache>
            </c:strRef>
          </c:tx>
          <c:spPr>
            <a:solidFill>
              <a:schemeClr val="tx1"/>
            </a:solidFill>
            <a:ln>
              <a:noFill/>
            </a:ln>
            <a:effectLst/>
          </c:spPr>
          <c:invertIfNegative val="0"/>
          <c:cat>
            <c:strRef>
              <c:f>Instructions!$G$4:$G$11</c:f>
              <c:strCache>
                <c:ptCount val="8"/>
                <c:pt idx="0">
                  <c:v>CONV1</c:v>
                </c:pt>
                <c:pt idx="1">
                  <c:v>CONV2</c:v>
                </c:pt>
                <c:pt idx="2">
                  <c:v>CONV3</c:v>
                </c:pt>
                <c:pt idx="3">
                  <c:v>CONV4</c:v>
                </c:pt>
                <c:pt idx="4">
                  <c:v>CONV5</c:v>
                </c:pt>
                <c:pt idx="5">
                  <c:v>FCN1</c:v>
                </c:pt>
                <c:pt idx="6">
                  <c:v>FCN2</c:v>
                </c:pt>
                <c:pt idx="7">
                  <c:v>FCN3</c:v>
                </c:pt>
              </c:strCache>
            </c:strRef>
          </c:cat>
          <c:val>
            <c:numRef>
              <c:f>Instructions!$H$4:$H$11</c:f>
              <c:numCache>
                <c:formatCode>General</c:formatCode>
                <c:ptCount val="8"/>
                <c:pt idx="0">
                  <c:v>1</c:v>
                </c:pt>
                <c:pt idx="1">
                  <c:v>10.566266991711821</c:v>
                </c:pt>
                <c:pt idx="2">
                  <c:v>13.413278353402021</c:v>
                </c:pt>
                <c:pt idx="3">
                  <c:v>13.413278353402021</c:v>
                </c:pt>
                <c:pt idx="4">
                  <c:v>8.9421855689346827</c:v>
                </c:pt>
                <c:pt idx="5">
                  <c:v>4.3082040116806271</c:v>
                </c:pt>
                <c:pt idx="6">
                  <c:v>4.3082040116806271</c:v>
                </c:pt>
                <c:pt idx="7">
                  <c:v>3.156112043919677</c:v>
                </c:pt>
              </c:numCache>
            </c:numRef>
          </c:val>
        </c:ser>
        <c:ser>
          <c:idx val="1"/>
          <c:order val="1"/>
          <c:tx>
            <c:strRef>
              <c:f>Instructions!$I$3</c:f>
              <c:strCache>
                <c:ptCount val="1"/>
                <c:pt idx="0">
                  <c:v>Batch size=64</c:v>
                </c:pt>
              </c:strCache>
            </c:strRef>
          </c:tx>
          <c:spPr>
            <a:solidFill>
              <a:schemeClr val="tx1">
                <a:lumMod val="50000"/>
                <a:lumOff val="50000"/>
              </a:schemeClr>
            </a:solidFill>
            <a:ln>
              <a:solidFill>
                <a:schemeClr val="tx1"/>
              </a:solidFill>
            </a:ln>
            <a:effectLst/>
          </c:spPr>
          <c:invertIfNegative val="0"/>
          <c:cat>
            <c:strRef>
              <c:f>Instructions!$G$4:$G$11</c:f>
              <c:strCache>
                <c:ptCount val="8"/>
                <c:pt idx="0">
                  <c:v>CONV1</c:v>
                </c:pt>
                <c:pt idx="1">
                  <c:v>CONV2</c:v>
                </c:pt>
                <c:pt idx="2">
                  <c:v>CONV3</c:v>
                </c:pt>
                <c:pt idx="3">
                  <c:v>CONV4</c:v>
                </c:pt>
                <c:pt idx="4">
                  <c:v>CONV5</c:v>
                </c:pt>
                <c:pt idx="5">
                  <c:v>FCN1</c:v>
                </c:pt>
                <c:pt idx="6">
                  <c:v>FCN2</c:v>
                </c:pt>
                <c:pt idx="7">
                  <c:v>FCN3</c:v>
                </c:pt>
              </c:strCache>
            </c:strRef>
          </c:cat>
          <c:val>
            <c:numRef>
              <c:f>Instructions!$I$4:$I$11</c:f>
              <c:numCache>
                <c:formatCode>General</c:formatCode>
                <c:ptCount val="8"/>
                <c:pt idx="0">
                  <c:v>1.9987275836200451</c:v>
                </c:pt>
                <c:pt idx="1">
                  <c:v>21.13253398342362</c:v>
                </c:pt>
                <c:pt idx="2">
                  <c:v>26.826556706804041</c:v>
                </c:pt>
                <c:pt idx="3">
                  <c:v>26.826556706804041</c:v>
                </c:pt>
                <c:pt idx="4">
                  <c:v>17.705527584090799</c:v>
                </c:pt>
                <c:pt idx="5">
                  <c:v>8.6157693398770192</c:v>
                </c:pt>
                <c:pt idx="6">
                  <c:v>8.6157693398770192</c:v>
                </c:pt>
                <c:pt idx="7">
                  <c:v>6.2477184886597747</c:v>
                </c:pt>
              </c:numCache>
            </c:numRef>
          </c:val>
        </c:ser>
        <c:ser>
          <c:idx val="2"/>
          <c:order val="2"/>
          <c:tx>
            <c:strRef>
              <c:f>Instructions!$J$3</c:f>
              <c:strCache>
                <c:ptCount val="1"/>
                <c:pt idx="0">
                  <c:v>Batch size=128</c:v>
                </c:pt>
              </c:strCache>
            </c:strRef>
          </c:tx>
          <c:spPr>
            <a:solidFill>
              <a:schemeClr val="bg2">
                <a:lumMod val="90000"/>
              </a:schemeClr>
            </a:solidFill>
            <a:ln>
              <a:solidFill>
                <a:schemeClr val="tx1"/>
              </a:solidFill>
            </a:ln>
            <a:effectLst/>
          </c:spPr>
          <c:invertIfNegative val="0"/>
          <c:cat>
            <c:strRef>
              <c:f>Instructions!$G$4:$G$11</c:f>
              <c:strCache>
                <c:ptCount val="8"/>
                <c:pt idx="0">
                  <c:v>CONV1</c:v>
                </c:pt>
                <c:pt idx="1">
                  <c:v>CONV2</c:v>
                </c:pt>
                <c:pt idx="2">
                  <c:v>CONV3</c:v>
                </c:pt>
                <c:pt idx="3">
                  <c:v>CONV4</c:v>
                </c:pt>
                <c:pt idx="4">
                  <c:v>CONV5</c:v>
                </c:pt>
                <c:pt idx="5">
                  <c:v>FCN1</c:v>
                </c:pt>
                <c:pt idx="6">
                  <c:v>FCN2</c:v>
                </c:pt>
                <c:pt idx="7">
                  <c:v>FCN3</c:v>
                </c:pt>
              </c:strCache>
            </c:strRef>
          </c:cat>
          <c:val>
            <c:numRef>
              <c:f>Instructions!$J$4:$J$11</c:f>
              <c:numCache>
                <c:formatCode>General</c:formatCode>
                <c:ptCount val="8"/>
                <c:pt idx="0">
                  <c:v>3.996182750860136</c:v>
                </c:pt>
                <c:pt idx="1">
                  <c:v>42.265067966847283</c:v>
                </c:pt>
                <c:pt idx="2">
                  <c:v>53.384847846284131</c:v>
                </c:pt>
                <c:pt idx="3">
                  <c:v>53.384847846284131</c:v>
                </c:pt>
                <c:pt idx="4">
                  <c:v>35.411054848376118</c:v>
                </c:pt>
                <c:pt idx="5">
                  <c:v>17.295424770984749</c:v>
                </c:pt>
                <c:pt idx="6">
                  <c:v>17.295424770984749</c:v>
                </c:pt>
                <c:pt idx="7">
                  <c:v>12.495174788011189</c:v>
                </c:pt>
              </c:numCache>
            </c:numRef>
          </c:val>
        </c:ser>
        <c:ser>
          <c:idx val="3"/>
          <c:order val="3"/>
          <c:tx>
            <c:strRef>
              <c:f>Instructions!$K$3</c:f>
              <c:strCache>
                <c:ptCount val="1"/>
                <c:pt idx="0">
                  <c:v>Batch size=256</c:v>
                </c:pt>
              </c:strCache>
            </c:strRef>
          </c:tx>
          <c:spPr>
            <a:solidFill>
              <a:schemeClr val="bg2"/>
            </a:solidFill>
            <a:ln>
              <a:solidFill>
                <a:schemeClr val="tx1"/>
              </a:solidFill>
            </a:ln>
            <a:effectLst/>
          </c:spPr>
          <c:invertIfNegative val="0"/>
          <c:cat>
            <c:strRef>
              <c:f>Instructions!$G$4:$G$11</c:f>
              <c:strCache>
                <c:ptCount val="8"/>
                <c:pt idx="0">
                  <c:v>CONV1</c:v>
                </c:pt>
                <c:pt idx="1">
                  <c:v>CONV2</c:v>
                </c:pt>
                <c:pt idx="2">
                  <c:v>CONV3</c:v>
                </c:pt>
                <c:pt idx="3">
                  <c:v>CONV4</c:v>
                </c:pt>
                <c:pt idx="4">
                  <c:v>CONV5</c:v>
                </c:pt>
                <c:pt idx="5">
                  <c:v>FCN1</c:v>
                </c:pt>
                <c:pt idx="6">
                  <c:v>FCN2</c:v>
                </c:pt>
                <c:pt idx="7">
                  <c:v>FCN3</c:v>
                </c:pt>
              </c:strCache>
            </c:strRef>
          </c:cat>
          <c:val>
            <c:numRef>
              <c:f>Instructions!$K$4:$K$11</c:f>
              <c:numCache>
                <c:formatCode>General</c:formatCode>
                <c:ptCount val="8"/>
                <c:pt idx="0">
                  <c:v>7.9923655017202719</c:v>
                </c:pt>
                <c:pt idx="1">
                  <c:v>84.530135933694439</c:v>
                </c:pt>
                <c:pt idx="2">
                  <c:v>107.3035441710952</c:v>
                </c:pt>
                <c:pt idx="3">
                  <c:v>107.3035441710952</c:v>
                </c:pt>
                <c:pt idx="4">
                  <c:v>71.176220253550852</c:v>
                </c:pt>
                <c:pt idx="5">
                  <c:v>36.509682302185873</c:v>
                </c:pt>
                <c:pt idx="6">
                  <c:v>36.509682302185873</c:v>
                </c:pt>
                <c:pt idx="7">
                  <c:v>23.254559306541001</c:v>
                </c:pt>
              </c:numCache>
            </c:numRef>
          </c:val>
        </c:ser>
        <c:dLbls>
          <c:showLegendKey val="0"/>
          <c:showVal val="0"/>
          <c:showCatName val="0"/>
          <c:showSerName val="0"/>
          <c:showPercent val="0"/>
          <c:showBubbleSize val="0"/>
        </c:dLbls>
        <c:gapWidth val="219"/>
        <c:axId val="365179384"/>
        <c:axId val="365174680"/>
      </c:barChart>
      <c:catAx>
        <c:axId val="36517938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65174680"/>
        <c:crosses val="autoZero"/>
        <c:auto val="1"/>
        <c:lblAlgn val="ctr"/>
        <c:lblOffset val="100"/>
        <c:noMultiLvlLbl val="0"/>
      </c:catAx>
      <c:valAx>
        <c:axId val="365174680"/>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a:solidFill>
                      <a:schemeClr val="tx1"/>
                    </a:solidFill>
                  </a:rPr>
                  <a:t>Normalized</a:t>
                </a:r>
                <a:r>
                  <a:rPr lang="en-US" altLang="zh-CN" sz="1400" b="1" baseline="0" dirty="0">
                    <a:solidFill>
                      <a:schemeClr val="tx1"/>
                    </a:solidFill>
                  </a:rPr>
                  <a:t> </a:t>
                </a:r>
                <a:r>
                  <a:rPr lang="en-US" altLang="zh-CN" sz="1400" b="1" baseline="0" dirty="0" smtClean="0">
                    <a:solidFill>
                      <a:schemeClr val="tx1"/>
                    </a:solidFill>
                  </a:rPr>
                  <a:t>Executed </a:t>
                </a:r>
                <a:r>
                  <a:rPr lang="en-US" altLang="zh-CN" sz="1400" b="1" baseline="0" dirty="0">
                    <a:solidFill>
                      <a:schemeClr val="tx1"/>
                    </a:solidFill>
                  </a:rPr>
                  <a:t>I</a:t>
                </a:r>
                <a:r>
                  <a:rPr lang="en-US" altLang="zh-CN" sz="1400" b="1" baseline="0" dirty="0" smtClean="0">
                    <a:solidFill>
                      <a:schemeClr val="tx1"/>
                    </a:solidFill>
                  </a:rPr>
                  <a:t>nstructions</a:t>
                </a:r>
                <a:endParaRPr lang="zh-CN" altLang="en-US" sz="1400" b="1" dirty="0">
                  <a:solidFill>
                    <a:schemeClr val="tx1"/>
                  </a:solidFill>
                </a:endParaRPr>
              </a:p>
            </c:rich>
          </c:tx>
          <c:layout>
            <c:manualLayout>
              <c:xMode val="edge"/>
              <c:yMode val="edge"/>
              <c:x val="3.1702900058146903E-2"/>
              <c:y val="8.5520589487124904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5179384"/>
        <c:crosses val="autoZero"/>
        <c:crossBetween val="between"/>
      </c:valAx>
      <c:spPr>
        <a:noFill/>
        <a:ln>
          <a:noFill/>
        </a:ln>
        <a:effectLst/>
      </c:spPr>
    </c:plotArea>
    <c:legend>
      <c:legendPos val="t"/>
      <c:layout>
        <c:manualLayout>
          <c:xMode val="edge"/>
          <c:yMode val="edge"/>
          <c:x val="9.8611163348318806E-2"/>
          <c:y val="7.0945945945945901E-2"/>
          <c:w val="0.89999990014834597"/>
          <c:h val="8.4169504149819094E-2"/>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000000"/>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Instructions!$H$40</c:f>
              <c:strCache>
                <c:ptCount val="1"/>
                <c:pt idx="0">
                  <c:v>Batch size=32</c:v>
                </c:pt>
              </c:strCache>
            </c:strRef>
          </c:tx>
          <c:spPr>
            <a:solidFill>
              <a:schemeClr val="tx1"/>
            </a:solidFill>
            <a:ln>
              <a:solidFill>
                <a:schemeClr val="tx1"/>
              </a:solidFill>
            </a:ln>
            <a:effectLst/>
          </c:spPr>
          <c:invertIfNegative val="0"/>
          <c:cat>
            <c:strRef>
              <c:f>Instructions!$G$41:$G$56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Instructions!$H$41:$H$56</c:f>
              <c:numCache>
                <c:formatCode>0.00%</c:formatCode>
                <c:ptCount val="16"/>
                <c:pt idx="0">
                  <c:v>0.14612301593043278</c:v>
                </c:pt>
                <c:pt idx="1">
                  <c:v>0.14612301593043278</c:v>
                </c:pt>
                <c:pt idx="2">
                  <c:v>0.24003905371813236</c:v>
                </c:pt>
                <c:pt idx="3">
                  <c:v>0.24003905371813236</c:v>
                </c:pt>
                <c:pt idx="4">
                  <c:v>0.24003905371813236</c:v>
                </c:pt>
                <c:pt idx="5">
                  <c:v>0.24003905371813236</c:v>
                </c:pt>
                <c:pt idx="6">
                  <c:v>0.24003905371813236</c:v>
                </c:pt>
                <c:pt idx="7">
                  <c:v>0.24003905371813236</c:v>
                </c:pt>
                <c:pt idx="8">
                  <c:v>0.24003905371813236</c:v>
                </c:pt>
                <c:pt idx="9">
                  <c:v>0.24003905371813236</c:v>
                </c:pt>
                <c:pt idx="10">
                  <c:v>0.24003905371813236</c:v>
                </c:pt>
                <c:pt idx="11">
                  <c:v>0.24003905371813236</c:v>
                </c:pt>
                <c:pt idx="12">
                  <c:v>0.24003905371813236</c:v>
                </c:pt>
                <c:pt idx="13">
                  <c:v>0.29202717572290132</c:v>
                </c:pt>
                <c:pt idx="14">
                  <c:v>0.29202717572290132</c:v>
                </c:pt>
                <c:pt idx="15">
                  <c:v>0.27969427730101426</c:v>
                </c:pt>
              </c:numCache>
            </c:numRef>
          </c:val>
        </c:ser>
        <c:ser>
          <c:idx val="1"/>
          <c:order val="1"/>
          <c:tx>
            <c:strRef>
              <c:f>Instructions!$I$40</c:f>
              <c:strCache>
                <c:ptCount val="1"/>
                <c:pt idx="0">
                  <c:v>Batch size=64</c:v>
                </c:pt>
              </c:strCache>
            </c:strRef>
          </c:tx>
          <c:spPr>
            <a:solidFill>
              <a:schemeClr val="tx1">
                <a:lumMod val="50000"/>
                <a:lumOff val="50000"/>
              </a:schemeClr>
            </a:solidFill>
            <a:ln>
              <a:solidFill>
                <a:schemeClr val="tx1"/>
              </a:solidFill>
            </a:ln>
            <a:effectLst/>
          </c:spPr>
          <c:invertIfNegative val="0"/>
          <c:cat>
            <c:strRef>
              <c:f>Instructions!$G$41:$G$56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Instructions!$I$41:$I$56</c:f>
              <c:numCache>
                <c:formatCode>0.00%</c:formatCode>
                <c:ptCount val="16"/>
                <c:pt idx="0">
                  <c:v>0.14612301593043278</c:v>
                </c:pt>
                <c:pt idx="1">
                  <c:v>0.14612301593043278</c:v>
                </c:pt>
                <c:pt idx="2">
                  <c:v>0.24003905371813236</c:v>
                </c:pt>
                <c:pt idx="3">
                  <c:v>0.24003905371813236</c:v>
                </c:pt>
                <c:pt idx="4">
                  <c:v>0.23304762498325329</c:v>
                </c:pt>
                <c:pt idx="5">
                  <c:v>0.23304762498325329</c:v>
                </c:pt>
                <c:pt idx="6">
                  <c:v>0.23304762498325329</c:v>
                </c:pt>
                <c:pt idx="7">
                  <c:v>0.24003905371813236</c:v>
                </c:pt>
                <c:pt idx="8">
                  <c:v>0.24003905371813236</c:v>
                </c:pt>
                <c:pt idx="9">
                  <c:v>0.24003905371813236</c:v>
                </c:pt>
                <c:pt idx="10">
                  <c:v>0.24003905371813236</c:v>
                </c:pt>
                <c:pt idx="11">
                  <c:v>0.24003905371813236</c:v>
                </c:pt>
                <c:pt idx="12">
                  <c:v>0.24003905371813236</c:v>
                </c:pt>
                <c:pt idx="13">
                  <c:v>0.29736108174681158</c:v>
                </c:pt>
                <c:pt idx="14">
                  <c:v>0.29736108174681158</c:v>
                </c:pt>
                <c:pt idx="15">
                  <c:v>0.27969427883172998</c:v>
                </c:pt>
              </c:numCache>
            </c:numRef>
          </c:val>
        </c:ser>
        <c:ser>
          <c:idx val="2"/>
          <c:order val="2"/>
          <c:tx>
            <c:strRef>
              <c:f>Instructions!$J$40</c:f>
              <c:strCache>
                <c:ptCount val="1"/>
                <c:pt idx="0">
                  <c:v>Batch size=128</c:v>
                </c:pt>
              </c:strCache>
            </c:strRef>
          </c:tx>
          <c:spPr>
            <a:solidFill>
              <a:schemeClr val="bg2">
                <a:lumMod val="90000"/>
              </a:schemeClr>
            </a:solidFill>
            <a:ln>
              <a:solidFill>
                <a:schemeClr val="tx1"/>
              </a:solidFill>
            </a:ln>
            <a:effectLst/>
          </c:spPr>
          <c:invertIfNegative val="0"/>
          <c:cat>
            <c:strRef>
              <c:f>Instructions!$G$41:$G$56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Instructions!$J$41:$J$56</c:f>
              <c:numCache>
                <c:formatCode>0.00%</c:formatCode>
                <c:ptCount val="16"/>
                <c:pt idx="0">
                  <c:v>0.14972680990541559</c:v>
                </c:pt>
                <c:pt idx="1">
                  <c:v>0.14972680990541559</c:v>
                </c:pt>
                <c:pt idx="2">
                  <c:v>0.24124528017956115</c:v>
                </c:pt>
                <c:pt idx="3">
                  <c:v>0.24124528017956115</c:v>
                </c:pt>
                <c:pt idx="4">
                  <c:v>0.23304762365268372</c:v>
                </c:pt>
                <c:pt idx="5">
                  <c:v>0.23304762365268372</c:v>
                </c:pt>
                <c:pt idx="6">
                  <c:v>0.23304762365268372</c:v>
                </c:pt>
                <c:pt idx="7">
                  <c:v>0.24003905371813236</c:v>
                </c:pt>
                <c:pt idx="8">
                  <c:v>0.24003905371813236</c:v>
                </c:pt>
                <c:pt idx="9">
                  <c:v>0.24003905371813236</c:v>
                </c:pt>
                <c:pt idx="10">
                  <c:v>0.24003905371813236</c:v>
                </c:pt>
                <c:pt idx="11">
                  <c:v>0.24003905371813236</c:v>
                </c:pt>
                <c:pt idx="12">
                  <c:v>0.24003905371813236</c:v>
                </c:pt>
                <c:pt idx="13">
                  <c:v>0.29736107987864613</c:v>
                </c:pt>
                <c:pt idx="14">
                  <c:v>0.29736107987864613</c:v>
                </c:pt>
                <c:pt idx="15">
                  <c:v>0.27837433261785288</c:v>
                </c:pt>
              </c:numCache>
            </c:numRef>
          </c:val>
        </c:ser>
        <c:ser>
          <c:idx val="3"/>
          <c:order val="3"/>
          <c:tx>
            <c:strRef>
              <c:f>Instructions!$K$40</c:f>
              <c:strCache>
                <c:ptCount val="1"/>
                <c:pt idx="0">
                  <c:v>Batch size=256</c:v>
                </c:pt>
              </c:strCache>
            </c:strRef>
          </c:tx>
          <c:spPr>
            <a:solidFill>
              <a:schemeClr val="bg2"/>
            </a:solidFill>
            <a:ln>
              <a:solidFill>
                <a:schemeClr val="tx1"/>
              </a:solidFill>
            </a:ln>
            <a:effectLst/>
          </c:spPr>
          <c:invertIfNegative val="0"/>
          <c:cat>
            <c:strRef>
              <c:f>Instructions!$G$41:$G$56</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Instructions!$K$41:$K$56</c:f>
              <c:numCache>
                <c:formatCode>0.00%</c:formatCode>
                <c:ptCount val="16"/>
                <c:pt idx="0">
                  <c:v>0.14612301593043278</c:v>
                </c:pt>
                <c:pt idx="1">
                  <c:v>0.14612301593043278</c:v>
                </c:pt>
                <c:pt idx="2">
                  <c:v>0.23768007906845445</c:v>
                </c:pt>
                <c:pt idx="3">
                  <c:v>0.23768007906845445</c:v>
                </c:pt>
                <c:pt idx="4">
                  <c:v>0.23304762498325329</c:v>
                </c:pt>
                <c:pt idx="5">
                  <c:v>0.23304762498325329</c:v>
                </c:pt>
                <c:pt idx="6">
                  <c:v>0.23304762498325329</c:v>
                </c:pt>
                <c:pt idx="7">
                  <c:v>0.24003905912927059</c:v>
                </c:pt>
                <c:pt idx="8">
                  <c:v>0.24003905912927059</c:v>
                </c:pt>
                <c:pt idx="9">
                  <c:v>0.24003905912927059</c:v>
                </c:pt>
                <c:pt idx="10">
                  <c:v>0.24003905912927059</c:v>
                </c:pt>
                <c:pt idx="11">
                  <c:v>0.24003905912927059</c:v>
                </c:pt>
                <c:pt idx="12">
                  <c:v>0.24003905912927059</c:v>
                </c:pt>
                <c:pt idx="13">
                  <c:v>0.29869548566351128</c:v>
                </c:pt>
                <c:pt idx="14">
                  <c:v>0.29869548566351128</c:v>
                </c:pt>
                <c:pt idx="15">
                  <c:v>0.27692456980348673</c:v>
                </c:pt>
              </c:numCache>
            </c:numRef>
          </c:val>
        </c:ser>
        <c:dLbls>
          <c:showLegendKey val="0"/>
          <c:showVal val="0"/>
          <c:showCatName val="0"/>
          <c:showSerName val="0"/>
          <c:showPercent val="0"/>
          <c:showBubbleSize val="0"/>
        </c:dLbls>
        <c:gapWidth val="219"/>
        <c:axId val="365175072"/>
        <c:axId val="364971424"/>
      </c:barChart>
      <c:catAx>
        <c:axId val="365175072"/>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64971424"/>
        <c:crosses val="autoZero"/>
        <c:auto val="1"/>
        <c:lblAlgn val="ctr"/>
        <c:lblOffset val="100"/>
        <c:noMultiLvlLbl val="0"/>
      </c:catAx>
      <c:valAx>
        <c:axId val="364971424"/>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a:solidFill>
                      <a:schemeClr val="tx1"/>
                    </a:solidFill>
                  </a:rPr>
                  <a:t>Percentage of Load/Store Intructions</a:t>
                </a:r>
                <a:endParaRPr lang="zh-CN" altLang="en-US" sz="1400" b="1">
                  <a:solidFill>
                    <a:schemeClr val="tx1"/>
                  </a:solidFill>
                </a:endParaRP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365175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939583934842418E-2"/>
          <c:y val="0.14085109648468355"/>
          <c:w val="0.39276330665788745"/>
          <c:h val="0.61437400764588479"/>
        </c:manualLayout>
      </c:layout>
      <c:barChart>
        <c:barDir val="col"/>
        <c:grouping val="clustered"/>
        <c:varyColors val="0"/>
        <c:ser>
          <c:idx val="0"/>
          <c:order val="0"/>
          <c:tx>
            <c:strRef>
              <c:f>Instructions!$H$2</c:f>
              <c:strCache>
                <c:ptCount val="1"/>
                <c:pt idx="0">
                  <c:v>Batch size=32</c:v>
                </c:pt>
              </c:strCache>
            </c:strRef>
          </c:tx>
          <c:spPr>
            <a:solidFill>
              <a:schemeClr val="tx1"/>
            </a:solidFill>
            <a:ln>
              <a:solidFill>
                <a:schemeClr val="tx1"/>
              </a:solidFill>
            </a:ln>
            <a:effectLst/>
          </c:spPr>
          <c:invertIfNegative val="0"/>
          <c:cat>
            <c:strRef>
              <c:f>Instructions!$G$3:$G$18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Instructions!$H$3:$H$18</c:f>
              <c:numCache>
                <c:formatCode>General</c:formatCode>
                <c:ptCount val="16"/>
                <c:pt idx="0">
                  <c:v>1</c:v>
                </c:pt>
                <c:pt idx="1">
                  <c:v>1</c:v>
                </c:pt>
                <c:pt idx="2">
                  <c:v>3.0034484588041805</c:v>
                </c:pt>
                <c:pt idx="3">
                  <c:v>3.0034484588041805</c:v>
                </c:pt>
                <c:pt idx="4">
                  <c:v>6.0068969176083611</c:v>
                </c:pt>
                <c:pt idx="5">
                  <c:v>6.0068969176083611</c:v>
                </c:pt>
                <c:pt idx="6">
                  <c:v>6.0068969176083611</c:v>
                </c:pt>
                <c:pt idx="7">
                  <c:v>12.013793835216722</c:v>
                </c:pt>
                <c:pt idx="8">
                  <c:v>12.013793835216722</c:v>
                </c:pt>
                <c:pt idx="9">
                  <c:v>12.013793835216722</c:v>
                </c:pt>
                <c:pt idx="10">
                  <c:v>12.013793835216722</c:v>
                </c:pt>
                <c:pt idx="11">
                  <c:v>12.013793835216722</c:v>
                </c:pt>
                <c:pt idx="12">
                  <c:v>12.013793835216722</c:v>
                </c:pt>
                <c:pt idx="13">
                  <c:v>4.4120634432770727</c:v>
                </c:pt>
                <c:pt idx="14">
                  <c:v>4.4120634432770727</c:v>
                </c:pt>
                <c:pt idx="15">
                  <c:v>2.151533421526763</c:v>
                </c:pt>
              </c:numCache>
            </c:numRef>
          </c:val>
        </c:ser>
        <c:ser>
          <c:idx val="1"/>
          <c:order val="1"/>
          <c:tx>
            <c:strRef>
              <c:f>Instructions!$I$2</c:f>
              <c:strCache>
                <c:ptCount val="1"/>
                <c:pt idx="0">
                  <c:v>Batch size=64</c:v>
                </c:pt>
              </c:strCache>
            </c:strRef>
          </c:tx>
          <c:spPr>
            <a:solidFill>
              <a:schemeClr val="tx1">
                <a:lumMod val="50000"/>
                <a:lumOff val="50000"/>
              </a:schemeClr>
            </a:solidFill>
            <a:ln>
              <a:solidFill>
                <a:schemeClr val="tx1"/>
              </a:solidFill>
            </a:ln>
            <a:effectLst/>
          </c:spPr>
          <c:invertIfNegative val="0"/>
          <c:cat>
            <c:strRef>
              <c:f>Instructions!$G$3:$G$18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Instructions!$I$3:$I$18</c:f>
              <c:numCache>
                <c:formatCode>General</c:formatCode>
                <c:ptCount val="16"/>
                <c:pt idx="0">
                  <c:v>2</c:v>
                </c:pt>
                <c:pt idx="1">
                  <c:v>2</c:v>
                </c:pt>
                <c:pt idx="2">
                  <c:v>6.0068969176083611</c:v>
                </c:pt>
                <c:pt idx="3">
                  <c:v>6.0068969176083611</c:v>
                </c:pt>
                <c:pt idx="4">
                  <c:v>12.374207649519628</c:v>
                </c:pt>
                <c:pt idx="5">
                  <c:v>12.374207649519628</c:v>
                </c:pt>
                <c:pt idx="6">
                  <c:v>12.374207649519628</c:v>
                </c:pt>
                <c:pt idx="7">
                  <c:v>24.027587670433444</c:v>
                </c:pt>
                <c:pt idx="8">
                  <c:v>24.027587670433444</c:v>
                </c:pt>
                <c:pt idx="9">
                  <c:v>24.027587670433444</c:v>
                </c:pt>
                <c:pt idx="10">
                  <c:v>24.027587670433444</c:v>
                </c:pt>
                <c:pt idx="11">
                  <c:v>24.027587670433444</c:v>
                </c:pt>
                <c:pt idx="12">
                  <c:v>24.027587670433444</c:v>
                </c:pt>
                <c:pt idx="13">
                  <c:v>8.8241268865541453</c:v>
                </c:pt>
                <c:pt idx="14">
                  <c:v>8.8241268865541453</c:v>
                </c:pt>
                <c:pt idx="15">
                  <c:v>4.303066819503627</c:v>
                </c:pt>
              </c:numCache>
            </c:numRef>
          </c:val>
        </c:ser>
        <c:ser>
          <c:idx val="2"/>
          <c:order val="2"/>
          <c:tx>
            <c:strRef>
              <c:f>Instructions!$J$2</c:f>
              <c:strCache>
                <c:ptCount val="1"/>
                <c:pt idx="0">
                  <c:v>Batch size=128</c:v>
                </c:pt>
              </c:strCache>
            </c:strRef>
          </c:tx>
          <c:spPr>
            <a:solidFill>
              <a:schemeClr val="bg2">
                <a:lumMod val="90000"/>
              </a:schemeClr>
            </a:solidFill>
            <a:ln>
              <a:solidFill>
                <a:schemeClr val="tx1"/>
              </a:solidFill>
            </a:ln>
            <a:effectLst/>
          </c:spPr>
          <c:invertIfNegative val="0"/>
          <c:cat>
            <c:strRef>
              <c:f>Instructions!$G$3:$G$18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Instructions!$J$3:$J$18</c:f>
              <c:numCache>
                <c:formatCode>General</c:formatCode>
                <c:ptCount val="16"/>
                <c:pt idx="0">
                  <c:v>3.9037234820601769</c:v>
                </c:pt>
                <c:pt idx="1">
                  <c:v>3.9037234820601769</c:v>
                </c:pt>
                <c:pt idx="2">
                  <c:v>11.953724863026252</c:v>
                </c:pt>
                <c:pt idx="3">
                  <c:v>11.953724863026252</c:v>
                </c:pt>
                <c:pt idx="4">
                  <c:v>24.748415440338647</c:v>
                </c:pt>
                <c:pt idx="5">
                  <c:v>24.748415440338647</c:v>
                </c:pt>
                <c:pt idx="6">
                  <c:v>24.748415440338647</c:v>
                </c:pt>
                <c:pt idx="7">
                  <c:v>48.055175340866889</c:v>
                </c:pt>
                <c:pt idx="8">
                  <c:v>48.055175340866889</c:v>
                </c:pt>
                <c:pt idx="9">
                  <c:v>48.055175340866889</c:v>
                </c:pt>
                <c:pt idx="10">
                  <c:v>48.055175340866889</c:v>
                </c:pt>
                <c:pt idx="11">
                  <c:v>48.055175340866889</c:v>
                </c:pt>
                <c:pt idx="12">
                  <c:v>48.055175340866889</c:v>
                </c:pt>
                <c:pt idx="13">
                  <c:v>17.648253773108291</c:v>
                </c:pt>
                <c:pt idx="14">
                  <c:v>17.648253773108291</c:v>
                </c:pt>
                <c:pt idx="15">
                  <c:v>8.6469406825521844</c:v>
                </c:pt>
              </c:numCache>
            </c:numRef>
          </c:val>
        </c:ser>
        <c:ser>
          <c:idx val="3"/>
          <c:order val="3"/>
          <c:tx>
            <c:strRef>
              <c:f>Instructions!$K$2</c:f>
              <c:strCache>
                <c:ptCount val="1"/>
                <c:pt idx="0">
                  <c:v>Batch size=256</c:v>
                </c:pt>
              </c:strCache>
            </c:strRef>
          </c:tx>
          <c:spPr>
            <a:solidFill>
              <a:schemeClr val="bg2"/>
            </a:solidFill>
            <a:ln>
              <a:solidFill>
                <a:schemeClr val="tx1"/>
              </a:solidFill>
            </a:ln>
            <a:effectLst/>
          </c:spPr>
          <c:invertIfNegative val="0"/>
          <c:cat>
            <c:strRef>
              <c:f>Instructions!$G$3:$G$18</c:f>
              <c:strCache>
                <c:ptCount val="16"/>
                <c:pt idx="0">
                  <c:v>CONV1</c:v>
                </c:pt>
                <c:pt idx="1">
                  <c:v>CONV2</c:v>
                </c:pt>
                <c:pt idx="2">
                  <c:v>CONV3</c:v>
                </c:pt>
                <c:pt idx="3">
                  <c:v>CONV4</c:v>
                </c:pt>
                <c:pt idx="4">
                  <c:v>CONV5</c:v>
                </c:pt>
                <c:pt idx="5">
                  <c:v>CONV6</c:v>
                </c:pt>
                <c:pt idx="6">
                  <c:v>CONV7</c:v>
                </c:pt>
                <c:pt idx="7">
                  <c:v>CONV8</c:v>
                </c:pt>
                <c:pt idx="8">
                  <c:v>CONV9</c:v>
                </c:pt>
                <c:pt idx="9">
                  <c:v>CONV10</c:v>
                </c:pt>
                <c:pt idx="10">
                  <c:v>CONV11</c:v>
                </c:pt>
                <c:pt idx="11">
                  <c:v>CONV12</c:v>
                </c:pt>
                <c:pt idx="12">
                  <c:v>CONV13</c:v>
                </c:pt>
                <c:pt idx="13">
                  <c:v>FCN1</c:v>
                </c:pt>
                <c:pt idx="14">
                  <c:v>FCN2</c:v>
                </c:pt>
                <c:pt idx="15">
                  <c:v>FCN3</c:v>
                </c:pt>
              </c:strCache>
            </c:strRef>
          </c:cat>
          <c:val>
            <c:numRef>
              <c:f>Instructions!$K$3:$K$18</c:f>
              <c:numCache>
                <c:formatCode>General</c:formatCode>
                <c:ptCount val="16"/>
                <c:pt idx="0">
                  <c:v>8</c:v>
                </c:pt>
                <c:pt idx="1">
                  <c:v>8</c:v>
                </c:pt>
                <c:pt idx="2">
                  <c:v>24.266061464407322</c:v>
                </c:pt>
                <c:pt idx="3">
                  <c:v>24.266061464407322</c:v>
                </c:pt>
                <c:pt idx="4">
                  <c:v>49.49683059807851</c:v>
                </c:pt>
                <c:pt idx="5">
                  <c:v>49.49683059807851</c:v>
                </c:pt>
                <c:pt idx="6">
                  <c:v>49.49683059807851</c:v>
                </c:pt>
                <c:pt idx="7">
                  <c:v>96.110348515143073</c:v>
                </c:pt>
                <c:pt idx="8">
                  <c:v>96.110348515143073</c:v>
                </c:pt>
                <c:pt idx="9">
                  <c:v>96.110348515143073</c:v>
                </c:pt>
                <c:pt idx="10">
                  <c:v>96.110348515143073</c:v>
                </c:pt>
                <c:pt idx="11">
                  <c:v>96.110348515143073</c:v>
                </c:pt>
                <c:pt idx="12">
                  <c:v>96.110348515143073</c:v>
                </c:pt>
                <c:pt idx="13">
                  <c:v>35.296507546216581</c:v>
                </c:pt>
                <c:pt idx="14">
                  <c:v>35.296507546216581</c:v>
                </c:pt>
                <c:pt idx="15">
                  <c:v>17.384418749118293</c:v>
                </c:pt>
              </c:numCache>
            </c:numRef>
          </c:val>
        </c:ser>
        <c:dLbls>
          <c:showLegendKey val="0"/>
          <c:showVal val="0"/>
          <c:showCatName val="0"/>
          <c:showSerName val="0"/>
          <c:showPercent val="0"/>
          <c:showBubbleSize val="0"/>
        </c:dLbls>
        <c:gapWidth val="219"/>
        <c:axId val="364965936"/>
        <c:axId val="364971816"/>
      </c:barChart>
      <c:catAx>
        <c:axId val="36496593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zh-CN"/>
          </a:p>
        </c:txPr>
        <c:crossAx val="364971816"/>
        <c:crosses val="autoZero"/>
        <c:auto val="1"/>
        <c:lblAlgn val="ctr"/>
        <c:lblOffset val="100"/>
        <c:noMultiLvlLbl val="0"/>
      </c:catAx>
      <c:valAx>
        <c:axId val="364971816"/>
        <c:scaling>
          <c:orientation val="minMax"/>
          <c:max val="100"/>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altLang="zh-CN" sz="1400" b="1" dirty="0">
                    <a:solidFill>
                      <a:schemeClr val="tx1"/>
                    </a:solidFill>
                  </a:rPr>
                  <a:t>Normalized</a:t>
                </a:r>
                <a:r>
                  <a:rPr lang="en-US" altLang="zh-CN" sz="1400" b="1" baseline="0" dirty="0">
                    <a:solidFill>
                      <a:schemeClr val="tx1"/>
                    </a:solidFill>
                  </a:rPr>
                  <a:t> </a:t>
                </a:r>
                <a:r>
                  <a:rPr lang="en-US" altLang="zh-CN" sz="1400" b="1" baseline="0" dirty="0" smtClean="0">
                    <a:solidFill>
                      <a:schemeClr val="tx1"/>
                    </a:solidFill>
                  </a:rPr>
                  <a:t>Executed Instructions</a:t>
                </a:r>
                <a:endParaRPr lang="zh-CN" altLang="en-US" sz="1400" b="1" dirty="0">
                  <a:solidFill>
                    <a:schemeClr val="tx1"/>
                  </a:solidFill>
                </a:endParaRPr>
              </a:p>
            </c:rich>
          </c:tx>
          <c:layout>
            <c:manualLayout>
              <c:xMode val="edge"/>
              <c:yMode val="edge"/>
              <c:x val="2.3605569687750846E-2"/>
              <c:y val="0.12575635121859716"/>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364965936"/>
        <c:crosses val="autoZero"/>
        <c:crossBetween val="between"/>
      </c:valAx>
      <c:spPr>
        <a:noFill/>
        <a:ln>
          <a:noFill/>
        </a:ln>
        <a:effectLst/>
      </c:spPr>
    </c:plotArea>
    <c:legend>
      <c:legendPos val="t"/>
      <c:layout>
        <c:manualLayout>
          <c:xMode val="edge"/>
          <c:yMode val="edge"/>
          <c:x val="0.10642469711851336"/>
          <c:y val="0"/>
          <c:w val="0.6453712931808735"/>
          <c:h val="8.86369020828549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9BA059-2FD0-4DEE-B30A-67BDC747DA9A}" type="datetimeFigureOut">
              <a:rPr lang="zh-CN" altLang="en-US" smtClean="0"/>
              <a:t>2017/9/11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940610-12F7-4A4D-AA1E-FD3FD024C6B3}" type="slidenum">
              <a:rPr lang="zh-CN" altLang="en-US" smtClean="0"/>
              <a:t>‹#›</a:t>
            </a:fld>
            <a:endParaRPr lang="zh-CN" altLang="en-US"/>
          </a:p>
        </p:txBody>
      </p:sp>
    </p:spTree>
    <p:extLst>
      <p:ext uri="{BB962C8B-B14F-4D97-AF65-F5344CB8AC3E}">
        <p14:creationId xmlns:p14="http://schemas.microsoft.com/office/powerpoint/2010/main" val="2889890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99807-625D-45AD-8C95-F302CB4A62BC}" type="datetimeFigureOut">
              <a:rPr lang="zh-CN" altLang="en-US" smtClean="0"/>
              <a:t>2017/9/11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116D4-16FC-4F7B-825A-82270F558DB4}" type="slidenum">
              <a:rPr lang="zh-CN" altLang="en-US" smtClean="0"/>
              <a:t>‹#›</a:t>
            </a:fld>
            <a:endParaRPr lang="zh-CN" altLang="en-US"/>
          </a:p>
        </p:txBody>
      </p:sp>
    </p:spTree>
    <p:extLst>
      <p:ext uri="{BB962C8B-B14F-4D97-AF65-F5344CB8AC3E}">
        <p14:creationId xmlns:p14="http://schemas.microsoft.com/office/powerpoint/2010/main" val="324585816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Thanks for introduction. Hi everyone,</a:t>
            </a:r>
            <a:r>
              <a:rPr lang="en-US" altLang="zh-CN" baseline="0" dirty="0" smtClean="0"/>
              <a:t> let’s start my presentation now. This work is collaborated with Professor </a:t>
            </a:r>
            <a:r>
              <a:rPr lang="en-US" altLang="zh-CN" baseline="0" dirty="0" err="1" smtClean="0"/>
              <a:t>Adwait</a:t>
            </a:r>
            <a:r>
              <a:rPr lang="en-US" altLang="zh-CN" baseline="0" dirty="0" smtClean="0"/>
              <a:t> Jog from </a:t>
            </a:r>
            <a:r>
              <a:rPr lang="en-US" altLang="zh-CN" dirty="0" smtClean="0"/>
              <a:t>The College of William and Mary. And my advisor</a:t>
            </a:r>
            <a:r>
              <a:rPr lang="en-US" altLang="zh-CN" baseline="0" dirty="0" smtClean="0"/>
              <a:t> Professor </a:t>
            </a:r>
            <a:r>
              <a:rPr lang="en-US" altLang="zh-CN" baseline="0" dirty="0" err="1" smtClean="0"/>
              <a:t>Jishen</a:t>
            </a:r>
            <a:r>
              <a:rPr lang="en-US" altLang="zh-CN" baseline="0" dirty="0" smtClean="0"/>
              <a:t> Zhao. I am </a:t>
            </a:r>
            <a:r>
              <a:rPr lang="en-US" altLang="zh-CN" baseline="0" dirty="0" err="1" smtClean="0"/>
              <a:t>Hengyu</a:t>
            </a:r>
            <a:r>
              <a:rPr lang="en-US" altLang="zh-CN" baseline="0" dirty="0" smtClean="0"/>
              <a:t> Zhao, the first author of this work.</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1</a:t>
            </a:fld>
            <a:endParaRPr lang="zh-CN" altLang="en-US"/>
          </a:p>
        </p:txBody>
      </p:sp>
    </p:spTree>
    <p:extLst>
      <p:ext uri="{BB962C8B-B14F-4D97-AF65-F5344CB8AC3E}">
        <p14:creationId xmlns:p14="http://schemas.microsoft.com/office/powerpoint/2010/main" val="3643043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First,</a:t>
            </a:r>
          </a:p>
          <a:p>
            <a:r>
              <a:rPr lang="en-US" altLang="zh-CN" sz="1200" b="0" i="0" u="none" strike="noStrike" kern="1200" baseline="0" dirty="0" smtClean="0">
                <a:solidFill>
                  <a:schemeClr val="tx1"/>
                </a:solidFill>
                <a:latin typeface="+mn-lt"/>
                <a:ea typeface="+mn-ea"/>
                <a:cs typeface="+mn-cs"/>
              </a:rPr>
              <a:t>convolutional (CONV) layers execute for much longer time</a:t>
            </a:r>
          </a:p>
          <a:p>
            <a:r>
              <a:rPr lang="en-US" altLang="zh-CN" sz="1200" b="0" i="0" u="none" strike="noStrike" kern="1200" baseline="0" dirty="0" smtClean="0">
                <a:solidFill>
                  <a:schemeClr val="tx1"/>
                </a:solidFill>
                <a:latin typeface="+mn-lt"/>
                <a:ea typeface="+mn-ea"/>
                <a:cs typeface="+mn-cs"/>
              </a:rPr>
              <a:t>than fully connected (FCN) layers. Second, CONV interlayers</a:t>
            </a:r>
          </a:p>
          <a:p>
            <a:r>
              <a:rPr lang="en-US" altLang="zh-CN" sz="1200" b="0" i="0" u="none" strike="noStrike" kern="1200" baseline="0" dirty="0" smtClean="0">
                <a:solidFill>
                  <a:schemeClr val="tx1"/>
                </a:solidFill>
                <a:latin typeface="+mn-lt"/>
                <a:ea typeface="+mn-ea"/>
                <a:cs typeface="+mn-cs"/>
              </a:rPr>
              <a:t>dominate the execution time of all CONV layers;</a:t>
            </a:r>
          </a:p>
          <a:p>
            <a:r>
              <a:rPr lang="en-US" altLang="zh-CN" sz="1200" b="0" i="0" u="none" strike="noStrike" kern="1200" baseline="0" dirty="0" smtClean="0">
                <a:solidFill>
                  <a:schemeClr val="tx1"/>
                </a:solidFill>
                <a:latin typeface="+mn-lt"/>
                <a:ea typeface="+mn-ea"/>
                <a:cs typeface="+mn-cs"/>
              </a:rPr>
              <a:t>these inter-layers also execute more instructions than other</a:t>
            </a:r>
          </a:p>
          <a:p>
            <a:r>
              <a:rPr lang="en-US" altLang="zh-CN" sz="1200" b="0" i="0" u="none" strike="noStrike" kern="1200" baseline="0" dirty="0" smtClean="0">
                <a:solidFill>
                  <a:schemeClr val="tx1"/>
                </a:solidFill>
                <a:latin typeface="+mn-lt"/>
                <a:ea typeface="+mn-ea"/>
                <a:cs typeface="+mn-cs"/>
              </a:rPr>
              <a:t>layers (Figure 5(a), Figure 6(a)). Third, execution time and</a:t>
            </a:r>
          </a:p>
          <a:p>
            <a:r>
              <a:rPr lang="en-US" altLang="zh-CN" sz="1200" b="0" i="0" u="none" strike="noStrike" kern="1200" baseline="0" dirty="0" smtClean="0">
                <a:solidFill>
                  <a:schemeClr val="tx1"/>
                </a:solidFill>
                <a:latin typeface="+mn-lt"/>
                <a:ea typeface="+mn-ea"/>
                <a:cs typeface="+mn-cs"/>
              </a:rPr>
              <a:t>instruction count increases as we increase the batch size from</a:t>
            </a:r>
          </a:p>
          <a:p>
            <a:r>
              <a:rPr lang="en-US" altLang="zh-CN" sz="1200" b="0" i="0" u="none" strike="noStrike" kern="1200" baseline="0" dirty="0" smtClean="0">
                <a:solidFill>
                  <a:schemeClr val="tx1"/>
                </a:solidFill>
                <a:latin typeface="+mn-lt"/>
                <a:ea typeface="+mn-ea"/>
                <a:cs typeface="+mn-cs"/>
              </a:rPr>
              <a:t>32 to 256. Finally, with both CONV and FCN layers, the</a:t>
            </a:r>
          </a:p>
          <a:p>
            <a:r>
              <a:rPr lang="en-US" altLang="zh-CN" sz="1200" b="0" i="0" u="none" strike="noStrike" kern="1200" baseline="0" dirty="0" smtClean="0">
                <a:solidFill>
                  <a:schemeClr val="tx1"/>
                </a:solidFill>
                <a:latin typeface="+mn-lt"/>
                <a:ea typeface="+mn-ea"/>
                <a:cs typeface="+mn-cs"/>
              </a:rPr>
              <a:t>execution time of backpropagation can be over 2 of forward</a:t>
            </a:r>
          </a:p>
          <a:p>
            <a:r>
              <a:rPr lang="en-US" altLang="zh-CN" sz="1200" b="0" i="0" u="none" strike="noStrike" kern="1200" baseline="0" dirty="0" smtClean="0">
                <a:solidFill>
                  <a:schemeClr val="tx1"/>
                </a:solidFill>
                <a:latin typeface="+mn-lt"/>
                <a:ea typeface="+mn-ea"/>
                <a:cs typeface="+mn-cs"/>
              </a:rPr>
              <a:t>propagation.</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16</a:t>
            </a:fld>
            <a:endParaRPr lang="zh-CN" altLang="en-US"/>
          </a:p>
        </p:txBody>
      </p:sp>
    </p:spTree>
    <p:extLst>
      <p:ext uri="{BB962C8B-B14F-4D97-AF65-F5344CB8AC3E}">
        <p14:creationId xmlns:p14="http://schemas.microsoft.com/office/powerpoint/2010/main" val="3768745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First,</a:t>
            </a:r>
          </a:p>
          <a:p>
            <a:r>
              <a:rPr lang="en-US" altLang="zh-CN" sz="1200" b="0" i="0" u="none" strike="noStrike" kern="1200" baseline="0" dirty="0" smtClean="0">
                <a:solidFill>
                  <a:schemeClr val="tx1"/>
                </a:solidFill>
                <a:latin typeface="+mn-lt"/>
                <a:ea typeface="+mn-ea"/>
                <a:cs typeface="+mn-cs"/>
              </a:rPr>
              <a:t>convolutional (CONV) layers execute for much longer time</a:t>
            </a:r>
          </a:p>
          <a:p>
            <a:r>
              <a:rPr lang="en-US" altLang="zh-CN" sz="1200" b="0" i="0" u="none" strike="noStrike" kern="1200" baseline="0" dirty="0" smtClean="0">
                <a:solidFill>
                  <a:schemeClr val="tx1"/>
                </a:solidFill>
                <a:latin typeface="+mn-lt"/>
                <a:ea typeface="+mn-ea"/>
                <a:cs typeface="+mn-cs"/>
              </a:rPr>
              <a:t>than fully connected (FCN) layers. Second, CONV interlayers</a:t>
            </a:r>
          </a:p>
          <a:p>
            <a:r>
              <a:rPr lang="en-US" altLang="zh-CN" sz="1200" b="0" i="0" u="none" strike="noStrike" kern="1200" baseline="0" dirty="0" smtClean="0">
                <a:solidFill>
                  <a:schemeClr val="tx1"/>
                </a:solidFill>
                <a:latin typeface="+mn-lt"/>
                <a:ea typeface="+mn-ea"/>
                <a:cs typeface="+mn-cs"/>
              </a:rPr>
              <a:t>dominate the execution time of all CONV layers;</a:t>
            </a:r>
          </a:p>
          <a:p>
            <a:r>
              <a:rPr lang="en-US" altLang="zh-CN" sz="1200" b="0" i="0" u="none" strike="noStrike" kern="1200" baseline="0" dirty="0" smtClean="0">
                <a:solidFill>
                  <a:schemeClr val="tx1"/>
                </a:solidFill>
                <a:latin typeface="+mn-lt"/>
                <a:ea typeface="+mn-ea"/>
                <a:cs typeface="+mn-cs"/>
              </a:rPr>
              <a:t>these inter-layers also execute more instructions than other</a:t>
            </a:r>
          </a:p>
          <a:p>
            <a:r>
              <a:rPr lang="en-US" altLang="zh-CN" sz="1200" b="0" i="0" u="none" strike="noStrike" kern="1200" baseline="0" dirty="0" smtClean="0">
                <a:solidFill>
                  <a:schemeClr val="tx1"/>
                </a:solidFill>
                <a:latin typeface="+mn-lt"/>
                <a:ea typeface="+mn-ea"/>
                <a:cs typeface="+mn-cs"/>
              </a:rPr>
              <a:t>layers (Figure 5(a), Figure 6(a)). Third, execution time and</a:t>
            </a:r>
          </a:p>
          <a:p>
            <a:r>
              <a:rPr lang="en-US" altLang="zh-CN" sz="1200" b="0" i="0" u="none" strike="noStrike" kern="1200" baseline="0" dirty="0" smtClean="0">
                <a:solidFill>
                  <a:schemeClr val="tx1"/>
                </a:solidFill>
                <a:latin typeface="+mn-lt"/>
                <a:ea typeface="+mn-ea"/>
                <a:cs typeface="+mn-cs"/>
              </a:rPr>
              <a:t>instruction count increases as we increase the batch size from</a:t>
            </a:r>
          </a:p>
          <a:p>
            <a:r>
              <a:rPr lang="en-US" altLang="zh-CN" sz="1200" b="0" i="0" u="none" strike="noStrike" kern="1200" baseline="0" dirty="0" smtClean="0">
                <a:solidFill>
                  <a:schemeClr val="tx1"/>
                </a:solidFill>
                <a:latin typeface="+mn-lt"/>
                <a:ea typeface="+mn-ea"/>
                <a:cs typeface="+mn-cs"/>
              </a:rPr>
              <a:t>32 to 256. Finally, with both CONV and FCN layers, the</a:t>
            </a:r>
          </a:p>
          <a:p>
            <a:r>
              <a:rPr lang="en-US" altLang="zh-CN" sz="1200" b="0" i="0" u="none" strike="noStrike" kern="1200" baseline="0" dirty="0" smtClean="0">
                <a:solidFill>
                  <a:schemeClr val="tx1"/>
                </a:solidFill>
                <a:latin typeface="+mn-lt"/>
                <a:ea typeface="+mn-ea"/>
                <a:cs typeface="+mn-cs"/>
              </a:rPr>
              <a:t>execution time of backpropagation can be over 2 of forward</a:t>
            </a:r>
          </a:p>
          <a:p>
            <a:r>
              <a:rPr lang="en-US" altLang="zh-CN" sz="1200" b="0" i="0" u="none" strike="noStrike" kern="1200" baseline="0" dirty="0" smtClean="0">
                <a:solidFill>
                  <a:schemeClr val="tx1"/>
                </a:solidFill>
                <a:latin typeface="+mn-lt"/>
                <a:ea typeface="+mn-ea"/>
                <a:cs typeface="+mn-cs"/>
              </a:rPr>
              <a:t>propagation.</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377645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CONV inter layers are compute intensive. Memory</a:t>
            </a:r>
            <a:r>
              <a:rPr lang="en-US" altLang="zh-CN" baseline="0" dirty="0" smtClean="0"/>
              <a:t> access is the major operations in DNNs training.</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19</a:t>
            </a:fld>
            <a:endParaRPr lang="zh-CN" altLang="en-US"/>
          </a:p>
        </p:txBody>
      </p:sp>
    </p:spTree>
    <p:extLst>
      <p:ext uri="{BB962C8B-B14F-4D97-AF65-F5344CB8AC3E}">
        <p14:creationId xmlns:p14="http://schemas.microsoft.com/office/powerpoint/2010/main" val="19874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20</a:t>
            </a:fld>
            <a:endParaRPr lang="zh-CN" altLang="en-US"/>
          </a:p>
        </p:txBody>
      </p:sp>
    </p:spTree>
    <p:extLst>
      <p:ext uri="{BB962C8B-B14F-4D97-AF65-F5344CB8AC3E}">
        <p14:creationId xmlns:p14="http://schemas.microsoft.com/office/powerpoint/2010/main" val="463829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This observation</a:t>
            </a:r>
          </a:p>
          <a:p>
            <a:r>
              <a:rPr lang="en-US" altLang="zh-CN" sz="1200" b="0" i="0" u="none" strike="noStrike" kern="1200" baseline="0" dirty="0" smtClean="0">
                <a:solidFill>
                  <a:schemeClr val="tx1"/>
                </a:solidFill>
                <a:latin typeface="+mn-lt"/>
                <a:ea typeface="+mn-ea"/>
                <a:cs typeface="+mn-cs"/>
              </a:rPr>
              <a:t>is consistent with the long data access stall time of these</a:t>
            </a:r>
          </a:p>
          <a:p>
            <a:r>
              <a:rPr lang="en-US" altLang="zh-CN" sz="1200" b="0" i="0" u="none" strike="noStrike" kern="1200" baseline="0" dirty="0" smtClean="0">
                <a:solidFill>
                  <a:schemeClr val="tx1"/>
                </a:solidFill>
                <a:latin typeface="+mn-lt"/>
                <a:ea typeface="+mn-ea"/>
                <a:cs typeface="+mn-cs"/>
              </a:rPr>
              <a:t>layers. The reason can be either or both of the two: a) their</a:t>
            </a:r>
          </a:p>
          <a:p>
            <a:r>
              <a:rPr lang="en-US" altLang="zh-CN" sz="1200" b="0" i="0" u="none" strike="noStrike" kern="1200" baseline="0" dirty="0" smtClean="0">
                <a:solidFill>
                  <a:schemeClr val="tx1"/>
                </a:solidFill>
                <a:latin typeface="+mn-lt"/>
                <a:ea typeface="+mn-ea"/>
                <a:cs typeface="+mn-cs"/>
              </a:rPr>
              <a:t>working set does not fit in L1 caches; b) they have low data</a:t>
            </a:r>
          </a:p>
          <a:p>
            <a:r>
              <a:rPr lang="en-US" altLang="zh-CN" sz="1200" b="0" i="0" u="none" strike="noStrike" kern="1200" baseline="0" dirty="0" smtClean="0">
                <a:solidFill>
                  <a:schemeClr val="tx1"/>
                </a:solidFill>
                <a:latin typeface="+mn-lt"/>
                <a:ea typeface="+mn-ea"/>
                <a:cs typeface="+mn-cs"/>
              </a:rPr>
              <a:t>access locality (our later evaluation on L2 access behavior</a:t>
            </a:r>
          </a:p>
          <a:p>
            <a:r>
              <a:rPr lang="en-US" altLang="zh-CN" sz="1200" b="0" i="0" u="none" strike="noStrike" kern="1200" baseline="0" dirty="0" smtClean="0">
                <a:solidFill>
                  <a:schemeClr val="tx1"/>
                </a:solidFill>
                <a:latin typeface="+mn-lt"/>
                <a:ea typeface="+mn-ea"/>
                <a:cs typeface="+mn-cs"/>
              </a:rPr>
              <a:t>demonstrates that this is not the case). Third, CONV input</a:t>
            </a:r>
          </a:p>
          <a:p>
            <a:r>
              <a:rPr lang="en-US" altLang="zh-CN" sz="1200" b="0" i="0" u="none" strike="noStrike" kern="1200" baseline="0" dirty="0" smtClean="0">
                <a:solidFill>
                  <a:schemeClr val="tx1"/>
                </a:solidFill>
                <a:latin typeface="+mn-lt"/>
                <a:ea typeface="+mn-ea"/>
                <a:cs typeface="+mn-cs"/>
              </a:rPr>
              <a:t>layer (CONV1) has a high L1 hit rate, but L1 hit rate drops</a:t>
            </a:r>
          </a:p>
          <a:p>
            <a:r>
              <a:rPr lang="en-US" altLang="zh-CN" sz="1200" b="0" i="0" u="none" strike="noStrike" kern="1200" baseline="0" dirty="0" smtClean="0">
                <a:solidFill>
                  <a:schemeClr val="tx1"/>
                </a:solidFill>
                <a:latin typeface="+mn-lt"/>
                <a:ea typeface="+mn-ea"/>
                <a:cs typeface="+mn-cs"/>
              </a:rPr>
              <a:t>in as CONV layers get deeper. Finally, L1 throughput and</a:t>
            </a:r>
          </a:p>
          <a:p>
            <a:r>
              <a:rPr lang="en-US" altLang="zh-CN" sz="1200" b="0" i="0" u="none" strike="noStrike" kern="1200" baseline="0" dirty="0" smtClean="0">
                <a:solidFill>
                  <a:schemeClr val="tx1"/>
                </a:solidFill>
                <a:latin typeface="+mn-lt"/>
                <a:ea typeface="+mn-ea"/>
                <a:cs typeface="+mn-cs"/>
              </a:rPr>
              <a:t>hit rate appear stable across various batch sizes with CONV</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21</a:t>
            </a:fld>
            <a:endParaRPr lang="zh-CN" altLang="en-US"/>
          </a:p>
        </p:txBody>
      </p:sp>
    </p:spTree>
    <p:extLst>
      <p:ext uri="{BB962C8B-B14F-4D97-AF65-F5344CB8AC3E}">
        <p14:creationId xmlns:p14="http://schemas.microsoft.com/office/powerpoint/2010/main" val="270301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also profile vgg-16. the results are consistent with </a:t>
            </a:r>
            <a:r>
              <a:rPr lang="en-US" altLang="zh-CN" dirty="0" err="1" smtClean="0"/>
              <a:t>alexnet</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24</a:t>
            </a:fld>
            <a:endParaRPr lang="zh-CN" altLang="en-US"/>
          </a:p>
        </p:txBody>
      </p:sp>
    </p:spTree>
    <p:extLst>
      <p:ext uri="{BB962C8B-B14F-4D97-AF65-F5344CB8AC3E}">
        <p14:creationId xmlns:p14="http://schemas.microsoft.com/office/powerpoint/2010/main" val="1309854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results of vgg-16</a:t>
            </a:r>
            <a:r>
              <a:rPr lang="en-US" altLang="zh-CN" baseline="0" dirty="0" smtClean="0"/>
              <a:t> have the similar shape with </a:t>
            </a:r>
            <a:r>
              <a:rPr lang="en-US" altLang="zh-CN" baseline="0" dirty="0" err="1" smtClean="0"/>
              <a:t>alexnet</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27</a:t>
            </a:fld>
            <a:endParaRPr lang="zh-CN" altLang="en-US"/>
          </a:p>
        </p:txBody>
      </p:sp>
    </p:spTree>
    <p:extLst>
      <p:ext uri="{BB962C8B-B14F-4D97-AF65-F5344CB8AC3E}">
        <p14:creationId xmlns:p14="http://schemas.microsoft.com/office/powerpoint/2010/main" val="3498475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28</a:t>
            </a:fld>
            <a:endParaRPr lang="zh-CN" altLang="en-US"/>
          </a:p>
        </p:txBody>
      </p:sp>
    </p:spTree>
    <p:extLst>
      <p:ext uri="{BB962C8B-B14F-4D97-AF65-F5344CB8AC3E}">
        <p14:creationId xmlns:p14="http://schemas.microsoft.com/office/powerpoint/2010/main" val="418018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we all known,</a:t>
            </a:r>
            <a:r>
              <a:rPr lang="en-US" altLang="zh-CN" baseline="0" dirty="0" smtClean="0"/>
              <a:t> deep learning neural networks have applied to many areas. Such as facial recognition, </a:t>
            </a:r>
            <a:r>
              <a:rPr lang="en-US" altLang="zh-CN" baseline="0" dirty="0" err="1" smtClean="0"/>
              <a:t>alphago</a:t>
            </a:r>
            <a:r>
              <a:rPr lang="en-US" altLang="zh-CN" baseline="0" dirty="0" smtClean="0"/>
              <a:t> intelligent machine, and unmanned driving technology. Deep learning technologies are changing our world and life styles.</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2</a:t>
            </a:fld>
            <a:endParaRPr lang="zh-CN" altLang="en-US"/>
          </a:p>
        </p:txBody>
      </p:sp>
    </p:spTree>
    <p:extLst>
      <p:ext uri="{BB962C8B-B14F-4D97-AF65-F5344CB8AC3E}">
        <p14:creationId xmlns:p14="http://schemas.microsoft.com/office/powerpoint/2010/main" val="249285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Nvidia</a:t>
            </a:r>
            <a:r>
              <a:rPr lang="en-US" altLang="zh-CN" dirty="0" smtClean="0"/>
              <a:t>,</a:t>
            </a:r>
            <a:r>
              <a:rPr lang="en-US" altLang="zh-CN" baseline="0" dirty="0" smtClean="0"/>
              <a:t> Intel and AMD all develop products to do </a:t>
            </a:r>
            <a:r>
              <a:rPr lang="en-US" altLang="zh-CN" dirty="0" smtClean="0"/>
              <a:t>Deep neural networks training. But running Deep neural networks training</a:t>
            </a:r>
            <a:r>
              <a:rPr lang="en-US" altLang="zh-CN" baseline="0" dirty="0" smtClean="0"/>
              <a:t> on graphic cards is a most common way now. </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3</a:t>
            </a:fld>
            <a:endParaRPr lang="zh-CN" altLang="en-US"/>
          </a:p>
        </p:txBody>
      </p:sp>
    </p:spTree>
    <p:extLst>
      <p:ext uri="{BB962C8B-B14F-4D97-AF65-F5344CB8AC3E}">
        <p14:creationId xmlns:p14="http://schemas.microsoft.com/office/powerpoint/2010/main" val="1332797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smtClean="0"/>
              <a:t>Here are several</a:t>
            </a:r>
            <a:r>
              <a:rPr lang="en-US" altLang="zh-CN" b="0" baseline="0" dirty="0" smtClean="0"/>
              <a:t> </a:t>
            </a:r>
            <a:r>
              <a:rPr lang="en-US" altLang="zh-CN" sz="1200" b="0" dirty="0" smtClean="0"/>
              <a:t>ImageNet Large Scale Visual Recognition Challenge</a:t>
            </a:r>
            <a:r>
              <a:rPr lang="en-US" altLang="zh-CN" sz="1200" b="0" baseline="0" dirty="0" smtClean="0"/>
              <a:t> </a:t>
            </a:r>
            <a:r>
              <a:rPr lang="en-US" altLang="zh-CN" sz="1200" b="0" dirty="0" smtClean="0"/>
              <a:t>Recent Winners.</a:t>
            </a:r>
            <a:r>
              <a:rPr lang="en-US" altLang="zh-CN" sz="1200" b="0" baseline="0" dirty="0" smtClean="0"/>
              <a:t> We can see that the trend of development of neural networks is that modern neural networks go deeper.</a:t>
            </a:r>
            <a:endParaRPr lang="zh-CN" altLang="en-US" b="0"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5</a:t>
            </a:fld>
            <a:endParaRPr lang="zh-CN" altLang="en-US"/>
          </a:p>
        </p:txBody>
      </p:sp>
    </p:spTree>
    <p:extLst>
      <p:ext uri="{BB962C8B-B14F-4D97-AF65-F5344CB8AC3E}">
        <p14:creationId xmlns:p14="http://schemas.microsoft.com/office/powerpoint/2010/main" val="3408396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More</a:t>
            </a:r>
            <a:r>
              <a:rPr lang="en-US" altLang="zh-CN" baseline="0" dirty="0" smtClean="0"/>
              <a:t> layers also bring many issues. Deeper DNNs cost much more hardware resource, like VGG in this figure. Batch size is the volume of input data in training. Increasing batch size is a good way to improve training efficiency. When batch size reaches 256, the memory consumption will be very huge. </a:t>
            </a:r>
            <a:r>
              <a:rPr lang="en-US" altLang="zh-CN" baseline="0" dirty="0" err="1" smtClean="0"/>
              <a:t>Simgle</a:t>
            </a:r>
            <a:r>
              <a:rPr lang="en-US" altLang="zh-CN" baseline="0" dirty="0" smtClean="0"/>
              <a:t> GPU cannot afford the requirement. </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6</a:t>
            </a:fld>
            <a:endParaRPr lang="zh-CN" altLang="en-US"/>
          </a:p>
        </p:txBody>
      </p:sp>
    </p:spTree>
    <p:extLst>
      <p:ext uri="{BB962C8B-B14F-4D97-AF65-F5344CB8AC3E}">
        <p14:creationId xmlns:p14="http://schemas.microsoft.com/office/powerpoint/2010/main" val="105893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 the problem</a:t>
            </a:r>
            <a:r>
              <a:rPr lang="en-US" altLang="zh-CN" baseline="0" dirty="0" smtClean="0"/>
              <a:t> comes.</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7</a:t>
            </a:fld>
            <a:endParaRPr lang="zh-CN" altLang="en-US"/>
          </a:p>
        </p:txBody>
      </p:sp>
    </p:spTree>
    <p:extLst>
      <p:ext uri="{BB962C8B-B14F-4D97-AF65-F5344CB8AC3E}">
        <p14:creationId xmlns:p14="http://schemas.microsoft.com/office/powerpoint/2010/main" val="422235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Also</a:t>
            </a:r>
            <a:r>
              <a:rPr lang="en-US" altLang="zh-CN" baseline="0" dirty="0" smtClean="0"/>
              <a:t> we may ask this question:</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8</a:t>
            </a:fld>
            <a:endParaRPr lang="zh-CN" altLang="en-US"/>
          </a:p>
        </p:txBody>
      </p:sp>
    </p:spTree>
    <p:extLst>
      <p:ext uri="{BB962C8B-B14F-4D97-AF65-F5344CB8AC3E}">
        <p14:creationId xmlns:p14="http://schemas.microsoft.com/office/powerpoint/2010/main" val="2594339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the architecture of </a:t>
            </a:r>
            <a:r>
              <a:rPr lang="en-US" altLang="zh-CN" dirty="0" err="1" smtClean="0"/>
              <a:t>AlexNet</a:t>
            </a:r>
            <a:r>
              <a:rPr lang="en-US" altLang="zh-CN" baseline="0" dirty="0" smtClean="0"/>
              <a:t>. The layers can be divided into two groups. Then we will do a layer-wise profiling according to different type layers.</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t>11</a:t>
            </a:fld>
            <a:endParaRPr lang="zh-CN" altLang="en-US"/>
          </a:p>
        </p:txBody>
      </p:sp>
    </p:spTree>
    <p:extLst>
      <p:ext uri="{BB962C8B-B14F-4D97-AF65-F5344CB8AC3E}">
        <p14:creationId xmlns:p14="http://schemas.microsoft.com/office/powerpoint/2010/main" val="383748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 general GPU architecture:</a:t>
            </a:r>
            <a:r>
              <a:rPr lang="en-US" altLang="zh-CN" baseline="0" dirty="0" smtClean="0"/>
              <a:t> L1 cache is private and L2 cache is shared by multiple processors. </a:t>
            </a:r>
            <a:endParaRPr lang="zh-CN" altLang="en-US" dirty="0"/>
          </a:p>
        </p:txBody>
      </p:sp>
      <p:sp>
        <p:nvSpPr>
          <p:cNvPr id="4" name="灯片编号占位符 3"/>
          <p:cNvSpPr>
            <a:spLocks noGrp="1"/>
          </p:cNvSpPr>
          <p:nvPr>
            <p:ph type="sldNum" sz="quarter" idx="10"/>
          </p:nvPr>
        </p:nvSpPr>
        <p:spPr/>
        <p:txBody>
          <a:bodyPr/>
          <a:lstStyle/>
          <a:p>
            <a:fld id="{D05116D4-16FC-4F7B-825A-82270F558DB4}"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134027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E934E24-25E1-4180-A29E-846F8AA15416}" type="datetime1">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35143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D12007-3AEB-48DB-8516-BB4AE880E4EE}" type="datetime1">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71573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963D05-AC44-4C3C-B086-8236D65E8F82}" type="datetime1">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341803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B2630E-B86E-4722-A34E-F102AC9AB694}" type="datetime1">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120623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B913094-B859-406A-AD76-215C5D65ACB0}" type="datetime1">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356585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C409B8B-5735-43D7-A53F-6F945CFEE8DD}" type="datetime1">
              <a:rPr lang="zh-CN" altLang="en-US" smtClean="0"/>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4042371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E9401D8-7C27-4115-B576-1221B6642929}" type="datetime1">
              <a:rPr lang="zh-CN" altLang="en-US" smtClean="0"/>
              <a:t>2017/9/11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192216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2D97B12-62C1-4269-9DB9-277088F7CCC3}" type="datetime1">
              <a:rPr lang="zh-CN" altLang="en-US" smtClean="0"/>
              <a:t>2017/9/11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418273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861CC7-887B-433D-8DDC-1435C6A1BAC1}" type="datetime1">
              <a:rPr lang="zh-CN" altLang="en-US" smtClean="0"/>
              <a:t>2017/9/11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397753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D5F8215-9ABD-4540-AC50-66E77117BC6A}" type="datetime1">
              <a:rPr lang="zh-CN" altLang="en-US" smtClean="0"/>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346175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EE0D570-B5AF-4DC8-B054-CC80A60438DB}" type="datetime1">
              <a:rPr lang="zh-CN" altLang="en-US" smtClean="0"/>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658938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FCF41-42B8-483C-A8C2-CE3D60BD21EB}" type="datetime1">
              <a:rPr lang="zh-CN" altLang="en-US" smtClean="0"/>
              <a:t>2017/9/11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2C3BB-7BCA-409A-8E4C-EF1D630C9496}" type="slidenum">
              <a:rPr lang="zh-CN" altLang="en-US" smtClean="0"/>
              <a:t>‹#›</a:t>
            </a:fld>
            <a:endParaRPr lang="zh-CN" altLang="en-US"/>
          </a:p>
        </p:txBody>
      </p:sp>
    </p:spTree>
    <p:extLst>
      <p:ext uri="{BB962C8B-B14F-4D97-AF65-F5344CB8AC3E}">
        <p14:creationId xmlns:p14="http://schemas.microsoft.com/office/powerpoint/2010/main" val="3672685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5" Type="http://schemas.openxmlformats.org/officeDocument/2006/relationships/chart" Target="../charts/chart17.xml"/><Relationship Id="rId4" Type="http://schemas.openxmlformats.org/officeDocument/2006/relationships/chart" Target="../charts/chart16.xml"/></Relationships>
</file>

<file path=ppt/slides/_rels/slide2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19.xml"/></Relationships>
</file>

<file path=ppt/slides/_rels/slide25.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261" y="632032"/>
            <a:ext cx="12085983" cy="2387600"/>
          </a:xfrm>
        </p:spPr>
        <p:txBody>
          <a:bodyPr>
            <a:normAutofit/>
          </a:bodyPr>
          <a:lstStyle/>
          <a:p>
            <a:r>
              <a:rPr lang="en-US" altLang="zh-CN" dirty="0"/>
              <a:t>Layer-wise Performance Bottleneck Analysis </a:t>
            </a:r>
            <a:r>
              <a:rPr lang="en-US" altLang="zh-CN" dirty="0" smtClean="0"/>
              <a:t>of Deep </a:t>
            </a:r>
            <a:r>
              <a:rPr lang="en-US" altLang="zh-CN" dirty="0"/>
              <a:t>Neural Networks</a:t>
            </a:r>
            <a:endParaRPr lang="zh-CN" altLang="en-US" dirty="0"/>
          </a:p>
        </p:txBody>
      </p:sp>
      <p:sp>
        <p:nvSpPr>
          <p:cNvPr id="3" name="副标题 2"/>
          <p:cNvSpPr>
            <a:spLocks noGrp="1"/>
          </p:cNvSpPr>
          <p:nvPr>
            <p:ph type="subTitle" idx="1"/>
          </p:nvPr>
        </p:nvSpPr>
        <p:spPr>
          <a:xfrm>
            <a:off x="1524000" y="4516438"/>
            <a:ext cx="9144000" cy="1655762"/>
          </a:xfrm>
        </p:spPr>
        <p:txBody>
          <a:bodyPr/>
          <a:lstStyle/>
          <a:p>
            <a:r>
              <a:rPr lang="en-US" altLang="zh-CN" b="1" dirty="0" err="1"/>
              <a:t>Hengyu</a:t>
            </a:r>
            <a:r>
              <a:rPr lang="en-US" altLang="zh-CN" b="1" dirty="0"/>
              <a:t> Zhao</a:t>
            </a:r>
            <a:r>
              <a:rPr lang="en-US" altLang="zh-CN" dirty="0"/>
              <a:t>, Colin </a:t>
            </a:r>
            <a:r>
              <a:rPr lang="en-US" altLang="zh-CN" dirty="0" err="1"/>
              <a:t>Weinshenker</a:t>
            </a:r>
            <a:r>
              <a:rPr lang="en-US" altLang="zh-CN" baseline="30000" dirty="0"/>
              <a:t>*</a:t>
            </a:r>
            <a:r>
              <a:rPr lang="en-US" altLang="zh-CN" dirty="0"/>
              <a:t>, Mohamed Ibrahim</a:t>
            </a:r>
            <a:r>
              <a:rPr lang="en-US" altLang="zh-CN" baseline="30000" dirty="0" smtClean="0"/>
              <a:t>*</a:t>
            </a:r>
            <a:r>
              <a:rPr lang="en-US" altLang="zh-CN" dirty="0" smtClean="0"/>
              <a:t>,</a:t>
            </a:r>
          </a:p>
          <a:p>
            <a:r>
              <a:rPr lang="en-US" altLang="zh-CN" dirty="0" smtClean="0"/>
              <a:t> </a:t>
            </a:r>
            <a:r>
              <a:rPr lang="en-US" altLang="zh-CN" dirty="0" err="1"/>
              <a:t>Adwait</a:t>
            </a:r>
            <a:r>
              <a:rPr lang="en-US" altLang="zh-CN" dirty="0"/>
              <a:t> Jog</a:t>
            </a:r>
            <a:r>
              <a:rPr lang="en-US" altLang="zh-CN" baseline="30000" dirty="0"/>
              <a:t>*</a:t>
            </a:r>
            <a:r>
              <a:rPr lang="en-US" altLang="zh-CN" dirty="0"/>
              <a:t>, </a:t>
            </a:r>
            <a:r>
              <a:rPr lang="en-US" altLang="zh-CN" dirty="0" err="1"/>
              <a:t>Jishen</a:t>
            </a:r>
            <a:r>
              <a:rPr lang="en-US" altLang="zh-CN" dirty="0"/>
              <a:t> </a:t>
            </a:r>
            <a:r>
              <a:rPr lang="en-US" altLang="zh-CN" dirty="0" smtClean="0"/>
              <a:t>Zhao</a:t>
            </a:r>
          </a:p>
          <a:p>
            <a:r>
              <a:rPr lang="en-US" altLang="zh-CN" dirty="0"/>
              <a:t>University of California Santa Cruz, </a:t>
            </a:r>
            <a:r>
              <a:rPr lang="en-US" altLang="zh-CN" baseline="30000" dirty="0"/>
              <a:t>*</a:t>
            </a:r>
            <a:r>
              <a:rPr lang="en-US" altLang="zh-CN" dirty="0"/>
              <a:t>The College of William and Mary</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917532" cy="940904"/>
          </a:xfrm>
          <a:prstGeom prst="rect">
            <a:avLst/>
          </a:prstGeom>
        </p:spPr>
      </p:pic>
      <p:sp>
        <p:nvSpPr>
          <p:cNvPr id="5" name="副标题 2"/>
          <p:cNvSpPr txBox="1">
            <a:spLocks/>
          </p:cNvSpPr>
          <p:nvPr/>
        </p:nvSpPr>
        <p:spPr>
          <a:xfrm>
            <a:off x="1537252" y="6493566"/>
            <a:ext cx="9144000" cy="4704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800" dirty="0" smtClean="0"/>
              <a:t>The First International Workshop </a:t>
            </a:r>
            <a:r>
              <a:rPr lang="en-US" altLang="zh-CN" sz="1800" dirty="0"/>
              <a:t>on Architectures for Intelligent Machines</a:t>
            </a:r>
            <a:endParaRPr lang="zh-CN" altLang="en-US" sz="1800"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4487" y="1"/>
            <a:ext cx="2988420" cy="1060174"/>
          </a:xfrm>
          <a:prstGeom prst="rect">
            <a:avLst/>
          </a:prstGeom>
        </p:spPr>
      </p:pic>
      <p:sp>
        <p:nvSpPr>
          <p:cNvPr id="7" name="灯片编号占位符 6"/>
          <p:cNvSpPr>
            <a:spLocks noGrp="1"/>
          </p:cNvSpPr>
          <p:nvPr>
            <p:ph type="sldNum" sz="quarter" idx="12"/>
          </p:nvPr>
        </p:nvSpPr>
        <p:spPr/>
        <p:txBody>
          <a:bodyPr/>
          <a:lstStyle/>
          <a:p>
            <a:fld id="{2792C3BB-7BCA-409A-8E4C-EF1D630C9496}" type="slidenum">
              <a:rPr lang="zh-CN" altLang="en-US" smtClean="0"/>
              <a:t>1</a:t>
            </a:fld>
            <a:endParaRPr lang="zh-CN" altLang="en-US"/>
          </a:p>
        </p:txBody>
      </p:sp>
    </p:spTree>
    <p:extLst>
      <p:ext uri="{BB962C8B-B14F-4D97-AF65-F5344CB8AC3E}">
        <p14:creationId xmlns:p14="http://schemas.microsoft.com/office/powerpoint/2010/main" val="658547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792C3BB-7BCA-409A-8E4C-EF1D630C9496}" type="slidenum">
              <a:rPr lang="zh-CN" altLang="en-US" smtClean="0"/>
              <a:t>10</a:t>
            </a:fld>
            <a:endParaRPr lang="zh-CN" altLang="en-US"/>
          </a:p>
        </p:txBody>
      </p:sp>
      <p:sp>
        <p:nvSpPr>
          <p:cNvPr id="5" name="标题 1"/>
          <p:cNvSpPr txBox="1">
            <a:spLocks/>
          </p:cNvSpPr>
          <p:nvPr/>
        </p:nvSpPr>
        <p:spPr>
          <a:xfrm>
            <a:off x="3953814" y="1565238"/>
            <a:ext cx="6732104" cy="7497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smtClean="0"/>
              <a:t>Background</a:t>
            </a:r>
            <a:endParaRPr lang="zh-CN" altLang="en-US" sz="5400" b="1" dirty="0"/>
          </a:p>
        </p:txBody>
      </p:sp>
    </p:spTree>
    <p:extLst>
      <p:ext uri="{BB962C8B-B14F-4D97-AF65-F5344CB8AC3E}">
        <p14:creationId xmlns:p14="http://schemas.microsoft.com/office/powerpoint/2010/main" val="1425917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259" y="1960750"/>
            <a:ext cx="10515600" cy="4351338"/>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solidFill>
                  <a:srgbClr val="FF0000"/>
                </a:solidFill>
              </a:rPr>
              <a:t>Feature </a:t>
            </a:r>
            <a:r>
              <a:rPr lang="en-US" altLang="zh-CN" dirty="0">
                <a:solidFill>
                  <a:srgbClr val="FF0000"/>
                </a:solidFill>
              </a:rPr>
              <a:t>extraction layers </a:t>
            </a:r>
            <a:r>
              <a:rPr lang="en-US" altLang="zh-CN" dirty="0" smtClean="0"/>
              <a:t>that extract </a:t>
            </a:r>
            <a:r>
              <a:rPr lang="en-US" altLang="zh-CN" dirty="0"/>
              <a:t>input </a:t>
            </a:r>
            <a:r>
              <a:rPr lang="en-US" altLang="zh-CN" dirty="0" smtClean="0"/>
              <a:t>features, and most operations are convolutions.</a:t>
            </a:r>
          </a:p>
          <a:p>
            <a:r>
              <a:rPr lang="en-US" altLang="zh-CN" dirty="0">
                <a:solidFill>
                  <a:srgbClr val="FF0000"/>
                </a:solidFill>
              </a:rPr>
              <a:t>C</a:t>
            </a:r>
            <a:r>
              <a:rPr lang="en-US" altLang="zh-CN" dirty="0" smtClean="0">
                <a:solidFill>
                  <a:srgbClr val="FF0000"/>
                </a:solidFill>
              </a:rPr>
              <a:t>lassification </a:t>
            </a:r>
            <a:r>
              <a:rPr lang="en-US" altLang="zh-CN" dirty="0">
                <a:solidFill>
                  <a:srgbClr val="FF0000"/>
                </a:solidFill>
              </a:rPr>
              <a:t>layers </a:t>
            </a:r>
            <a:r>
              <a:rPr lang="en-US" altLang="zh-CN" dirty="0"/>
              <a:t>that </a:t>
            </a:r>
            <a:r>
              <a:rPr lang="en-US" altLang="zh-CN" dirty="0" smtClean="0"/>
              <a:t>analyze features </a:t>
            </a:r>
            <a:r>
              <a:rPr lang="en-US" altLang="zh-CN" dirty="0"/>
              <a:t>and classify input images into </a:t>
            </a:r>
            <a:r>
              <a:rPr lang="en-US" altLang="zh-CN" dirty="0" smtClean="0"/>
              <a:t>groups, like fully connected layers.</a:t>
            </a:r>
          </a:p>
          <a:p>
            <a:endParaRPr lang="en-US" altLang="zh-CN" dirty="0"/>
          </a:p>
        </p:txBody>
      </p:sp>
      <p:pic>
        <p:nvPicPr>
          <p:cNvPr id="3074" name="Picture 2" descr="Image result for alexnet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719" y="884390"/>
            <a:ext cx="7048500" cy="3657600"/>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a:spLocks noGrp="1"/>
          </p:cNvSpPr>
          <p:nvPr>
            <p:ph type="title"/>
          </p:nvPr>
        </p:nvSpPr>
        <p:spPr>
          <a:xfrm>
            <a:off x="0" y="621484"/>
            <a:ext cx="6732104" cy="749784"/>
          </a:xfrm>
        </p:spPr>
        <p:txBody>
          <a:bodyPr>
            <a:normAutofit/>
          </a:bodyPr>
          <a:lstStyle/>
          <a:p>
            <a:r>
              <a:rPr lang="en-US" altLang="zh-CN" b="1" dirty="0"/>
              <a:t>M</a:t>
            </a:r>
            <a:r>
              <a:rPr lang="en-US" altLang="zh-CN" b="1" dirty="0" smtClean="0"/>
              <a:t>achine </a:t>
            </a:r>
            <a:r>
              <a:rPr lang="en-US" altLang="zh-CN" b="1" dirty="0" smtClean="0"/>
              <a:t>Learning</a:t>
            </a:r>
            <a:endParaRPr lang="zh-CN" altLang="en-US" b="1" dirty="0"/>
          </a:p>
        </p:txBody>
      </p:sp>
      <p:sp>
        <p:nvSpPr>
          <p:cNvPr id="2" name="灯片编号占位符 1"/>
          <p:cNvSpPr>
            <a:spLocks noGrp="1"/>
          </p:cNvSpPr>
          <p:nvPr>
            <p:ph type="sldNum" sz="quarter" idx="12"/>
          </p:nvPr>
        </p:nvSpPr>
        <p:spPr/>
        <p:txBody>
          <a:bodyPr/>
          <a:lstStyle/>
          <a:p>
            <a:fld id="{2792C3BB-7BCA-409A-8E4C-EF1D630C9496}" type="slidenum">
              <a:rPr lang="zh-CN" altLang="en-US" smtClean="0"/>
              <a:t>11</a:t>
            </a:fld>
            <a:endParaRPr lang="zh-CN" altLang="en-US"/>
          </a:p>
        </p:txBody>
      </p:sp>
      <p:sp>
        <p:nvSpPr>
          <p:cNvPr id="6" name="标题 1"/>
          <p:cNvSpPr txBox="1">
            <a:spLocks/>
          </p:cNvSpPr>
          <p:nvPr/>
        </p:nvSpPr>
        <p:spPr>
          <a:xfrm>
            <a:off x="829093" y="2447628"/>
            <a:ext cx="1667364" cy="749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err="1" smtClean="0"/>
              <a:t>AlexNet</a:t>
            </a:r>
            <a:endParaRPr lang="zh-CN" altLang="en-US" sz="3600" b="1" dirty="0"/>
          </a:p>
        </p:txBody>
      </p:sp>
    </p:spTree>
    <p:extLst>
      <p:ext uri="{BB962C8B-B14F-4D97-AF65-F5344CB8AC3E}">
        <p14:creationId xmlns:p14="http://schemas.microsoft.com/office/powerpoint/2010/main" val="552017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84363"/>
            <a:ext cx="10515600" cy="4351338"/>
          </a:xfrm>
        </p:spPr>
        <p:txBody>
          <a:bodyPr>
            <a:normAutofit/>
          </a:bodyPr>
          <a:lstStyle/>
          <a:p>
            <a:endParaRPr lang="en-US" altLang="zh-CN" sz="3600" dirty="0" smtClean="0"/>
          </a:p>
          <a:p>
            <a:endParaRPr lang="en-US" altLang="zh-CN" sz="3600" dirty="0" smtClean="0"/>
          </a:p>
          <a:p>
            <a:r>
              <a:rPr lang="en-US" altLang="zh-CN" sz="3200" b="1" dirty="0" smtClean="0"/>
              <a:t>Forward propagation</a:t>
            </a:r>
            <a:endParaRPr lang="en-US" altLang="zh-CN" sz="2400" b="1" dirty="0"/>
          </a:p>
          <a:p>
            <a:r>
              <a:rPr lang="en-US" altLang="zh-CN" dirty="0" smtClean="0"/>
              <a:t>Compute each layer’s feature map with input, which is the output of last layer.</a:t>
            </a:r>
          </a:p>
          <a:p>
            <a:r>
              <a:rPr lang="en-US" altLang="zh-CN" sz="3200" b="1" dirty="0" smtClean="0"/>
              <a:t>Backward propagation</a:t>
            </a:r>
            <a:endParaRPr lang="en-US" altLang="zh-CN" sz="2400" b="1" dirty="0" smtClean="0"/>
          </a:p>
          <a:p>
            <a:r>
              <a:rPr lang="en-US" altLang="zh-CN" dirty="0" smtClean="0"/>
              <a:t>Compute the gradient map with the loss produced by loss function. </a:t>
            </a:r>
          </a:p>
          <a:p>
            <a:r>
              <a:rPr lang="en-US" altLang="zh-CN" dirty="0" smtClean="0"/>
              <a:t>Update weights.</a:t>
            </a:r>
          </a:p>
          <a:p>
            <a:endParaRPr lang="en-US" altLang="zh-CN" dirty="0"/>
          </a:p>
        </p:txBody>
      </p:sp>
      <p:pic>
        <p:nvPicPr>
          <p:cNvPr id="6" name="图片 5"/>
          <p:cNvPicPr>
            <a:picLocks noChangeAspect="1"/>
          </p:cNvPicPr>
          <p:nvPr/>
        </p:nvPicPr>
        <p:blipFill>
          <a:blip r:embed="rId2"/>
          <a:stretch>
            <a:fillRect/>
          </a:stretch>
        </p:blipFill>
        <p:spPr>
          <a:xfrm>
            <a:off x="667196" y="681595"/>
            <a:ext cx="9891501" cy="2731246"/>
          </a:xfrm>
          <a:prstGeom prst="rect">
            <a:avLst/>
          </a:prstGeom>
        </p:spPr>
      </p:pic>
      <p:sp>
        <p:nvSpPr>
          <p:cNvPr id="2" name="灯片编号占位符 1"/>
          <p:cNvSpPr>
            <a:spLocks noGrp="1"/>
          </p:cNvSpPr>
          <p:nvPr>
            <p:ph type="sldNum" sz="quarter" idx="12"/>
          </p:nvPr>
        </p:nvSpPr>
        <p:spPr>
          <a:xfrm>
            <a:off x="8610600" y="6310602"/>
            <a:ext cx="2743200" cy="365125"/>
          </a:xfrm>
        </p:spPr>
        <p:txBody>
          <a:bodyPr/>
          <a:lstStyle/>
          <a:p>
            <a:fld id="{2792C3BB-7BCA-409A-8E4C-EF1D630C9496}" type="slidenum">
              <a:rPr lang="zh-CN" altLang="en-US" smtClean="0"/>
              <a:t>12</a:t>
            </a:fld>
            <a:endParaRPr lang="zh-CN" altLang="en-US"/>
          </a:p>
        </p:txBody>
      </p:sp>
      <p:sp>
        <p:nvSpPr>
          <p:cNvPr id="5" name="内容占位符 2"/>
          <p:cNvSpPr txBox="1">
            <a:spLocks/>
          </p:cNvSpPr>
          <p:nvPr/>
        </p:nvSpPr>
        <p:spPr>
          <a:xfrm>
            <a:off x="5126962" y="277441"/>
            <a:ext cx="10863470" cy="4041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rgbClr val="FF0000"/>
                </a:solidFill>
              </a:rPr>
              <a:t>Forward propagation</a:t>
            </a:r>
            <a:endParaRPr lang="en-US" altLang="zh-CN" dirty="0">
              <a:solidFill>
                <a:srgbClr val="FF0000"/>
              </a:solidFill>
            </a:endParaRPr>
          </a:p>
        </p:txBody>
      </p:sp>
      <p:sp>
        <p:nvSpPr>
          <p:cNvPr id="7" name="矩形 6"/>
          <p:cNvSpPr/>
          <p:nvPr/>
        </p:nvSpPr>
        <p:spPr>
          <a:xfrm>
            <a:off x="2560304" y="1555845"/>
            <a:ext cx="7388914" cy="6705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endCxn id="6" idx="0"/>
          </p:cNvCxnSpPr>
          <p:nvPr/>
        </p:nvCxnSpPr>
        <p:spPr>
          <a:xfrm flipV="1">
            <a:off x="4140902" y="681595"/>
            <a:ext cx="1472045" cy="13197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550193" y="2444102"/>
            <a:ext cx="7388914" cy="67052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cxnSp>
        <p:nvCxnSpPr>
          <p:cNvPr id="17" name="直接箭头连接符 16"/>
          <p:cNvCxnSpPr/>
          <p:nvPr/>
        </p:nvCxnSpPr>
        <p:spPr>
          <a:xfrm>
            <a:off x="6120747" y="3023831"/>
            <a:ext cx="1602416" cy="1449695"/>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内容占位符 2"/>
          <p:cNvSpPr txBox="1">
            <a:spLocks/>
          </p:cNvSpPr>
          <p:nvPr/>
        </p:nvSpPr>
        <p:spPr>
          <a:xfrm>
            <a:off x="7122229" y="4587859"/>
            <a:ext cx="10863470" cy="404154"/>
          </a:xfrm>
          <a:prstGeom prst="rect">
            <a:avLst/>
          </a:prstGeom>
          <a:ln>
            <a:no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rgbClr val="0070C0"/>
                </a:solidFill>
              </a:rPr>
              <a:t>Backward propagation</a:t>
            </a:r>
            <a:endParaRPr lang="en-US" altLang="zh-CN" dirty="0">
              <a:solidFill>
                <a:srgbClr val="0070C0"/>
              </a:solidFill>
            </a:endParaRPr>
          </a:p>
        </p:txBody>
      </p:sp>
    </p:spTree>
    <p:extLst>
      <p:ext uri="{BB962C8B-B14F-4D97-AF65-F5344CB8AC3E}">
        <p14:creationId xmlns:p14="http://schemas.microsoft.com/office/powerpoint/2010/main" val="375888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6"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65280" y="1351127"/>
            <a:ext cx="1364776" cy="764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prstClr val="white"/>
                </a:solidFill>
              </a:rPr>
              <a:t>SM</a:t>
            </a:r>
            <a:endParaRPr lang="zh-CN" altLang="en-US" sz="3200" dirty="0">
              <a:solidFill>
                <a:prstClr val="white"/>
              </a:solidFill>
            </a:endParaRPr>
          </a:p>
        </p:txBody>
      </p:sp>
      <p:sp>
        <p:nvSpPr>
          <p:cNvPr id="6" name="矩形 5"/>
          <p:cNvSpPr/>
          <p:nvPr/>
        </p:nvSpPr>
        <p:spPr>
          <a:xfrm>
            <a:off x="4123901" y="1351127"/>
            <a:ext cx="1364776" cy="764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prstClr val="white"/>
                </a:solidFill>
              </a:rPr>
              <a:t>SM</a:t>
            </a:r>
            <a:endParaRPr lang="zh-CN" altLang="en-US" sz="3200" dirty="0">
              <a:solidFill>
                <a:prstClr val="white"/>
              </a:solidFill>
            </a:endParaRPr>
          </a:p>
        </p:txBody>
      </p:sp>
      <p:sp>
        <p:nvSpPr>
          <p:cNvPr id="7" name="矩形 6"/>
          <p:cNvSpPr/>
          <p:nvPr/>
        </p:nvSpPr>
        <p:spPr>
          <a:xfrm>
            <a:off x="8097674" y="1351127"/>
            <a:ext cx="1364776" cy="764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prstClr val="white"/>
                </a:solidFill>
              </a:rPr>
              <a:t>SM</a:t>
            </a:r>
            <a:endParaRPr lang="zh-CN" altLang="en-US" sz="3200" dirty="0">
              <a:solidFill>
                <a:prstClr val="white"/>
              </a:solidFill>
            </a:endParaRPr>
          </a:p>
        </p:txBody>
      </p:sp>
      <p:sp>
        <p:nvSpPr>
          <p:cNvPr id="8" name="矩形 7"/>
          <p:cNvSpPr/>
          <p:nvPr/>
        </p:nvSpPr>
        <p:spPr>
          <a:xfrm>
            <a:off x="1965280" y="3073019"/>
            <a:ext cx="1364776" cy="764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prstClr val="white"/>
                </a:solidFill>
              </a:rPr>
              <a:t>L1</a:t>
            </a:r>
            <a:endParaRPr lang="zh-CN" altLang="en-US" sz="3200" dirty="0">
              <a:solidFill>
                <a:prstClr val="white"/>
              </a:solidFill>
            </a:endParaRPr>
          </a:p>
        </p:txBody>
      </p:sp>
      <p:sp>
        <p:nvSpPr>
          <p:cNvPr id="9" name="矩形 8"/>
          <p:cNvSpPr/>
          <p:nvPr/>
        </p:nvSpPr>
        <p:spPr>
          <a:xfrm>
            <a:off x="4123901" y="3073019"/>
            <a:ext cx="1364776" cy="764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prstClr val="white"/>
                </a:solidFill>
              </a:rPr>
              <a:t>L1</a:t>
            </a:r>
            <a:endParaRPr lang="zh-CN" altLang="en-US" sz="3200" dirty="0">
              <a:solidFill>
                <a:prstClr val="white"/>
              </a:solidFill>
            </a:endParaRPr>
          </a:p>
        </p:txBody>
      </p:sp>
      <p:sp>
        <p:nvSpPr>
          <p:cNvPr id="10" name="矩形 9"/>
          <p:cNvSpPr/>
          <p:nvPr/>
        </p:nvSpPr>
        <p:spPr>
          <a:xfrm>
            <a:off x="8097674" y="3073019"/>
            <a:ext cx="1364776" cy="764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prstClr val="white"/>
                </a:solidFill>
              </a:rPr>
              <a:t>L1</a:t>
            </a:r>
            <a:endParaRPr lang="zh-CN" altLang="en-US" sz="3200" dirty="0">
              <a:solidFill>
                <a:prstClr val="white"/>
              </a:solidFill>
            </a:endParaRPr>
          </a:p>
        </p:txBody>
      </p:sp>
      <p:sp>
        <p:nvSpPr>
          <p:cNvPr id="11" name="矩形 10"/>
          <p:cNvSpPr/>
          <p:nvPr/>
        </p:nvSpPr>
        <p:spPr>
          <a:xfrm>
            <a:off x="1965280" y="4701651"/>
            <a:ext cx="7497170" cy="764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prstClr val="white"/>
                </a:solidFill>
              </a:rPr>
              <a:t>L2 Cache</a:t>
            </a:r>
            <a:endParaRPr lang="zh-CN" altLang="en-US" sz="3200" dirty="0">
              <a:solidFill>
                <a:prstClr val="white"/>
              </a:solidFill>
            </a:endParaRPr>
          </a:p>
        </p:txBody>
      </p:sp>
      <p:sp>
        <p:nvSpPr>
          <p:cNvPr id="12" name="矩形 11"/>
          <p:cNvSpPr/>
          <p:nvPr/>
        </p:nvSpPr>
        <p:spPr>
          <a:xfrm>
            <a:off x="1965280" y="5948145"/>
            <a:ext cx="7497170" cy="764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prstClr val="white"/>
                </a:solidFill>
              </a:rPr>
              <a:t>Memory</a:t>
            </a:r>
            <a:endParaRPr lang="zh-CN" altLang="en-US" sz="3200" dirty="0">
              <a:solidFill>
                <a:prstClr val="white"/>
              </a:solidFill>
            </a:endParaRPr>
          </a:p>
        </p:txBody>
      </p:sp>
      <p:sp>
        <p:nvSpPr>
          <p:cNvPr id="13" name="文本框 12"/>
          <p:cNvSpPr txBox="1"/>
          <p:nvPr/>
        </p:nvSpPr>
        <p:spPr>
          <a:xfrm>
            <a:off x="6282522" y="1099739"/>
            <a:ext cx="1555845" cy="1015663"/>
          </a:xfrm>
          <a:prstGeom prst="rect">
            <a:avLst/>
          </a:prstGeom>
          <a:noFill/>
        </p:spPr>
        <p:txBody>
          <a:bodyPr wrap="square" rtlCol="0">
            <a:spAutoFit/>
          </a:bodyPr>
          <a:lstStyle/>
          <a:p>
            <a:r>
              <a:rPr lang="en-US" altLang="zh-CN" sz="6000" dirty="0" smtClean="0">
                <a:solidFill>
                  <a:prstClr val="black"/>
                </a:solidFill>
              </a:rPr>
              <a:t>…</a:t>
            </a:r>
            <a:endParaRPr lang="zh-CN" altLang="en-US" sz="6000" dirty="0">
              <a:solidFill>
                <a:prstClr val="black"/>
              </a:solidFill>
            </a:endParaRPr>
          </a:p>
        </p:txBody>
      </p:sp>
      <p:sp>
        <p:nvSpPr>
          <p:cNvPr id="14" name="文本框 13"/>
          <p:cNvSpPr txBox="1"/>
          <p:nvPr/>
        </p:nvSpPr>
        <p:spPr>
          <a:xfrm>
            <a:off x="6282522" y="2745978"/>
            <a:ext cx="1555845" cy="1015663"/>
          </a:xfrm>
          <a:prstGeom prst="rect">
            <a:avLst/>
          </a:prstGeom>
          <a:noFill/>
        </p:spPr>
        <p:txBody>
          <a:bodyPr wrap="square" rtlCol="0">
            <a:spAutoFit/>
          </a:bodyPr>
          <a:lstStyle/>
          <a:p>
            <a:r>
              <a:rPr lang="en-US" altLang="zh-CN" sz="6000" dirty="0" smtClean="0">
                <a:solidFill>
                  <a:prstClr val="black"/>
                </a:solidFill>
              </a:rPr>
              <a:t>…</a:t>
            </a:r>
            <a:endParaRPr lang="zh-CN" altLang="en-US" sz="6000" dirty="0">
              <a:solidFill>
                <a:prstClr val="black"/>
              </a:solidFill>
            </a:endParaRPr>
          </a:p>
        </p:txBody>
      </p:sp>
      <p:sp>
        <p:nvSpPr>
          <p:cNvPr id="15" name="下箭头 14"/>
          <p:cNvSpPr/>
          <p:nvPr/>
        </p:nvSpPr>
        <p:spPr>
          <a:xfrm>
            <a:off x="2477071" y="2239369"/>
            <a:ext cx="341194" cy="709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下箭头 15"/>
          <p:cNvSpPr/>
          <p:nvPr/>
        </p:nvSpPr>
        <p:spPr>
          <a:xfrm>
            <a:off x="4635692" y="2252383"/>
            <a:ext cx="341194" cy="709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下箭头 16"/>
          <p:cNvSpPr/>
          <p:nvPr/>
        </p:nvSpPr>
        <p:spPr>
          <a:xfrm>
            <a:off x="8609465" y="2228499"/>
            <a:ext cx="341194" cy="709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下箭头 17"/>
          <p:cNvSpPr/>
          <p:nvPr/>
        </p:nvSpPr>
        <p:spPr>
          <a:xfrm>
            <a:off x="2477071" y="3889675"/>
            <a:ext cx="341194" cy="709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下箭头 18"/>
          <p:cNvSpPr/>
          <p:nvPr/>
        </p:nvSpPr>
        <p:spPr>
          <a:xfrm>
            <a:off x="4635692" y="3902689"/>
            <a:ext cx="341194" cy="709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下箭头 19"/>
          <p:cNvSpPr/>
          <p:nvPr/>
        </p:nvSpPr>
        <p:spPr>
          <a:xfrm>
            <a:off x="8609465" y="3878805"/>
            <a:ext cx="341194" cy="709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下箭头 20"/>
          <p:cNvSpPr/>
          <p:nvPr/>
        </p:nvSpPr>
        <p:spPr>
          <a:xfrm>
            <a:off x="5543268" y="5510565"/>
            <a:ext cx="341194" cy="3929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标题 1"/>
          <p:cNvSpPr>
            <a:spLocks noGrp="1"/>
          </p:cNvSpPr>
          <p:nvPr>
            <p:ph type="title"/>
          </p:nvPr>
        </p:nvSpPr>
        <p:spPr>
          <a:xfrm>
            <a:off x="542424" y="328178"/>
            <a:ext cx="8868923" cy="749784"/>
          </a:xfrm>
        </p:spPr>
        <p:txBody>
          <a:bodyPr>
            <a:noAutofit/>
          </a:bodyPr>
          <a:lstStyle/>
          <a:p>
            <a:r>
              <a:rPr lang="en-US" altLang="zh-CN" sz="5400" b="1" dirty="0" smtClean="0"/>
              <a:t>GPU </a:t>
            </a:r>
            <a:r>
              <a:rPr lang="en-US" altLang="zh-CN" sz="5400" b="1" dirty="0" smtClean="0"/>
              <a:t>Architecture</a:t>
            </a:r>
            <a:endParaRPr lang="zh-CN" altLang="en-US" sz="5400" b="1" dirty="0"/>
          </a:p>
        </p:txBody>
      </p:sp>
      <p:sp>
        <p:nvSpPr>
          <p:cNvPr id="2" name="灯片编号占位符 1"/>
          <p:cNvSpPr>
            <a:spLocks noGrp="1"/>
          </p:cNvSpPr>
          <p:nvPr>
            <p:ph type="sldNum" sz="quarter" idx="12"/>
          </p:nvPr>
        </p:nvSpPr>
        <p:spPr/>
        <p:txBody>
          <a:bodyPr/>
          <a:lstStyle/>
          <a:p>
            <a:fld id="{2792C3BB-7BCA-409A-8E4C-EF1D630C9496}" type="slidenum">
              <a:rPr lang="zh-CN" altLang="en-US" smtClean="0">
                <a:solidFill>
                  <a:prstClr val="black">
                    <a:tint val="75000"/>
                  </a:prstClr>
                </a:solidFill>
              </a:rPr>
              <a:pPr/>
              <a:t>13</a:t>
            </a:fld>
            <a:endParaRPr lang="zh-CN" altLang="en-US">
              <a:solidFill>
                <a:prstClr val="black">
                  <a:tint val="75000"/>
                </a:prstClr>
              </a:solidFill>
            </a:endParaRPr>
          </a:p>
        </p:txBody>
      </p:sp>
    </p:spTree>
    <p:extLst>
      <p:ext uri="{BB962C8B-B14F-4D97-AF65-F5344CB8AC3E}">
        <p14:creationId xmlns:p14="http://schemas.microsoft.com/office/powerpoint/2010/main" val="2850684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7548" y="2370137"/>
            <a:ext cx="10515600" cy="4351338"/>
          </a:xfrm>
        </p:spPr>
        <p:txBody>
          <a:bodyPr/>
          <a:lstStyle/>
          <a:p>
            <a:r>
              <a:rPr lang="en-US" altLang="zh-CN" dirty="0" smtClean="0"/>
              <a:t>Models: </a:t>
            </a:r>
            <a:r>
              <a:rPr lang="en-US" altLang="zh-CN" dirty="0" err="1" smtClean="0"/>
              <a:t>AlexNet</a:t>
            </a:r>
            <a:r>
              <a:rPr lang="en-US" altLang="zh-CN" dirty="0" smtClean="0"/>
              <a:t> and VGG-16</a:t>
            </a:r>
          </a:p>
          <a:p>
            <a:r>
              <a:rPr lang="en-US" altLang="zh-CN" dirty="0" smtClean="0"/>
              <a:t>Dataset: ImageNet</a:t>
            </a:r>
          </a:p>
          <a:p>
            <a:r>
              <a:rPr lang="en-US" altLang="zh-CN" dirty="0" smtClean="0"/>
              <a:t>Framework: </a:t>
            </a:r>
            <a:r>
              <a:rPr lang="en-US" altLang="zh-CN" dirty="0" err="1" smtClean="0"/>
              <a:t>Caffe</a:t>
            </a:r>
            <a:endParaRPr lang="zh-CN" altLang="en-US" dirty="0"/>
          </a:p>
        </p:txBody>
      </p:sp>
      <p:sp>
        <p:nvSpPr>
          <p:cNvPr id="4" name="标题 1"/>
          <p:cNvSpPr>
            <a:spLocks noGrp="1"/>
          </p:cNvSpPr>
          <p:nvPr>
            <p:ph type="title"/>
          </p:nvPr>
        </p:nvSpPr>
        <p:spPr>
          <a:xfrm>
            <a:off x="1047548" y="1107363"/>
            <a:ext cx="6732104" cy="749784"/>
          </a:xfrm>
        </p:spPr>
        <p:txBody>
          <a:bodyPr>
            <a:normAutofit/>
          </a:bodyPr>
          <a:lstStyle/>
          <a:p>
            <a:r>
              <a:rPr lang="en-US" altLang="zh-CN" b="1" dirty="0" smtClean="0"/>
              <a:t>Experiment Setup</a:t>
            </a:r>
            <a:endParaRPr lang="en-US" altLang="zh-CN" b="1" dirty="0"/>
          </a:p>
        </p:txBody>
      </p:sp>
      <p:sp>
        <p:nvSpPr>
          <p:cNvPr id="2" name="灯片编号占位符 1"/>
          <p:cNvSpPr>
            <a:spLocks noGrp="1"/>
          </p:cNvSpPr>
          <p:nvPr>
            <p:ph type="sldNum" sz="quarter" idx="12"/>
          </p:nvPr>
        </p:nvSpPr>
        <p:spPr/>
        <p:txBody>
          <a:bodyPr/>
          <a:lstStyle/>
          <a:p>
            <a:fld id="{2792C3BB-7BCA-409A-8E4C-EF1D630C9496}" type="slidenum">
              <a:rPr lang="zh-CN" altLang="en-US" smtClean="0">
                <a:solidFill>
                  <a:prstClr val="black">
                    <a:tint val="75000"/>
                  </a:prstClr>
                </a:solidFill>
              </a:rPr>
              <a:pPr/>
              <a:t>14</a:t>
            </a:fld>
            <a:endParaRPr lang="zh-CN" altLang="en-US">
              <a:solidFill>
                <a:prstClr val="black">
                  <a:tint val="75000"/>
                </a:prstClr>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273" y="3384645"/>
            <a:ext cx="6844301" cy="2889816"/>
          </a:xfrm>
          <a:prstGeom prst="rect">
            <a:avLst/>
          </a:prstGeom>
        </p:spPr>
      </p:pic>
    </p:spTree>
    <p:extLst>
      <p:ext uri="{BB962C8B-B14F-4D97-AF65-F5344CB8AC3E}">
        <p14:creationId xmlns:p14="http://schemas.microsoft.com/office/powerpoint/2010/main" val="3610970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7548" y="2765425"/>
            <a:ext cx="10515600" cy="4351338"/>
          </a:xfrm>
        </p:spPr>
        <p:txBody>
          <a:bodyPr/>
          <a:lstStyle/>
          <a:p>
            <a:r>
              <a:rPr lang="en-US" altLang="zh-CN" dirty="0" smtClean="0"/>
              <a:t>Execution time and Instruction</a:t>
            </a:r>
          </a:p>
          <a:p>
            <a:r>
              <a:rPr lang="en-US" altLang="zh-CN" dirty="0" smtClean="0"/>
              <a:t>L1 Cache</a:t>
            </a:r>
          </a:p>
          <a:p>
            <a:r>
              <a:rPr lang="en-US" altLang="zh-CN" dirty="0" smtClean="0"/>
              <a:t>L2 Cache</a:t>
            </a:r>
          </a:p>
          <a:p>
            <a:r>
              <a:rPr lang="en-US" altLang="zh-CN" dirty="0" smtClean="0"/>
              <a:t>Memory</a:t>
            </a:r>
            <a:endParaRPr lang="zh-CN" altLang="en-US" dirty="0"/>
          </a:p>
        </p:txBody>
      </p:sp>
      <p:sp>
        <p:nvSpPr>
          <p:cNvPr id="4" name="标题 1"/>
          <p:cNvSpPr>
            <a:spLocks noGrp="1"/>
          </p:cNvSpPr>
          <p:nvPr>
            <p:ph type="title"/>
          </p:nvPr>
        </p:nvSpPr>
        <p:spPr>
          <a:xfrm>
            <a:off x="1047548" y="1107363"/>
            <a:ext cx="6732104" cy="749784"/>
          </a:xfrm>
        </p:spPr>
        <p:txBody>
          <a:bodyPr>
            <a:normAutofit fontScale="90000"/>
          </a:bodyPr>
          <a:lstStyle/>
          <a:p>
            <a:r>
              <a:rPr lang="en-US" altLang="zh-CN" b="1" dirty="0"/>
              <a:t>Real Machine Characterization</a:t>
            </a:r>
          </a:p>
        </p:txBody>
      </p:sp>
      <p:sp>
        <p:nvSpPr>
          <p:cNvPr id="2" name="灯片编号占位符 1"/>
          <p:cNvSpPr>
            <a:spLocks noGrp="1"/>
          </p:cNvSpPr>
          <p:nvPr>
            <p:ph type="sldNum" sz="quarter" idx="12"/>
          </p:nvPr>
        </p:nvSpPr>
        <p:spPr/>
        <p:txBody>
          <a:bodyPr/>
          <a:lstStyle/>
          <a:p>
            <a:fld id="{2792C3BB-7BCA-409A-8E4C-EF1D630C9496}" type="slidenum">
              <a:rPr lang="zh-CN" altLang="en-US" smtClean="0"/>
              <a:t>15</a:t>
            </a:fld>
            <a:endParaRPr lang="zh-CN" altLang="en-US"/>
          </a:p>
        </p:txBody>
      </p:sp>
    </p:spTree>
    <p:extLst>
      <p:ext uri="{BB962C8B-B14F-4D97-AF65-F5344CB8AC3E}">
        <p14:creationId xmlns:p14="http://schemas.microsoft.com/office/powerpoint/2010/main" val="2596742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548" y="820755"/>
            <a:ext cx="6732104" cy="749784"/>
          </a:xfrm>
        </p:spPr>
        <p:txBody>
          <a:bodyPr>
            <a:normAutofit fontScale="90000"/>
          </a:bodyPr>
          <a:lstStyle/>
          <a:p>
            <a:r>
              <a:rPr lang="en-US" altLang="zh-CN" b="1" dirty="0"/>
              <a:t>Real Machine Characterization</a:t>
            </a:r>
          </a:p>
        </p:txBody>
      </p:sp>
      <p:sp>
        <p:nvSpPr>
          <p:cNvPr id="3" name="内容占位符 2"/>
          <p:cNvSpPr>
            <a:spLocks noGrp="1"/>
          </p:cNvSpPr>
          <p:nvPr>
            <p:ph idx="1"/>
          </p:nvPr>
        </p:nvSpPr>
        <p:spPr>
          <a:xfrm>
            <a:off x="1047548" y="1552966"/>
            <a:ext cx="10863470" cy="790399"/>
          </a:xfrm>
        </p:spPr>
        <p:txBody>
          <a:bodyPr>
            <a:normAutofit/>
          </a:bodyPr>
          <a:lstStyle/>
          <a:p>
            <a:r>
              <a:rPr lang="en-US" altLang="zh-CN" dirty="0" smtClean="0"/>
              <a:t>Execution time &amp; Stall time</a:t>
            </a:r>
            <a:endParaRPr lang="en-US" altLang="zh-CN" dirty="0"/>
          </a:p>
        </p:txBody>
      </p:sp>
      <p:graphicFrame>
        <p:nvGraphicFramePr>
          <p:cNvPr id="26" name="图表 25"/>
          <p:cNvGraphicFramePr>
            <a:graphicFrameLocks/>
          </p:cNvGraphicFramePr>
          <p:nvPr>
            <p:extLst>
              <p:ext uri="{D42A27DB-BD31-4B8C-83A1-F6EECF244321}">
                <p14:modId xmlns:p14="http://schemas.microsoft.com/office/powerpoint/2010/main" val="200773138"/>
              </p:ext>
            </p:extLst>
          </p:nvPr>
        </p:nvGraphicFramePr>
        <p:xfrm>
          <a:off x="173832" y="2031238"/>
          <a:ext cx="7445081" cy="45250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Table 9"/>
          <p:cNvGraphicFramePr>
            <a:graphicFrameLocks noGrp="1"/>
          </p:cNvGraphicFramePr>
          <p:nvPr>
            <p:extLst>
              <p:ext uri="{D42A27DB-BD31-4B8C-83A1-F6EECF244321}">
                <p14:modId xmlns:p14="http://schemas.microsoft.com/office/powerpoint/2010/main" val="171683120"/>
              </p:ext>
            </p:extLst>
          </p:nvPr>
        </p:nvGraphicFramePr>
        <p:xfrm>
          <a:off x="4458639" y="2715672"/>
          <a:ext cx="59995" cy="2351330"/>
        </p:xfrm>
        <a:graphic>
          <a:graphicData uri="http://schemas.openxmlformats.org/drawingml/2006/table">
            <a:tbl>
              <a:tblPr firstRow="1" bandRow="1">
                <a:tableStyleId>{5940675A-B579-460E-94D1-54222C63F5DA}</a:tableStyleId>
              </a:tblPr>
              <a:tblGrid>
                <a:gridCol w="59995"/>
              </a:tblGrid>
              <a:tr h="235133">
                <a:tc>
                  <a:txBody>
                    <a:bodyPr/>
                    <a:lstStyle/>
                    <a:p>
                      <a:endParaRPr lang="en-US" sz="300" dirty="0"/>
                    </a:p>
                  </a:txBody>
                  <a:tcPr marL="0" marR="0" marT="0" marB="0"/>
                </a:tc>
              </a:tr>
              <a:tr h="235133">
                <a:tc>
                  <a:txBody>
                    <a:bodyPr/>
                    <a:lstStyle/>
                    <a:p>
                      <a:endParaRPr lang="en-US" sz="300"/>
                    </a:p>
                  </a:txBody>
                  <a:tcPr marL="0" marR="0" marT="0" marB="0"/>
                </a:tc>
              </a:tr>
              <a:tr h="235133">
                <a:tc>
                  <a:txBody>
                    <a:bodyPr/>
                    <a:lstStyle/>
                    <a:p>
                      <a:endParaRPr lang="en-US" sz="300"/>
                    </a:p>
                  </a:txBody>
                  <a:tcPr marL="0" marR="0" marT="0" marB="0"/>
                </a:tc>
              </a:tr>
              <a:tr h="235133">
                <a:tc>
                  <a:txBody>
                    <a:bodyPr/>
                    <a:lstStyle/>
                    <a:p>
                      <a:endParaRPr lang="en-US" sz="300"/>
                    </a:p>
                  </a:txBody>
                  <a:tcPr marL="0" marR="0" marT="0" marB="0"/>
                </a:tc>
              </a:tr>
              <a:tr h="235133">
                <a:tc>
                  <a:txBody>
                    <a:bodyPr/>
                    <a:lstStyle/>
                    <a:p>
                      <a:endParaRPr lang="en-US" sz="300" dirty="0"/>
                    </a:p>
                  </a:txBody>
                  <a:tcPr marL="0" marR="0" marT="0" marB="0"/>
                </a:tc>
              </a:tr>
              <a:tr h="235133">
                <a:tc>
                  <a:txBody>
                    <a:bodyPr/>
                    <a:lstStyle/>
                    <a:p>
                      <a:endParaRPr lang="en-US" sz="300" dirty="0"/>
                    </a:p>
                  </a:txBody>
                  <a:tcPr marL="0" marR="0" marT="0" marB="0"/>
                </a:tc>
              </a:tr>
              <a:tr h="235133">
                <a:tc>
                  <a:txBody>
                    <a:bodyPr/>
                    <a:lstStyle/>
                    <a:p>
                      <a:endParaRPr lang="en-US" sz="300"/>
                    </a:p>
                  </a:txBody>
                  <a:tcPr marL="0" marR="0" marT="0" marB="0"/>
                </a:tc>
              </a:tr>
              <a:tr h="235133">
                <a:tc>
                  <a:txBody>
                    <a:bodyPr/>
                    <a:lstStyle/>
                    <a:p>
                      <a:endParaRPr lang="en-US" sz="300" dirty="0"/>
                    </a:p>
                  </a:txBody>
                  <a:tcPr marL="0" marR="0" marT="0" marB="0"/>
                </a:tc>
              </a:tr>
              <a:tr h="235133">
                <a:tc>
                  <a:txBody>
                    <a:bodyPr/>
                    <a:lstStyle/>
                    <a:p>
                      <a:endParaRPr lang="en-US" sz="300" dirty="0"/>
                    </a:p>
                  </a:txBody>
                  <a:tcPr marL="0" marR="0" marT="0" marB="0"/>
                </a:tc>
              </a:tr>
              <a:tr h="235133">
                <a:tc>
                  <a:txBody>
                    <a:bodyPr/>
                    <a:lstStyle/>
                    <a:p>
                      <a:endParaRPr lang="en-US" sz="300" dirty="0"/>
                    </a:p>
                  </a:txBody>
                  <a:tcPr marL="0" marR="0" marT="0" marB="0"/>
                </a:tc>
              </a:tr>
            </a:tbl>
          </a:graphicData>
        </a:graphic>
      </p:graphicFrame>
      <p:sp>
        <p:nvSpPr>
          <p:cNvPr id="30" name="TextBox 10"/>
          <p:cNvSpPr txBox="1"/>
          <p:nvPr/>
        </p:nvSpPr>
        <p:spPr>
          <a:xfrm>
            <a:off x="4496790" y="2937180"/>
            <a:ext cx="132259" cy="2527441"/>
          </a:xfrm>
          <a:prstGeom prst="rect">
            <a:avLst/>
          </a:prstGeom>
          <a:solidFill>
            <a:schemeClr val="bg1"/>
          </a:solidFill>
        </p:spPr>
        <p:txBody>
          <a:bodyPr wrap="square" rtlCol="0">
            <a:spAutoFit/>
          </a:bodyPr>
          <a:lstStyle/>
          <a:p>
            <a:endParaRPr lang="en-US" dirty="0"/>
          </a:p>
        </p:txBody>
      </p:sp>
      <p:sp>
        <p:nvSpPr>
          <p:cNvPr id="31" name="矩形 30"/>
          <p:cNvSpPr/>
          <p:nvPr/>
        </p:nvSpPr>
        <p:spPr>
          <a:xfrm>
            <a:off x="3253439" y="4562973"/>
            <a:ext cx="1204429" cy="542645"/>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p:cNvCxnSpPr/>
          <p:nvPr/>
        </p:nvCxnSpPr>
        <p:spPr>
          <a:xfrm flipV="1">
            <a:off x="3957321" y="4202850"/>
            <a:ext cx="500546" cy="3467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433190" y="2752169"/>
            <a:ext cx="599366" cy="307777"/>
          </a:xfrm>
          <a:prstGeom prst="rect">
            <a:avLst/>
          </a:prstGeom>
          <a:noFill/>
        </p:spPr>
        <p:txBody>
          <a:bodyPr wrap="square" rtlCol="0">
            <a:spAutoFit/>
          </a:bodyPr>
          <a:lstStyle/>
          <a:p>
            <a:r>
              <a:rPr lang="en-US" altLang="zh-CN" sz="1400" dirty="0" smtClean="0"/>
              <a:t>10</a:t>
            </a:r>
          </a:p>
        </p:txBody>
      </p:sp>
      <p:sp>
        <p:nvSpPr>
          <p:cNvPr id="42" name="文本框 41"/>
          <p:cNvSpPr txBox="1"/>
          <p:nvPr/>
        </p:nvSpPr>
        <p:spPr>
          <a:xfrm>
            <a:off x="4557557" y="4667953"/>
            <a:ext cx="599366" cy="307777"/>
          </a:xfrm>
          <a:prstGeom prst="rect">
            <a:avLst/>
          </a:prstGeom>
          <a:noFill/>
        </p:spPr>
        <p:txBody>
          <a:bodyPr wrap="square" rtlCol="0">
            <a:spAutoFit/>
          </a:bodyPr>
          <a:lstStyle/>
          <a:p>
            <a:r>
              <a:rPr lang="en-US" altLang="zh-CN" sz="1400" dirty="0" smtClean="0"/>
              <a:t>1</a:t>
            </a:r>
            <a:endParaRPr lang="zh-CN" altLang="en-US" sz="1400" dirty="0"/>
          </a:p>
        </p:txBody>
      </p:sp>
      <p:sp>
        <p:nvSpPr>
          <p:cNvPr id="11" name="矩形 10"/>
          <p:cNvSpPr/>
          <p:nvPr/>
        </p:nvSpPr>
        <p:spPr>
          <a:xfrm>
            <a:off x="1564018" y="2623770"/>
            <a:ext cx="1752757" cy="29832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3144616" y="5381970"/>
            <a:ext cx="1370764" cy="7319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2792C3BB-7BCA-409A-8E4C-EF1D630C9496}" type="slidenum">
              <a:rPr lang="zh-CN" altLang="en-US" smtClean="0"/>
              <a:t>16</a:t>
            </a:fld>
            <a:endParaRPr lang="zh-CN" altLang="en-US"/>
          </a:p>
        </p:txBody>
      </p:sp>
      <p:sp>
        <p:nvSpPr>
          <p:cNvPr id="15" name="内容占位符 2"/>
          <p:cNvSpPr txBox="1">
            <a:spLocks/>
          </p:cNvSpPr>
          <p:nvPr/>
        </p:nvSpPr>
        <p:spPr>
          <a:xfrm>
            <a:off x="1527455" y="6155451"/>
            <a:ext cx="10863470"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rgbClr val="FF0000"/>
                </a:solidFill>
              </a:rPr>
              <a:t>Convolutional layers are more compute intensive.</a:t>
            </a:r>
            <a:endParaRPr lang="en-US" altLang="zh-CN" dirty="0">
              <a:solidFill>
                <a:srgbClr val="FF0000"/>
              </a:solidFill>
            </a:endParaRPr>
          </a:p>
        </p:txBody>
      </p:sp>
      <p:sp>
        <p:nvSpPr>
          <p:cNvPr id="16" name="标题 1"/>
          <p:cNvSpPr txBox="1">
            <a:spLocks/>
          </p:cNvSpPr>
          <p:nvPr/>
        </p:nvSpPr>
        <p:spPr>
          <a:xfrm>
            <a:off x="8913801" y="5381970"/>
            <a:ext cx="2439999" cy="7497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smtClean="0"/>
              <a:t>Why?</a:t>
            </a:r>
            <a:endParaRPr lang="en-US" altLang="zh-CN" b="1" dirty="0"/>
          </a:p>
        </p:txBody>
      </p:sp>
    </p:spTree>
    <p:extLst>
      <p:ext uri="{BB962C8B-B14F-4D97-AF65-F5344CB8AC3E}">
        <p14:creationId xmlns:p14="http://schemas.microsoft.com/office/powerpoint/2010/main" val="398468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7548" y="1558214"/>
            <a:ext cx="10863470" cy="790399"/>
          </a:xfrm>
        </p:spPr>
        <p:txBody>
          <a:bodyPr>
            <a:normAutofit/>
          </a:bodyPr>
          <a:lstStyle/>
          <a:p>
            <a:r>
              <a:rPr lang="en-US" altLang="zh-CN" dirty="0" smtClean="0"/>
              <a:t>Execution time &amp; Stall time</a:t>
            </a:r>
            <a:endParaRPr lang="en-US" altLang="zh-CN" dirty="0"/>
          </a:p>
        </p:txBody>
      </p:sp>
      <p:graphicFrame>
        <p:nvGraphicFramePr>
          <p:cNvPr id="24" name="图表 3"/>
          <p:cNvGraphicFramePr>
            <a:graphicFrameLocks/>
          </p:cNvGraphicFramePr>
          <p:nvPr>
            <p:extLst>
              <p:ext uri="{D42A27DB-BD31-4B8C-83A1-F6EECF244321}">
                <p14:modId xmlns:p14="http://schemas.microsoft.com/office/powerpoint/2010/main" val="4221086727"/>
              </p:ext>
            </p:extLst>
          </p:nvPr>
        </p:nvGraphicFramePr>
        <p:xfrm>
          <a:off x="5809064" y="2185758"/>
          <a:ext cx="13137580" cy="50239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33"/>
          <p:cNvGraphicFramePr>
            <a:graphicFrameLocks/>
          </p:cNvGraphicFramePr>
          <p:nvPr>
            <p:extLst>
              <p:ext uri="{D42A27DB-BD31-4B8C-83A1-F6EECF244321}">
                <p14:modId xmlns:p14="http://schemas.microsoft.com/office/powerpoint/2010/main" val="3545511198"/>
              </p:ext>
            </p:extLst>
          </p:nvPr>
        </p:nvGraphicFramePr>
        <p:xfrm>
          <a:off x="7430422" y="2430708"/>
          <a:ext cx="3456143" cy="2348436"/>
        </p:xfrm>
        <a:graphic>
          <a:graphicData uri="http://schemas.openxmlformats.org/drawingml/2006/chart">
            <c:chart xmlns:c="http://schemas.openxmlformats.org/drawingml/2006/chart" xmlns:r="http://schemas.openxmlformats.org/officeDocument/2006/relationships" r:id="rId4"/>
          </a:graphicData>
        </a:graphic>
      </p:graphicFrame>
      <p:cxnSp>
        <p:nvCxnSpPr>
          <p:cNvPr id="34" name="Straight Connector 12"/>
          <p:cNvCxnSpPr/>
          <p:nvPr/>
        </p:nvCxnSpPr>
        <p:spPr>
          <a:xfrm>
            <a:off x="7779652" y="3871064"/>
            <a:ext cx="2878621"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13"/>
          <p:cNvSpPr txBox="1"/>
          <p:nvPr/>
        </p:nvSpPr>
        <p:spPr>
          <a:xfrm rot="16200000">
            <a:off x="5920667" y="3026848"/>
            <a:ext cx="1715500" cy="523220"/>
          </a:xfrm>
          <a:prstGeom prst="rect">
            <a:avLst/>
          </a:prstGeom>
          <a:noFill/>
        </p:spPr>
        <p:txBody>
          <a:bodyPr wrap="square" rtlCol="0">
            <a:spAutoFit/>
          </a:bodyPr>
          <a:lstStyle/>
          <a:p>
            <a:pPr algn="ctr"/>
            <a:r>
              <a:rPr lang="en-US" sz="1400" b="1" dirty="0" smtClean="0">
                <a:solidFill>
                  <a:prstClr val="black"/>
                </a:solidFill>
              </a:rPr>
              <a:t>Normalized </a:t>
            </a:r>
          </a:p>
          <a:p>
            <a:pPr algn="ctr"/>
            <a:r>
              <a:rPr lang="en-US" sz="1400" b="1" dirty="0" smtClean="0">
                <a:solidFill>
                  <a:prstClr val="black"/>
                </a:solidFill>
              </a:rPr>
              <a:t>Stall Time</a:t>
            </a:r>
            <a:endParaRPr lang="en-US" sz="1400" b="1" dirty="0">
              <a:solidFill>
                <a:prstClr val="black"/>
              </a:solidFill>
            </a:endParaRPr>
          </a:p>
        </p:txBody>
      </p:sp>
      <p:sp>
        <p:nvSpPr>
          <p:cNvPr id="18" name="内容占位符 2"/>
          <p:cNvSpPr txBox="1">
            <a:spLocks/>
          </p:cNvSpPr>
          <p:nvPr/>
        </p:nvSpPr>
        <p:spPr>
          <a:xfrm>
            <a:off x="405501" y="3586500"/>
            <a:ext cx="5777657" cy="958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rgbClr val="FF0000"/>
                </a:solidFill>
              </a:rPr>
              <a:t>CONV inter-layers cost much more stall time.</a:t>
            </a:r>
            <a:endParaRPr lang="en-US" altLang="zh-CN" dirty="0">
              <a:solidFill>
                <a:srgbClr val="FF0000"/>
              </a:solidFill>
            </a:endParaRPr>
          </a:p>
        </p:txBody>
      </p:sp>
      <p:sp>
        <p:nvSpPr>
          <p:cNvPr id="19" name="矩形 18"/>
          <p:cNvSpPr/>
          <p:nvPr/>
        </p:nvSpPr>
        <p:spPr>
          <a:xfrm>
            <a:off x="8069140" y="2535750"/>
            <a:ext cx="1538172" cy="17155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flipH="1">
            <a:off x="5262036" y="3999410"/>
            <a:ext cx="3029162" cy="617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2792C3BB-7BCA-409A-8E4C-EF1D630C9496}" type="slidenum">
              <a:rPr lang="zh-CN" altLang="en-US" smtClean="0"/>
              <a:t>17</a:t>
            </a:fld>
            <a:endParaRPr lang="zh-CN" altLang="en-US"/>
          </a:p>
        </p:txBody>
      </p:sp>
    </p:spTree>
    <p:extLst>
      <p:ext uri="{BB962C8B-B14F-4D97-AF65-F5344CB8AC3E}">
        <p14:creationId xmlns:p14="http://schemas.microsoft.com/office/powerpoint/2010/main" val="12367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hart 15"/>
          <p:cNvGraphicFramePr>
            <a:graphicFrameLocks/>
          </p:cNvGraphicFramePr>
          <p:nvPr>
            <p:extLst>
              <p:ext uri="{D42A27DB-BD31-4B8C-83A1-F6EECF244321}">
                <p14:modId xmlns:p14="http://schemas.microsoft.com/office/powerpoint/2010/main" val="601764972"/>
              </p:ext>
            </p:extLst>
          </p:nvPr>
        </p:nvGraphicFramePr>
        <p:xfrm>
          <a:off x="782911" y="2946440"/>
          <a:ext cx="4474891" cy="2530329"/>
        </p:xfrm>
        <a:graphic>
          <a:graphicData uri="http://schemas.openxmlformats.org/drawingml/2006/chart">
            <c:chart xmlns:c="http://schemas.openxmlformats.org/drawingml/2006/chart" xmlns:r="http://schemas.openxmlformats.org/officeDocument/2006/relationships" r:id="rId2"/>
          </a:graphicData>
        </a:graphic>
      </p:graphicFrame>
      <p:sp>
        <p:nvSpPr>
          <p:cNvPr id="37" name="TextBox 1"/>
          <p:cNvSpPr txBox="1"/>
          <p:nvPr/>
        </p:nvSpPr>
        <p:spPr>
          <a:xfrm rot="16200000">
            <a:off x="-476408" y="3838289"/>
            <a:ext cx="2210862" cy="307777"/>
          </a:xfrm>
          <a:prstGeom prst="rect">
            <a:avLst/>
          </a:prstGeom>
          <a:noFill/>
        </p:spPr>
        <p:txBody>
          <a:bodyPr wrap="none" rtlCol="0">
            <a:spAutoFit/>
          </a:bodyPr>
          <a:lstStyle/>
          <a:p>
            <a:r>
              <a:rPr lang="en-US" sz="1400" b="1" dirty="0" smtClean="0"/>
              <a:t>Computation Latency Ratio</a:t>
            </a:r>
            <a:endParaRPr lang="en-US" sz="1400" b="1" dirty="0"/>
          </a:p>
        </p:txBody>
      </p:sp>
      <p:sp>
        <p:nvSpPr>
          <p:cNvPr id="44" name="内容占位符 2"/>
          <p:cNvSpPr txBox="1">
            <a:spLocks/>
          </p:cNvSpPr>
          <p:nvPr/>
        </p:nvSpPr>
        <p:spPr>
          <a:xfrm>
            <a:off x="1189437" y="1537585"/>
            <a:ext cx="10863470" cy="7903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Backpropagation to forward propagation computation latency ratio with a 256 batch </a:t>
            </a:r>
            <a:r>
              <a:rPr lang="en-US" altLang="zh-CN" dirty="0" smtClean="0"/>
              <a:t>size in </a:t>
            </a:r>
            <a:r>
              <a:rPr lang="en-US" altLang="zh-CN" dirty="0" err="1" smtClean="0"/>
              <a:t>AlexNet</a:t>
            </a:r>
            <a:r>
              <a:rPr lang="en-US" altLang="zh-CN" dirty="0" smtClean="0"/>
              <a:t> and VGG-16</a:t>
            </a:r>
            <a:endParaRPr lang="en-US" altLang="zh-CN" dirty="0"/>
          </a:p>
        </p:txBody>
      </p:sp>
      <p:sp>
        <p:nvSpPr>
          <p:cNvPr id="45" name="内容占位符 2"/>
          <p:cNvSpPr txBox="1">
            <a:spLocks/>
          </p:cNvSpPr>
          <p:nvPr/>
        </p:nvSpPr>
        <p:spPr>
          <a:xfrm>
            <a:off x="1375055" y="6016699"/>
            <a:ext cx="10863470"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rgbClr val="FF0000"/>
                </a:solidFill>
              </a:rPr>
              <a:t>Backward propagation takes most execution time.</a:t>
            </a:r>
            <a:endParaRPr lang="en-US" altLang="zh-CN" dirty="0">
              <a:solidFill>
                <a:srgbClr val="FF0000"/>
              </a:solidFill>
            </a:endParaRPr>
          </a:p>
        </p:txBody>
      </p:sp>
      <p:sp>
        <p:nvSpPr>
          <p:cNvPr id="10" name="矩形 9"/>
          <p:cNvSpPr/>
          <p:nvPr/>
        </p:nvSpPr>
        <p:spPr>
          <a:xfrm>
            <a:off x="272955" y="2640574"/>
            <a:ext cx="11021817" cy="29832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H="1">
            <a:off x="6246254" y="5398774"/>
            <a:ext cx="878219" cy="6179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2792C3BB-7BCA-409A-8E4C-EF1D630C9496}" type="slidenum">
              <a:rPr lang="zh-CN" altLang="en-US" smtClean="0"/>
              <a:t>18</a:t>
            </a:fld>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505" y="2886746"/>
            <a:ext cx="4195714" cy="2698442"/>
          </a:xfrm>
          <a:prstGeom prst="rect">
            <a:avLst/>
          </a:prstGeom>
        </p:spPr>
      </p:pic>
      <p:sp>
        <p:nvSpPr>
          <p:cNvPr id="4" name="矩形 3"/>
          <p:cNvSpPr/>
          <p:nvPr/>
        </p:nvSpPr>
        <p:spPr>
          <a:xfrm>
            <a:off x="6733017" y="2779206"/>
            <a:ext cx="782911" cy="503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标题 1"/>
          <p:cNvSpPr txBox="1">
            <a:spLocks/>
          </p:cNvSpPr>
          <p:nvPr/>
        </p:nvSpPr>
        <p:spPr>
          <a:xfrm>
            <a:off x="9204086" y="5776143"/>
            <a:ext cx="2439999" cy="7497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smtClean="0"/>
              <a:t>Why?</a:t>
            </a:r>
            <a:endParaRPr lang="en-US" altLang="zh-CN" b="1" dirty="0"/>
          </a:p>
        </p:txBody>
      </p:sp>
    </p:spTree>
    <p:extLst>
      <p:ext uri="{BB962C8B-B14F-4D97-AF65-F5344CB8AC3E}">
        <p14:creationId xmlns:p14="http://schemas.microsoft.com/office/powerpoint/2010/main" val="235942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0"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图表 6"/>
          <p:cNvGraphicFramePr>
            <a:graphicFrameLocks/>
          </p:cNvGraphicFramePr>
          <p:nvPr>
            <p:extLst>
              <p:ext uri="{D42A27DB-BD31-4B8C-83A1-F6EECF244321}">
                <p14:modId xmlns:p14="http://schemas.microsoft.com/office/powerpoint/2010/main" val="854522294"/>
              </p:ext>
            </p:extLst>
          </p:nvPr>
        </p:nvGraphicFramePr>
        <p:xfrm>
          <a:off x="5420081" y="2866539"/>
          <a:ext cx="6438900" cy="32221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5" name="图表 44"/>
          <p:cNvGraphicFramePr>
            <a:graphicFrameLocks/>
          </p:cNvGraphicFramePr>
          <p:nvPr>
            <p:extLst>
              <p:ext uri="{D42A27DB-BD31-4B8C-83A1-F6EECF244321}">
                <p14:modId xmlns:p14="http://schemas.microsoft.com/office/powerpoint/2010/main" val="1853779002"/>
              </p:ext>
            </p:extLst>
          </p:nvPr>
        </p:nvGraphicFramePr>
        <p:xfrm>
          <a:off x="1325794" y="2621881"/>
          <a:ext cx="6008914" cy="3759200"/>
        </p:xfrm>
        <a:graphic>
          <a:graphicData uri="http://schemas.openxmlformats.org/drawingml/2006/chart">
            <c:chart xmlns:c="http://schemas.openxmlformats.org/drawingml/2006/chart" xmlns:r="http://schemas.openxmlformats.org/officeDocument/2006/relationships" r:id="rId4"/>
          </a:graphicData>
        </a:graphic>
      </p:graphicFrame>
      <p:sp>
        <p:nvSpPr>
          <p:cNvPr id="46" name="TextBox 1"/>
          <p:cNvSpPr txBox="1"/>
          <p:nvPr/>
        </p:nvSpPr>
        <p:spPr>
          <a:xfrm>
            <a:off x="2362709" y="3267855"/>
            <a:ext cx="442436" cy="369332"/>
          </a:xfrm>
          <a:prstGeom prst="rect">
            <a:avLst/>
          </a:prstGeom>
          <a:noFill/>
        </p:spPr>
        <p:txBody>
          <a:bodyPr wrap="none" rtlCol="0">
            <a:spAutoFit/>
          </a:bodyPr>
          <a:lstStyle/>
          <a:p>
            <a:r>
              <a:rPr lang="en-US" b="1" dirty="0" smtClean="0"/>
              <a:t>(a)</a:t>
            </a:r>
            <a:endParaRPr lang="en-US" b="1" dirty="0"/>
          </a:p>
        </p:txBody>
      </p:sp>
      <p:sp>
        <p:nvSpPr>
          <p:cNvPr id="47" name="TextBox 5"/>
          <p:cNvSpPr txBox="1"/>
          <p:nvPr/>
        </p:nvSpPr>
        <p:spPr>
          <a:xfrm>
            <a:off x="6369295" y="3267855"/>
            <a:ext cx="452355" cy="369332"/>
          </a:xfrm>
          <a:prstGeom prst="rect">
            <a:avLst/>
          </a:prstGeom>
          <a:noFill/>
        </p:spPr>
        <p:txBody>
          <a:bodyPr wrap="none" rtlCol="0">
            <a:spAutoFit/>
          </a:bodyPr>
          <a:lstStyle/>
          <a:p>
            <a:r>
              <a:rPr lang="en-US" b="1" dirty="0" smtClean="0"/>
              <a:t>(b)</a:t>
            </a:r>
            <a:endParaRPr lang="en-US" b="1" dirty="0"/>
          </a:p>
        </p:txBody>
      </p:sp>
      <p:sp>
        <p:nvSpPr>
          <p:cNvPr id="12" name="内容占位符 2"/>
          <p:cNvSpPr txBox="1">
            <a:spLocks/>
          </p:cNvSpPr>
          <p:nvPr/>
        </p:nvSpPr>
        <p:spPr>
          <a:xfrm>
            <a:off x="1047548" y="1566614"/>
            <a:ext cx="10863470"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t>Execution instruction: AlexNet</a:t>
            </a:r>
            <a:endParaRPr lang="en-US" altLang="zh-CN" dirty="0"/>
          </a:p>
        </p:txBody>
      </p:sp>
      <p:sp>
        <p:nvSpPr>
          <p:cNvPr id="2" name="灯片编号占位符 1"/>
          <p:cNvSpPr>
            <a:spLocks noGrp="1"/>
          </p:cNvSpPr>
          <p:nvPr>
            <p:ph type="sldNum" sz="quarter" idx="12"/>
          </p:nvPr>
        </p:nvSpPr>
        <p:spPr/>
        <p:txBody>
          <a:bodyPr/>
          <a:lstStyle/>
          <a:p>
            <a:fld id="{2792C3BB-7BCA-409A-8E4C-EF1D630C9496}" type="slidenum">
              <a:rPr lang="zh-CN" altLang="en-US" smtClean="0"/>
              <a:t>19</a:t>
            </a:fld>
            <a:endParaRPr lang="zh-CN" altLang="en-US"/>
          </a:p>
        </p:txBody>
      </p:sp>
    </p:spTree>
    <p:extLst>
      <p:ext uri="{BB962C8B-B14F-4D97-AF65-F5344CB8AC3E}">
        <p14:creationId xmlns:p14="http://schemas.microsoft.com/office/powerpoint/2010/main" val="731758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facebook face recogn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32" y="1061668"/>
            <a:ext cx="4656599" cy="27163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lpha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335" y="4046020"/>
            <a:ext cx="3888391" cy="24050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unmanned driv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1904" y="2054237"/>
            <a:ext cx="4570021" cy="344756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2792C3BB-7BCA-409A-8E4C-EF1D630C9496}" type="slidenum">
              <a:rPr lang="zh-CN" altLang="en-US" smtClean="0"/>
              <a:t>2</a:t>
            </a:fld>
            <a:endParaRPr lang="zh-CN" altLang="en-US"/>
          </a:p>
        </p:txBody>
      </p:sp>
    </p:spTree>
    <p:extLst>
      <p:ext uri="{BB962C8B-B14F-4D97-AF65-F5344CB8AC3E}">
        <p14:creationId xmlns:p14="http://schemas.microsoft.com/office/powerpoint/2010/main" val="342704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a:graphicFrameLocks/>
          </p:cNvGraphicFramePr>
          <p:nvPr>
            <p:extLst>
              <p:ext uri="{D42A27DB-BD31-4B8C-83A1-F6EECF244321}">
                <p14:modId xmlns:p14="http://schemas.microsoft.com/office/powerpoint/2010/main" val="2957567271"/>
              </p:ext>
            </p:extLst>
          </p:nvPr>
        </p:nvGraphicFramePr>
        <p:xfrm>
          <a:off x="5448072" y="3086889"/>
          <a:ext cx="4898571"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a:graphicFrameLocks/>
          </p:cNvGraphicFramePr>
          <p:nvPr>
            <p:extLst>
              <p:ext uri="{D42A27DB-BD31-4B8C-83A1-F6EECF244321}">
                <p14:modId xmlns:p14="http://schemas.microsoft.com/office/powerpoint/2010/main" val="2951347821"/>
              </p:ext>
            </p:extLst>
          </p:nvPr>
        </p:nvGraphicFramePr>
        <p:xfrm>
          <a:off x="1166358" y="2687748"/>
          <a:ext cx="9136742" cy="3283858"/>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7"/>
          <p:cNvSpPr txBox="1"/>
          <p:nvPr/>
        </p:nvSpPr>
        <p:spPr>
          <a:xfrm>
            <a:off x="2471486" y="3225150"/>
            <a:ext cx="466782" cy="353174"/>
          </a:xfrm>
          <a:prstGeom prst="rect">
            <a:avLst/>
          </a:prstGeom>
          <a:noFill/>
        </p:spPr>
        <p:txBody>
          <a:bodyPr wrap="none" rtlCol="0">
            <a:spAutoFit/>
          </a:bodyPr>
          <a:lstStyle/>
          <a:p>
            <a:r>
              <a:rPr lang="en-US" b="1" dirty="0" smtClean="0">
                <a:solidFill>
                  <a:schemeClr val="tx1"/>
                </a:solidFill>
              </a:rPr>
              <a:t>(a)</a:t>
            </a:r>
            <a:endParaRPr lang="en-US" b="1" dirty="0">
              <a:solidFill>
                <a:schemeClr val="tx1"/>
              </a:solidFill>
            </a:endParaRPr>
          </a:p>
        </p:txBody>
      </p:sp>
      <p:sp>
        <p:nvSpPr>
          <p:cNvPr id="11" name="TextBox 8"/>
          <p:cNvSpPr txBox="1"/>
          <p:nvPr/>
        </p:nvSpPr>
        <p:spPr>
          <a:xfrm>
            <a:off x="6918330" y="3225150"/>
            <a:ext cx="479406" cy="353174"/>
          </a:xfrm>
          <a:prstGeom prst="rect">
            <a:avLst/>
          </a:prstGeom>
          <a:noFill/>
        </p:spPr>
        <p:txBody>
          <a:bodyPr wrap="none" rtlCol="0">
            <a:spAutoFit/>
          </a:bodyPr>
          <a:lstStyle/>
          <a:p>
            <a:r>
              <a:rPr lang="en-US" b="1" dirty="0" smtClean="0">
                <a:solidFill>
                  <a:schemeClr val="tx1"/>
                </a:solidFill>
              </a:rPr>
              <a:t>(b)</a:t>
            </a:r>
            <a:endParaRPr lang="en-US" b="1" dirty="0">
              <a:solidFill>
                <a:schemeClr val="tx1"/>
              </a:solidFill>
            </a:endParaRPr>
          </a:p>
        </p:txBody>
      </p:sp>
      <p:sp>
        <p:nvSpPr>
          <p:cNvPr id="12" name="内容占位符 2"/>
          <p:cNvSpPr txBox="1">
            <a:spLocks/>
          </p:cNvSpPr>
          <p:nvPr/>
        </p:nvSpPr>
        <p:spPr>
          <a:xfrm>
            <a:off x="1047548" y="1552966"/>
            <a:ext cx="10863470"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Execution instruction: VGG-16</a:t>
            </a:r>
            <a:endParaRPr lang="en-US" altLang="zh-CN" dirty="0"/>
          </a:p>
        </p:txBody>
      </p:sp>
      <p:sp>
        <p:nvSpPr>
          <p:cNvPr id="13" name="内容占位符 2"/>
          <p:cNvSpPr txBox="1">
            <a:spLocks/>
          </p:cNvSpPr>
          <p:nvPr/>
        </p:nvSpPr>
        <p:spPr>
          <a:xfrm>
            <a:off x="383421" y="5982648"/>
            <a:ext cx="11669486"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rgbClr val="FF0000"/>
                </a:solidFill>
              </a:rPr>
              <a:t>Data access </a:t>
            </a:r>
            <a:r>
              <a:rPr lang="en-US" altLang="zh-CN" dirty="0">
                <a:solidFill>
                  <a:srgbClr val="FF0000"/>
                </a:solidFill>
              </a:rPr>
              <a:t>is performance critical to both CONV inter-layers and FCN layers.</a:t>
            </a:r>
          </a:p>
        </p:txBody>
      </p:sp>
      <p:sp>
        <p:nvSpPr>
          <p:cNvPr id="15" name="矩形 14"/>
          <p:cNvSpPr/>
          <p:nvPr/>
        </p:nvSpPr>
        <p:spPr>
          <a:xfrm>
            <a:off x="5543875" y="2626925"/>
            <a:ext cx="5750897" cy="32031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a:off x="6246255" y="5385126"/>
            <a:ext cx="878219" cy="6179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2792C3BB-7BCA-409A-8E4C-EF1D630C9496}" type="slidenum">
              <a:rPr lang="zh-CN" altLang="en-US" smtClean="0"/>
              <a:t>20</a:t>
            </a:fld>
            <a:endParaRPr lang="zh-CN" altLang="en-US"/>
          </a:p>
        </p:txBody>
      </p:sp>
    </p:spTree>
    <p:extLst>
      <p:ext uri="{BB962C8B-B14F-4D97-AF65-F5344CB8AC3E}">
        <p14:creationId xmlns:p14="http://schemas.microsoft.com/office/powerpoint/2010/main" val="375162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a:graphicFrameLocks/>
          </p:cNvGraphicFramePr>
          <p:nvPr>
            <p:extLst>
              <p:ext uri="{D42A27DB-BD31-4B8C-83A1-F6EECF244321}">
                <p14:modId xmlns:p14="http://schemas.microsoft.com/office/powerpoint/2010/main" val="2711871690"/>
              </p:ext>
            </p:extLst>
          </p:nvPr>
        </p:nvGraphicFramePr>
        <p:xfrm>
          <a:off x="1310404" y="1926627"/>
          <a:ext cx="7317361" cy="41359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3"/>
          <p:cNvGraphicFramePr>
            <a:graphicFrameLocks/>
          </p:cNvGraphicFramePr>
          <p:nvPr>
            <p:extLst>
              <p:ext uri="{D42A27DB-BD31-4B8C-83A1-F6EECF244321}">
                <p14:modId xmlns:p14="http://schemas.microsoft.com/office/powerpoint/2010/main" val="3910752875"/>
              </p:ext>
            </p:extLst>
          </p:nvPr>
        </p:nvGraphicFramePr>
        <p:xfrm>
          <a:off x="5439198" y="2228543"/>
          <a:ext cx="5863771" cy="3730172"/>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5"/>
          <p:cNvSpPr txBox="1"/>
          <p:nvPr/>
        </p:nvSpPr>
        <p:spPr>
          <a:xfrm>
            <a:off x="2582901" y="2587963"/>
            <a:ext cx="442436" cy="369332"/>
          </a:xfrm>
          <a:prstGeom prst="rect">
            <a:avLst/>
          </a:prstGeom>
          <a:noFill/>
        </p:spPr>
        <p:txBody>
          <a:bodyPr wrap="none" rtlCol="0">
            <a:spAutoFit/>
          </a:bodyPr>
          <a:lstStyle/>
          <a:p>
            <a:r>
              <a:rPr lang="en-US" b="1" dirty="0" smtClean="0"/>
              <a:t>(a)</a:t>
            </a:r>
            <a:endParaRPr lang="en-US" b="1" dirty="0"/>
          </a:p>
        </p:txBody>
      </p:sp>
      <p:sp>
        <p:nvSpPr>
          <p:cNvPr id="11" name="TextBox 6"/>
          <p:cNvSpPr txBox="1"/>
          <p:nvPr/>
        </p:nvSpPr>
        <p:spPr>
          <a:xfrm>
            <a:off x="6589487" y="2587963"/>
            <a:ext cx="452355" cy="369332"/>
          </a:xfrm>
          <a:prstGeom prst="rect">
            <a:avLst/>
          </a:prstGeom>
          <a:noFill/>
        </p:spPr>
        <p:txBody>
          <a:bodyPr wrap="none" rtlCol="0">
            <a:spAutoFit/>
          </a:bodyPr>
          <a:lstStyle/>
          <a:p>
            <a:r>
              <a:rPr lang="en-US" b="1" dirty="0" smtClean="0"/>
              <a:t>(b)</a:t>
            </a:r>
            <a:endParaRPr lang="en-US" b="1" dirty="0"/>
          </a:p>
        </p:txBody>
      </p:sp>
      <p:sp>
        <p:nvSpPr>
          <p:cNvPr id="12" name="内容占位符 2"/>
          <p:cNvSpPr txBox="1">
            <a:spLocks/>
          </p:cNvSpPr>
          <p:nvPr/>
        </p:nvSpPr>
        <p:spPr>
          <a:xfrm>
            <a:off x="1047548" y="1566614"/>
            <a:ext cx="10863470"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L1 cache: </a:t>
            </a:r>
            <a:r>
              <a:rPr lang="en-US" altLang="zh-CN" dirty="0" err="1"/>
              <a:t>AlexNet</a:t>
            </a:r>
            <a:endParaRPr lang="en-US" altLang="zh-CN" dirty="0"/>
          </a:p>
        </p:txBody>
      </p:sp>
      <p:sp>
        <p:nvSpPr>
          <p:cNvPr id="2" name="灯片编号占位符 1"/>
          <p:cNvSpPr>
            <a:spLocks noGrp="1"/>
          </p:cNvSpPr>
          <p:nvPr>
            <p:ph type="sldNum" sz="quarter" idx="12"/>
          </p:nvPr>
        </p:nvSpPr>
        <p:spPr>
          <a:xfrm>
            <a:off x="8610600" y="5833838"/>
            <a:ext cx="2743200" cy="365125"/>
          </a:xfrm>
        </p:spPr>
        <p:txBody>
          <a:bodyPr/>
          <a:lstStyle/>
          <a:p>
            <a:fld id="{2792C3BB-7BCA-409A-8E4C-EF1D630C9496}" type="slidenum">
              <a:rPr lang="zh-CN" altLang="en-US" smtClean="0"/>
              <a:t>21</a:t>
            </a:fld>
            <a:endParaRPr lang="zh-CN" altLang="en-US"/>
          </a:p>
        </p:txBody>
      </p:sp>
      <p:sp>
        <p:nvSpPr>
          <p:cNvPr id="14" name="内容占位符 2"/>
          <p:cNvSpPr txBox="1">
            <a:spLocks/>
          </p:cNvSpPr>
          <p:nvPr/>
        </p:nvSpPr>
        <p:spPr>
          <a:xfrm>
            <a:off x="928914" y="2357013"/>
            <a:ext cx="9535885" cy="2557889"/>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solidFill>
                  <a:schemeClr val="bg1"/>
                </a:solidFill>
              </a:rPr>
              <a:t>T</a:t>
            </a:r>
            <a:r>
              <a:rPr lang="en-US" altLang="zh-CN" sz="3200" dirty="0" smtClean="0">
                <a:solidFill>
                  <a:schemeClr val="bg1"/>
                </a:solidFill>
              </a:rPr>
              <a:t>heir working </a:t>
            </a:r>
            <a:r>
              <a:rPr lang="en-US" altLang="zh-CN" sz="3200" dirty="0">
                <a:solidFill>
                  <a:schemeClr val="bg1"/>
                </a:solidFill>
              </a:rPr>
              <a:t>set does not fit in L1 </a:t>
            </a:r>
            <a:r>
              <a:rPr lang="en-US" altLang="zh-CN" sz="3200" dirty="0" smtClean="0">
                <a:solidFill>
                  <a:schemeClr val="bg1"/>
                </a:solidFill>
              </a:rPr>
              <a:t>caches.</a:t>
            </a:r>
          </a:p>
          <a:p>
            <a:r>
              <a:rPr lang="en-US" altLang="zh-CN" sz="3200" dirty="0">
                <a:solidFill>
                  <a:schemeClr val="bg1"/>
                </a:solidFill>
              </a:rPr>
              <a:t>T</a:t>
            </a:r>
            <a:r>
              <a:rPr lang="en-US" altLang="zh-CN" sz="3200" dirty="0" smtClean="0">
                <a:solidFill>
                  <a:schemeClr val="bg1"/>
                </a:solidFill>
              </a:rPr>
              <a:t>hey </a:t>
            </a:r>
            <a:r>
              <a:rPr lang="en-US" altLang="zh-CN" sz="3200" dirty="0">
                <a:solidFill>
                  <a:schemeClr val="bg1"/>
                </a:solidFill>
              </a:rPr>
              <a:t>have low </a:t>
            </a:r>
            <a:r>
              <a:rPr lang="en-US" altLang="zh-CN" sz="3200" dirty="0" smtClean="0">
                <a:solidFill>
                  <a:schemeClr val="bg1"/>
                </a:solidFill>
              </a:rPr>
              <a:t>data access </a:t>
            </a:r>
            <a:r>
              <a:rPr lang="en-US" altLang="zh-CN" sz="3200" dirty="0">
                <a:solidFill>
                  <a:schemeClr val="bg1"/>
                </a:solidFill>
              </a:rPr>
              <a:t>locality (our later evaluation on L2 access </a:t>
            </a:r>
            <a:r>
              <a:rPr lang="en-US" altLang="zh-CN" sz="3200" dirty="0" smtClean="0">
                <a:solidFill>
                  <a:schemeClr val="bg1"/>
                </a:solidFill>
              </a:rPr>
              <a:t>behavior demonstrates </a:t>
            </a:r>
            <a:r>
              <a:rPr lang="en-US" altLang="zh-CN" sz="3200" dirty="0">
                <a:solidFill>
                  <a:schemeClr val="bg1"/>
                </a:solidFill>
              </a:rPr>
              <a:t>that this is not the case). </a:t>
            </a:r>
            <a:endParaRPr lang="en-US" altLang="zh-CN" sz="3200" dirty="0" smtClean="0">
              <a:solidFill>
                <a:schemeClr val="bg1"/>
              </a:solidFill>
            </a:endParaRPr>
          </a:p>
        </p:txBody>
      </p:sp>
    </p:spTree>
    <p:extLst>
      <p:ext uri="{BB962C8B-B14F-4D97-AF65-F5344CB8AC3E}">
        <p14:creationId xmlns:p14="http://schemas.microsoft.com/office/powerpoint/2010/main" val="30032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图表 11"/>
          <p:cNvGraphicFramePr>
            <a:graphicFrameLocks/>
          </p:cNvGraphicFramePr>
          <p:nvPr>
            <p:extLst>
              <p:ext uri="{D42A27DB-BD31-4B8C-83A1-F6EECF244321}">
                <p14:modId xmlns:p14="http://schemas.microsoft.com/office/powerpoint/2010/main" val="4139275270"/>
              </p:ext>
            </p:extLst>
          </p:nvPr>
        </p:nvGraphicFramePr>
        <p:xfrm>
          <a:off x="1073239" y="2470240"/>
          <a:ext cx="8926286" cy="32303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p:cNvGraphicFramePr>
            <a:graphicFrameLocks/>
          </p:cNvGraphicFramePr>
          <p:nvPr>
            <p:extLst>
              <p:ext uri="{D42A27DB-BD31-4B8C-83A1-F6EECF244321}">
                <p14:modId xmlns:p14="http://schemas.microsoft.com/office/powerpoint/2010/main" val="2995200482"/>
              </p:ext>
            </p:extLst>
          </p:nvPr>
        </p:nvGraphicFramePr>
        <p:xfrm>
          <a:off x="5536382" y="282859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7"/>
          <p:cNvSpPr txBox="1"/>
          <p:nvPr/>
        </p:nvSpPr>
        <p:spPr>
          <a:xfrm>
            <a:off x="2664579" y="3004359"/>
            <a:ext cx="466782" cy="353174"/>
          </a:xfrm>
          <a:prstGeom prst="rect">
            <a:avLst/>
          </a:prstGeom>
          <a:noFill/>
        </p:spPr>
        <p:txBody>
          <a:bodyPr wrap="none" rtlCol="0">
            <a:spAutoFit/>
          </a:bodyPr>
          <a:lstStyle/>
          <a:p>
            <a:r>
              <a:rPr lang="en-US" b="1" dirty="0" smtClean="0">
                <a:solidFill>
                  <a:schemeClr val="tx1"/>
                </a:solidFill>
              </a:rPr>
              <a:t>(a)</a:t>
            </a:r>
            <a:endParaRPr lang="en-US" b="1" dirty="0">
              <a:solidFill>
                <a:schemeClr val="tx1"/>
              </a:solidFill>
            </a:endParaRPr>
          </a:p>
        </p:txBody>
      </p:sp>
      <p:sp>
        <p:nvSpPr>
          <p:cNvPr id="15" name="TextBox 8"/>
          <p:cNvSpPr txBox="1"/>
          <p:nvPr/>
        </p:nvSpPr>
        <p:spPr>
          <a:xfrm>
            <a:off x="7111423" y="3004359"/>
            <a:ext cx="479406" cy="353174"/>
          </a:xfrm>
          <a:prstGeom prst="rect">
            <a:avLst/>
          </a:prstGeom>
          <a:noFill/>
        </p:spPr>
        <p:txBody>
          <a:bodyPr wrap="none" rtlCol="0">
            <a:spAutoFit/>
          </a:bodyPr>
          <a:lstStyle/>
          <a:p>
            <a:r>
              <a:rPr lang="en-US" b="1" dirty="0" smtClean="0">
                <a:solidFill>
                  <a:schemeClr val="tx1"/>
                </a:solidFill>
              </a:rPr>
              <a:t>(b)</a:t>
            </a:r>
            <a:endParaRPr lang="en-US" b="1" dirty="0">
              <a:solidFill>
                <a:schemeClr val="tx1"/>
              </a:solidFill>
            </a:endParaRPr>
          </a:p>
        </p:txBody>
      </p:sp>
      <p:sp>
        <p:nvSpPr>
          <p:cNvPr id="11" name="内容占位符 2"/>
          <p:cNvSpPr txBox="1">
            <a:spLocks/>
          </p:cNvSpPr>
          <p:nvPr/>
        </p:nvSpPr>
        <p:spPr>
          <a:xfrm>
            <a:off x="1047548" y="1566614"/>
            <a:ext cx="10863470"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L1 cache: VGG-16</a:t>
            </a:r>
          </a:p>
        </p:txBody>
      </p:sp>
      <p:sp>
        <p:nvSpPr>
          <p:cNvPr id="9" name="内容占位符 2"/>
          <p:cNvSpPr txBox="1">
            <a:spLocks/>
          </p:cNvSpPr>
          <p:nvPr/>
        </p:nvSpPr>
        <p:spPr>
          <a:xfrm>
            <a:off x="383421" y="5996296"/>
            <a:ext cx="11669486"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rgbClr val="FF0000"/>
                </a:solidFill>
              </a:rPr>
              <a:t>FCN layers have higher L1 cache throughput.</a:t>
            </a:r>
            <a:endParaRPr lang="en-US" altLang="zh-CN" dirty="0">
              <a:solidFill>
                <a:srgbClr val="FF0000"/>
              </a:solidFill>
            </a:endParaRPr>
          </a:p>
        </p:txBody>
      </p:sp>
      <p:sp>
        <p:nvSpPr>
          <p:cNvPr id="10" name="矩形 9"/>
          <p:cNvSpPr/>
          <p:nvPr/>
        </p:nvSpPr>
        <p:spPr>
          <a:xfrm>
            <a:off x="4909705" y="2781510"/>
            <a:ext cx="734097" cy="26166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a:off x="2240924" y="5290713"/>
            <a:ext cx="2897746" cy="6394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2792C3BB-7BCA-409A-8E4C-EF1D630C9496}" type="slidenum">
              <a:rPr lang="zh-CN" altLang="en-US" smtClean="0"/>
              <a:t>22</a:t>
            </a:fld>
            <a:endParaRPr lang="zh-CN" altLang="en-US"/>
          </a:p>
        </p:txBody>
      </p:sp>
    </p:spTree>
    <p:extLst>
      <p:ext uri="{BB962C8B-B14F-4D97-AF65-F5344CB8AC3E}">
        <p14:creationId xmlns:p14="http://schemas.microsoft.com/office/powerpoint/2010/main" val="323661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图表 20"/>
          <p:cNvGraphicFramePr>
            <a:graphicFrameLocks/>
          </p:cNvGraphicFramePr>
          <p:nvPr>
            <p:extLst>
              <p:ext uri="{D42A27DB-BD31-4B8C-83A1-F6EECF244321}">
                <p14:modId xmlns:p14="http://schemas.microsoft.com/office/powerpoint/2010/main" val="65327492"/>
              </p:ext>
            </p:extLst>
          </p:nvPr>
        </p:nvGraphicFramePr>
        <p:xfrm>
          <a:off x="-439833" y="2610582"/>
          <a:ext cx="10451433" cy="35265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图表 3"/>
          <p:cNvGraphicFramePr>
            <a:graphicFrameLocks/>
          </p:cNvGraphicFramePr>
          <p:nvPr>
            <p:extLst>
              <p:ext uri="{D42A27DB-BD31-4B8C-83A1-F6EECF244321}">
                <p14:modId xmlns:p14="http://schemas.microsoft.com/office/powerpoint/2010/main" val="1035422485"/>
              </p:ext>
            </p:extLst>
          </p:nvPr>
        </p:nvGraphicFramePr>
        <p:xfrm>
          <a:off x="2879599" y="2829920"/>
          <a:ext cx="5516222" cy="27429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图表 3"/>
          <p:cNvGraphicFramePr>
            <a:graphicFrameLocks/>
          </p:cNvGraphicFramePr>
          <p:nvPr>
            <p:extLst>
              <p:ext uri="{D42A27DB-BD31-4B8C-83A1-F6EECF244321}">
                <p14:modId xmlns:p14="http://schemas.microsoft.com/office/powerpoint/2010/main" val="1016284580"/>
              </p:ext>
            </p:extLst>
          </p:nvPr>
        </p:nvGraphicFramePr>
        <p:xfrm>
          <a:off x="5952699" y="2752471"/>
          <a:ext cx="6904046" cy="25653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图表 3"/>
          <p:cNvGraphicFramePr>
            <a:graphicFrameLocks/>
          </p:cNvGraphicFramePr>
          <p:nvPr>
            <p:extLst>
              <p:ext uri="{D42A27DB-BD31-4B8C-83A1-F6EECF244321}">
                <p14:modId xmlns:p14="http://schemas.microsoft.com/office/powerpoint/2010/main" val="1777883221"/>
              </p:ext>
            </p:extLst>
          </p:nvPr>
        </p:nvGraphicFramePr>
        <p:xfrm>
          <a:off x="8922054" y="2444843"/>
          <a:ext cx="5662437" cy="3607147"/>
        </p:xfrm>
        <a:graphic>
          <a:graphicData uri="http://schemas.openxmlformats.org/drawingml/2006/chart">
            <c:chart xmlns:c="http://schemas.openxmlformats.org/drawingml/2006/chart" xmlns:r="http://schemas.openxmlformats.org/officeDocument/2006/relationships" r:id="rId5"/>
          </a:graphicData>
        </a:graphic>
      </p:graphicFrame>
      <p:sp>
        <p:nvSpPr>
          <p:cNvPr id="25" name="TextBox 7"/>
          <p:cNvSpPr txBox="1"/>
          <p:nvPr/>
        </p:nvSpPr>
        <p:spPr>
          <a:xfrm>
            <a:off x="944282" y="3144702"/>
            <a:ext cx="541618" cy="369332"/>
          </a:xfrm>
          <a:prstGeom prst="rect">
            <a:avLst/>
          </a:prstGeom>
          <a:noFill/>
        </p:spPr>
        <p:txBody>
          <a:bodyPr wrap="square" rtlCol="0">
            <a:spAutoFit/>
          </a:bodyPr>
          <a:lstStyle/>
          <a:p>
            <a:r>
              <a:rPr lang="en-US" b="1" dirty="0" smtClean="0">
                <a:solidFill>
                  <a:schemeClr val="tx1"/>
                </a:solidFill>
              </a:rPr>
              <a:t>(a)</a:t>
            </a:r>
            <a:endParaRPr lang="en-US" b="1" dirty="0">
              <a:solidFill>
                <a:schemeClr val="tx1"/>
              </a:solidFill>
            </a:endParaRPr>
          </a:p>
        </p:txBody>
      </p:sp>
      <p:sp>
        <p:nvSpPr>
          <p:cNvPr id="26" name="TextBox 8"/>
          <p:cNvSpPr txBox="1"/>
          <p:nvPr/>
        </p:nvSpPr>
        <p:spPr>
          <a:xfrm>
            <a:off x="5391126" y="3144702"/>
            <a:ext cx="592818" cy="369332"/>
          </a:xfrm>
          <a:prstGeom prst="rect">
            <a:avLst/>
          </a:prstGeom>
          <a:noFill/>
        </p:spPr>
        <p:txBody>
          <a:bodyPr wrap="square" rtlCol="0">
            <a:spAutoFit/>
          </a:bodyPr>
          <a:lstStyle/>
          <a:p>
            <a:r>
              <a:rPr lang="en-US" b="1" dirty="0" smtClean="0">
                <a:solidFill>
                  <a:schemeClr val="tx1"/>
                </a:solidFill>
              </a:rPr>
              <a:t>(b)</a:t>
            </a:r>
            <a:endParaRPr lang="en-US" b="1" dirty="0">
              <a:solidFill>
                <a:schemeClr val="tx1"/>
              </a:solidFill>
            </a:endParaRPr>
          </a:p>
        </p:txBody>
      </p:sp>
      <p:sp>
        <p:nvSpPr>
          <p:cNvPr id="27" name="TextBox 11"/>
          <p:cNvSpPr txBox="1"/>
          <p:nvPr/>
        </p:nvSpPr>
        <p:spPr>
          <a:xfrm>
            <a:off x="8359369" y="3144702"/>
            <a:ext cx="427476" cy="369332"/>
          </a:xfrm>
          <a:prstGeom prst="rect">
            <a:avLst/>
          </a:prstGeom>
          <a:noFill/>
        </p:spPr>
        <p:txBody>
          <a:bodyPr wrap="square" rtlCol="0">
            <a:spAutoFit/>
          </a:bodyPr>
          <a:lstStyle/>
          <a:p>
            <a:r>
              <a:rPr lang="en-US" b="1" dirty="0" smtClean="0">
                <a:solidFill>
                  <a:schemeClr val="tx1"/>
                </a:solidFill>
              </a:rPr>
              <a:t>(c)</a:t>
            </a:r>
            <a:endParaRPr lang="en-US" b="1" dirty="0">
              <a:solidFill>
                <a:schemeClr val="tx1"/>
              </a:solidFill>
            </a:endParaRPr>
          </a:p>
        </p:txBody>
      </p:sp>
      <p:sp>
        <p:nvSpPr>
          <p:cNvPr id="28" name="TextBox 12"/>
          <p:cNvSpPr txBox="1"/>
          <p:nvPr/>
        </p:nvSpPr>
        <p:spPr>
          <a:xfrm>
            <a:off x="10096875" y="3144702"/>
            <a:ext cx="512831" cy="369332"/>
          </a:xfrm>
          <a:prstGeom prst="rect">
            <a:avLst/>
          </a:prstGeom>
          <a:noFill/>
        </p:spPr>
        <p:txBody>
          <a:bodyPr wrap="square" rtlCol="0">
            <a:spAutoFit/>
          </a:bodyPr>
          <a:lstStyle/>
          <a:p>
            <a:r>
              <a:rPr lang="en-US" b="1" dirty="0" smtClean="0">
                <a:solidFill>
                  <a:schemeClr val="tx1"/>
                </a:solidFill>
              </a:rPr>
              <a:t>(d)</a:t>
            </a:r>
            <a:endParaRPr lang="en-US" b="1" dirty="0">
              <a:solidFill>
                <a:schemeClr val="tx1"/>
              </a:solidFill>
            </a:endParaRPr>
          </a:p>
        </p:txBody>
      </p:sp>
      <p:sp>
        <p:nvSpPr>
          <p:cNvPr id="15" name="内容占位符 2"/>
          <p:cNvSpPr txBox="1">
            <a:spLocks/>
          </p:cNvSpPr>
          <p:nvPr/>
        </p:nvSpPr>
        <p:spPr>
          <a:xfrm>
            <a:off x="1047548" y="1558214"/>
            <a:ext cx="10863470"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L2 cache: </a:t>
            </a:r>
            <a:r>
              <a:rPr lang="en-US" altLang="zh-CN" dirty="0" err="1"/>
              <a:t>AlexNet</a:t>
            </a:r>
            <a:endParaRPr lang="en-US" altLang="zh-CN" dirty="0"/>
          </a:p>
        </p:txBody>
      </p:sp>
      <p:sp>
        <p:nvSpPr>
          <p:cNvPr id="13" name="内容占位符 2"/>
          <p:cNvSpPr txBox="1">
            <a:spLocks/>
          </p:cNvSpPr>
          <p:nvPr/>
        </p:nvSpPr>
        <p:spPr>
          <a:xfrm>
            <a:off x="172278" y="5987896"/>
            <a:ext cx="11880629" cy="7903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rgbClr val="FF0000"/>
                </a:solidFill>
              </a:rPr>
              <a:t>The execution time of FCN layers is much shorter than CONV layers, so the throughput is higher.</a:t>
            </a:r>
            <a:endParaRPr lang="en-US" altLang="zh-CN" dirty="0">
              <a:solidFill>
                <a:srgbClr val="FF0000"/>
              </a:solidFill>
            </a:endParaRPr>
          </a:p>
        </p:txBody>
      </p:sp>
      <p:sp>
        <p:nvSpPr>
          <p:cNvPr id="14" name="矩形 13"/>
          <p:cNvSpPr/>
          <p:nvPr/>
        </p:nvSpPr>
        <p:spPr>
          <a:xfrm>
            <a:off x="1983225" y="2789662"/>
            <a:ext cx="734097" cy="2492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a:off x="2240924" y="5170105"/>
            <a:ext cx="109349" cy="7516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06585" y="680625"/>
            <a:ext cx="12052907" cy="1569660"/>
          </a:xfrm>
          <a:prstGeom prst="rect">
            <a:avLst/>
          </a:prstGeom>
          <a:solidFill>
            <a:schemeClr val="tx1"/>
          </a:solidFill>
        </p:spPr>
        <p:txBody>
          <a:bodyPr wrap="square">
            <a:spAutoFit/>
          </a:bodyPr>
          <a:lstStyle/>
          <a:p>
            <a:r>
              <a:rPr lang="en-US" altLang="zh-CN" sz="3200" dirty="0">
                <a:solidFill>
                  <a:schemeClr val="bg1"/>
                </a:solidFill>
              </a:rPr>
              <a:t>CONV inter-layers yield much higher hit rates in the 4MB L2 cache than the 24KB L1 caches. </a:t>
            </a:r>
            <a:endParaRPr lang="en-US" altLang="zh-CN" sz="3200" dirty="0" smtClean="0">
              <a:solidFill>
                <a:schemeClr val="bg1"/>
              </a:solidFill>
            </a:endParaRPr>
          </a:p>
          <a:p>
            <a:endParaRPr lang="en-US" altLang="zh-CN" sz="3200" dirty="0">
              <a:solidFill>
                <a:schemeClr val="bg1"/>
              </a:solidFill>
            </a:endParaRPr>
          </a:p>
        </p:txBody>
      </p:sp>
      <p:sp>
        <p:nvSpPr>
          <p:cNvPr id="3" name="灯片编号占位符 2"/>
          <p:cNvSpPr>
            <a:spLocks noGrp="1"/>
          </p:cNvSpPr>
          <p:nvPr>
            <p:ph type="sldNum" sz="quarter" idx="12"/>
          </p:nvPr>
        </p:nvSpPr>
        <p:spPr/>
        <p:txBody>
          <a:bodyPr/>
          <a:lstStyle/>
          <a:p>
            <a:fld id="{2792C3BB-7BCA-409A-8E4C-EF1D630C9496}" type="slidenum">
              <a:rPr lang="zh-CN" altLang="en-US" smtClean="0"/>
              <a:t>23</a:t>
            </a:fld>
            <a:endParaRPr lang="zh-CN" altLang="en-US"/>
          </a:p>
        </p:txBody>
      </p:sp>
    </p:spTree>
    <p:extLst>
      <p:ext uri="{BB962C8B-B14F-4D97-AF65-F5344CB8AC3E}">
        <p14:creationId xmlns:p14="http://schemas.microsoft.com/office/powerpoint/2010/main" val="428681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表 13"/>
          <p:cNvGraphicFramePr>
            <a:graphicFrameLocks/>
          </p:cNvGraphicFramePr>
          <p:nvPr>
            <p:extLst>
              <p:ext uri="{D42A27DB-BD31-4B8C-83A1-F6EECF244321}">
                <p14:modId xmlns:p14="http://schemas.microsoft.com/office/powerpoint/2010/main" val="4103959320"/>
              </p:ext>
            </p:extLst>
          </p:nvPr>
        </p:nvGraphicFramePr>
        <p:xfrm>
          <a:off x="6237224" y="295075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a:graphicFrameLocks/>
          </p:cNvGraphicFramePr>
          <p:nvPr>
            <p:extLst>
              <p:ext uri="{D42A27DB-BD31-4B8C-83A1-F6EECF244321}">
                <p14:modId xmlns:p14="http://schemas.microsoft.com/office/powerpoint/2010/main" val="3595552305"/>
              </p:ext>
            </p:extLst>
          </p:nvPr>
        </p:nvGraphicFramePr>
        <p:xfrm>
          <a:off x="1587500" y="2635361"/>
          <a:ext cx="10172700" cy="2997635"/>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7"/>
          <p:cNvSpPr txBox="1"/>
          <p:nvPr/>
        </p:nvSpPr>
        <p:spPr>
          <a:xfrm>
            <a:off x="2738019" y="3146457"/>
            <a:ext cx="466782" cy="353174"/>
          </a:xfrm>
          <a:prstGeom prst="rect">
            <a:avLst/>
          </a:prstGeom>
          <a:noFill/>
        </p:spPr>
        <p:txBody>
          <a:bodyPr wrap="none" rtlCol="0">
            <a:spAutoFit/>
          </a:bodyPr>
          <a:lstStyle/>
          <a:p>
            <a:r>
              <a:rPr lang="en-US" b="1" dirty="0" smtClean="0">
                <a:solidFill>
                  <a:schemeClr val="tx1"/>
                </a:solidFill>
              </a:rPr>
              <a:t>(a)</a:t>
            </a:r>
            <a:endParaRPr lang="en-US" b="1" dirty="0">
              <a:solidFill>
                <a:schemeClr val="tx1"/>
              </a:solidFill>
            </a:endParaRPr>
          </a:p>
        </p:txBody>
      </p:sp>
      <p:sp>
        <p:nvSpPr>
          <p:cNvPr id="19" name="TextBox 8"/>
          <p:cNvSpPr txBox="1"/>
          <p:nvPr/>
        </p:nvSpPr>
        <p:spPr>
          <a:xfrm>
            <a:off x="7184863" y="3146457"/>
            <a:ext cx="479406" cy="353174"/>
          </a:xfrm>
          <a:prstGeom prst="rect">
            <a:avLst/>
          </a:prstGeom>
          <a:noFill/>
        </p:spPr>
        <p:txBody>
          <a:bodyPr wrap="none" rtlCol="0">
            <a:spAutoFit/>
          </a:bodyPr>
          <a:lstStyle/>
          <a:p>
            <a:r>
              <a:rPr lang="en-US" b="1" dirty="0" smtClean="0">
                <a:solidFill>
                  <a:schemeClr val="tx1"/>
                </a:solidFill>
              </a:rPr>
              <a:t>(b)</a:t>
            </a:r>
            <a:endParaRPr lang="en-US" b="1" dirty="0">
              <a:solidFill>
                <a:schemeClr val="tx1"/>
              </a:solidFill>
            </a:endParaRPr>
          </a:p>
        </p:txBody>
      </p:sp>
      <p:sp>
        <p:nvSpPr>
          <p:cNvPr id="11" name="内容占位符 2"/>
          <p:cNvSpPr txBox="1">
            <a:spLocks/>
          </p:cNvSpPr>
          <p:nvPr/>
        </p:nvSpPr>
        <p:spPr>
          <a:xfrm>
            <a:off x="1047548" y="1566614"/>
            <a:ext cx="10863470"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L2 cache: VGG-16</a:t>
            </a:r>
          </a:p>
        </p:txBody>
      </p:sp>
      <p:sp>
        <p:nvSpPr>
          <p:cNvPr id="2" name="灯片编号占位符 1"/>
          <p:cNvSpPr>
            <a:spLocks noGrp="1"/>
          </p:cNvSpPr>
          <p:nvPr>
            <p:ph type="sldNum" sz="quarter" idx="12"/>
          </p:nvPr>
        </p:nvSpPr>
        <p:spPr/>
        <p:txBody>
          <a:bodyPr/>
          <a:lstStyle/>
          <a:p>
            <a:fld id="{2792C3BB-7BCA-409A-8E4C-EF1D630C9496}" type="slidenum">
              <a:rPr lang="zh-CN" altLang="en-US" smtClean="0"/>
              <a:t>24</a:t>
            </a:fld>
            <a:endParaRPr lang="zh-CN" altLang="en-US"/>
          </a:p>
        </p:txBody>
      </p:sp>
    </p:spTree>
    <p:extLst>
      <p:ext uri="{BB962C8B-B14F-4D97-AF65-F5344CB8AC3E}">
        <p14:creationId xmlns:p14="http://schemas.microsoft.com/office/powerpoint/2010/main" val="371203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图表 21"/>
          <p:cNvGraphicFramePr>
            <a:graphicFrameLocks/>
          </p:cNvGraphicFramePr>
          <p:nvPr>
            <p:extLst>
              <p:ext uri="{D42A27DB-BD31-4B8C-83A1-F6EECF244321}">
                <p14:modId xmlns:p14="http://schemas.microsoft.com/office/powerpoint/2010/main" val="354976116"/>
              </p:ext>
            </p:extLst>
          </p:nvPr>
        </p:nvGraphicFramePr>
        <p:xfrm>
          <a:off x="5737860" y="31575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图表 22"/>
          <p:cNvGraphicFramePr>
            <a:graphicFrameLocks/>
          </p:cNvGraphicFramePr>
          <p:nvPr>
            <p:extLst>
              <p:ext uri="{D42A27DB-BD31-4B8C-83A1-F6EECF244321}">
                <p14:modId xmlns:p14="http://schemas.microsoft.com/office/powerpoint/2010/main" val="929726179"/>
              </p:ext>
            </p:extLst>
          </p:nvPr>
        </p:nvGraphicFramePr>
        <p:xfrm>
          <a:off x="1436116" y="3093556"/>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11"/>
          <p:cNvSpPr txBox="1"/>
          <p:nvPr/>
        </p:nvSpPr>
        <p:spPr>
          <a:xfrm>
            <a:off x="3609169" y="3250975"/>
            <a:ext cx="466782" cy="353174"/>
          </a:xfrm>
          <a:prstGeom prst="rect">
            <a:avLst/>
          </a:prstGeom>
          <a:noFill/>
        </p:spPr>
        <p:txBody>
          <a:bodyPr wrap="none" rtlCol="0">
            <a:spAutoFit/>
          </a:bodyPr>
          <a:lstStyle/>
          <a:p>
            <a:r>
              <a:rPr lang="en-US" b="1" dirty="0" smtClean="0">
                <a:solidFill>
                  <a:schemeClr val="tx1"/>
                </a:solidFill>
              </a:rPr>
              <a:t>(c)</a:t>
            </a:r>
            <a:endParaRPr lang="en-US" b="1" dirty="0">
              <a:solidFill>
                <a:schemeClr val="tx1"/>
              </a:solidFill>
            </a:endParaRPr>
          </a:p>
        </p:txBody>
      </p:sp>
      <p:sp>
        <p:nvSpPr>
          <p:cNvPr id="25" name="TextBox 12"/>
          <p:cNvSpPr txBox="1"/>
          <p:nvPr/>
        </p:nvSpPr>
        <p:spPr>
          <a:xfrm>
            <a:off x="7828934" y="3264365"/>
            <a:ext cx="479406" cy="353174"/>
          </a:xfrm>
          <a:prstGeom prst="rect">
            <a:avLst/>
          </a:prstGeom>
          <a:noFill/>
        </p:spPr>
        <p:txBody>
          <a:bodyPr wrap="none" rtlCol="0">
            <a:spAutoFit/>
          </a:bodyPr>
          <a:lstStyle/>
          <a:p>
            <a:r>
              <a:rPr lang="en-US" b="1" dirty="0" smtClean="0">
                <a:solidFill>
                  <a:schemeClr val="tx1"/>
                </a:solidFill>
              </a:rPr>
              <a:t>(d)</a:t>
            </a:r>
            <a:endParaRPr lang="en-US" b="1" dirty="0">
              <a:solidFill>
                <a:schemeClr val="tx1"/>
              </a:solidFill>
            </a:endParaRPr>
          </a:p>
        </p:txBody>
      </p:sp>
      <p:sp>
        <p:nvSpPr>
          <p:cNvPr id="12" name="内容占位符 2"/>
          <p:cNvSpPr txBox="1">
            <a:spLocks/>
          </p:cNvSpPr>
          <p:nvPr/>
        </p:nvSpPr>
        <p:spPr>
          <a:xfrm>
            <a:off x="1047548" y="1566614"/>
            <a:ext cx="10863470"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L2 cache: VGG-16</a:t>
            </a:r>
          </a:p>
        </p:txBody>
      </p:sp>
      <p:sp>
        <p:nvSpPr>
          <p:cNvPr id="10" name="内容占位符 2"/>
          <p:cNvSpPr>
            <a:spLocks noGrp="1"/>
          </p:cNvSpPr>
          <p:nvPr>
            <p:ph idx="1"/>
          </p:nvPr>
        </p:nvSpPr>
        <p:spPr>
          <a:xfrm>
            <a:off x="750254" y="3093556"/>
            <a:ext cx="10863470" cy="1696891"/>
          </a:xfrm>
          <a:solidFill>
            <a:schemeClr val="tx1"/>
          </a:solidFill>
        </p:spPr>
        <p:txBody>
          <a:bodyPr>
            <a:normAutofit/>
          </a:bodyPr>
          <a:lstStyle/>
          <a:p>
            <a:r>
              <a:rPr lang="en-US" altLang="zh-CN" dirty="0" smtClean="0">
                <a:solidFill>
                  <a:schemeClr val="bg1"/>
                </a:solidFill>
              </a:rPr>
              <a:t>As </a:t>
            </a:r>
            <a:r>
              <a:rPr lang="en-US" altLang="zh-CN" dirty="0">
                <a:solidFill>
                  <a:schemeClr val="bg1"/>
                </a:solidFill>
              </a:rPr>
              <a:t>such, these layers have sufficient locality, especially </a:t>
            </a:r>
            <a:r>
              <a:rPr lang="en-US" altLang="zh-CN" dirty="0" smtClean="0">
                <a:solidFill>
                  <a:schemeClr val="bg1"/>
                </a:solidFill>
              </a:rPr>
              <a:t>with read </a:t>
            </a:r>
            <a:r>
              <a:rPr lang="en-US" altLang="zh-CN" dirty="0">
                <a:solidFill>
                  <a:schemeClr val="bg1"/>
                </a:solidFill>
              </a:rPr>
              <a:t>requests, if the GPU can integrate large caches to </a:t>
            </a:r>
            <a:r>
              <a:rPr lang="en-US" altLang="zh-CN" dirty="0" smtClean="0">
                <a:solidFill>
                  <a:schemeClr val="bg1"/>
                </a:solidFill>
              </a:rPr>
              <a:t>accommodate their </a:t>
            </a:r>
            <a:r>
              <a:rPr lang="en-US" altLang="zh-CN" dirty="0">
                <a:solidFill>
                  <a:schemeClr val="bg1"/>
                </a:solidFill>
              </a:rPr>
              <a:t>working set. </a:t>
            </a:r>
            <a:endParaRPr lang="en-US" altLang="zh-CN" dirty="0" smtClean="0">
              <a:solidFill>
                <a:schemeClr val="bg1"/>
              </a:solidFill>
            </a:endParaRPr>
          </a:p>
          <a:p>
            <a:endParaRPr lang="en-US" altLang="zh-CN" dirty="0" smtClean="0">
              <a:solidFill>
                <a:schemeClr val="bg1"/>
              </a:solidFill>
            </a:endParaRPr>
          </a:p>
        </p:txBody>
      </p:sp>
      <p:sp>
        <p:nvSpPr>
          <p:cNvPr id="2" name="灯片编号占位符 1"/>
          <p:cNvSpPr>
            <a:spLocks noGrp="1"/>
          </p:cNvSpPr>
          <p:nvPr>
            <p:ph type="sldNum" sz="quarter" idx="12"/>
          </p:nvPr>
        </p:nvSpPr>
        <p:spPr/>
        <p:txBody>
          <a:bodyPr/>
          <a:lstStyle/>
          <a:p>
            <a:fld id="{2792C3BB-7BCA-409A-8E4C-EF1D630C9496}" type="slidenum">
              <a:rPr lang="zh-CN" altLang="en-US" smtClean="0"/>
              <a:t>25</a:t>
            </a:fld>
            <a:endParaRPr lang="zh-CN" altLang="en-US"/>
          </a:p>
        </p:txBody>
      </p:sp>
    </p:spTree>
    <p:extLst>
      <p:ext uri="{BB962C8B-B14F-4D97-AF65-F5344CB8AC3E}">
        <p14:creationId xmlns:p14="http://schemas.microsoft.com/office/powerpoint/2010/main" val="144041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500"/>
                                        <p:tgtEl>
                                          <p:spTgt spid="10">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a:graphicFrameLocks/>
          </p:cNvGraphicFramePr>
          <p:nvPr>
            <p:extLst>
              <p:ext uri="{D42A27DB-BD31-4B8C-83A1-F6EECF244321}">
                <p14:modId xmlns:p14="http://schemas.microsoft.com/office/powerpoint/2010/main" val="589648284"/>
              </p:ext>
            </p:extLst>
          </p:nvPr>
        </p:nvGraphicFramePr>
        <p:xfrm>
          <a:off x="1155228" y="2190964"/>
          <a:ext cx="6788120" cy="37701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3"/>
          <p:cNvGraphicFramePr>
            <a:graphicFrameLocks/>
          </p:cNvGraphicFramePr>
          <p:nvPr>
            <p:extLst>
              <p:ext uri="{D42A27DB-BD31-4B8C-83A1-F6EECF244321}">
                <p14:modId xmlns:p14="http://schemas.microsoft.com/office/powerpoint/2010/main" val="44496094"/>
              </p:ext>
            </p:extLst>
          </p:nvPr>
        </p:nvGraphicFramePr>
        <p:xfrm>
          <a:off x="4921302" y="2316398"/>
          <a:ext cx="7270698" cy="3798277"/>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5"/>
          <p:cNvSpPr txBox="1"/>
          <p:nvPr/>
        </p:nvSpPr>
        <p:spPr>
          <a:xfrm>
            <a:off x="2002663" y="2884646"/>
            <a:ext cx="442436" cy="369332"/>
          </a:xfrm>
          <a:prstGeom prst="rect">
            <a:avLst/>
          </a:prstGeom>
          <a:noFill/>
        </p:spPr>
        <p:txBody>
          <a:bodyPr wrap="none" rtlCol="0">
            <a:spAutoFit/>
          </a:bodyPr>
          <a:lstStyle/>
          <a:p>
            <a:r>
              <a:rPr lang="en-US" b="1" dirty="0" smtClean="0"/>
              <a:t>(a)</a:t>
            </a:r>
            <a:endParaRPr lang="en-US" b="1" dirty="0"/>
          </a:p>
        </p:txBody>
      </p:sp>
      <p:sp>
        <p:nvSpPr>
          <p:cNvPr id="13" name="TextBox 6"/>
          <p:cNvSpPr txBox="1"/>
          <p:nvPr/>
        </p:nvSpPr>
        <p:spPr>
          <a:xfrm>
            <a:off x="5885353" y="2884646"/>
            <a:ext cx="452355" cy="369332"/>
          </a:xfrm>
          <a:prstGeom prst="rect">
            <a:avLst/>
          </a:prstGeom>
          <a:noFill/>
        </p:spPr>
        <p:txBody>
          <a:bodyPr wrap="none" rtlCol="0">
            <a:spAutoFit/>
          </a:bodyPr>
          <a:lstStyle/>
          <a:p>
            <a:r>
              <a:rPr lang="en-US" b="1" dirty="0" smtClean="0"/>
              <a:t>(b)</a:t>
            </a:r>
            <a:endParaRPr lang="en-US" b="1" dirty="0"/>
          </a:p>
        </p:txBody>
      </p:sp>
      <p:sp>
        <p:nvSpPr>
          <p:cNvPr id="14" name="内容占位符 2"/>
          <p:cNvSpPr txBox="1">
            <a:spLocks/>
          </p:cNvSpPr>
          <p:nvPr/>
        </p:nvSpPr>
        <p:spPr>
          <a:xfrm>
            <a:off x="1047548" y="1566614"/>
            <a:ext cx="10863470"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Memory: </a:t>
            </a:r>
            <a:r>
              <a:rPr lang="en-US" altLang="zh-CN" dirty="0" err="1"/>
              <a:t>AlexNet</a:t>
            </a:r>
            <a:endParaRPr lang="en-US" altLang="zh-CN" dirty="0"/>
          </a:p>
        </p:txBody>
      </p:sp>
      <p:sp>
        <p:nvSpPr>
          <p:cNvPr id="9" name="内容占位符 2"/>
          <p:cNvSpPr txBox="1">
            <a:spLocks/>
          </p:cNvSpPr>
          <p:nvPr/>
        </p:nvSpPr>
        <p:spPr>
          <a:xfrm>
            <a:off x="2004796" y="5636341"/>
            <a:ext cx="7884287"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solidFill>
                <a:srgbClr val="FF0000"/>
              </a:solidFill>
            </a:endParaRPr>
          </a:p>
        </p:txBody>
      </p:sp>
      <p:sp>
        <p:nvSpPr>
          <p:cNvPr id="2" name="灯片编号占位符 1"/>
          <p:cNvSpPr>
            <a:spLocks noGrp="1"/>
          </p:cNvSpPr>
          <p:nvPr>
            <p:ph type="sldNum" sz="quarter" idx="12"/>
          </p:nvPr>
        </p:nvSpPr>
        <p:spPr/>
        <p:txBody>
          <a:bodyPr/>
          <a:lstStyle/>
          <a:p>
            <a:fld id="{2792C3BB-7BCA-409A-8E4C-EF1D630C9496}" type="slidenum">
              <a:rPr lang="zh-CN" altLang="en-US" smtClean="0"/>
              <a:t>26</a:t>
            </a:fld>
            <a:endParaRPr lang="zh-CN" altLang="en-US"/>
          </a:p>
        </p:txBody>
      </p:sp>
    </p:spTree>
    <p:extLst>
      <p:ext uri="{BB962C8B-B14F-4D97-AF65-F5344CB8AC3E}">
        <p14:creationId xmlns:p14="http://schemas.microsoft.com/office/powerpoint/2010/main" val="171068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表 13"/>
          <p:cNvGraphicFramePr>
            <a:graphicFrameLocks/>
          </p:cNvGraphicFramePr>
          <p:nvPr>
            <p:extLst>
              <p:ext uri="{D42A27DB-BD31-4B8C-83A1-F6EECF244321}">
                <p14:modId xmlns:p14="http://schemas.microsoft.com/office/powerpoint/2010/main" val="320169011"/>
              </p:ext>
            </p:extLst>
          </p:nvPr>
        </p:nvGraphicFramePr>
        <p:xfrm>
          <a:off x="5430863" y="287223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图表 14"/>
          <p:cNvGraphicFramePr>
            <a:graphicFrameLocks/>
          </p:cNvGraphicFramePr>
          <p:nvPr>
            <p:extLst>
              <p:ext uri="{D42A27DB-BD31-4B8C-83A1-F6EECF244321}">
                <p14:modId xmlns:p14="http://schemas.microsoft.com/office/powerpoint/2010/main" val="3888150339"/>
              </p:ext>
            </p:extLst>
          </p:nvPr>
        </p:nvGraphicFramePr>
        <p:xfrm>
          <a:off x="1047548" y="2658148"/>
          <a:ext cx="8730344" cy="2979057"/>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7"/>
          <p:cNvSpPr txBox="1"/>
          <p:nvPr/>
        </p:nvSpPr>
        <p:spPr>
          <a:xfrm>
            <a:off x="2282431" y="3072182"/>
            <a:ext cx="466782" cy="353174"/>
          </a:xfrm>
          <a:prstGeom prst="rect">
            <a:avLst/>
          </a:prstGeom>
          <a:noFill/>
        </p:spPr>
        <p:txBody>
          <a:bodyPr wrap="none" rtlCol="0">
            <a:spAutoFit/>
          </a:bodyPr>
          <a:lstStyle/>
          <a:p>
            <a:r>
              <a:rPr lang="en-US" b="1" dirty="0" smtClean="0">
                <a:solidFill>
                  <a:schemeClr val="tx1"/>
                </a:solidFill>
              </a:rPr>
              <a:t>(a)</a:t>
            </a:r>
            <a:endParaRPr lang="en-US" b="1" dirty="0">
              <a:solidFill>
                <a:schemeClr val="tx1"/>
              </a:solidFill>
            </a:endParaRPr>
          </a:p>
        </p:txBody>
      </p:sp>
      <p:sp>
        <p:nvSpPr>
          <p:cNvPr id="17" name="TextBox 8"/>
          <p:cNvSpPr txBox="1"/>
          <p:nvPr/>
        </p:nvSpPr>
        <p:spPr>
          <a:xfrm>
            <a:off x="6729275" y="3072182"/>
            <a:ext cx="479406" cy="353174"/>
          </a:xfrm>
          <a:prstGeom prst="rect">
            <a:avLst/>
          </a:prstGeom>
          <a:noFill/>
        </p:spPr>
        <p:txBody>
          <a:bodyPr wrap="none" rtlCol="0">
            <a:spAutoFit/>
          </a:bodyPr>
          <a:lstStyle/>
          <a:p>
            <a:r>
              <a:rPr lang="en-US" b="1" dirty="0" smtClean="0">
                <a:solidFill>
                  <a:schemeClr val="tx1"/>
                </a:solidFill>
              </a:rPr>
              <a:t>(b)</a:t>
            </a:r>
            <a:endParaRPr lang="en-US" b="1" dirty="0">
              <a:solidFill>
                <a:schemeClr val="tx1"/>
              </a:solidFill>
            </a:endParaRPr>
          </a:p>
        </p:txBody>
      </p:sp>
      <p:sp>
        <p:nvSpPr>
          <p:cNvPr id="12" name="内容占位符 2"/>
          <p:cNvSpPr txBox="1">
            <a:spLocks/>
          </p:cNvSpPr>
          <p:nvPr/>
        </p:nvSpPr>
        <p:spPr>
          <a:xfrm>
            <a:off x="1047548" y="1566614"/>
            <a:ext cx="10863470" cy="79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Memory: </a:t>
            </a:r>
            <a:r>
              <a:rPr lang="en-US" altLang="zh-CN" dirty="0" smtClean="0"/>
              <a:t>VGG-16</a:t>
            </a:r>
            <a:endParaRPr lang="en-US" altLang="zh-CN" dirty="0"/>
          </a:p>
        </p:txBody>
      </p:sp>
      <p:sp>
        <p:nvSpPr>
          <p:cNvPr id="2" name="灯片编号占位符 1"/>
          <p:cNvSpPr>
            <a:spLocks noGrp="1"/>
          </p:cNvSpPr>
          <p:nvPr>
            <p:ph type="sldNum" sz="quarter" idx="12"/>
          </p:nvPr>
        </p:nvSpPr>
        <p:spPr/>
        <p:txBody>
          <a:bodyPr/>
          <a:lstStyle/>
          <a:p>
            <a:fld id="{2792C3BB-7BCA-409A-8E4C-EF1D630C9496}" type="slidenum">
              <a:rPr lang="zh-CN" altLang="en-US" smtClean="0"/>
              <a:t>27</a:t>
            </a:fld>
            <a:endParaRPr lang="zh-CN" altLang="en-US"/>
          </a:p>
        </p:txBody>
      </p:sp>
      <p:sp>
        <p:nvSpPr>
          <p:cNvPr id="10" name="内容占位符 2"/>
          <p:cNvSpPr txBox="1">
            <a:spLocks/>
          </p:cNvSpPr>
          <p:nvPr/>
        </p:nvSpPr>
        <p:spPr>
          <a:xfrm>
            <a:off x="460048" y="2296899"/>
            <a:ext cx="11544453" cy="2861108"/>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CONV inter-layers have much higher memory write throughput, because they have lower L2 write hit rates. </a:t>
            </a:r>
          </a:p>
          <a:p>
            <a:endParaRPr lang="en-US" altLang="zh-CN" dirty="0">
              <a:solidFill>
                <a:schemeClr val="bg1"/>
              </a:solidFill>
            </a:endParaRPr>
          </a:p>
          <a:p>
            <a:r>
              <a:rPr lang="en-US" altLang="zh-CN" dirty="0" smtClean="0">
                <a:solidFill>
                  <a:schemeClr val="bg1"/>
                </a:solidFill>
              </a:rPr>
              <a:t>FCN </a:t>
            </a:r>
            <a:r>
              <a:rPr lang="en-US" altLang="zh-CN" dirty="0">
                <a:solidFill>
                  <a:schemeClr val="bg1"/>
                </a:solidFill>
              </a:rPr>
              <a:t>layers have much higher memory read throughput, because they have lower L2 read hit rates.</a:t>
            </a:r>
          </a:p>
          <a:p>
            <a:endParaRPr lang="en-US" altLang="zh-CN" dirty="0">
              <a:solidFill>
                <a:schemeClr val="bg1"/>
              </a:solidFill>
            </a:endParaRPr>
          </a:p>
        </p:txBody>
      </p:sp>
    </p:spTree>
    <p:extLst>
      <p:ext uri="{BB962C8B-B14F-4D97-AF65-F5344CB8AC3E}">
        <p14:creationId xmlns:p14="http://schemas.microsoft.com/office/powerpoint/2010/main" val="294705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7396"/>
            <a:ext cx="6732104" cy="749784"/>
          </a:xfrm>
        </p:spPr>
        <p:txBody>
          <a:bodyPr>
            <a:normAutofit/>
          </a:bodyPr>
          <a:lstStyle/>
          <a:p>
            <a:r>
              <a:rPr lang="en-US" altLang="zh-CN" b="1" dirty="0" smtClean="0"/>
              <a:t>Conclusion</a:t>
            </a:r>
            <a:endParaRPr lang="en-US" altLang="zh-CN" b="1" dirty="0"/>
          </a:p>
        </p:txBody>
      </p:sp>
      <p:sp>
        <p:nvSpPr>
          <p:cNvPr id="3" name="内容占位符 2"/>
          <p:cNvSpPr>
            <a:spLocks noGrp="1"/>
          </p:cNvSpPr>
          <p:nvPr>
            <p:ph idx="1"/>
          </p:nvPr>
        </p:nvSpPr>
        <p:spPr>
          <a:xfrm>
            <a:off x="782911" y="2302703"/>
            <a:ext cx="10863470" cy="4351338"/>
          </a:xfrm>
        </p:spPr>
        <p:txBody>
          <a:bodyPr>
            <a:normAutofit/>
          </a:bodyPr>
          <a:lstStyle/>
          <a:p>
            <a:r>
              <a:rPr lang="en-US" altLang="zh-CN" dirty="0"/>
              <a:t>The execution time of convolutional inter-layers </a:t>
            </a:r>
            <a:r>
              <a:rPr lang="en-US" altLang="zh-CN" dirty="0" smtClean="0"/>
              <a:t>dominates the </a:t>
            </a:r>
            <a:r>
              <a:rPr lang="en-US" altLang="zh-CN" dirty="0"/>
              <a:t>total execution time. In particular, backpropagation </a:t>
            </a:r>
            <a:r>
              <a:rPr lang="en-US" altLang="zh-CN" dirty="0" smtClean="0"/>
              <a:t>of these </a:t>
            </a:r>
            <a:r>
              <a:rPr lang="en-US" altLang="zh-CN" dirty="0"/>
              <a:t>inter-layers consumes significantly longer </a:t>
            </a:r>
            <a:r>
              <a:rPr lang="en-US" altLang="zh-CN" dirty="0" smtClean="0"/>
              <a:t>execution time </a:t>
            </a:r>
            <a:r>
              <a:rPr lang="en-US" altLang="zh-CN" dirty="0"/>
              <a:t>than forward propagation</a:t>
            </a:r>
            <a:r>
              <a:rPr lang="en-US" altLang="zh-CN" dirty="0" smtClean="0"/>
              <a:t>.</a:t>
            </a:r>
          </a:p>
          <a:p>
            <a:r>
              <a:rPr lang="en-US" altLang="zh-CN" dirty="0" smtClean="0"/>
              <a:t>The </a:t>
            </a:r>
            <a:r>
              <a:rPr lang="en-US" altLang="zh-CN" dirty="0"/>
              <a:t>working set of convolutional inter-layers does not </a:t>
            </a:r>
            <a:r>
              <a:rPr lang="en-US" altLang="zh-CN" dirty="0" smtClean="0"/>
              <a:t>fit in </a:t>
            </a:r>
            <a:r>
              <a:rPr lang="en-US" altLang="zh-CN" dirty="0"/>
              <a:t>L1 cache, while convolutional input layer can exploit </a:t>
            </a:r>
            <a:r>
              <a:rPr lang="en-US" altLang="zh-CN" dirty="0" smtClean="0"/>
              <a:t>L1 cache </a:t>
            </a:r>
            <a:r>
              <a:rPr lang="en-US" altLang="zh-CN" dirty="0"/>
              <a:t>sufficiently</a:t>
            </a:r>
            <a:r>
              <a:rPr lang="en-US" altLang="zh-CN" dirty="0" smtClean="0"/>
              <a:t>.  </a:t>
            </a:r>
          </a:p>
          <a:p>
            <a:r>
              <a:rPr lang="en-US" altLang="zh-CN" dirty="0" smtClean="0"/>
              <a:t>Interconnect </a:t>
            </a:r>
            <a:r>
              <a:rPr lang="en-US" altLang="zh-CN" dirty="0"/>
              <a:t>network can also be a performance </a:t>
            </a:r>
            <a:r>
              <a:rPr lang="en-US" altLang="zh-CN" dirty="0" smtClean="0"/>
              <a:t>bottleneck that </a:t>
            </a:r>
            <a:r>
              <a:rPr lang="en-US" altLang="zh-CN" dirty="0"/>
              <a:t>substantially increase GPU memory bandwidth demand.</a:t>
            </a:r>
          </a:p>
        </p:txBody>
      </p:sp>
      <p:sp>
        <p:nvSpPr>
          <p:cNvPr id="4" name="灯片编号占位符 3"/>
          <p:cNvSpPr>
            <a:spLocks noGrp="1"/>
          </p:cNvSpPr>
          <p:nvPr>
            <p:ph type="sldNum" sz="quarter" idx="12"/>
          </p:nvPr>
        </p:nvSpPr>
        <p:spPr/>
        <p:txBody>
          <a:bodyPr/>
          <a:lstStyle/>
          <a:p>
            <a:fld id="{2792C3BB-7BCA-409A-8E4C-EF1D630C9496}" type="slidenum">
              <a:rPr lang="zh-CN" altLang="en-US" smtClean="0"/>
              <a:t>28</a:t>
            </a:fld>
            <a:endParaRPr lang="zh-CN" altLang="en-US"/>
          </a:p>
        </p:txBody>
      </p:sp>
    </p:spTree>
    <p:extLst>
      <p:ext uri="{BB962C8B-B14F-4D97-AF65-F5344CB8AC3E}">
        <p14:creationId xmlns:p14="http://schemas.microsoft.com/office/powerpoint/2010/main" val="3333037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7211" y="2100262"/>
            <a:ext cx="5097189" cy="1277938"/>
          </a:xfrm>
        </p:spPr>
        <p:txBody>
          <a:bodyPr>
            <a:noAutofit/>
          </a:bodyPr>
          <a:lstStyle/>
          <a:p>
            <a:pPr marL="0" indent="0">
              <a:buNone/>
            </a:pPr>
            <a:r>
              <a:rPr lang="en-US" altLang="zh-CN" sz="7200" dirty="0" smtClean="0"/>
              <a:t>Thank you.</a:t>
            </a:r>
            <a:endParaRPr lang="en-US" altLang="zh-CN" sz="7200" dirty="0"/>
          </a:p>
        </p:txBody>
      </p:sp>
      <p:sp>
        <p:nvSpPr>
          <p:cNvPr id="2" name="灯片编号占位符 1"/>
          <p:cNvSpPr>
            <a:spLocks noGrp="1"/>
          </p:cNvSpPr>
          <p:nvPr>
            <p:ph type="sldNum" sz="quarter" idx="12"/>
          </p:nvPr>
        </p:nvSpPr>
        <p:spPr/>
        <p:txBody>
          <a:bodyPr/>
          <a:lstStyle/>
          <a:p>
            <a:fld id="{2792C3BB-7BCA-409A-8E4C-EF1D630C9496}" type="slidenum">
              <a:rPr lang="zh-CN" altLang="en-US" smtClean="0"/>
              <a:t>29</a:t>
            </a:fld>
            <a:endParaRPr lang="zh-CN" altLang="en-US"/>
          </a:p>
        </p:txBody>
      </p:sp>
    </p:spTree>
    <p:extLst>
      <p:ext uri="{BB962C8B-B14F-4D97-AF65-F5344CB8AC3E}">
        <p14:creationId xmlns:p14="http://schemas.microsoft.com/office/powerpoint/2010/main" val="1350328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intel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266" y="3307936"/>
            <a:ext cx="6029191" cy="301459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2792C3BB-7BCA-409A-8E4C-EF1D630C9496}" type="slidenum">
              <a:rPr lang="zh-CN" altLang="en-US" smtClean="0"/>
              <a:t>3</a:t>
            </a:fld>
            <a:endParaRPr lang="zh-CN" altLang="en-US"/>
          </a:p>
        </p:txBody>
      </p:sp>
      <p:sp>
        <p:nvSpPr>
          <p:cNvPr id="5" name="标题 1"/>
          <p:cNvSpPr>
            <a:spLocks noGrp="1"/>
          </p:cNvSpPr>
          <p:nvPr>
            <p:ph type="title"/>
          </p:nvPr>
        </p:nvSpPr>
        <p:spPr>
          <a:xfrm>
            <a:off x="542424" y="328178"/>
            <a:ext cx="8868923" cy="749784"/>
          </a:xfrm>
        </p:spPr>
        <p:txBody>
          <a:bodyPr>
            <a:noAutofit/>
          </a:bodyPr>
          <a:lstStyle/>
          <a:p>
            <a:r>
              <a:rPr lang="en-US" altLang="zh-CN" sz="5400" b="1" dirty="0" smtClean="0"/>
              <a:t>Training</a:t>
            </a:r>
            <a:endParaRPr lang="zh-CN" altLang="en-US" sz="5400" b="1" dirty="0"/>
          </a:p>
        </p:txBody>
      </p:sp>
      <p:pic>
        <p:nvPicPr>
          <p:cNvPr id="3" name="Picture 2" descr="Image result for g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348" y="1100483"/>
            <a:ext cx="4762500" cy="37147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amd apu"/>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9898" y="175465"/>
            <a:ext cx="4478612" cy="298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480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792C3BB-7BCA-409A-8E4C-EF1D630C9496}" type="slidenum">
              <a:rPr lang="zh-CN" altLang="en-US" smtClean="0"/>
              <a:t>4</a:t>
            </a:fld>
            <a:endParaRPr lang="zh-CN" altLang="en-US"/>
          </a:p>
        </p:txBody>
      </p:sp>
      <p:sp>
        <p:nvSpPr>
          <p:cNvPr id="6" name="标题 1"/>
          <p:cNvSpPr>
            <a:spLocks noGrp="1"/>
          </p:cNvSpPr>
          <p:nvPr>
            <p:ph type="title"/>
          </p:nvPr>
        </p:nvSpPr>
        <p:spPr>
          <a:xfrm>
            <a:off x="542424" y="328178"/>
            <a:ext cx="8868923" cy="749784"/>
          </a:xfrm>
        </p:spPr>
        <p:txBody>
          <a:bodyPr>
            <a:noAutofit/>
          </a:bodyPr>
          <a:lstStyle/>
          <a:p>
            <a:r>
              <a:rPr lang="en-US" altLang="zh-CN" sz="5400" b="1" dirty="0" smtClean="0"/>
              <a:t>Inference</a:t>
            </a:r>
            <a:endParaRPr lang="zh-CN" altLang="en-US" sz="5400" b="1" dirty="0"/>
          </a:p>
        </p:txBody>
      </p:sp>
      <p:pic>
        <p:nvPicPr>
          <p:cNvPr id="1026" name="Picture 2" descr="Image result for FPG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796" y="1435964"/>
            <a:ext cx="4862089" cy="32424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S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885" y="2918570"/>
            <a:ext cx="7124700" cy="3324226"/>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2"/>
          <p:cNvSpPr>
            <a:spLocks noGrp="1"/>
          </p:cNvSpPr>
          <p:nvPr>
            <p:ph idx="1"/>
          </p:nvPr>
        </p:nvSpPr>
        <p:spPr>
          <a:xfrm>
            <a:off x="114795" y="1241545"/>
            <a:ext cx="11986789" cy="5114805"/>
          </a:xfrm>
          <a:solidFill>
            <a:schemeClr val="tx1"/>
          </a:solidFill>
        </p:spPr>
        <p:txBody>
          <a:bodyPr>
            <a:normAutofit/>
          </a:bodyPr>
          <a:lstStyle/>
          <a:p>
            <a:endParaRPr lang="en-US" altLang="zh-CN" sz="4800" dirty="0" smtClean="0">
              <a:solidFill>
                <a:schemeClr val="bg1"/>
              </a:solidFill>
            </a:endParaRPr>
          </a:p>
          <a:p>
            <a:endParaRPr lang="en-US" altLang="zh-CN" sz="4800" dirty="0">
              <a:solidFill>
                <a:schemeClr val="bg1"/>
              </a:solidFill>
            </a:endParaRPr>
          </a:p>
          <a:p>
            <a:r>
              <a:rPr lang="en-US" altLang="zh-CN" sz="4800" dirty="0" smtClean="0">
                <a:solidFill>
                  <a:schemeClr val="bg1"/>
                </a:solidFill>
              </a:rPr>
              <a:t>This work focuses on TRAINING.</a:t>
            </a:r>
            <a:endParaRPr lang="en-US" altLang="zh-CN" sz="4000" dirty="0">
              <a:solidFill>
                <a:schemeClr val="bg1"/>
              </a:solidFill>
            </a:endParaRPr>
          </a:p>
        </p:txBody>
      </p:sp>
    </p:spTree>
    <p:extLst>
      <p:ext uri="{BB962C8B-B14F-4D97-AF65-F5344CB8AC3E}">
        <p14:creationId xmlns:p14="http://schemas.microsoft.com/office/powerpoint/2010/main" val="59088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500"/>
                                        <p:tgtEl>
                                          <p:spTgt spid="9">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fade">
                                      <p:cBhvr>
                                        <p:cTn id="11"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4480" y="1309617"/>
            <a:ext cx="10343161" cy="749784"/>
          </a:xfrm>
        </p:spPr>
        <p:txBody>
          <a:bodyPr>
            <a:noAutofit/>
          </a:bodyPr>
          <a:lstStyle/>
          <a:p>
            <a:r>
              <a:rPr lang="en-US" altLang="zh-CN" sz="4000" b="1" dirty="0"/>
              <a:t>ImageNet Large Scale Visual Recognition </a:t>
            </a:r>
            <a:r>
              <a:rPr lang="en-US" altLang="zh-CN" sz="4000" b="1" dirty="0" smtClean="0"/>
              <a:t>Challenge</a:t>
            </a:r>
            <a:br>
              <a:rPr lang="en-US" altLang="zh-CN" sz="4000" b="1" dirty="0" smtClean="0"/>
            </a:br>
            <a:r>
              <a:rPr lang="en-US" altLang="zh-CN" sz="4000" dirty="0" smtClean="0"/>
              <a:t>Recent Winners</a:t>
            </a:r>
            <a:endParaRPr lang="zh-CN" altLang="en-US" sz="4000" dirty="0"/>
          </a:p>
        </p:txBody>
      </p:sp>
      <p:sp>
        <p:nvSpPr>
          <p:cNvPr id="6" name="内容占位符 5"/>
          <p:cNvSpPr>
            <a:spLocks noGrp="1"/>
          </p:cNvSpPr>
          <p:nvPr>
            <p:ph idx="1"/>
          </p:nvPr>
        </p:nvSpPr>
        <p:spPr>
          <a:xfrm>
            <a:off x="1107312" y="2985492"/>
            <a:ext cx="10515600" cy="4351338"/>
          </a:xfrm>
        </p:spPr>
        <p:txBody>
          <a:bodyPr>
            <a:normAutofit/>
          </a:bodyPr>
          <a:lstStyle/>
          <a:p>
            <a:pPr marL="0" indent="0">
              <a:buNone/>
            </a:pPr>
            <a:r>
              <a:rPr lang="en-US" altLang="zh-CN" sz="3600" b="1" dirty="0" err="1" smtClean="0"/>
              <a:t>AlexNet</a:t>
            </a:r>
            <a:r>
              <a:rPr lang="en-US" altLang="zh-CN" sz="3600" b="1" dirty="0" smtClean="0"/>
              <a:t>: 8 layers: 2012</a:t>
            </a:r>
          </a:p>
          <a:p>
            <a:pPr marL="0" indent="0">
              <a:buNone/>
            </a:pPr>
            <a:r>
              <a:rPr lang="en-US" altLang="zh-CN" sz="3600" b="1" dirty="0" smtClean="0"/>
              <a:t>VGG: 16 or 19 layers: 2014</a:t>
            </a:r>
          </a:p>
          <a:p>
            <a:pPr marL="0" indent="0">
              <a:buNone/>
            </a:pPr>
            <a:r>
              <a:rPr lang="en-US" altLang="zh-CN" sz="3600" b="1" dirty="0" err="1" smtClean="0"/>
              <a:t>GoogleNet</a:t>
            </a:r>
            <a:r>
              <a:rPr lang="en-US" altLang="zh-CN" sz="3600" b="1" dirty="0" smtClean="0"/>
              <a:t>: 22 layers: 2014</a:t>
            </a:r>
          </a:p>
          <a:p>
            <a:pPr marL="0" indent="0">
              <a:buNone/>
            </a:pPr>
            <a:r>
              <a:rPr lang="en-US" altLang="zh-CN" sz="3600" b="1" dirty="0" err="1" smtClean="0"/>
              <a:t>ResNet</a:t>
            </a:r>
            <a:r>
              <a:rPr lang="en-US" altLang="zh-CN" sz="3600" b="1" dirty="0" smtClean="0"/>
              <a:t>: 152 layers: 2015</a:t>
            </a:r>
            <a:endParaRPr lang="zh-CN" altLang="en-US" sz="3600" b="1" dirty="0"/>
          </a:p>
        </p:txBody>
      </p:sp>
      <p:sp>
        <p:nvSpPr>
          <p:cNvPr id="7" name="标题 1"/>
          <p:cNvSpPr txBox="1">
            <a:spLocks/>
          </p:cNvSpPr>
          <p:nvPr/>
        </p:nvSpPr>
        <p:spPr>
          <a:xfrm>
            <a:off x="6755670" y="1684509"/>
            <a:ext cx="5576925" cy="28422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smtClean="0">
                <a:solidFill>
                  <a:srgbClr val="FF0000"/>
                </a:solidFill>
              </a:rPr>
              <a:t>Modern neural networks go deeper!</a:t>
            </a:r>
            <a:endParaRPr lang="zh-CN" altLang="en-US" b="1" dirty="0">
              <a:solidFill>
                <a:srgbClr val="FF0000"/>
              </a:solidFill>
            </a:endParaRPr>
          </a:p>
        </p:txBody>
      </p:sp>
      <p:sp>
        <p:nvSpPr>
          <p:cNvPr id="3" name="灯片编号占位符 2"/>
          <p:cNvSpPr>
            <a:spLocks noGrp="1"/>
          </p:cNvSpPr>
          <p:nvPr>
            <p:ph type="sldNum" sz="quarter" idx="12"/>
          </p:nvPr>
        </p:nvSpPr>
        <p:spPr/>
        <p:txBody>
          <a:bodyPr/>
          <a:lstStyle/>
          <a:p>
            <a:fld id="{2792C3BB-7BCA-409A-8E4C-EF1D630C9496}" type="slidenum">
              <a:rPr lang="zh-CN" altLang="en-US" smtClean="0"/>
              <a:t>5</a:t>
            </a:fld>
            <a:endParaRPr lang="zh-CN" altLang="en-US"/>
          </a:p>
        </p:txBody>
      </p:sp>
    </p:spTree>
    <p:extLst>
      <p:ext uri="{BB962C8B-B14F-4D97-AF65-F5344CB8AC3E}">
        <p14:creationId xmlns:p14="http://schemas.microsoft.com/office/powerpoint/2010/main" val="46854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5008" y="905388"/>
            <a:ext cx="10058399" cy="749784"/>
          </a:xfrm>
        </p:spPr>
        <p:txBody>
          <a:bodyPr>
            <a:normAutofit fontScale="90000"/>
          </a:bodyPr>
          <a:lstStyle/>
          <a:p>
            <a:r>
              <a:rPr lang="en-US" altLang="zh-CN" b="1" dirty="0" smtClean="0"/>
              <a:t>Challenges </a:t>
            </a:r>
            <a:r>
              <a:rPr lang="en-US" altLang="zh-CN" b="1" dirty="0" smtClean="0"/>
              <a:t>With </a:t>
            </a:r>
            <a:r>
              <a:rPr lang="en-US" altLang="zh-CN" b="1" dirty="0"/>
              <a:t>D</a:t>
            </a:r>
            <a:r>
              <a:rPr lang="en-US" altLang="zh-CN" b="1" dirty="0" smtClean="0"/>
              <a:t>eeper </a:t>
            </a:r>
            <a:r>
              <a:rPr lang="en-US" altLang="zh-CN" b="1" dirty="0"/>
              <a:t>M</a:t>
            </a:r>
            <a:r>
              <a:rPr lang="en-US" altLang="zh-CN" b="1" dirty="0" smtClean="0"/>
              <a:t>odel </a:t>
            </a:r>
            <a:r>
              <a:rPr lang="en-US" altLang="zh-CN" b="1" dirty="0" smtClean="0"/>
              <a:t>and </a:t>
            </a:r>
            <a:r>
              <a:rPr lang="en-US" altLang="zh-CN" b="1" dirty="0" smtClean="0"/>
              <a:t>Large </a:t>
            </a:r>
            <a:r>
              <a:rPr lang="en-US" altLang="zh-CN" b="1" dirty="0"/>
              <a:t>B</a:t>
            </a:r>
            <a:r>
              <a:rPr lang="en-US" altLang="zh-CN" b="1" dirty="0" smtClean="0"/>
              <a:t>atch</a:t>
            </a:r>
            <a:endParaRPr lang="zh-CN" altLang="en-US" b="1" dirty="0"/>
          </a:p>
        </p:txBody>
      </p:sp>
      <p:graphicFrame>
        <p:nvGraphicFramePr>
          <p:cNvPr id="6" name="图表 5"/>
          <p:cNvGraphicFramePr>
            <a:graphicFrameLocks/>
          </p:cNvGraphicFramePr>
          <p:nvPr>
            <p:extLst>
              <p:ext uri="{D42A27DB-BD31-4B8C-83A1-F6EECF244321}">
                <p14:modId xmlns:p14="http://schemas.microsoft.com/office/powerpoint/2010/main" val="3880290506"/>
              </p:ext>
            </p:extLst>
          </p:nvPr>
        </p:nvGraphicFramePr>
        <p:xfrm>
          <a:off x="2125013" y="2091998"/>
          <a:ext cx="8873545" cy="4201733"/>
        </p:xfrm>
        <a:graphic>
          <a:graphicData uri="http://schemas.openxmlformats.org/drawingml/2006/chart">
            <c:chart xmlns:c="http://schemas.openxmlformats.org/drawingml/2006/chart" xmlns:r="http://schemas.openxmlformats.org/officeDocument/2006/relationships" r:id="rId3"/>
          </a:graphicData>
        </a:graphic>
      </p:graphicFrame>
      <p:sp>
        <p:nvSpPr>
          <p:cNvPr id="3" name="灯片编号占位符 2"/>
          <p:cNvSpPr>
            <a:spLocks noGrp="1"/>
          </p:cNvSpPr>
          <p:nvPr>
            <p:ph type="sldNum" sz="quarter" idx="12"/>
          </p:nvPr>
        </p:nvSpPr>
        <p:spPr/>
        <p:txBody>
          <a:bodyPr/>
          <a:lstStyle/>
          <a:p>
            <a:fld id="{2792C3BB-7BCA-409A-8E4C-EF1D630C9496}" type="slidenum">
              <a:rPr lang="zh-CN" altLang="en-US" smtClean="0"/>
              <a:t>6</a:t>
            </a:fld>
            <a:endParaRPr lang="zh-CN" altLang="en-US"/>
          </a:p>
        </p:txBody>
      </p:sp>
    </p:spTree>
    <p:extLst>
      <p:ext uri="{BB962C8B-B14F-4D97-AF65-F5344CB8AC3E}">
        <p14:creationId xmlns:p14="http://schemas.microsoft.com/office/powerpoint/2010/main" val="2007839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3814" y="1565238"/>
            <a:ext cx="6732104" cy="749784"/>
          </a:xfrm>
        </p:spPr>
        <p:txBody>
          <a:bodyPr>
            <a:noAutofit/>
          </a:bodyPr>
          <a:lstStyle/>
          <a:p>
            <a:r>
              <a:rPr lang="en-US" altLang="zh-CN" sz="5400" b="1" dirty="0" smtClean="0"/>
              <a:t>Problem</a:t>
            </a:r>
            <a:endParaRPr lang="zh-CN" altLang="en-US" sz="5400" b="1" dirty="0"/>
          </a:p>
        </p:txBody>
      </p:sp>
      <p:sp>
        <p:nvSpPr>
          <p:cNvPr id="6" name="内容占位符 5"/>
          <p:cNvSpPr>
            <a:spLocks noGrp="1"/>
          </p:cNvSpPr>
          <p:nvPr>
            <p:ph idx="1"/>
          </p:nvPr>
        </p:nvSpPr>
        <p:spPr>
          <a:xfrm>
            <a:off x="1163851" y="2826701"/>
            <a:ext cx="10515600" cy="2064613"/>
          </a:xfrm>
        </p:spPr>
        <p:txBody>
          <a:bodyPr>
            <a:normAutofit/>
          </a:bodyPr>
          <a:lstStyle/>
          <a:p>
            <a:pPr marL="0" indent="0">
              <a:buNone/>
            </a:pPr>
            <a:r>
              <a:rPr lang="en-US" altLang="zh-CN" sz="3600" b="1" dirty="0" smtClean="0"/>
              <a:t>Larger models need more powerful new architecture!</a:t>
            </a:r>
            <a:endParaRPr lang="zh-CN" altLang="en-US" sz="3600" b="1" dirty="0"/>
          </a:p>
        </p:txBody>
      </p:sp>
      <p:sp>
        <p:nvSpPr>
          <p:cNvPr id="3" name="灯片编号占位符 2"/>
          <p:cNvSpPr>
            <a:spLocks noGrp="1"/>
          </p:cNvSpPr>
          <p:nvPr>
            <p:ph type="sldNum" sz="quarter" idx="12"/>
          </p:nvPr>
        </p:nvSpPr>
        <p:spPr/>
        <p:txBody>
          <a:bodyPr/>
          <a:lstStyle/>
          <a:p>
            <a:fld id="{2792C3BB-7BCA-409A-8E4C-EF1D630C9496}" type="slidenum">
              <a:rPr lang="zh-CN" altLang="en-US" smtClean="0"/>
              <a:t>7</a:t>
            </a:fld>
            <a:endParaRPr lang="zh-CN" altLang="en-US"/>
          </a:p>
        </p:txBody>
      </p:sp>
    </p:spTree>
    <p:extLst>
      <p:ext uri="{BB962C8B-B14F-4D97-AF65-F5344CB8AC3E}">
        <p14:creationId xmlns:p14="http://schemas.microsoft.com/office/powerpoint/2010/main" val="4165356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1400" y="2973510"/>
            <a:ext cx="10515600" cy="1525918"/>
          </a:xfrm>
        </p:spPr>
        <p:txBody>
          <a:bodyPr>
            <a:normAutofit lnSpcReduction="10000"/>
          </a:bodyPr>
          <a:lstStyle/>
          <a:p>
            <a:pPr marL="0" indent="0">
              <a:buNone/>
            </a:pPr>
            <a:r>
              <a:rPr lang="en-US" altLang="zh-CN" sz="3600" b="1" dirty="0" smtClean="0"/>
              <a:t>To build new powerful systems, we need to address the compute and memory bottlenecks in deep learning.</a:t>
            </a:r>
          </a:p>
          <a:p>
            <a:pPr marL="0" indent="0">
              <a:buNone/>
            </a:pPr>
            <a:endParaRPr lang="en-US" altLang="zh-CN" sz="3600" b="1" dirty="0" smtClean="0"/>
          </a:p>
          <a:p>
            <a:endParaRPr lang="en-US" altLang="zh-CN" sz="3600" b="1" dirty="0" smtClean="0"/>
          </a:p>
        </p:txBody>
      </p:sp>
      <p:sp>
        <p:nvSpPr>
          <p:cNvPr id="2" name="灯片编号占位符 1"/>
          <p:cNvSpPr>
            <a:spLocks noGrp="1"/>
          </p:cNvSpPr>
          <p:nvPr>
            <p:ph type="sldNum" sz="quarter" idx="12"/>
          </p:nvPr>
        </p:nvSpPr>
        <p:spPr/>
        <p:txBody>
          <a:bodyPr/>
          <a:lstStyle/>
          <a:p>
            <a:fld id="{2792C3BB-7BCA-409A-8E4C-EF1D630C9496}" type="slidenum">
              <a:rPr lang="zh-CN" altLang="en-US" smtClean="0"/>
              <a:t>8</a:t>
            </a:fld>
            <a:endParaRPr lang="zh-CN" altLang="en-US"/>
          </a:p>
        </p:txBody>
      </p:sp>
      <p:sp>
        <p:nvSpPr>
          <p:cNvPr id="4" name="标题 1"/>
          <p:cNvSpPr>
            <a:spLocks noGrp="1"/>
          </p:cNvSpPr>
          <p:nvPr>
            <p:ph type="title"/>
          </p:nvPr>
        </p:nvSpPr>
        <p:spPr>
          <a:xfrm>
            <a:off x="3953814" y="1565238"/>
            <a:ext cx="6732104" cy="749784"/>
          </a:xfrm>
        </p:spPr>
        <p:txBody>
          <a:bodyPr>
            <a:noAutofit/>
          </a:bodyPr>
          <a:lstStyle/>
          <a:p>
            <a:r>
              <a:rPr lang="en-US" altLang="zh-CN" sz="5400" b="1" dirty="0" smtClean="0"/>
              <a:t>Motivation</a:t>
            </a:r>
            <a:endParaRPr lang="zh-CN" altLang="en-US" sz="5400" b="1" dirty="0"/>
          </a:p>
        </p:txBody>
      </p:sp>
    </p:spTree>
    <p:extLst>
      <p:ext uri="{BB962C8B-B14F-4D97-AF65-F5344CB8AC3E}">
        <p14:creationId xmlns:p14="http://schemas.microsoft.com/office/powerpoint/2010/main" val="850970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17168"/>
            <a:ext cx="10515600" cy="4351338"/>
          </a:xfrm>
        </p:spPr>
        <p:txBody>
          <a:bodyPr>
            <a:normAutofit/>
          </a:bodyPr>
          <a:lstStyle/>
          <a:p>
            <a:pPr marL="0" indent="0">
              <a:buNone/>
            </a:pPr>
            <a:endParaRPr lang="en-US" altLang="zh-CN" dirty="0"/>
          </a:p>
          <a:p>
            <a:r>
              <a:rPr lang="en-US" altLang="zh-CN" dirty="0"/>
              <a:t>We build a layer-wise model for training VGG-16 </a:t>
            </a:r>
            <a:r>
              <a:rPr lang="en-US" altLang="zh-CN" dirty="0" smtClean="0"/>
              <a:t>and </a:t>
            </a:r>
            <a:r>
              <a:rPr lang="en-US" altLang="zh-CN" dirty="0" err="1" smtClean="0"/>
              <a:t>AlexNet</a:t>
            </a:r>
            <a:r>
              <a:rPr lang="en-US" altLang="zh-CN" dirty="0" smtClean="0"/>
              <a:t> </a:t>
            </a:r>
            <a:r>
              <a:rPr lang="en-US" altLang="zh-CN" dirty="0"/>
              <a:t>on GPUs</a:t>
            </a:r>
            <a:r>
              <a:rPr lang="en-US" altLang="zh-CN" dirty="0" smtClean="0"/>
              <a:t>.</a:t>
            </a:r>
          </a:p>
          <a:p>
            <a:endParaRPr lang="en-US" altLang="zh-CN" dirty="0" smtClean="0"/>
          </a:p>
          <a:p>
            <a:r>
              <a:rPr lang="en-US" altLang="zh-CN" dirty="0"/>
              <a:t>We identify GPU performance bottlenecks in compute </a:t>
            </a:r>
            <a:r>
              <a:rPr lang="en-US" altLang="zh-CN" dirty="0" smtClean="0"/>
              <a:t>and cache </a:t>
            </a:r>
            <a:r>
              <a:rPr lang="en-US" altLang="zh-CN" dirty="0"/>
              <a:t>resources, by characterizing the performance and </a:t>
            </a:r>
            <a:r>
              <a:rPr lang="en-US" altLang="zh-CN" dirty="0" smtClean="0"/>
              <a:t>data access </a:t>
            </a:r>
            <a:r>
              <a:rPr lang="en-US" altLang="zh-CN" dirty="0"/>
              <a:t>behaviors of </a:t>
            </a:r>
            <a:r>
              <a:rPr lang="en-US" altLang="zh-CN" dirty="0" err="1"/>
              <a:t>AlexNet</a:t>
            </a:r>
            <a:r>
              <a:rPr lang="en-US" altLang="zh-CN" dirty="0"/>
              <a:t> and VGG-16 models in a </a:t>
            </a:r>
            <a:r>
              <a:rPr lang="en-US" altLang="zh-CN" dirty="0" smtClean="0"/>
              <a:t>layer-wise manner</a:t>
            </a:r>
            <a:r>
              <a:rPr lang="en-US" altLang="zh-CN" dirty="0"/>
              <a:t>.</a:t>
            </a:r>
            <a:endParaRPr lang="zh-CN" altLang="en-US" dirty="0"/>
          </a:p>
        </p:txBody>
      </p:sp>
      <p:sp>
        <p:nvSpPr>
          <p:cNvPr id="2" name="灯片编号占位符 1"/>
          <p:cNvSpPr>
            <a:spLocks noGrp="1"/>
          </p:cNvSpPr>
          <p:nvPr>
            <p:ph type="sldNum" sz="quarter" idx="12"/>
          </p:nvPr>
        </p:nvSpPr>
        <p:spPr/>
        <p:txBody>
          <a:bodyPr/>
          <a:lstStyle/>
          <a:p>
            <a:fld id="{2792C3BB-7BCA-409A-8E4C-EF1D630C9496}" type="slidenum">
              <a:rPr lang="zh-CN" altLang="en-US" smtClean="0"/>
              <a:t>9</a:t>
            </a:fld>
            <a:endParaRPr lang="zh-CN" altLang="en-US"/>
          </a:p>
        </p:txBody>
      </p:sp>
      <p:sp>
        <p:nvSpPr>
          <p:cNvPr id="5" name="标题 1"/>
          <p:cNvSpPr>
            <a:spLocks noGrp="1"/>
          </p:cNvSpPr>
          <p:nvPr>
            <p:ph type="title"/>
          </p:nvPr>
        </p:nvSpPr>
        <p:spPr>
          <a:xfrm>
            <a:off x="3953814" y="1565238"/>
            <a:ext cx="6732104" cy="749784"/>
          </a:xfrm>
        </p:spPr>
        <p:txBody>
          <a:bodyPr>
            <a:noAutofit/>
          </a:bodyPr>
          <a:lstStyle/>
          <a:p>
            <a:r>
              <a:rPr lang="en-US" altLang="zh-CN" sz="5400" b="1" dirty="0" smtClean="0"/>
              <a:t>Our </a:t>
            </a:r>
            <a:r>
              <a:rPr lang="en-US" altLang="zh-CN" sz="5400" b="1" dirty="0" smtClean="0"/>
              <a:t>Work</a:t>
            </a:r>
            <a:endParaRPr lang="zh-CN" altLang="en-US" sz="5400" b="1" dirty="0"/>
          </a:p>
        </p:txBody>
      </p:sp>
    </p:spTree>
    <p:extLst>
      <p:ext uri="{BB962C8B-B14F-4D97-AF65-F5344CB8AC3E}">
        <p14:creationId xmlns:p14="http://schemas.microsoft.com/office/powerpoint/2010/main" val="4251752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3193</TotalTime>
  <Words>1397</Words>
  <Application>Microsoft Office PowerPoint</Application>
  <PresentationFormat>宽屏</PresentationFormat>
  <Paragraphs>233</Paragraphs>
  <Slides>29</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宋体</vt:lpstr>
      <vt:lpstr>Arial</vt:lpstr>
      <vt:lpstr>Calibri</vt:lpstr>
      <vt:lpstr>Calibri Light</vt:lpstr>
      <vt:lpstr>Office 主题</vt:lpstr>
      <vt:lpstr>Layer-wise Performance Bottleneck Analysis of Deep Neural Networks</vt:lpstr>
      <vt:lpstr>PowerPoint 演示文稿</vt:lpstr>
      <vt:lpstr>Training</vt:lpstr>
      <vt:lpstr>Inference</vt:lpstr>
      <vt:lpstr>ImageNet Large Scale Visual Recognition Challenge Recent Winners</vt:lpstr>
      <vt:lpstr>Challenges With Deeper Model and Large Batch</vt:lpstr>
      <vt:lpstr>Problem</vt:lpstr>
      <vt:lpstr>Motivation</vt:lpstr>
      <vt:lpstr>Our Work</vt:lpstr>
      <vt:lpstr>PowerPoint 演示文稿</vt:lpstr>
      <vt:lpstr>Machine Learning</vt:lpstr>
      <vt:lpstr>PowerPoint 演示文稿</vt:lpstr>
      <vt:lpstr>GPU Architecture</vt:lpstr>
      <vt:lpstr>Experiment Setup</vt:lpstr>
      <vt:lpstr>Real Machine Characterization</vt:lpstr>
      <vt:lpstr>Real Machine Characterization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zhy</dc:creator>
  <cp:lastModifiedBy>zhy</cp:lastModifiedBy>
  <cp:revision>340</cp:revision>
  <cp:lastPrinted>2017-06-09T22:17:16Z</cp:lastPrinted>
  <dcterms:created xsi:type="dcterms:W3CDTF">2017-06-05T06:10:54Z</dcterms:created>
  <dcterms:modified xsi:type="dcterms:W3CDTF">2017-09-10T17:28:24Z</dcterms:modified>
</cp:coreProperties>
</file>