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1"/>
  </p:notesMasterIdLst>
  <p:handoutMasterIdLst>
    <p:handoutMasterId r:id="rId32"/>
  </p:handoutMasterIdLst>
  <p:sldIdLst>
    <p:sldId id="354" r:id="rId5"/>
    <p:sldId id="385" r:id="rId6"/>
    <p:sldId id="377" r:id="rId7"/>
    <p:sldId id="358" r:id="rId8"/>
    <p:sldId id="359" r:id="rId9"/>
    <p:sldId id="360" r:id="rId10"/>
    <p:sldId id="361" r:id="rId11"/>
    <p:sldId id="362" r:id="rId12"/>
    <p:sldId id="363" r:id="rId13"/>
    <p:sldId id="364" r:id="rId14"/>
    <p:sldId id="382" r:id="rId15"/>
    <p:sldId id="365" r:id="rId16"/>
    <p:sldId id="367" r:id="rId17"/>
    <p:sldId id="370" r:id="rId18"/>
    <p:sldId id="374" r:id="rId19"/>
    <p:sldId id="371" r:id="rId20"/>
    <p:sldId id="376" r:id="rId21"/>
    <p:sldId id="375" r:id="rId22"/>
    <p:sldId id="378" r:id="rId23"/>
    <p:sldId id="355" r:id="rId24"/>
    <p:sldId id="383" r:id="rId25"/>
    <p:sldId id="379" r:id="rId26"/>
    <p:sldId id="380" r:id="rId27"/>
    <p:sldId id="381" r:id="rId28"/>
    <p:sldId id="368" r:id="rId29"/>
    <p:sldId id="384"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1620" userDrawn="1">
          <p15:clr>
            <a:srgbClr val="A4A3A4"/>
          </p15:clr>
        </p15:guide>
        <p15:guide id="7" pos="5471" userDrawn="1">
          <p15:clr>
            <a:srgbClr val="A4A3A4"/>
          </p15:clr>
        </p15:guide>
        <p15:guide id="8" pos="28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3308"/>
    <a:srgbClr val="FF9900"/>
    <a:srgbClr val="003C71"/>
    <a:srgbClr val="0071C5"/>
    <a:srgbClr val="FD9208"/>
    <a:srgbClr val="009FDF"/>
    <a:srgbClr val="F3D54E"/>
    <a:srgbClr val="F0C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50" autoAdjust="0"/>
    <p:restoredTop sz="94624" autoAdjust="0"/>
  </p:normalViewPr>
  <p:slideViewPr>
    <p:cSldViewPr snapToGrid="0">
      <p:cViewPr varScale="1">
        <p:scale>
          <a:sx n="142" d="100"/>
          <a:sy n="142" d="100"/>
        </p:scale>
        <p:origin x="1016" y="168"/>
      </p:cViewPr>
      <p:guideLst>
        <p:guide orient="horz" pos="1620"/>
        <p:guide pos="5471"/>
        <p:guide pos="287"/>
      </p:guideLst>
    </p:cSldViewPr>
  </p:slideViewPr>
  <p:outlineViewPr>
    <p:cViewPr>
      <p:scale>
        <a:sx n="33" d="100"/>
        <a:sy n="33" d="100"/>
      </p:scale>
      <p:origin x="0" y="0"/>
    </p:cViewPr>
  </p:outlineViewPr>
  <p:notesTextViewPr>
    <p:cViewPr>
      <p:scale>
        <a:sx n="3" d="2"/>
        <a:sy n="3" d="2"/>
      </p:scale>
      <p:origin x="0" y="0"/>
    </p:cViewPr>
  </p:notesTextViewPr>
  <p:sorterViewPr>
    <p:cViewPr>
      <p:scale>
        <a:sx n="86" d="100"/>
        <a:sy n="86" d="100"/>
      </p:scale>
      <p:origin x="0" y="0"/>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latin typeface="Intel Clear"/>
              </a:rPr>
              <a:t>3/23/2017</a:t>
            </a:r>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r>
              <a:rPr lang="en-US" smtClean="0"/>
              <a:t>3/23/2017</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sldNum="0" hdr="0" ftr="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Date Placeholder 3"/>
          <p:cNvSpPr>
            <a:spLocks noGrp="1"/>
          </p:cNvSpPr>
          <p:nvPr>
            <p:ph type="dt" idx="10"/>
          </p:nvPr>
        </p:nvSpPr>
        <p:spPr/>
        <p:txBody>
          <a:bodyPr/>
          <a:lstStyle/>
          <a:p>
            <a:r>
              <a:rPr lang="en-US" smtClean="0"/>
              <a:t>3/23/2017</a:t>
            </a:r>
            <a:endParaRPr lang="en-US" dirty="0"/>
          </a:p>
        </p:txBody>
      </p:sp>
    </p:spTree>
    <p:extLst>
      <p:ext uri="{BB962C8B-B14F-4D97-AF65-F5344CB8AC3E}">
        <p14:creationId xmlns:p14="http://schemas.microsoft.com/office/powerpoint/2010/main" val="1863573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Date Placeholder 3"/>
          <p:cNvSpPr>
            <a:spLocks noGrp="1"/>
          </p:cNvSpPr>
          <p:nvPr>
            <p:ph type="dt" idx="10"/>
          </p:nvPr>
        </p:nvSpPr>
        <p:spPr/>
        <p:txBody>
          <a:bodyPr/>
          <a:lstStyle/>
          <a:p>
            <a:r>
              <a:rPr lang="en-US" smtClean="0"/>
              <a:t>3/23/2017</a:t>
            </a:r>
            <a:endParaRPr lang="en-US" dirty="0"/>
          </a:p>
        </p:txBody>
      </p:sp>
    </p:spTree>
    <p:extLst>
      <p:ext uri="{BB962C8B-B14F-4D97-AF65-F5344CB8AC3E}">
        <p14:creationId xmlns:p14="http://schemas.microsoft.com/office/powerpoint/2010/main" val="116030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Date Placeholder 3"/>
          <p:cNvSpPr>
            <a:spLocks noGrp="1"/>
          </p:cNvSpPr>
          <p:nvPr>
            <p:ph type="dt" idx="10"/>
          </p:nvPr>
        </p:nvSpPr>
        <p:spPr/>
        <p:txBody>
          <a:bodyPr/>
          <a:lstStyle/>
          <a:p>
            <a:r>
              <a:rPr lang="en-US" smtClean="0"/>
              <a:t>3/23/2017</a:t>
            </a:r>
            <a:endParaRPr lang="en-US" dirty="0"/>
          </a:p>
        </p:txBody>
      </p:sp>
    </p:spTree>
    <p:extLst>
      <p:ext uri="{BB962C8B-B14F-4D97-AF65-F5344CB8AC3E}">
        <p14:creationId xmlns:p14="http://schemas.microsoft.com/office/powerpoint/2010/main" val="11640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Date Placeholder 3"/>
          <p:cNvSpPr>
            <a:spLocks noGrp="1"/>
          </p:cNvSpPr>
          <p:nvPr>
            <p:ph type="dt" idx="10"/>
          </p:nvPr>
        </p:nvSpPr>
        <p:spPr/>
        <p:txBody>
          <a:bodyPr/>
          <a:lstStyle/>
          <a:p>
            <a:r>
              <a:rPr lang="en-US" smtClean="0"/>
              <a:t>3/23/2017</a:t>
            </a:r>
            <a:endParaRPr lang="en-US" dirty="0"/>
          </a:p>
        </p:txBody>
      </p:sp>
    </p:spTree>
    <p:extLst>
      <p:ext uri="{BB962C8B-B14F-4D97-AF65-F5344CB8AC3E}">
        <p14:creationId xmlns:p14="http://schemas.microsoft.com/office/powerpoint/2010/main" val="1685590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Date Placeholder 3"/>
          <p:cNvSpPr>
            <a:spLocks noGrp="1"/>
          </p:cNvSpPr>
          <p:nvPr>
            <p:ph type="dt" idx="10"/>
          </p:nvPr>
        </p:nvSpPr>
        <p:spPr/>
        <p:txBody>
          <a:bodyPr/>
          <a:lstStyle/>
          <a:p>
            <a:r>
              <a:rPr lang="en-US" smtClean="0"/>
              <a:t>3/23/2017</a:t>
            </a:r>
            <a:endParaRPr lang="en-US" dirty="0"/>
          </a:p>
        </p:txBody>
      </p:sp>
    </p:spTree>
    <p:extLst>
      <p:ext uri="{BB962C8B-B14F-4D97-AF65-F5344CB8AC3E}">
        <p14:creationId xmlns:p14="http://schemas.microsoft.com/office/powerpoint/2010/main" val="78314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Date Placeholder 3"/>
          <p:cNvSpPr>
            <a:spLocks noGrp="1"/>
          </p:cNvSpPr>
          <p:nvPr>
            <p:ph type="dt" idx="10"/>
          </p:nvPr>
        </p:nvSpPr>
        <p:spPr/>
        <p:txBody>
          <a:bodyPr/>
          <a:lstStyle/>
          <a:p>
            <a:r>
              <a:rPr lang="en-US" smtClean="0"/>
              <a:t>3/23/2017</a:t>
            </a:r>
            <a:endParaRPr lang="en-US" dirty="0"/>
          </a:p>
        </p:txBody>
      </p:sp>
    </p:spTree>
    <p:extLst>
      <p:ext uri="{BB962C8B-B14F-4D97-AF65-F5344CB8AC3E}">
        <p14:creationId xmlns:p14="http://schemas.microsoft.com/office/powerpoint/2010/main" val="945108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Date Placeholder 3"/>
          <p:cNvSpPr>
            <a:spLocks noGrp="1"/>
          </p:cNvSpPr>
          <p:nvPr>
            <p:ph type="dt" idx="10"/>
          </p:nvPr>
        </p:nvSpPr>
        <p:spPr/>
        <p:txBody>
          <a:bodyPr/>
          <a:lstStyle/>
          <a:p>
            <a:r>
              <a:rPr lang="en-US" smtClean="0"/>
              <a:t>3/23/2017</a:t>
            </a:r>
            <a:endParaRPr lang="en-US" dirty="0"/>
          </a:p>
        </p:txBody>
      </p:sp>
    </p:spTree>
    <p:extLst>
      <p:ext uri="{BB962C8B-B14F-4D97-AF65-F5344CB8AC3E}">
        <p14:creationId xmlns:p14="http://schemas.microsoft.com/office/powerpoint/2010/main" val="703411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Date Placeholder 3"/>
          <p:cNvSpPr>
            <a:spLocks noGrp="1"/>
          </p:cNvSpPr>
          <p:nvPr>
            <p:ph type="dt" idx="10"/>
          </p:nvPr>
        </p:nvSpPr>
        <p:spPr/>
        <p:txBody>
          <a:bodyPr/>
          <a:lstStyle/>
          <a:p>
            <a:r>
              <a:rPr lang="en-US" smtClean="0"/>
              <a:t>3/23/2017</a:t>
            </a:r>
            <a:endParaRPr lang="en-US" dirty="0"/>
          </a:p>
        </p:txBody>
      </p:sp>
    </p:spTree>
    <p:extLst>
      <p:ext uri="{BB962C8B-B14F-4D97-AF65-F5344CB8AC3E}">
        <p14:creationId xmlns:p14="http://schemas.microsoft.com/office/powerpoint/2010/main" val="581963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Date Placeholder 3"/>
          <p:cNvSpPr>
            <a:spLocks noGrp="1"/>
          </p:cNvSpPr>
          <p:nvPr>
            <p:ph type="dt" idx="10"/>
          </p:nvPr>
        </p:nvSpPr>
        <p:spPr/>
        <p:txBody>
          <a:bodyPr/>
          <a:lstStyle/>
          <a:p>
            <a:r>
              <a:rPr lang="en-US" smtClean="0"/>
              <a:t>3/23/2017</a:t>
            </a:r>
            <a:endParaRPr lang="en-US" dirty="0"/>
          </a:p>
        </p:txBody>
      </p:sp>
    </p:spTree>
    <p:extLst>
      <p:ext uri="{BB962C8B-B14F-4D97-AF65-F5344CB8AC3E}">
        <p14:creationId xmlns:p14="http://schemas.microsoft.com/office/powerpoint/2010/main" val="24312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Date Placeholder 3"/>
          <p:cNvSpPr>
            <a:spLocks noGrp="1"/>
          </p:cNvSpPr>
          <p:nvPr>
            <p:ph type="dt" idx="10"/>
          </p:nvPr>
        </p:nvSpPr>
        <p:spPr/>
        <p:txBody>
          <a:bodyPr/>
          <a:lstStyle/>
          <a:p>
            <a:r>
              <a:rPr lang="en-US" smtClean="0"/>
              <a:t>3/23/2017</a:t>
            </a:r>
            <a:endParaRPr lang="en-US" dirty="0"/>
          </a:p>
        </p:txBody>
      </p:sp>
    </p:spTree>
    <p:extLst>
      <p:ext uri="{BB962C8B-B14F-4D97-AF65-F5344CB8AC3E}">
        <p14:creationId xmlns:p14="http://schemas.microsoft.com/office/powerpoint/2010/main" val="733793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90" y="2479428"/>
            <a:ext cx="8212887"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Linear gradient</a:t>
            </a:r>
            <a:endParaRPr lang="en-US" dirty="0"/>
          </a:p>
        </p:txBody>
      </p:sp>
      <p:sp>
        <p:nvSpPr>
          <p:cNvPr id="3" name="Subtitle 2"/>
          <p:cNvSpPr>
            <a:spLocks noGrp="1"/>
          </p:cNvSpPr>
          <p:nvPr>
            <p:ph type="subTitle" idx="1" hasCustomPrompt="1"/>
          </p:nvPr>
        </p:nvSpPr>
        <p:spPr>
          <a:xfrm>
            <a:off x="455615"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167" indent="0" algn="ctr">
              <a:buNone/>
              <a:defRPr>
                <a:solidFill>
                  <a:schemeClr val="tx1">
                    <a:tint val="75000"/>
                  </a:schemeClr>
                </a:solidFill>
              </a:defRPr>
            </a:lvl2pPr>
            <a:lvl3pPr marL="914332"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30" indent="0" algn="ctr">
              <a:buNone/>
              <a:defRPr>
                <a:solidFill>
                  <a:schemeClr val="tx1">
                    <a:tint val="75000"/>
                  </a:schemeClr>
                </a:solidFill>
              </a:defRPr>
            </a:lvl6pPr>
            <a:lvl7pPr marL="2742994" indent="0" algn="ctr">
              <a:buNone/>
              <a:defRPr>
                <a:solidFill>
                  <a:schemeClr val="tx1">
                    <a:tint val="75000"/>
                  </a:schemeClr>
                </a:solidFill>
              </a:defRPr>
            </a:lvl7pPr>
            <a:lvl8pPr marL="3200160" indent="0" algn="ctr">
              <a:buNone/>
              <a:defRPr>
                <a:solidFill>
                  <a:schemeClr val="tx1">
                    <a:tint val="75000"/>
                  </a:schemeClr>
                </a:solidFill>
              </a:defRPr>
            </a:lvl8pPr>
            <a:lvl9pPr marL="3657327" indent="0" algn="ctr">
              <a:buNone/>
              <a:defRPr>
                <a:solidFill>
                  <a:schemeClr val="tx1">
                    <a:tint val="75000"/>
                  </a:schemeClr>
                </a:solidFill>
              </a:defRPr>
            </a:lvl9pPr>
          </a:lstStyle>
          <a:p>
            <a:r>
              <a:rPr lang="en-US" dirty="0" smtClean="0"/>
              <a:t>16pt Intel Clear Subhead, Date, Etc.</a:t>
            </a:r>
            <a:endParaRPr lang="en-US"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801" y="383169"/>
            <a:ext cx="1248049" cy="829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4" y="7"/>
            <a:ext cx="4465637" cy="4768849"/>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1" cy="868680"/>
          </a:xfrm>
        </p:spPr>
        <p:txBody>
          <a:bodyPr>
            <a:noAutofit/>
          </a:bodyPr>
          <a:lstStyle>
            <a:lvl1pPr>
              <a:defRPr sz="2800" b="0" i="0" baseline="0">
                <a:solidFill>
                  <a:schemeClr val="tx2"/>
                </a:solidFill>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3" y="132524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167" indent="0">
              <a:buNone/>
              <a:defRPr sz="1800">
                <a:solidFill>
                  <a:schemeClr val="tx1">
                    <a:tint val="75000"/>
                  </a:schemeClr>
                </a:solidFill>
              </a:defRPr>
            </a:lvl2pPr>
            <a:lvl3pPr marL="914332" indent="0">
              <a:buNone/>
              <a:defRPr sz="1600">
                <a:solidFill>
                  <a:schemeClr val="tx1">
                    <a:tint val="75000"/>
                  </a:schemeClr>
                </a:solidFill>
              </a:defRPr>
            </a:lvl3pPr>
            <a:lvl4pPr marL="1371498" indent="0">
              <a:buNone/>
              <a:defRPr sz="1400">
                <a:solidFill>
                  <a:schemeClr val="tx1">
                    <a:tint val="75000"/>
                  </a:schemeClr>
                </a:solidFill>
              </a:defRPr>
            </a:lvl4pPr>
            <a:lvl5pPr marL="1828664" indent="0">
              <a:buNone/>
              <a:defRPr sz="1400">
                <a:solidFill>
                  <a:schemeClr val="tx1">
                    <a:tint val="75000"/>
                  </a:schemeClr>
                </a:solidFill>
              </a:defRPr>
            </a:lvl5pPr>
            <a:lvl6pPr marL="2285830" indent="0">
              <a:buNone/>
              <a:defRPr sz="1400">
                <a:solidFill>
                  <a:schemeClr val="tx1">
                    <a:tint val="75000"/>
                  </a:schemeClr>
                </a:solidFill>
              </a:defRPr>
            </a:lvl6pPr>
            <a:lvl7pPr marL="2742994" indent="0">
              <a:buNone/>
              <a:defRPr sz="1400">
                <a:solidFill>
                  <a:schemeClr val="tx1">
                    <a:tint val="75000"/>
                  </a:schemeClr>
                </a:solidFill>
              </a:defRPr>
            </a:lvl7pPr>
            <a:lvl8pPr marL="3200160" indent="0">
              <a:buNone/>
              <a:defRPr sz="1400">
                <a:solidFill>
                  <a:schemeClr val="tx1">
                    <a:tint val="75000"/>
                  </a:schemeClr>
                </a:solidFill>
              </a:defRPr>
            </a:lvl8pPr>
            <a:lvl9pPr marL="3657327"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167" indent="0">
              <a:buNone/>
              <a:defRPr sz="1800">
                <a:solidFill>
                  <a:schemeClr val="tx1">
                    <a:tint val="75000"/>
                  </a:schemeClr>
                </a:solidFill>
              </a:defRPr>
            </a:lvl2pPr>
            <a:lvl3pPr marL="914332" indent="0">
              <a:buNone/>
              <a:defRPr sz="1600">
                <a:solidFill>
                  <a:schemeClr val="tx1">
                    <a:tint val="75000"/>
                  </a:schemeClr>
                </a:solidFill>
              </a:defRPr>
            </a:lvl3pPr>
            <a:lvl4pPr marL="1371498" indent="0">
              <a:buNone/>
              <a:defRPr sz="1400">
                <a:solidFill>
                  <a:schemeClr val="tx1">
                    <a:tint val="75000"/>
                  </a:schemeClr>
                </a:solidFill>
              </a:defRPr>
            </a:lvl4pPr>
            <a:lvl5pPr marL="1828664" indent="0">
              <a:buNone/>
              <a:defRPr sz="1400">
                <a:solidFill>
                  <a:schemeClr val="tx1">
                    <a:tint val="75000"/>
                  </a:schemeClr>
                </a:solidFill>
              </a:defRPr>
            </a:lvl5pPr>
            <a:lvl6pPr marL="2285830" indent="0">
              <a:buNone/>
              <a:defRPr sz="1400">
                <a:solidFill>
                  <a:schemeClr val="tx1">
                    <a:tint val="75000"/>
                  </a:schemeClr>
                </a:solidFill>
              </a:defRPr>
            </a:lvl6pPr>
            <a:lvl7pPr marL="2742994" indent="0">
              <a:buNone/>
              <a:defRPr sz="1400">
                <a:solidFill>
                  <a:schemeClr val="tx1">
                    <a:tint val="75000"/>
                  </a:schemeClr>
                </a:solidFill>
              </a:defRPr>
            </a:lvl7pPr>
            <a:lvl8pPr marL="3200160" indent="0">
              <a:buNone/>
              <a:defRPr sz="1400">
                <a:solidFill>
                  <a:schemeClr val="tx1">
                    <a:tint val="75000"/>
                  </a:schemeClr>
                </a:solidFill>
              </a:defRPr>
            </a:lvl8pPr>
            <a:lvl9pPr marL="3657327"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167" indent="0">
              <a:buNone/>
              <a:defRPr sz="1800">
                <a:solidFill>
                  <a:schemeClr val="tx1">
                    <a:tint val="75000"/>
                  </a:schemeClr>
                </a:solidFill>
              </a:defRPr>
            </a:lvl2pPr>
            <a:lvl3pPr marL="914332" indent="0">
              <a:buNone/>
              <a:defRPr sz="1600">
                <a:solidFill>
                  <a:schemeClr val="tx1">
                    <a:tint val="75000"/>
                  </a:schemeClr>
                </a:solidFill>
              </a:defRPr>
            </a:lvl3pPr>
            <a:lvl4pPr marL="1371498" indent="0">
              <a:buNone/>
              <a:defRPr sz="1400">
                <a:solidFill>
                  <a:schemeClr val="tx1">
                    <a:tint val="75000"/>
                  </a:schemeClr>
                </a:solidFill>
              </a:defRPr>
            </a:lvl4pPr>
            <a:lvl5pPr marL="1828664" indent="0">
              <a:buNone/>
              <a:defRPr sz="1400">
                <a:solidFill>
                  <a:schemeClr val="tx1">
                    <a:tint val="75000"/>
                  </a:schemeClr>
                </a:solidFill>
              </a:defRPr>
            </a:lvl5pPr>
            <a:lvl6pPr marL="2285830" indent="0">
              <a:buNone/>
              <a:defRPr sz="1400">
                <a:solidFill>
                  <a:schemeClr val="tx1">
                    <a:tint val="75000"/>
                  </a:schemeClr>
                </a:solidFill>
              </a:defRPr>
            </a:lvl6pPr>
            <a:lvl7pPr marL="2742994" indent="0">
              <a:buNone/>
              <a:defRPr sz="1400">
                <a:solidFill>
                  <a:schemeClr val="tx1">
                    <a:tint val="75000"/>
                  </a:schemeClr>
                </a:solidFill>
              </a:defRPr>
            </a:lvl7pPr>
            <a:lvl8pPr marL="3200160" indent="0">
              <a:buNone/>
              <a:defRPr sz="1400">
                <a:solidFill>
                  <a:schemeClr val="tx1">
                    <a:tint val="75000"/>
                  </a:schemeClr>
                </a:solidFill>
              </a:defRPr>
            </a:lvl8pPr>
            <a:lvl9pPr marL="3657327"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167" indent="0">
              <a:buNone/>
              <a:defRPr sz="1800">
                <a:solidFill>
                  <a:schemeClr val="tx1">
                    <a:tint val="75000"/>
                  </a:schemeClr>
                </a:solidFill>
              </a:defRPr>
            </a:lvl2pPr>
            <a:lvl3pPr marL="914332" indent="0">
              <a:buNone/>
              <a:defRPr sz="1600">
                <a:solidFill>
                  <a:schemeClr val="tx1">
                    <a:tint val="75000"/>
                  </a:schemeClr>
                </a:solidFill>
              </a:defRPr>
            </a:lvl3pPr>
            <a:lvl4pPr marL="1371498" indent="0">
              <a:buNone/>
              <a:defRPr sz="1400">
                <a:solidFill>
                  <a:schemeClr val="tx1">
                    <a:tint val="75000"/>
                  </a:schemeClr>
                </a:solidFill>
              </a:defRPr>
            </a:lvl4pPr>
            <a:lvl5pPr marL="1828664" indent="0">
              <a:buNone/>
              <a:defRPr sz="1400">
                <a:solidFill>
                  <a:schemeClr val="tx1">
                    <a:tint val="75000"/>
                  </a:schemeClr>
                </a:solidFill>
              </a:defRPr>
            </a:lvl5pPr>
            <a:lvl6pPr marL="2285830" indent="0">
              <a:buNone/>
              <a:defRPr sz="1400">
                <a:solidFill>
                  <a:schemeClr val="tx1">
                    <a:tint val="75000"/>
                  </a:schemeClr>
                </a:solidFill>
              </a:defRPr>
            </a:lvl6pPr>
            <a:lvl7pPr marL="2742994" indent="0">
              <a:buNone/>
              <a:defRPr sz="1400">
                <a:solidFill>
                  <a:schemeClr val="tx1">
                    <a:tint val="75000"/>
                  </a:schemeClr>
                </a:solidFill>
              </a:defRPr>
            </a:lvl7pPr>
            <a:lvl8pPr marL="3200160" indent="0">
              <a:buNone/>
              <a:defRPr sz="1400">
                <a:solidFill>
                  <a:schemeClr val="tx1">
                    <a:tint val="75000"/>
                  </a:schemeClr>
                </a:solidFill>
              </a:defRPr>
            </a:lvl8pPr>
            <a:lvl9pPr marL="3657327"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5"/>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3" y="1875130"/>
            <a:ext cx="2108795" cy="13898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5700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3" name="Picture 2" descr="int_experience_hrz_wht_rgb_30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8781" y="1874822"/>
            <a:ext cx="3646443" cy="1514490"/>
          </a:xfrm>
          <a:prstGeom prst="rect">
            <a:avLst/>
          </a:prstGeom>
        </p:spPr>
      </p:pic>
    </p:spTree>
    <p:extLst>
      <p:ext uri="{BB962C8B-B14F-4D97-AF65-F5344CB8AC3E}">
        <p14:creationId xmlns:p14="http://schemas.microsoft.com/office/powerpoint/2010/main" val="147483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column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Intel Clear"/>
                <a:cs typeface="Intel Clear"/>
              </a:defRPr>
            </a:lvl1pPr>
          </a:lstStyle>
          <a:p>
            <a:r>
              <a:rPr lang="en-US"/>
              <a:t>Click to edit Master title style</a:t>
            </a:r>
          </a:p>
        </p:txBody>
      </p:sp>
      <p:sp>
        <p:nvSpPr>
          <p:cNvPr id="3" name="Content Placeholder 2"/>
          <p:cNvSpPr>
            <a:spLocks noGrp="1"/>
          </p:cNvSpPr>
          <p:nvPr>
            <p:ph idx="1"/>
          </p:nvPr>
        </p:nvSpPr>
        <p:spPr/>
        <p:txBody>
          <a:bodyPr/>
          <a:lstStyle>
            <a:lvl1pPr marL="233345" indent="-233345">
              <a:buClr>
                <a:schemeClr val="accent1"/>
              </a:buClr>
              <a:buFont typeface="Wingdings" charset="2"/>
              <a:buChar char="§"/>
              <a:defRPr sz="2800">
                <a:solidFill>
                  <a:schemeClr val="tx1"/>
                </a:solidFill>
                <a:latin typeface="Intel Clear"/>
                <a:cs typeface="Intel Clear"/>
              </a:defRPr>
            </a:lvl1pPr>
            <a:lvl2pPr marL="690511" indent="-233345">
              <a:buClr>
                <a:schemeClr val="accent1"/>
              </a:buClr>
              <a:buFont typeface="Wingdings" charset="2"/>
              <a:buChar char="§"/>
              <a:defRPr sz="1800">
                <a:solidFill>
                  <a:schemeClr val="tx1"/>
                </a:solidFill>
                <a:latin typeface="Intel Clear"/>
                <a:cs typeface="Intel Clear"/>
              </a:defRPr>
            </a:lvl2pPr>
            <a:lvl3pPr marL="1087355" indent="-173026">
              <a:buClr>
                <a:schemeClr val="accent1"/>
              </a:buClr>
              <a:buFont typeface="Wingdings" charset="2"/>
              <a:buChar char="§"/>
              <a:defRPr sz="1800">
                <a:solidFill>
                  <a:schemeClr val="tx1"/>
                </a:solidFill>
                <a:latin typeface="Intel Clear"/>
                <a:cs typeface="Intel Clear"/>
              </a:defRPr>
            </a:lvl3pPr>
            <a:lvl4pPr marL="1544523" indent="-173026">
              <a:buClr>
                <a:schemeClr val="accent1"/>
              </a:buClr>
              <a:buFont typeface="Wingdings" charset="2"/>
              <a:buChar char="§"/>
              <a:defRPr sz="1800">
                <a:solidFill>
                  <a:schemeClr val="tx1"/>
                </a:solidFill>
                <a:latin typeface="Intel Clear"/>
                <a:cs typeface="Intel Clear"/>
              </a:defRPr>
            </a:lvl4pPr>
            <a:lvl5pPr marL="2001689" indent="-173026">
              <a:buClr>
                <a:schemeClr val="accent1"/>
              </a:buClr>
              <a:buFont typeface="Wingdings" charset="2"/>
              <a:buChar char="§"/>
              <a:defRPr sz="1800">
                <a:solidFill>
                  <a:schemeClr val="tx1"/>
                </a:solidFill>
                <a:latin typeface="Intel Clear"/>
                <a:cs typeface="Intel Cle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374653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90" y="2479428"/>
            <a:ext cx="8212887"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Linear gradient</a:t>
            </a:r>
            <a:endParaRPr lang="en-US" dirty="0"/>
          </a:p>
        </p:txBody>
      </p:sp>
      <p:sp>
        <p:nvSpPr>
          <p:cNvPr id="3" name="Subtitle 2"/>
          <p:cNvSpPr>
            <a:spLocks noGrp="1"/>
          </p:cNvSpPr>
          <p:nvPr>
            <p:ph type="subTitle" idx="1" hasCustomPrompt="1"/>
          </p:nvPr>
        </p:nvSpPr>
        <p:spPr>
          <a:xfrm>
            <a:off x="455615"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167" indent="0" algn="ctr">
              <a:buNone/>
              <a:defRPr>
                <a:solidFill>
                  <a:schemeClr val="tx1">
                    <a:tint val="75000"/>
                  </a:schemeClr>
                </a:solidFill>
              </a:defRPr>
            </a:lvl2pPr>
            <a:lvl3pPr marL="914332"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30" indent="0" algn="ctr">
              <a:buNone/>
              <a:defRPr>
                <a:solidFill>
                  <a:schemeClr val="tx1">
                    <a:tint val="75000"/>
                  </a:schemeClr>
                </a:solidFill>
              </a:defRPr>
            </a:lvl6pPr>
            <a:lvl7pPr marL="2742994" indent="0" algn="ctr">
              <a:buNone/>
              <a:defRPr>
                <a:solidFill>
                  <a:schemeClr val="tx1">
                    <a:tint val="75000"/>
                  </a:schemeClr>
                </a:solidFill>
              </a:defRPr>
            </a:lvl7pPr>
            <a:lvl8pPr marL="3200160" indent="0" algn="ctr">
              <a:buNone/>
              <a:defRPr>
                <a:solidFill>
                  <a:schemeClr val="tx1">
                    <a:tint val="75000"/>
                  </a:schemeClr>
                </a:solidFill>
              </a:defRPr>
            </a:lvl8pPr>
            <a:lvl9pPr marL="3657327" indent="0" algn="ctr">
              <a:buNone/>
              <a:defRPr>
                <a:solidFill>
                  <a:schemeClr val="tx1">
                    <a:tint val="75000"/>
                  </a:schemeClr>
                </a:solidFill>
              </a:defRPr>
            </a:lvl9pPr>
          </a:lstStyle>
          <a:p>
            <a:r>
              <a:rPr lang="en-US" dirty="0" smtClean="0"/>
              <a:t>16pt Intel Clear Subhead, Date, Etc.</a:t>
            </a:r>
            <a:endParaRPr lang="en-US" dirty="0"/>
          </a:p>
        </p:txBody>
      </p:sp>
      <p:pic>
        <p:nvPicPr>
          <p:cNvPr id="5" name="Picture 4" descr="int_experience_hrz_wht_rgb_1500.pn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460696" y="389228"/>
            <a:ext cx="2121767" cy="887284"/>
          </a:xfrm>
          <a:prstGeom prst="rect">
            <a:avLst/>
          </a:prstGeom>
        </p:spPr>
      </p:pic>
    </p:spTree>
    <p:extLst>
      <p:ext uri="{BB962C8B-B14F-4D97-AF65-F5344CB8AC3E}">
        <p14:creationId xmlns:p14="http://schemas.microsoft.com/office/powerpoint/2010/main" val="240400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Final Slide">
    <p:bg>
      <p:bgPr>
        <a:solidFill>
          <a:schemeClr val="tx1"/>
        </a:solidFill>
        <a:effectLst/>
      </p:bgPr>
    </p:bg>
    <p:spTree>
      <p:nvGrpSpPr>
        <p:cNvPr id="1" name=""/>
        <p:cNvGrpSpPr/>
        <p:nvPr/>
      </p:nvGrpSpPr>
      <p:grpSpPr>
        <a:xfrm>
          <a:off x="0" y="0"/>
          <a:ext cx="0" cy="0"/>
          <a:chOff x="0" y="0"/>
          <a:chExt cx="0" cy="0"/>
        </a:xfrm>
      </p:grpSpPr>
      <p:pic>
        <p:nvPicPr>
          <p:cNvPr id="16" name="Picture 15" descr="Intel_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0208" y="1724025"/>
            <a:ext cx="2999440" cy="2124604"/>
          </a:xfrm>
          <a:prstGeom prst="rect">
            <a:avLst/>
          </a:prstGeom>
        </p:spPr>
      </p:pic>
    </p:spTree>
    <p:extLst>
      <p:ext uri="{BB962C8B-B14F-4D97-AF65-F5344CB8AC3E}">
        <p14:creationId xmlns:p14="http://schemas.microsoft.com/office/powerpoint/2010/main" val="8121603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5" y="183339"/>
            <a:ext cx="8229601" cy="741560"/>
          </a:xfrm>
        </p:spPr>
        <p:txBody>
          <a:bodyPr>
            <a:normAutofit/>
          </a:bodyPr>
          <a:lstStyle>
            <a:lvl1pPr>
              <a:defRPr sz="2507" baseline="0"/>
            </a:lvl1pPr>
          </a:lstStyle>
          <a:p>
            <a:r>
              <a:rPr lang="en-US" dirty="0" smtClean="0"/>
              <a:t>28pt Light headline</a:t>
            </a:r>
            <a:endParaRPr lang="en-US" dirty="0"/>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dirty="0"/>
          </a:p>
        </p:txBody>
      </p:sp>
      <p:sp>
        <p:nvSpPr>
          <p:cNvPr id="5" name="Footer Placeholder 4"/>
          <p:cNvSpPr>
            <a:spLocks noGrp="1"/>
          </p:cNvSpPr>
          <p:nvPr>
            <p:ph type="ftr" sz="quarter" idx="11"/>
          </p:nvPr>
        </p:nvSpPr>
        <p:spPr>
          <a:xfrm>
            <a:off x="3124203" y="4767264"/>
            <a:ext cx="2895600" cy="273844"/>
          </a:xfrm>
          <a:prstGeom prst="rect">
            <a:avLst/>
          </a:prstGeom>
        </p:spPr>
        <p:txBody>
          <a:bodyPr/>
          <a:lstStyle/>
          <a:p>
            <a:endParaRPr lang="en-US"/>
          </a:p>
        </p:txBody>
      </p:sp>
      <p:sp>
        <p:nvSpPr>
          <p:cNvPr id="8" name="Text Placeholder 2"/>
          <p:cNvSpPr>
            <a:spLocks noGrp="1"/>
          </p:cNvSpPr>
          <p:nvPr>
            <p:ph idx="1"/>
          </p:nvPr>
        </p:nvSpPr>
        <p:spPr>
          <a:xfrm>
            <a:off x="455617" y="1200159"/>
            <a:ext cx="8167048" cy="3469911"/>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45710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167"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801" y="383169"/>
            <a:ext cx="1248049" cy="82985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itle 1"/>
          <p:cNvSpPr>
            <a:spLocks noGrp="1"/>
          </p:cNvSpPr>
          <p:nvPr>
            <p:ph type="ctrTitle" hasCustomPrompt="1"/>
          </p:nvPr>
        </p:nvSpPr>
        <p:spPr>
          <a:xfrm>
            <a:off x="444690" y="2479428"/>
            <a:ext cx="8212887"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5"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167" indent="0" algn="ctr">
              <a:buNone/>
              <a:defRPr>
                <a:solidFill>
                  <a:schemeClr val="tx1">
                    <a:tint val="75000"/>
                  </a:schemeClr>
                </a:solidFill>
              </a:defRPr>
            </a:lvl2pPr>
            <a:lvl3pPr marL="914332"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30" indent="0" algn="ctr">
              <a:buNone/>
              <a:defRPr>
                <a:solidFill>
                  <a:schemeClr val="tx1">
                    <a:tint val="75000"/>
                  </a:schemeClr>
                </a:solidFill>
              </a:defRPr>
            </a:lvl6pPr>
            <a:lvl7pPr marL="2742994" indent="0" algn="ctr">
              <a:buNone/>
              <a:defRPr>
                <a:solidFill>
                  <a:schemeClr val="tx1">
                    <a:tint val="75000"/>
                  </a:schemeClr>
                </a:solidFill>
              </a:defRPr>
            </a:lvl7pPr>
            <a:lvl8pPr marL="3200160" indent="0" algn="ctr">
              <a:buNone/>
              <a:defRPr>
                <a:solidFill>
                  <a:schemeClr val="tx1">
                    <a:tint val="75000"/>
                  </a:schemeClr>
                </a:solidFill>
              </a:defRPr>
            </a:lvl8pPr>
            <a:lvl9pPr marL="3657327" indent="0" algn="ctr">
              <a:buNone/>
              <a:defRPr>
                <a:solidFill>
                  <a:schemeClr val="tx1">
                    <a:tint val="75000"/>
                  </a:schemeClr>
                </a:solidFill>
              </a:defRPr>
            </a:lvl9pPr>
          </a:lstStyle>
          <a:p>
            <a:r>
              <a:rPr lang="en-US" dirty="0" smtClean="0"/>
              <a:t>16pt Intel Clear Subhead, Date, Etc.</a:t>
            </a:r>
            <a:endParaRPr lang="en-US" dirty="0"/>
          </a:p>
        </p:txBody>
      </p:sp>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5" y="1203331"/>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30"/>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5"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5"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30"/>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30"/>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6" y="1203331"/>
            <a:ext cx="8228013" cy="3425825"/>
          </a:xfrm>
        </p:spPr>
        <p:txBody>
          <a:bodyPr anchor="ctr" anchorCtr="0"/>
          <a:lstStyle>
            <a:lvl1pPr marL="190486" indent="-190486">
              <a:defRPr sz="3600" b="1" baseline="0">
                <a:solidFill>
                  <a:schemeClr val="accent1"/>
                </a:solidFill>
                <a:latin typeface="+mn-lt"/>
                <a:cs typeface="Intel Clear"/>
              </a:defRPr>
            </a:lvl1pPr>
            <a:lvl2pPr marL="417482" indent="-225409">
              <a:buFont typeface="Intel Clear" pitchFamily="34" charset="0"/>
              <a:buChar char="–"/>
              <a:defRPr sz="1200" baseline="0">
                <a:latin typeface="+mn-lt"/>
                <a:cs typeface="Intel Clear" panose="020B0604020203020204" pitchFamily="34" charset="0"/>
              </a:defRPr>
            </a:lvl2pPr>
            <a:lvl3pPr marL="685750" indent="-228584">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1">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167"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167"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userDrawn="1"/>
        </p:nvSpPr>
        <p:spPr>
          <a:xfrm>
            <a:off x="1009491" y="4975801"/>
            <a:ext cx="184731" cy="246221"/>
          </a:xfrm>
          <a:prstGeom prst="rect">
            <a:avLst/>
          </a:prstGeom>
          <a:noFill/>
        </p:spPr>
        <p:txBody>
          <a:bodyPr wrap="none" rtlCol="0">
            <a:spAutoFit/>
          </a:bodyPr>
          <a:lstStyle/>
          <a:p>
            <a:endParaRPr lang="en-US" sz="1000" dirty="0" smtClean="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2" descr="\\.psf\Home\Desktop\Intel.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239915" y="4830595"/>
            <a:ext cx="364336" cy="240131"/>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2" name="Straight Connector 11"/>
          <p:cNvCxnSpPr/>
          <p:nvPr/>
        </p:nvCxnSpPr>
        <p:spPr>
          <a:xfrm>
            <a:off x="8718552"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5" y="1203331"/>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76" r:id="rId17"/>
    <p:sldLayoutId id="2147483681" r:id="rId18"/>
    <p:sldLayoutId id="2147483687" r:id="rId19"/>
    <p:sldLayoutId id="2147483688" r:id="rId20"/>
    <p:sldLayoutId id="2147483689"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p:txStyles>
    <p:titleStyle>
      <a:lvl1pPr algn="l" defTabSz="457167"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p:titleStyle>
    <p:bodyStyle>
      <a:lvl1pPr marL="0" indent="0" algn="l" defTabSz="457167"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09" indent="-225409" algn="l" defTabSz="457167"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458" indent="-228584" algn="l" defTabSz="457167"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890" indent="-228584" algn="l" defTabSz="457167"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114" indent="-228584" algn="l" defTabSz="457167"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412" indent="-228584" algn="l" defTabSz="457167" rtl="0" eaLnBrk="1" latinLnBrk="0" hangingPunct="1">
        <a:spcBef>
          <a:spcPct val="20000"/>
        </a:spcBef>
        <a:buFont typeface="Arial"/>
        <a:buChar char="•"/>
        <a:defRPr sz="2000" kern="1200">
          <a:solidFill>
            <a:schemeClr val="tx1"/>
          </a:solidFill>
          <a:latin typeface="+mn-lt"/>
          <a:ea typeface="+mn-ea"/>
          <a:cs typeface="+mn-cs"/>
        </a:defRPr>
      </a:lvl6pPr>
      <a:lvl7pPr marL="2971578" indent="-228584" algn="l" defTabSz="457167" rtl="0" eaLnBrk="1" latinLnBrk="0" hangingPunct="1">
        <a:spcBef>
          <a:spcPct val="20000"/>
        </a:spcBef>
        <a:buFont typeface="Arial"/>
        <a:buChar char="•"/>
        <a:defRPr sz="2000" kern="1200">
          <a:solidFill>
            <a:schemeClr val="tx1"/>
          </a:solidFill>
          <a:latin typeface="+mn-lt"/>
          <a:ea typeface="+mn-ea"/>
          <a:cs typeface="+mn-cs"/>
        </a:defRPr>
      </a:lvl7pPr>
      <a:lvl8pPr marL="3428744" indent="-228584" algn="l" defTabSz="457167" rtl="0" eaLnBrk="1" latinLnBrk="0" hangingPunct="1">
        <a:spcBef>
          <a:spcPct val="20000"/>
        </a:spcBef>
        <a:buFont typeface="Arial"/>
        <a:buChar char="•"/>
        <a:defRPr sz="2000" kern="1200">
          <a:solidFill>
            <a:schemeClr val="tx1"/>
          </a:solidFill>
          <a:latin typeface="+mn-lt"/>
          <a:ea typeface="+mn-ea"/>
          <a:cs typeface="+mn-cs"/>
        </a:defRPr>
      </a:lvl8pPr>
      <a:lvl9pPr marL="3885910" indent="-228584" algn="l" defTabSz="45716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67" rtl="0" eaLnBrk="1" latinLnBrk="0" hangingPunct="1">
        <a:defRPr sz="1800" kern="1200">
          <a:solidFill>
            <a:schemeClr val="tx1"/>
          </a:solidFill>
          <a:latin typeface="+mn-lt"/>
          <a:ea typeface="+mn-ea"/>
          <a:cs typeface="+mn-cs"/>
        </a:defRPr>
      </a:lvl1pPr>
      <a:lvl2pPr marL="457167" algn="l" defTabSz="457167" rtl="0" eaLnBrk="1" latinLnBrk="0" hangingPunct="1">
        <a:defRPr sz="1800" kern="1200">
          <a:solidFill>
            <a:schemeClr val="tx1"/>
          </a:solidFill>
          <a:latin typeface="+mn-lt"/>
          <a:ea typeface="+mn-ea"/>
          <a:cs typeface="+mn-cs"/>
        </a:defRPr>
      </a:lvl2pPr>
      <a:lvl3pPr marL="914332" algn="l" defTabSz="457167" rtl="0" eaLnBrk="1" latinLnBrk="0" hangingPunct="1">
        <a:defRPr sz="1800" kern="1200">
          <a:solidFill>
            <a:schemeClr val="tx1"/>
          </a:solidFill>
          <a:latin typeface="+mn-lt"/>
          <a:ea typeface="+mn-ea"/>
          <a:cs typeface="+mn-cs"/>
        </a:defRPr>
      </a:lvl3pPr>
      <a:lvl4pPr marL="1371498" algn="l" defTabSz="457167" rtl="0" eaLnBrk="1" latinLnBrk="0" hangingPunct="1">
        <a:defRPr sz="1800" kern="1200">
          <a:solidFill>
            <a:schemeClr val="tx1"/>
          </a:solidFill>
          <a:latin typeface="+mn-lt"/>
          <a:ea typeface="+mn-ea"/>
          <a:cs typeface="+mn-cs"/>
        </a:defRPr>
      </a:lvl4pPr>
      <a:lvl5pPr marL="1828664" algn="l" defTabSz="457167" rtl="0" eaLnBrk="1" latinLnBrk="0" hangingPunct="1">
        <a:defRPr sz="1800" kern="1200">
          <a:solidFill>
            <a:schemeClr val="tx1"/>
          </a:solidFill>
          <a:latin typeface="+mn-lt"/>
          <a:ea typeface="+mn-ea"/>
          <a:cs typeface="+mn-cs"/>
        </a:defRPr>
      </a:lvl5pPr>
      <a:lvl6pPr marL="2285830" algn="l" defTabSz="457167" rtl="0" eaLnBrk="1" latinLnBrk="0" hangingPunct="1">
        <a:defRPr sz="1800" kern="1200">
          <a:solidFill>
            <a:schemeClr val="tx1"/>
          </a:solidFill>
          <a:latin typeface="+mn-lt"/>
          <a:ea typeface="+mn-ea"/>
          <a:cs typeface="+mn-cs"/>
        </a:defRPr>
      </a:lvl6pPr>
      <a:lvl7pPr marL="2742994" algn="l" defTabSz="457167" rtl="0" eaLnBrk="1" latinLnBrk="0" hangingPunct="1">
        <a:defRPr sz="1800" kern="1200">
          <a:solidFill>
            <a:schemeClr val="tx1"/>
          </a:solidFill>
          <a:latin typeface="+mn-lt"/>
          <a:ea typeface="+mn-ea"/>
          <a:cs typeface="+mn-cs"/>
        </a:defRPr>
      </a:lvl7pPr>
      <a:lvl8pPr marL="3200160" algn="l" defTabSz="457167" rtl="0" eaLnBrk="1" latinLnBrk="0" hangingPunct="1">
        <a:defRPr sz="1800" kern="1200">
          <a:solidFill>
            <a:schemeClr val="tx1"/>
          </a:solidFill>
          <a:latin typeface="+mn-lt"/>
          <a:ea typeface="+mn-ea"/>
          <a:cs typeface="+mn-cs"/>
        </a:defRPr>
      </a:lvl8pPr>
      <a:lvl9pPr marL="3657327" algn="l" defTabSz="45716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hyperlink" Target="https://github.com/soumith/convnet-benchmarks)" TargetMode="Externa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intel/caffe" TargetMode="External"/><Relationship Id="rId4" Type="http://schemas.openxmlformats.org/officeDocument/2006/relationships/hyperlink" Target="https://github.com/NervanaSystems/neon" TargetMode="External"/><Relationship Id="rId5" Type="http://schemas.openxmlformats.org/officeDocument/2006/relationships/hyperlink" Target="https://github.com/tensorflow/tensorflow" TargetMode="External"/><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intel/torch" TargetMode="External"/><Relationship Id="rId4" Type="http://schemas.openxmlformats.org/officeDocument/2006/relationships/hyperlink" Target="https://github.com/intel/Theano" TargetMode="External"/><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hyperlink" Target="http://www.intel.com/products/processor_numb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blog.surf.nl/en/imagenet-1k-training-on-intel-xeon-phi-in-less-than-40-minu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617" y="2013261"/>
            <a:ext cx="8212887" cy="1102519"/>
          </a:xfrm>
        </p:spPr>
        <p:txBody>
          <a:bodyPr/>
          <a:lstStyle/>
          <a:p>
            <a:r>
              <a:rPr lang="en-US" sz="4800" dirty="0"/>
              <a:t>Optimizing </a:t>
            </a:r>
            <a:r>
              <a:rPr lang="en-US" sz="4800" dirty="0" err="1"/>
              <a:t>NeoN</a:t>
            </a:r>
            <a:r>
              <a:rPr lang="en-US" sz="4800" dirty="0"/>
              <a:t> </a:t>
            </a:r>
            <a:r>
              <a:rPr lang="en-US" sz="4800" dirty="0"/>
              <a:t>deep learning framework for </a:t>
            </a:r>
            <a:r>
              <a:rPr lang="en-US" sz="4800" dirty="0"/>
              <a:t>Intel </a:t>
            </a:r>
            <a:r>
              <a:rPr lang="en-US" sz="4800" dirty="0"/>
              <a:t>architectures</a:t>
            </a:r>
          </a:p>
        </p:txBody>
      </p:sp>
      <p:sp>
        <p:nvSpPr>
          <p:cNvPr id="3" name="Subtitle 2"/>
          <p:cNvSpPr>
            <a:spLocks noGrp="1"/>
          </p:cNvSpPr>
          <p:nvPr>
            <p:ph type="subTitle" idx="1"/>
          </p:nvPr>
        </p:nvSpPr>
        <p:spPr>
          <a:xfrm>
            <a:off x="455616" y="3493009"/>
            <a:ext cx="6561413" cy="925360"/>
          </a:xfrm>
        </p:spPr>
        <p:txBody>
          <a:bodyPr/>
          <a:lstStyle/>
          <a:p>
            <a:r>
              <a:rPr lang="en-US" dirty="0" smtClean="0">
                <a:solidFill>
                  <a:schemeClr val="bg1"/>
                </a:solidFill>
              </a:rPr>
              <a:t>Wei Wang</a:t>
            </a:r>
            <a:r>
              <a:rPr lang="en-US" dirty="0" smtClean="0"/>
              <a:t>, Peng Zhang, </a:t>
            </a:r>
            <a:r>
              <a:rPr lang="en-US" dirty="0" err="1" smtClean="0"/>
              <a:t>Jayaram</a:t>
            </a:r>
            <a:r>
              <a:rPr lang="en-US" dirty="0" smtClean="0"/>
              <a:t> </a:t>
            </a:r>
            <a:r>
              <a:rPr lang="en-US" dirty="0" err="1" smtClean="0"/>
              <a:t>Bobba</a:t>
            </a:r>
            <a:r>
              <a:rPr lang="en-US" dirty="0" smtClean="0"/>
              <a:t>, Dawn Stone, </a:t>
            </a:r>
            <a:r>
              <a:rPr lang="en-US" dirty="0" err="1" smtClean="0"/>
              <a:t>Menglin</a:t>
            </a:r>
            <a:r>
              <a:rPr lang="en-US" dirty="0" smtClean="0"/>
              <a:t> Wu, </a:t>
            </a:r>
            <a:r>
              <a:rPr lang="en-US" dirty="0" err="1" smtClean="0"/>
              <a:t>Xiaohui</a:t>
            </a:r>
            <a:r>
              <a:rPr lang="en-US" dirty="0" smtClean="0"/>
              <a:t> Zhao, </a:t>
            </a:r>
            <a:r>
              <a:rPr lang="en-US" dirty="0" err="1" smtClean="0"/>
              <a:t>Mingfei</a:t>
            </a:r>
            <a:r>
              <a:rPr lang="en-US" dirty="0" smtClean="0"/>
              <a:t> Ma, </a:t>
            </a:r>
            <a:r>
              <a:rPr lang="en-US" dirty="0" err="1" smtClean="0"/>
              <a:t>Wenting</a:t>
            </a:r>
            <a:r>
              <a:rPr lang="en-US" dirty="0" smtClean="0"/>
              <a:t> Jiang, Jason Ye, Huma </a:t>
            </a:r>
            <a:r>
              <a:rPr lang="en-US" dirty="0" err="1" smtClean="0"/>
              <a:t>Abidi</a:t>
            </a:r>
            <a:r>
              <a:rPr lang="en-US" dirty="0" smtClean="0"/>
              <a:t>, Jennifer Myers, </a:t>
            </a:r>
            <a:r>
              <a:rPr lang="en-US" dirty="0" err="1" smtClean="0"/>
              <a:t>Hanlin</a:t>
            </a:r>
            <a:r>
              <a:rPr lang="en-US" dirty="0" smtClean="0"/>
              <a:t> Tang, </a:t>
            </a:r>
            <a:r>
              <a:rPr lang="en-US" dirty="0" err="1" smtClean="0"/>
              <a:t>Evren</a:t>
            </a:r>
            <a:r>
              <a:rPr lang="en-US" dirty="0" smtClean="0"/>
              <a:t> </a:t>
            </a:r>
            <a:r>
              <a:rPr lang="en-US" dirty="0" err="1" smtClean="0"/>
              <a:t>Tumer</a:t>
            </a:r>
            <a:r>
              <a:rPr lang="en-US" dirty="0" smtClean="0"/>
              <a:t> </a:t>
            </a:r>
          </a:p>
          <a:p>
            <a:endParaRPr lang="en-US" dirty="0"/>
          </a:p>
          <a:p>
            <a:r>
              <a:rPr lang="en-US" dirty="0" smtClean="0"/>
              <a:t>AIM 2017 - September 10, 2017 </a:t>
            </a:r>
            <a:r>
              <a:rPr lang="mr-IN" dirty="0" smtClean="0"/>
              <a:t>–</a:t>
            </a:r>
            <a:r>
              <a:rPr lang="en-US" dirty="0" smtClean="0"/>
              <a:t> Portland, Oregon, USA</a:t>
            </a:r>
          </a:p>
          <a:p>
            <a:endParaRPr lang="en-US" dirty="0"/>
          </a:p>
          <a:p>
            <a:endParaRPr lang="en-US" dirty="0"/>
          </a:p>
        </p:txBody>
      </p:sp>
    </p:spTree>
    <p:extLst>
      <p:ext uri="{BB962C8B-B14F-4D97-AF65-F5344CB8AC3E}">
        <p14:creationId xmlns:p14="http://schemas.microsoft.com/office/powerpoint/2010/main" val="130863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Tensor </a:t>
            </a:r>
            <a:r>
              <a:rPr lang="en-US" dirty="0" smtClean="0"/>
              <a:t>Modification </a:t>
            </a:r>
            <a:r>
              <a:rPr lang="mr-IN" dirty="0" smtClean="0"/>
              <a:t>–</a:t>
            </a:r>
            <a:r>
              <a:rPr lang="en-US" dirty="0" smtClean="0"/>
              <a:t> MKL Tensor Fed to Unsupported/CPU Ops  </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024678497"/>
              </p:ext>
            </p:extLst>
          </p:nvPr>
        </p:nvGraphicFramePr>
        <p:xfrm>
          <a:off x="839451" y="3019765"/>
          <a:ext cx="7465102" cy="1722120"/>
        </p:xfrm>
        <a:graphic>
          <a:graphicData uri="http://schemas.openxmlformats.org/drawingml/2006/table">
            <a:tbl>
              <a:tblPr firstRow="1" bandRow="1">
                <a:tableStyleId>{5C22544A-7EE6-4342-B048-85BDC9FD1C3A}</a:tableStyleId>
              </a:tblPr>
              <a:tblGrid>
                <a:gridCol w="3732551"/>
                <a:gridCol w="3732551"/>
              </a:tblGrid>
              <a:tr h="381000">
                <a:tc>
                  <a:txBody>
                    <a:bodyPr/>
                    <a:lstStyle/>
                    <a:p>
                      <a:r>
                        <a:rPr lang="en-US" sz="1900" dirty="0" err="1" smtClean="0"/>
                        <a:t>Unoptimized</a:t>
                      </a:r>
                      <a:r>
                        <a:rPr lang="en-US" sz="1900" dirty="0" smtClean="0"/>
                        <a:t>/CPU </a:t>
                      </a:r>
                      <a:r>
                        <a:rPr lang="en-US" sz="1900" baseline="0" dirty="0" smtClean="0"/>
                        <a:t>Ops</a:t>
                      </a:r>
                      <a:endParaRPr lang="en-US" sz="1900" dirty="0"/>
                    </a:p>
                  </a:txBody>
                  <a:tcPr/>
                </a:tc>
                <a:tc>
                  <a:txBody>
                    <a:bodyPr/>
                    <a:lstStyle/>
                    <a:p>
                      <a:r>
                        <a:rPr lang="en-US" sz="1900" dirty="0" smtClean="0"/>
                        <a:t>file</a:t>
                      </a:r>
                      <a:endParaRPr lang="en-US" sz="1900" dirty="0"/>
                    </a:p>
                  </a:txBody>
                  <a:tcPr/>
                </a:tc>
              </a:tr>
              <a:tr h="670560">
                <a:tc>
                  <a:txBody>
                    <a:bodyPr/>
                    <a:lstStyle/>
                    <a:p>
                      <a:r>
                        <a:rPr lang="en-US" sz="1900" kern="1200" dirty="0" err="1" smtClean="0">
                          <a:solidFill>
                            <a:schemeClr val="dk1"/>
                          </a:solidFill>
                          <a:effectLst/>
                          <a:latin typeface="+mn-lt"/>
                          <a:ea typeface="+mn-ea"/>
                          <a:cs typeface="+mn-cs"/>
                        </a:rPr>
                        <a:t>SkipNode</a:t>
                      </a:r>
                      <a:r>
                        <a:rPr lang="en-US" sz="1900" kern="1200" dirty="0" smtClean="0">
                          <a:solidFill>
                            <a:schemeClr val="dk1"/>
                          </a:solidFill>
                          <a:effectLst/>
                          <a:latin typeface="+mn-lt"/>
                          <a:ea typeface="+mn-ea"/>
                          <a:cs typeface="+mn-cs"/>
                        </a:rPr>
                        <a:t>, Linear, </a:t>
                      </a:r>
                      <a:r>
                        <a:rPr lang="en-US" sz="1900" kern="1200" dirty="0" smtClean="0">
                          <a:solidFill>
                            <a:srgbClr val="FF0000"/>
                          </a:solidFill>
                          <a:effectLst/>
                          <a:latin typeface="+mn-lt"/>
                          <a:ea typeface="+mn-ea"/>
                          <a:cs typeface="+mn-cs"/>
                        </a:rPr>
                        <a:t>Bias</a:t>
                      </a:r>
                      <a:r>
                        <a:rPr lang="en-US" sz="1900" kern="1200" dirty="0" smtClean="0">
                          <a:solidFill>
                            <a:schemeClr val="dk1"/>
                          </a:solidFill>
                          <a:effectLst/>
                          <a:latin typeface="+mn-lt"/>
                          <a:ea typeface="+mn-ea"/>
                          <a:cs typeface="+mn-cs"/>
                        </a:rPr>
                        <a:t>, LRN, </a:t>
                      </a:r>
                      <a:r>
                        <a:rPr lang="en-US" sz="1900" kern="1200" dirty="0" err="1" smtClean="0">
                          <a:solidFill>
                            <a:schemeClr val="dk1"/>
                          </a:solidFill>
                          <a:effectLst/>
                          <a:latin typeface="+mn-lt"/>
                          <a:ea typeface="+mn-ea"/>
                          <a:cs typeface="+mn-cs"/>
                        </a:rPr>
                        <a:t>DropOut</a:t>
                      </a:r>
                      <a:endParaRPr lang="en-US" sz="1900" dirty="0"/>
                    </a:p>
                  </a:txBody>
                  <a:tcPr/>
                </a:tc>
                <a:tc>
                  <a:txBody>
                    <a:bodyPr/>
                    <a:lstStyle/>
                    <a:p>
                      <a:r>
                        <a:rPr lang="en-US" sz="1900" i="1" dirty="0" smtClean="0"/>
                        <a:t>layer.py</a:t>
                      </a:r>
                      <a:endParaRPr lang="en-US" sz="1900" i="1" dirty="0"/>
                    </a:p>
                  </a:txBody>
                  <a:tcPr/>
                </a:tc>
              </a:tr>
              <a:tr h="381000">
                <a:tc>
                  <a:txBody>
                    <a:bodyPr/>
                    <a:lstStyle/>
                    <a:p>
                      <a:r>
                        <a:rPr lang="en-US" sz="1900" dirty="0" err="1" smtClean="0"/>
                        <a:t>Softmax</a:t>
                      </a:r>
                      <a:endParaRPr lang="en-US" sz="1900" dirty="0"/>
                    </a:p>
                  </a:txBody>
                  <a:tcPr/>
                </a:tc>
                <a:tc>
                  <a:txBody>
                    <a:bodyPr/>
                    <a:lstStyle/>
                    <a:p>
                      <a:r>
                        <a:rPr lang="en-US" sz="1900" i="1" dirty="0" smtClean="0"/>
                        <a:t>activtion.py</a:t>
                      </a:r>
                      <a:endParaRPr lang="en-US" sz="1900" i="1" dirty="0"/>
                    </a:p>
                  </a:txBody>
                  <a:tcPr/>
                </a:tc>
              </a:tr>
              <a:tr h="289560">
                <a:tc>
                  <a:txBody>
                    <a:bodyPr/>
                    <a:lstStyle/>
                    <a:p>
                      <a:pPr marL="0" marR="0" algn="just">
                        <a:spcBef>
                          <a:spcPts val="0"/>
                        </a:spcBef>
                        <a:spcAft>
                          <a:spcPts val="0"/>
                        </a:spcAft>
                      </a:pPr>
                      <a:r>
                        <a:rPr lang="en-US" sz="1900" kern="100">
                          <a:effectLst/>
                          <a:latin typeface="+mn-lt"/>
                          <a:ea typeface="SimSun" panose="02010600030101010101" pitchFamily="2" charset="-122"/>
                          <a:cs typeface="Times New Roman" panose="02020603050405020304" pitchFamily="18" charset="0"/>
                        </a:rPr>
                        <a:t>Deconv</a:t>
                      </a:r>
                    </a:p>
                  </a:txBody>
                  <a:tcPr marL="73025" marR="73025" marT="0" marB="0"/>
                </a:tc>
                <a:tc>
                  <a:txBody>
                    <a:bodyPr/>
                    <a:lstStyle/>
                    <a:p>
                      <a:pPr marL="0" marR="0" algn="just">
                        <a:spcBef>
                          <a:spcPts val="0"/>
                        </a:spcBef>
                        <a:spcAft>
                          <a:spcPts val="0"/>
                        </a:spcAft>
                      </a:pPr>
                      <a:r>
                        <a:rPr lang="en-US" sz="1900" i="1" kern="100" dirty="0">
                          <a:effectLst/>
                          <a:latin typeface="+mn-lt"/>
                          <a:ea typeface="SimSun" panose="02010600030101010101" pitchFamily="2" charset="-122"/>
                          <a:cs typeface="Times New Roman" panose="02020603050405020304" pitchFamily="18" charset="0"/>
                        </a:rPr>
                        <a:t>layer_mkl.py</a:t>
                      </a:r>
                      <a:endParaRPr lang="en-US" sz="1900" kern="100" dirty="0">
                        <a:effectLst/>
                        <a:latin typeface="+mn-lt"/>
                        <a:ea typeface="SimSun" panose="02010600030101010101" pitchFamily="2" charset="-122"/>
                        <a:cs typeface="Times New Roman" panose="02020603050405020304" pitchFamily="18" charset="0"/>
                      </a:endParaRPr>
                    </a:p>
                  </a:txBody>
                  <a:tcPr marL="73025" marR="73025" marT="0" marB="0"/>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167" y="1476987"/>
            <a:ext cx="6299200" cy="1244600"/>
          </a:xfrm>
          <a:prstGeom prst="rect">
            <a:avLst/>
          </a:prstGeom>
        </p:spPr>
      </p:pic>
    </p:spTree>
    <p:extLst>
      <p:ext uri="{BB962C8B-B14F-4D97-AF65-F5344CB8AC3E}">
        <p14:creationId xmlns:p14="http://schemas.microsoft.com/office/powerpoint/2010/main" val="1837602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6" y="310130"/>
            <a:ext cx="8425237" cy="868680"/>
          </a:xfrm>
        </p:spPr>
        <p:txBody>
          <a:bodyPr>
            <a:normAutofit fontScale="90000"/>
          </a:bodyPr>
          <a:lstStyle/>
          <a:p>
            <a:r>
              <a:rPr lang="en-US" dirty="0"/>
              <a:t>Tensor </a:t>
            </a:r>
            <a:r>
              <a:rPr lang="en-US" dirty="0" smtClean="0"/>
              <a:t>Modification </a:t>
            </a:r>
            <a:r>
              <a:rPr lang="mr-IN" dirty="0" smtClean="0"/>
              <a:t>–</a:t>
            </a:r>
            <a:r>
              <a:rPr lang="en-US" dirty="0" smtClean="0"/>
              <a:t> MKL Tensor Fed to MKL Op  </a:t>
            </a:r>
            <a:endParaRPr lang="en-US" sz="2400" dirty="0"/>
          </a:p>
        </p:txBody>
      </p:sp>
      <p:sp>
        <p:nvSpPr>
          <p:cNvPr id="3" name="Content Placeholder 2"/>
          <p:cNvSpPr>
            <a:spLocks noGrp="1"/>
          </p:cNvSpPr>
          <p:nvPr>
            <p:ph idx="1"/>
          </p:nvPr>
        </p:nvSpPr>
        <p:spPr>
          <a:xfrm>
            <a:off x="455613" y="1403802"/>
            <a:ext cx="8229600" cy="3394472"/>
          </a:xfrm>
        </p:spPr>
        <p:txBody>
          <a:bodyPr>
            <a:noAutofit/>
          </a:bodyPr>
          <a:lstStyle/>
          <a:p>
            <a:r>
              <a:rPr lang="en-US" sz="1600" dirty="0"/>
              <a:t>NUMPY </a:t>
            </a:r>
            <a:r>
              <a:rPr lang="en-US" sz="1600" dirty="0"/>
              <a:t>buffer is ignored and MKL buffer is processed.</a:t>
            </a:r>
          </a:p>
          <a:p>
            <a:pPr marL="0" indent="0">
              <a:buNone/>
            </a:pPr>
            <a:endParaRPr lang="en-US" sz="1600" dirty="0"/>
          </a:p>
        </p:txBody>
      </p:sp>
      <p:grpSp>
        <p:nvGrpSpPr>
          <p:cNvPr id="11" name="Group 10"/>
          <p:cNvGrpSpPr/>
          <p:nvPr/>
        </p:nvGrpSpPr>
        <p:grpSpPr>
          <a:xfrm>
            <a:off x="2464417" y="2092378"/>
            <a:ext cx="3844976" cy="1484027"/>
            <a:chOff x="2374769" y="3123317"/>
            <a:chExt cx="3844976" cy="1484027"/>
          </a:xfrm>
        </p:grpSpPr>
        <p:sp>
          <p:nvSpPr>
            <p:cNvPr id="12" name="Rounded Rectangle 11"/>
            <p:cNvSpPr/>
            <p:nvPr/>
          </p:nvSpPr>
          <p:spPr>
            <a:xfrm>
              <a:off x="3630316" y="3123317"/>
              <a:ext cx="1333883" cy="148402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p:cNvGrpSpPr/>
            <p:nvPr/>
          </p:nvGrpSpPr>
          <p:grpSpPr>
            <a:xfrm>
              <a:off x="2374769" y="3199109"/>
              <a:ext cx="3844976" cy="927337"/>
              <a:chOff x="2374769" y="3199109"/>
              <a:chExt cx="3844976" cy="927337"/>
            </a:xfrm>
          </p:grpSpPr>
          <p:sp>
            <p:nvSpPr>
              <p:cNvPr id="14" name="Rectangle 13"/>
              <p:cNvSpPr/>
              <p:nvPr/>
            </p:nvSpPr>
            <p:spPr>
              <a:xfrm>
                <a:off x="2374769" y="3680008"/>
                <a:ext cx="1123866" cy="4009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CPUBuffer</a:t>
                </a:r>
              </a:p>
              <a:p>
                <a:pPr algn="ctr"/>
                <a:r>
                  <a:rPr lang="en-US" sz="1400" dirty="0"/>
                  <a:t>MKLBuffer</a:t>
                </a:r>
              </a:p>
            </p:txBody>
          </p:sp>
          <p:sp>
            <p:nvSpPr>
              <p:cNvPr id="15" name="Rounded Rectangle 14"/>
              <p:cNvSpPr/>
              <p:nvPr/>
            </p:nvSpPr>
            <p:spPr>
              <a:xfrm>
                <a:off x="3809275" y="3596675"/>
                <a:ext cx="1154924" cy="5297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MKL</a:t>
                </a:r>
              </a:p>
              <a:p>
                <a:pPr algn="ctr"/>
                <a:r>
                  <a:rPr lang="en-US" dirty="0"/>
                  <a:t>Execute </a:t>
                </a:r>
              </a:p>
            </p:txBody>
          </p:sp>
          <p:sp>
            <p:nvSpPr>
              <p:cNvPr id="16" name="Right Arrow 15"/>
              <p:cNvSpPr/>
              <p:nvPr/>
            </p:nvSpPr>
            <p:spPr>
              <a:xfrm>
                <a:off x="3530383" y="3781338"/>
                <a:ext cx="263525" cy="1604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6"/>
              <p:cNvSpPr/>
              <p:nvPr/>
            </p:nvSpPr>
            <p:spPr>
              <a:xfrm>
                <a:off x="4830772" y="3754227"/>
                <a:ext cx="263525" cy="1604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3295532" y="3199109"/>
                <a:ext cx="2290307" cy="369332"/>
              </a:xfrm>
              <a:prstGeom prst="rect">
                <a:avLst/>
              </a:prstGeom>
              <a:noFill/>
            </p:spPr>
            <p:txBody>
              <a:bodyPr wrap="square" rtlCol="0">
                <a:spAutoFit/>
              </a:bodyPr>
              <a:lstStyle/>
              <a:p>
                <a:r>
                  <a:rPr lang="en-US" dirty="0"/>
                  <a:t>C kernel of MKL Op</a:t>
                </a:r>
              </a:p>
            </p:txBody>
          </p:sp>
          <p:sp>
            <p:nvSpPr>
              <p:cNvPr id="19" name="Rectangle 18"/>
              <p:cNvSpPr/>
              <p:nvPr/>
            </p:nvSpPr>
            <p:spPr>
              <a:xfrm>
                <a:off x="5109665" y="3680008"/>
                <a:ext cx="1110080" cy="4009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CPUBuffer</a:t>
                </a:r>
              </a:p>
              <a:p>
                <a:pPr algn="ctr"/>
                <a:r>
                  <a:rPr lang="en-US" sz="1400" dirty="0"/>
                  <a:t>MKLBuffer</a:t>
                </a:r>
              </a:p>
            </p:txBody>
          </p:sp>
        </p:grpSp>
      </p:grpSp>
    </p:spTree>
    <p:extLst>
      <p:ext uri="{BB962C8B-B14F-4D97-AF65-F5344CB8AC3E}">
        <p14:creationId xmlns:p14="http://schemas.microsoft.com/office/powerpoint/2010/main" val="77356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Tensor </a:t>
            </a:r>
            <a:r>
              <a:rPr lang="en-US" dirty="0" smtClean="0"/>
              <a:t>Modification </a:t>
            </a:r>
            <a:r>
              <a:rPr lang="mr-IN" dirty="0" smtClean="0"/>
              <a:t>–</a:t>
            </a:r>
            <a:r>
              <a:rPr lang="en-US" dirty="0" smtClean="0"/>
              <a:t> Non-MKL Tensor Fed to MKL Op  </a:t>
            </a:r>
            <a:endParaRPr lang="en-US" sz="2400" dirty="0"/>
          </a:p>
        </p:txBody>
      </p:sp>
      <p:sp>
        <p:nvSpPr>
          <p:cNvPr id="3" name="Content Placeholder 2"/>
          <p:cNvSpPr>
            <a:spLocks noGrp="1"/>
          </p:cNvSpPr>
          <p:nvPr>
            <p:ph idx="1"/>
          </p:nvPr>
        </p:nvSpPr>
        <p:spPr>
          <a:xfrm>
            <a:off x="455613" y="1403802"/>
            <a:ext cx="8229600" cy="3394472"/>
          </a:xfrm>
        </p:spPr>
        <p:txBody>
          <a:bodyPr>
            <a:noAutofit/>
          </a:bodyPr>
          <a:lstStyle/>
          <a:p>
            <a:pPr marL="0" indent="0">
              <a:buNone/>
            </a:pPr>
            <a:r>
              <a:rPr lang="en-US" sz="1600" dirty="0"/>
              <a:t>An </a:t>
            </a:r>
            <a:r>
              <a:rPr lang="en-US" sz="1600" dirty="0"/>
              <a:t>implicit initialization/conversion step is implemented in C. NUMPY content is     convert into MKL buffer before real execution.</a:t>
            </a:r>
          </a:p>
          <a:p>
            <a:endParaRPr lang="en-US" sz="1600" dirty="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913" y="2557929"/>
            <a:ext cx="6223000" cy="1282700"/>
          </a:xfrm>
          <a:prstGeom prst="rect">
            <a:avLst/>
          </a:prstGeom>
        </p:spPr>
      </p:pic>
    </p:spTree>
    <p:extLst>
      <p:ext uri="{BB962C8B-B14F-4D97-AF65-F5344CB8AC3E}">
        <p14:creationId xmlns:p14="http://schemas.microsoft.com/office/powerpoint/2010/main" val="1620520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Elementwise Ops</a:t>
            </a:r>
          </a:p>
        </p:txBody>
      </p:sp>
      <p:sp>
        <p:nvSpPr>
          <p:cNvPr id="3" name="Rectangle 2"/>
          <p:cNvSpPr/>
          <p:nvPr/>
        </p:nvSpPr>
        <p:spPr>
          <a:xfrm>
            <a:off x="377933" y="1287348"/>
            <a:ext cx="7750704" cy="1754326"/>
          </a:xfrm>
          <a:prstGeom prst="rect">
            <a:avLst/>
          </a:prstGeom>
        </p:spPr>
        <p:txBody>
          <a:bodyPr wrap="square">
            <a:spAutoFit/>
          </a:bodyPr>
          <a:lstStyle/>
          <a:p>
            <a:pPr algn="just"/>
            <a:r>
              <a:rPr lang="en-US" kern="100" dirty="0">
                <a:latin typeface="Times New Roman" panose="02020603050405020304" pitchFamily="18" charset="0"/>
                <a:ea typeface="SimSun" panose="02010600030101010101" pitchFamily="2" charset="-122"/>
                <a:cs typeface="Times New Roman" panose="02020603050405020304" pitchFamily="18" charset="0"/>
              </a:rPr>
              <a:t>Rewrote elementwise </a:t>
            </a:r>
            <a:r>
              <a:rPr lang="en-US" kern="100" dirty="0">
                <a:latin typeface="Times New Roman" panose="02020603050405020304" pitchFamily="18" charset="0"/>
                <a:ea typeface="SimSun" panose="02010600030101010101" pitchFamily="2" charset="-122"/>
                <a:cs typeface="Times New Roman" panose="02020603050405020304" pitchFamily="18" charset="0"/>
              </a:rPr>
              <a:t>Ops in C to speed </a:t>
            </a:r>
            <a:r>
              <a:rPr lang="en-US" kern="100" dirty="0">
                <a:latin typeface="Times New Roman" panose="02020603050405020304" pitchFamily="18" charset="0"/>
                <a:ea typeface="SimSun" panose="02010600030101010101" pitchFamily="2" charset="-122"/>
                <a:cs typeface="Times New Roman" panose="02020603050405020304" pitchFamily="18" charset="0"/>
              </a:rPr>
              <a:t>up with OpenMP pragma</a:t>
            </a:r>
          </a:p>
          <a:p>
            <a:pPr algn="just"/>
            <a:endParaRPr lang="en-US" kern="1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kern="100" dirty="0">
                <a:latin typeface="Times New Roman" panose="02020603050405020304" pitchFamily="18" charset="0"/>
                <a:ea typeface="SimSun" panose="02010600030101010101" pitchFamily="2" charset="-122"/>
                <a:cs typeface="Times New Roman" panose="02020603050405020304" pitchFamily="18" charset="0"/>
              </a:rPr>
              <a:t>Examples: tensor broadcast [add/sub/</a:t>
            </a:r>
            <a:r>
              <a:rPr lang="en-US" kern="100" dirty="0" err="1">
                <a:latin typeface="Times New Roman" panose="02020603050405020304" pitchFamily="18" charset="0"/>
                <a:ea typeface="SimSun" panose="02010600030101010101" pitchFamily="2" charset="-122"/>
                <a:cs typeface="Times New Roman" panose="02020603050405020304" pitchFamily="18" charset="0"/>
              </a:rPr>
              <a:t>mult</a:t>
            </a:r>
            <a:r>
              <a:rPr lang="en-US" kern="100" dirty="0">
                <a:latin typeface="Times New Roman" panose="02020603050405020304" pitchFamily="18" charset="0"/>
                <a:ea typeface="SimSun" panose="02010600030101010101" pitchFamily="2" charset="-122"/>
                <a:cs typeface="Times New Roman" panose="02020603050405020304" pitchFamily="18" charset="0"/>
              </a:rPr>
              <a:t>/div]  </a:t>
            </a:r>
          </a:p>
          <a:p>
            <a:pPr algn="just"/>
            <a:endParaRPr lang="en-US" kern="100" dirty="0">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kern="1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kern="100" dirty="0">
                <a:latin typeface="Times New Roman" panose="02020603050405020304" pitchFamily="18" charset="0"/>
                <a:ea typeface="SimSun" panose="02010600030101010101" pitchFamily="2" charset="-122"/>
                <a:cs typeface="Times New Roman" panose="02020603050405020304" pitchFamily="18" charset="0"/>
              </a:rPr>
              <a:t> </a:t>
            </a:r>
            <a:endParaRPr lang="en-US" kern="100"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252071" y="2733114"/>
            <a:ext cx="6299200" cy="1219200"/>
          </a:xfrm>
          <a:prstGeom prst="rect">
            <a:avLst/>
          </a:prstGeom>
        </p:spPr>
      </p:pic>
    </p:spTree>
    <p:extLst>
      <p:ext uri="{BB962C8B-B14F-4D97-AF65-F5344CB8AC3E}">
        <p14:creationId xmlns:p14="http://schemas.microsoft.com/office/powerpoint/2010/main" val="1156523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a:spLocks noGrp="1"/>
          </p:cNvSpPr>
          <p:nvPr>
            <p:ph type="title"/>
          </p:nvPr>
        </p:nvSpPr>
        <p:spPr>
          <a:xfrm>
            <a:off x="269267" y="308852"/>
            <a:ext cx="8229600" cy="531593"/>
          </a:xfrm>
        </p:spPr>
        <p:txBody>
          <a:bodyPr/>
          <a:lstStyle/>
          <a:p>
            <a:r>
              <a:rPr lang="en-US" dirty="0" smtClean="0"/>
              <a:t>Optimization Results</a:t>
            </a:r>
            <a:endParaRPr lang="en-US" sz="2000" dirty="0"/>
          </a:p>
        </p:txBody>
      </p:sp>
      <p:sp>
        <p:nvSpPr>
          <p:cNvPr id="12" name="Content Placeholder 2"/>
          <p:cNvSpPr>
            <a:spLocks noGrp="1"/>
          </p:cNvSpPr>
          <p:nvPr>
            <p:ph idx="1"/>
          </p:nvPr>
        </p:nvSpPr>
        <p:spPr>
          <a:xfrm>
            <a:off x="269267" y="1004287"/>
            <a:ext cx="8229600" cy="3733919"/>
          </a:xfrm>
        </p:spPr>
        <p:txBody>
          <a:bodyPr>
            <a:noAutofit/>
          </a:bodyPr>
          <a:lstStyle/>
          <a:p>
            <a:r>
              <a:rPr lang="en-US" sz="2000" dirty="0"/>
              <a:t>1. Throughput improvement from the baseline implementation </a:t>
            </a:r>
            <a:endParaRPr lang="en-US" sz="2000" dirty="0"/>
          </a:p>
          <a:p>
            <a:endParaRPr lang="en-US" sz="2000" dirty="0"/>
          </a:p>
          <a:p>
            <a:r>
              <a:rPr lang="en-US" sz="2000" dirty="0"/>
              <a:t>2. Throughput improvement from Broadwell to </a:t>
            </a:r>
            <a:r>
              <a:rPr lang="en-US" sz="2000" dirty="0" err="1"/>
              <a:t>Skylake</a:t>
            </a:r>
            <a:r>
              <a:rPr lang="en-US" sz="2000" dirty="0"/>
              <a:t> architecture</a:t>
            </a:r>
            <a:endParaRPr lang="en-US" sz="2000" dirty="0"/>
          </a:p>
          <a:p>
            <a:endParaRPr lang="en-US" sz="2000" dirty="0"/>
          </a:p>
          <a:p>
            <a:r>
              <a:rPr lang="en-US" sz="2000" dirty="0"/>
              <a:t>3. Comparison with Intel-optimized Caffe Deep Learning framework</a:t>
            </a:r>
            <a:endParaRPr lang="en-US" sz="1600" dirty="0"/>
          </a:p>
        </p:txBody>
      </p:sp>
    </p:spTree>
    <p:extLst>
      <p:ext uri="{BB962C8B-B14F-4D97-AF65-F5344CB8AC3E}">
        <p14:creationId xmlns:p14="http://schemas.microsoft.com/office/powerpoint/2010/main" val="107251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a:spLocks noGrp="1"/>
          </p:cNvSpPr>
          <p:nvPr>
            <p:ph type="title"/>
          </p:nvPr>
        </p:nvSpPr>
        <p:spPr>
          <a:xfrm>
            <a:off x="269267" y="308852"/>
            <a:ext cx="8229600" cy="531593"/>
          </a:xfrm>
        </p:spPr>
        <p:txBody>
          <a:bodyPr/>
          <a:lstStyle/>
          <a:p>
            <a:r>
              <a:rPr lang="en-US" dirty="0" smtClean="0"/>
              <a:t>Machine Configuration</a:t>
            </a:r>
            <a:endParaRPr lang="en-US" sz="2000" dirty="0"/>
          </a:p>
        </p:txBody>
      </p:sp>
      <p:sp>
        <p:nvSpPr>
          <p:cNvPr id="12" name="Content Placeholder 2"/>
          <p:cNvSpPr>
            <a:spLocks noGrp="1"/>
          </p:cNvSpPr>
          <p:nvPr>
            <p:ph idx="1"/>
          </p:nvPr>
        </p:nvSpPr>
        <p:spPr>
          <a:xfrm>
            <a:off x="269269" y="1409584"/>
            <a:ext cx="8489251" cy="3733919"/>
          </a:xfrm>
        </p:spPr>
        <p:txBody>
          <a:bodyPr>
            <a:noAutofit/>
          </a:bodyPr>
          <a:lstStyle/>
          <a:p>
            <a:pPr marL="457178" indent="-457178">
              <a:buAutoNum type="arabicPeriod"/>
            </a:pPr>
            <a:r>
              <a:rPr lang="en-US" sz="2000" dirty="0"/>
              <a:t>Dual-socket 22-core Intel Xeon E5-2699 v4 CPU, 2.2GHz (Broadwell)</a:t>
            </a:r>
          </a:p>
          <a:p>
            <a:pPr marL="568292" lvl="1" indent="-342882">
              <a:buFont typeface="Wingdings" charset="2"/>
              <a:buChar char="Ø"/>
            </a:pPr>
            <a:r>
              <a:rPr lang="en-US" dirty="0" smtClean="0"/>
              <a:t>OMP_NUM_THREADS=44</a:t>
            </a:r>
          </a:p>
          <a:p>
            <a:endParaRPr lang="en-US" sz="2000" dirty="0"/>
          </a:p>
          <a:p>
            <a:r>
              <a:rPr lang="en-US" sz="2000" dirty="0"/>
              <a:t>2. Dual-socket 28-core Intel Xeon Platinum, 2.5GHz (</a:t>
            </a:r>
            <a:r>
              <a:rPr lang="en-US" sz="2000" dirty="0" err="1"/>
              <a:t>Skylake</a:t>
            </a:r>
            <a:r>
              <a:rPr lang="en-US" sz="2000" dirty="0"/>
              <a:t>) </a:t>
            </a:r>
          </a:p>
          <a:p>
            <a:pPr marL="568292" lvl="1" indent="-342882">
              <a:buFont typeface="Wingdings" charset="2"/>
              <a:buChar char="Ø"/>
            </a:pPr>
            <a:r>
              <a:rPr lang="en-US" dirty="0" smtClean="0"/>
              <a:t>OMP_NUM_THREADS=56</a:t>
            </a:r>
          </a:p>
          <a:p>
            <a:pPr lvl="1"/>
            <a:endParaRPr lang="en-US" dirty="0" smtClean="0"/>
          </a:p>
          <a:p>
            <a:endParaRPr lang="en-US" sz="2000" dirty="0"/>
          </a:p>
          <a:p>
            <a:endParaRPr lang="en-US" sz="1600" dirty="0"/>
          </a:p>
        </p:txBody>
      </p:sp>
    </p:spTree>
    <p:extLst>
      <p:ext uri="{BB962C8B-B14F-4D97-AF65-F5344CB8AC3E}">
        <p14:creationId xmlns:p14="http://schemas.microsoft.com/office/powerpoint/2010/main" val="208986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a:spLocks noGrp="1"/>
          </p:cNvSpPr>
          <p:nvPr>
            <p:ph type="title"/>
          </p:nvPr>
        </p:nvSpPr>
        <p:spPr>
          <a:xfrm>
            <a:off x="269267" y="308852"/>
            <a:ext cx="8229600" cy="531593"/>
          </a:xfrm>
        </p:spPr>
        <p:txBody>
          <a:bodyPr/>
          <a:lstStyle/>
          <a:p>
            <a:r>
              <a:rPr lang="en-US" dirty="0" smtClean="0"/>
              <a:t>Optimization Results: Optimized vs. Non-optimized</a:t>
            </a:r>
            <a:endParaRPr lang="en-US" sz="2000" dirty="0"/>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155546" y="840443"/>
            <a:ext cx="4457047" cy="3009264"/>
          </a:xfrm>
        </p:spPr>
      </p:pic>
      <p:sp>
        <p:nvSpPr>
          <p:cNvPr id="6" name="TextBox 5"/>
          <p:cNvSpPr txBox="1"/>
          <p:nvPr/>
        </p:nvSpPr>
        <p:spPr>
          <a:xfrm>
            <a:off x="1206082" y="4135078"/>
            <a:ext cx="6355975" cy="492443"/>
          </a:xfrm>
          <a:prstGeom prst="rect">
            <a:avLst/>
          </a:prstGeom>
          <a:noFill/>
        </p:spPr>
        <p:txBody>
          <a:bodyPr vert="horz" wrap="square" lIns="0" tIns="0" rIns="0" bIns="0" rtlCol="0">
            <a:spAutoFit/>
          </a:bodyPr>
          <a:lstStyle/>
          <a:p>
            <a:r>
              <a:rPr lang="en-US" sz="1600" dirty="0">
                <a:solidFill>
                  <a:srgbClr val="003C71"/>
                </a:solidFill>
              </a:rPr>
              <a:t>As much as 98X faster training throughput with MKL optimized neon version on the Broadwell system </a:t>
            </a:r>
          </a:p>
        </p:txBody>
      </p:sp>
    </p:spTree>
    <p:extLst>
      <p:ext uri="{BB962C8B-B14F-4D97-AF65-F5344CB8AC3E}">
        <p14:creationId xmlns:p14="http://schemas.microsoft.com/office/powerpoint/2010/main" val="130632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a:spLocks noGrp="1"/>
          </p:cNvSpPr>
          <p:nvPr>
            <p:ph type="title"/>
          </p:nvPr>
        </p:nvSpPr>
        <p:spPr>
          <a:xfrm>
            <a:off x="269267" y="308852"/>
            <a:ext cx="8229600" cy="531593"/>
          </a:xfrm>
        </p:spPr>
        <p:txBody>
          <a:bodyPr/>
          <a:lstStyle/>
          <a:p>
            <a:r>
              <a:rPr lang="en-US" dirty="0"/>
              <a:t>Optimization Results: </a:t>
            </a:r>
            <a:r>
              <a:rPr lang="en-US" dirty="0" err="1"/>
              <a:t>Skylake</a:t>
            </a:r>
            <a:r>
              <a:rPr lang="en-US" dirty="0"/>
              <a:t> vs. Broadwell</a:t>
            </a:r>
            <a:endParaRPr lang="en-US" sz="2000" dirty="0"/>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155545" y="1258611"/>
            <a:ext cx="4457047" cy="2458305"/>
          </a:xfrm>
        </p:spPr>
      </p:pic>
      <p:sp>
        <p:nvSpPr>
          <p:cNvPr id="6" name="TextBox 5"/>
          <p:cNvSpPr txBox="1"/>
          <p:nvPr/>
        </p:nvSpPr>
        <p:spPr>
          <a:xfrm>
            <a:off x="807152" y="4135080"/>
            <a:ext cx="7691717" cy="246221"/>
          </a:xfrm>
          <a:prstGeom prst="rect">
            <a:avLst/>
          </a:prstGeom>
          <a:noFill/>
        </p:spPr>
        <p:txBody>
          <a:bodyPr vert="horz" wrap="square" lIns="0" tIns="0" rIns="0" bIns="0" rtlCol="0">
            <a:spAutoFit/>
          </a:bodyPr>
          <a:lstStyle/>
          <a:p>
            <a:r>
              <a:rPr lang="en-US" sz="1600" dirty="0">
                <a:solidFill>
                  <a:srgbClr val="003C71"/>
                </a:solidFill>
              </a:rPr>
              <a:t>n</a:t>
            </a:r>
            <a:r>
              <a:rPr lang="en-US" sz="1600" dirty="0">
                <a:solidFill>
                  <a:srgbClr val="003C71"/>
                </a:solidFill>
              </a:rPr>
              <a:t>eon on the </a:t>
            </a:r>
            <a:r>
              <a:rPr lang="en-US" sz="1600" dirty="0" err="1">
                <a:solidFill>
                  <a:srgbClr val="003C71"/>
                </a:solidFill>
              </a:rPr>
              <a:t>Skylake</a:t>
            </a:r>
            <a:r>
              <a:rPr lang="en-US" sz="1600" dirty="0">
                <a:solidFill>
                  <a:srgbClr val="003C71"/>
                </a:solidFill>
              </a:rPr>
              <a:t> as much as 1.9X better training throughput than the Broadwell</a:t>
            </a:r>
          </a:p>
        </p:txBody>
      </p:sp>
    </p:spTree>
    <p:extLst>
      <p:ext uri="{BB962C8B-B14F-4D97-AF65-F5344CB8AC3E}">
        <p14:creationId xmlns:p14="http://schemas.microsoft.com/office/powerpoint/2010/main" val="164589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a:spLocks noGrp="1"/>
          </p:cNvSpPr>
          <p:nvPr>
            <p:ph type="title"/>
          </p:nvPr>
        </p:nvSpPr>
        <p:spPr>
          <a:xfrm>
            <a:off x="269267" y="308852"/>
            <a:ext cx="8229600" cy="531593"/>
          </a:xfrm>
        </p:spPr>
        <p:txBody>
          <a:bodyPr/>
          <a:lstStyle/>
          <a:p>
            <a:r>
              <a:rPr lang="en-US" dirty="0" smtClean="0"/>
              <a:t>Optimization Results: neon vs. Intel-Caffe</a:t>
            </a:r>
            <a:endParaRPr lang="en-US" sz="2000" dirty="0"/>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155546" y="993925"/>
            <a:ext cx="4457047" cy="2702303"/>
          </a:xfrm>
        </p:spPr>
      </p:pic>
      <p:sp>
        <p:nvSpPr>
          <p:cNvPr id="6" name="TextBox 5"/>
          <p:cNvSpPr txBox="1"/>
          <p:nvPr/>
        </p:nvSpPr>
        <p:spPr>
          <a:xfrm>
            <a:off x="753035" y="4135080"/>
            <a:ext cx="7315200" cy="246221"/>
          </a:xfrm>
          <a:prstGeom prst="rect">
            <a:avLst/>
          </a:prstGeom>
          <a:noFill/>
        </p:spPr>
        <p:txBody>
          <a:bodyPr vert="horz" wrap="square" lIns="0" tIns="0" rIns="0" bIns="0" rtlCol="0">
            <a:spAutoFit/>
          </a:bodyPr>
          <a:lstStyle/>
          <a:p>
            <a:r>
              <a:rPr lang="en-US" sz="1600" dirty="0">
                <a:solidFill>
                  <a:srgbClr val="003C71"/>
                </a:solidFill>
              </a:rPr>
              <a:t>Optimized neon as much as 98% of Intel-Caffe performance on the </a:t>
            </a:r>
            <a:r>
              <a:rPr lang="en-US" sz="1600" dirty="0" err="1">
                <a:solidFill>
                  <a:srgbClr val="003C71"/>
                </a:solidFill>
              </a:rPr>
              <a:t>Skylake</a:t>
            </a:r>
            <a:endParaRPr lang="en-US" sz="1600" dirty="0">
              <a:solidFill>
                <a:srgbClr val="003C71"/>
              </a:solidFill>
            </a:endParaRPr>
          </a:p>
        </p:txBody>
      </p:sp>
    </p:spTree>
    <p:extLst>
      <p:ext uri="{BB962C8B-B14F-4D97-AF65-F5344CB8AC3E}">
        <p14:creationId xmlns:p14="http://schemas.microsoft.com/office/powerpoint/2010/main" val="106772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a:spLocks noGrp="1"/>
          </p:cNvSpPr>
          <p:nvPr>
            <p:ph type="title"/>
          </p:nvPr>
        </p:nvSpPr>
        <p:spPr>
          <a:xfrm>
            <a:off x="269267" y="308852"/>
            <a:ext cx="8229600" cy="531593"/>
          </a:xfrm>
        </p:spPr>
        <p:txBody>
          <a:bodyPr/>
          <a:lstStyle/>
          <a:p>
            <a:r>
              <a:rPr lang="en-US" dirty="0" smtClean="0"/>
              <a:t>Convergence Results</a:t>
            </a:r>
            <a:endParaRPr lang="en-US" sz="2000" dirty="0"/>
          </a:p>
        </p:txBody>
      </p:sp>
      <p:sp>
        <p:nvSpPr>
          <p:cNvPr id="12" name="Content Placeholder 2"/>
          <p:cNvSpPr>
            <a:spLocks noGrp="1"/>
          </p:cNvSpPr>
          <p:nvPr>
            <p:ph idx="1"/>
          </p:nvPr>
        </p:nvSpPr>
        <p:spPr>
          <a:xfrm>
            <a:off x="269267" y="1004287"/>
            <a:ext cx="8229600" cy="3733919"/>
          </a:xfrm>
        </p:spPr>
        <p:txBody>
          <a:bodyPr>
            <a:noAutofit/>
          </a:bodyPr>
          <a:lstStyle/>
          <a:p>
            <a:pPr marL="457178" indent="-457178">
              <a:buFont typeface="Wingdings" charset="2"/>
              <a:buChar char="q"/>
            </a:pPr>
            <a:r>
              <a:rPr lang="en-US" sz="2000" dirty="0"/>
              <a:t>SOTA accuracy</a:t>
            </a:r>
          </a:p>
          <a:p>
            <a:pPr marL="682586" lvl="1" indent="-457178">
              <a:buFont typeface="Wingdings" charset="2"/>
              <a:buChar char="Ø"/>
            </a:pPr>
            <a:r>
              <a:rPr lang="en-US" dirty="0" smtClean="0"/>
              <a:t>ResNet-50  (</a:t>
            </a:r>
            <a:r>
              <a:rPr lang="en-US" dirty="0" smtClean="0"/>
              <a:t>on-going, 48 epochs, top-1: 70.43%, top-5: 90% </a:t>
            </a:r>
            <a:r>
              <a:rPr lang="en-US" dirty="0" smtClean="0">
                <a:sym typeface="Wingdings"/>
              </a:rPr>
              <a:t>)</a:t>
            </a:r>
            <a:endParaRPr lang="en-US" dirty="0" smtClean="0"/>
          </a:p>
          <a:p>
            <a:endParaRPr lang="en-US" sz="2000" dirty="0"/>
          </a:p>
          <a:p>
            <a:endParaRPr lang="en-US" sz="2000" dirty="0"/>
          </a:p>
          <a:p>
            <a:endParaRPr lang="en-US" sz="2000" dirty="0"/>
          </a:p>
          <a:p>
            <a:pPr marL="457178" indent="-457178">
              <a:buFont typeface="Wingdings" charset="2"/>
              <a:buChar char="q"/>
            </a:pPr>
            <a:r>
              <a:rPr lang="en-US" sz="2000" dirty="0"/>
              <a:t>Partial Convergence Proof for almost all examples</a:t>
            </a:r>
            <a:endParaRPr lang="en-US" sz="2000" dirty="0"/>
          </a:p>
          <a:p>
            <a:pPr marL="682586" lvl="1" indent="-457178">
              <a:buFont typeface="Wingdings" charset="2"/>
              <a:buChar char="Ø"/>
            </a:pPr>
            <a:r>
              <a:rPr lang="en-US" dirty="0" smtClean="0"/>
              <a:t>Training certain epochs and evaluate the metrics like training cost </a:t>
            </a:r>
            <a:endParaRPr lang="en-US" dirty="0"/>
          </a:p>
          <a:p>
            <a:endParaRPr lang="en-US" dirty="0"/>
          </a:p>
          <a:p>
            <a:endParaRPr lang="en-US" sz="2000" dirty="0"/>
          </a:p>
        </p:txBody>
      </p:sp>
      <p:pic>
        <p:nvPicPr>
          <p:cNvPr id="4" name="Picture 3"/>
          <p:cNvPicPr>
            <a:picLocks noChangeAspect="1"/>
          </p:cNvPicPr>
          <p:nvPr/>
        </p:nvPicPr>
        <p:blipFill>
          <a:blip r:embed="rId3"/>
          <a:stretch>
            <a:fillRect/>
          </a:stretch>
        </p:blipFill>
        <p:spPr>
          <a:xfrm>
            <a:off x="1670051" y="2032001"/>
            <a:ext cx="5803900" cy="1079500"/>
          </a:xfrm>
          <a:prstGeom prst="rect">
            <a:avLst/>
          </a:prstGeom>
        </p:spPr>
      </p:pic>
    </p:spTree>
    <p:extLst>
      <p:ext uri="{BB962C8B-B14F-4D97-AF65-F5344CB8AC3E}">
        <p14:creationId xmlns:p14="http://schemas.microsoft.com/office/powerpoint/2010/main" val="60862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a:xfrm>
            <a:off x="376519" y="943648"/>
            <a:ext cx="8229600" cy="3733919"/>
          </a:xfrm>
        </p:spPr>
        <p:txBody>
          <a:bodyPr>
            <a:noAutofit/>
          </a:bodyPr>
          <a:lstStyle/>
          <a:p>
            <a:r>
              <a:rPr lang="en-US" sz="2000" dirty="0" err="1"/>
              <a:t>Nervana</a:t>
            </a:r>
            <a:r>
              <a:rPr lang="en-US" sz="2000" dirty="0"/>
              <a:t> Systems neon product delivered better than </a:t>
            </a:r>
            <a:r>
              <a:rPr lang="en-US" sz="2000" dirty="0" err="1"/>
              <a:t>cuDNN</a:t>
            </a:r>
            <a:r>
              <a:rPr lang="en-US" sz="2000" dirty="0"/>
              <a:t>* performance for many Neural Nets (</a:t>
            </a:r>
            <a:r>
              <a:rPr lang="en-US" sz="2000" dirty="0">
                <a:hlinkClick r:id="rId2"/>
              </a:rPr>
              <a:t>https://github.com/soumith/convnet-benchmarks</a:t>
            </a:r>
            <a:r>
              <a:rPr lang="en-US" sz="2000" dirty="0">
                <a:hlinkClick r:id="rId2"/>
              </a:rPr>
              <a:t>)</a:t>
            </a:r>
            <a:endParaRPr lang="en-US" sz="2000" dirty="0"/>
          </a:p>
          <a:p>
            <a:r>
              <a:rPr lang="en-US" sz="2000" dirty="0" err="1"/>
              <a:t>Nervana</a:t>
            </a:r>
            <a:r>
              <a:rPr lang="en-US" sz="2000" dirty="0"/>
              <a:t> </a:t>
            </a:r>
            <a:r>
              <a:rPr lang="en-US" sz="2000" dirty="0"/>
              <a:t>Systems acquired by Intel in 2016 </a:t>
            </a:r>
            <a:endParaRPr lang="en-US" sz="2000" dirty="0"/>
          </a:p>
          <a:p>
            <a:endParaRPr lang="en-US" sz="2000" dirty="0"/>
          </a:p>
          <a:p>
            <a:endParaRPr lang="en-US" sz="2000" dirty="0"/>
          </a:p>
          <a:p>
            <a:endParaRPr lang="en-US" sz="2000" dirty="0"/>
          </a:p>
          <a:p>
            <a:r>
              <a:rPr lang="en-US" sz="2000" dirty="0"/>
              <a:t>Default </a:t>
            </a:r>
            <a:r>
              <a:rPr lang="en-US" sz="2000" dirty="0" err="1"/>
              <a:t>NumPy</a:t>
            </a:r>
            <a:r>
              <a:rPr lang="en-US" sz="2000" dirty="0"/>
              <a:t> CPU backend is slow! </a:t>
            </a:r>
          </a:p>
          <a:p>
            <a:endParaRPr lang="en-US" sz="2000" dirty="0"/>
          </a:p>
        </p:txBody>
      </p:sp>
      <p:sp>
        <p:nvSpPr>
          <p:cNvPr id="4" name="Rectangle 3"/>
          <p:cNvSpPr/>
          <p:nvPr/>
        </p:nvSpPr>
        <p:spPr>
          <a:xfrm>
            <a:off x="5883209" y="4569842"/>
            <a:ext cx="4572000" cy="215444"/>
          </a:xfrm>
          <a:prstGeom prst="rect">
            <a:avLst/>
          </a:prstGeom>
        </p:spPr>
        <p:txBody>
          <a:bodyPr>
            <a:spAutoFit/>
          </a:bodyPr>
          <a:lstStyle/>
          <a:p>
            <a:r>
              <a:rPr lang="en-US" sz="800" dirty="0"/>
              <a:t>*Other names and brands may be claimed as the property of others.</a:t>
            </a:r>
          </a:p>
        </p:txBody>
      </p:sp>
      <p:pic>
        <p:nvPicPr>
          <p:cNvPr id="6" name="Picture 5"/>
          <p:cNvPicPr>
            <a:picLocks noChangeAspect="1"/>
          </p:cNvPicPr>
          <p:nvPr/>
        </p:nvPicPr>
        <p:blipFill>
          <a:blip r:embed="rId3"/>
          <a:stretch>
            <a:fillRect/>
          </a:stretch>
        </p:blipFill>
        <p:spPr>
          <a:xfrm>
            <a:off x="2241177" y="2254793"/>
            <a:ext cx="5181600" cy="1542879"/>
          </a:xfrm>
          <a:prstGeom prst="rect">
            <a:avLst/>
          </a:prstGeom>
        </p:spPr>
      </p:pic>
    </p:spTree>
    <p:extLst>
      <p:ext uri="{BB962C8B-B14F-4D97-AF65-F5344CB8AC3E}">
        <p14:creationId xmlns:p14="http://schemas.microsoft.com/office/powerpoint/2010/main" val="1468803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794277" y="995831"/>
            <a:ext cx="5552737" cy="3634067"/>
          </a:xfrm>
        </p:spPr>
        <p:txBody>
          <a:bodyPr/>
          <a:lstStyle/>
          <a:p>
            <a:pPr marL="457178" lvl="1" indent="-457178">
              <a:buFont typeface="Wingdings" charset="2"/>
              <a:buChar char="q"/>
            </a:pPr>
            <a:r>
              <a:rPr lang="en-US" dirty="0">
                <a:solidFill>
                  <a:srgbClr val="0071C5"/>
                </a:solidFill>
              </a:rPr>
              <a:t>DeepSpeech2 Performance</a:t>
            </a:r>
          </a:p>
          <a:p>
            <a:pPr lvl="2">
              <a:spcBef>
                <a:spcPts val="600"/>
              </a:spcBef>
            </a:pPr>
            <a:r>
              <a:rPr lang="en-US" dirty="0" err="1" smtClean="0"/>
              <a:t>BiBNRNN</a:t>
            </a:r>
            <a:r>
              <a:rPr lang="en-US" dirty="0" smtClean="0"/>
              <a:t> Layers optimization</a:t>
            </a:r>
            <a:r>
              <a:rPr lang="en-US" dirty="0" smtClean="0">
                <a:solidFill>
                  <a:schemeClr val="accent2"/>
                </a:solidFill>
              </a:rPr>
              <a:t> </a:t>
            </a:r>
          </a:p>
          <a:p>
            <a:pPr lvl="1">
              <a:spcBef>
                <a:spcPts val="600"/>
              </a:spcBef>
            </a:pPr>
            <a:endParaRPr lang="en-US" dirty="0">
              <a:solidFill>
                <a:schemeClr val="accent2"/>
              </a:solidFill>
            </a:endParaRPr>
          </a:p>
          <a:p>
            <a:pPr marL="457178" lvl="1" indent="-457178">
              <a:buFont typeface="Wingdings" charset="2"/>
              <a:buChar char="q"/>
            </a:pPr>
            <a:r>
              <a:rPr lang="en-US" dirty="0">
                <a:solidFill>
                  <a:srgbClr val="0071C5"/>
                </a:solidFill>
              </a:rPr>
              <a:t>Single-Shot Detection and also VGG</a:t>
            </a:r>
          </a:p>
          <a:p>
            <a:pPr lvl="2">
              <a:spcBef>
                <a:spcPts val="600"/>
              </a:spcBef>
            </a:pPr>
            <a:r>
              <a:rPr lang="en-US" dirty="0" smtClean="0"/>
              <a:t>Conv + Bias Fusion</a:t>
            </a:r>
          </a:p>
          <a:p>
            <a:pPr lvl="2">
              <a:spcBef>
                <a:spcPts val="600"/>
              </a:spcBef>
            </a:pPr>
            <a:endParaRPr lang="en-US" dirty="0"/>
          </a:p>
          <a:p>
            <a:pPr marL="457178" lvl="1" indent="-457178">
              <a:buFont typeface="Wingdings" charset="2"/>
              <a:buChar char="q"/>
            </a:pPr>
            <a:r>
              <a:rPr lang="en-US" dirty="0" err="1" smtClean="0">
                <a:solidFill>
                  <a:srgbClr val="0071C5"/>
                </a:solidFill>
              </a:rPr>
              <a:t>Ngraph</a:t>
            </a:r>
            <a:r>
              <a:rPr lang="en-US" dirty="0" smtClean="0">
                <a:solidFill>
                  <a:srgbClr val="0071C5"/>
                </a:solidFill>
              </a:rPr>
              <a:t>(https</a:t>
            </a:r>
            <a:r>
              <a:rPr lang="en-US" dirty="0">
                <a:solidFill>
                  <a:srgbClr val="0071C5"/>
                </a:solidFill>
              </a:rPr>
              <a:t>://</a:t>
            </a:r>
            <a:r>
              <a:rPr lang="en-US" dirty="0" err="1">
                <a:solidFill>
                  <a:srgbClr val="0071C5"/>
                </a:solidFill>
              </a:rPr>
              <a:t>github.com</a:t>
            </a:r>
            <a:r>
              <a:rPr lang="en-US" dirty="0">
                <a:solidFill>
                  <a:srgbClr val="0071C5"/>
                </a:solidFill>
              </a:rPr>
              <a:t>/</a:t>
            </a:r>
            <a:r>
              <a:rPr lang="en-US" dirty="0" err="1">
                <a:solidFill>
                  <a:srgbClr val="0071C5"/>
                </a:solidFill>
              </a:rPr>
              <a:t>NervanaSystems</a:t>
            </a:r>
            <a:r>
              <a:rPr lang="en-US" dirty="0">
                <a:solidFill>
                  <a:srgbClr val="0071C5"/>
                </a:solidFill>
              </a:rPr>
              <a:t>/</a:t>
            </a:r>
            <a:r>
              <a:rPr lang="en-US" dirty="0" err="1">
                <a:solidFill>
                  <a:srgbClr val="0071C5"/>
                </a:solidFill>
              </a:rPr>
              <a:t>ngraph</a:t>
            </a:r>
            <a:r>
              <a:rPr lang="en-US" dirty="0">
                <a:solidFill>
                  <a:srgbClr val="0071C5"/>
                </a:solidFill>
              </a:rPr>
              <a:t>) </a:t>
            </a:r>
            <a:endParaRPr lang="en-US" dirty="0">
              <a:solidFill>
                <a:srgbClr val="0071C5"/>
              </a:solidFill>
            </a:endParaRPr>
          </a:p>
          <a:p>
            <a:pPr lvl="2">
              <a:spcBef>
                <a:spcPts val="600"/>
              </a:spcBef>
            </a:pPr>
            <a:r>
              <a:rPr lang="en-US" dirty="0" smtClean="0"/>
              <a:t>Graph Optimizations</a:t>
            </a:r>
          </a:p>
          <a:p>
            <a:pPr lvl="2">
              <a:spcBef>
                <a:spcPts val="600"/>
              </a:spcBef>
            </a:pPr>
            <a:r>
              <a:rPr lang="en-US" dirty="0" smtClean="0"/>
              <a:t>Multi-node Support</a:t>
            </a:r>
          </a:p>
          <a:p>
            <a:pPr lvl="2">
              <a:spcBef>
                <a:spcPts val="600"/>
              </a:spcBef>
            </a:pPr>
            <a:r>
              <a:rPr lang="en-US" dirty="0" smtClean="0"/>
              <a:t>Multi-architecture (Backend)</a:t>
            </a:r>
          </a:p>
          <a:p>
            <a:pPr lvl="2">
              <a:spcBef>
                <a:spcPts val="600"/>
              </a:spcBef>
            </a:pPr>
            <a:r>
              <a:rPr lang="en-US" dirty="0" smtClean="0"/>
              <a:t>Multi-framework (Frontend)</a:t>
            </a:r>
            <a:endParaRPr lang="en-US" dirty="0"/>
          </a:p>
          <a:p>
            <a:pPr lvl="1">
              <a:spcBef>
                <a:spcPts val="600"/>
              </a:spcBef>
            </a:pPr>
            <a:endParaRPr lang="en-US" altLang="zh-CN" dirty="0" smtClean="0">
              <a:solidFill>
                <a:schemeClr val="accent2"/>
              </a:solidFill>
            </a:endParaRPr>
          </a:p>
          <a:p>
            <a:pPr marL="0" lvl="1" indent="0">
              <a:buNone/>
            </a:pPr>
            <a:endParaRPr lang="en-US" sz="1800" dirty="0">
              <a:solidFill>
                <a:srgbClr val="0071C5"/>
              </a:solidFill>
            </a:endParaRPr>
          </a:p>
        </p:txBody>
      </p:sp>
      <p:sp>
        <p:nvSpPr>
          <p:cNvPr id="10" name="Title 3"/>
          <p:cNvSpPr>
            <a:spLocks noGrp="1"/>
          </p:cNvSpPr>
          <p:nvPr>
            <p:ph type="title"/>
          </p:nvPr>
        </p:nvSpPr>
        <p:spPr>
          <a:xfrm>
            <a:off x="269267" y="308852"/>
            <a:ext cx="8229600" cy="531593"/>
          </a:xfrm>
        </p:spPr>
        <p:txBody>
          <a:bodyPr/>
          <a:lstStyle/>
          <a:p>
            <a:r>
              <a:rPr lang="en-US" dirty="0" smtClean="0"/>
              <a:t>Future Work</a:t>
            </a:r>
            <a:endParaRPr lang="en-US" sz="2000" dirty="0"/>
          </a:p>
        </p:txBody>
      </p:sp>
    </p:spTree>
    <p:extLst>
      <p:ext uri="{BB962C8B-B14F-4D97-AF65-F5344CB8AC3E}">
        <p14:creationId xmlns:p14="http://schemas.microsoft.com/office/powerpoint/2010/main" val="111523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794275" y="995831"/>
            <a:ext cx="5239704" cy="3634067"/>
          </a:xfrm>
        </p:spPr>
        <p:txBody>
          <a:bodyPr/>
          <a:lstStyle/>
          <a:p>
            <a:pPr lvl="1">
              <a:spcBef>
                <a:spcPts val="600"/>
              </a:spcBef>
            </a:pPr>
            <a:r>
              <a:rPr lang="en-US" dirty="0" smtClean="0">
                <a:solidFill>
                  <a:srgbClr val="0071C5"/>
                </a:solidFill>
              </a:rPr>
              <a:t>Caffe*</a:t>
            </a:r>
            <a:endParaRPr lang="en-US" dirty="0">
              <a:solidFill>
                <a:srgbClr val="0071C5"/>
              </a:solidFill>
            </a:endParaRPr>
          </a:p>
          <a:p>
            <a:pPr lvl="2">
              <a:spcBef>
                <a:spcPts val="600"/>
              </a:spcBef>
            </a:pPr>
            <a:r>
              <a:rPr lang="en-US" dirty="0">
                <a:hlinkClick r:id="rId3"/>
              </a:rPr>
              <a:t>https://</a:t>
            </a:r>
            <a:r>
              <a:rPr lang="en-US" dirty="0" smtClean="0">
                <a:hlinkClick r:id="rId3"/>
              </a:rPr>
              <a:t>github.com/intel/caffe</a:t>
            </a:r>
            <a:endParaRPr lang="en-US" dirty="0" smtClean="0"/>
          </a:p>
          <a:p>
            <a:pPr lvl="2">
              <a:spcBef>
                <a:spcPts val="600"/>
              </a:spcBef>
            </a:pPr>
            <a:r>
              <a:rPr lang="en-US" dirty="0" smtClean="0"/>
              <a:t>BVLC Caffe intel branch </a:t>
            </a:r>
          </a:p>
          <a:p>
            <a:pPr lvl="2">
              <a:spcBef>
                <a:spcPts val="600"/>
              </a:spcBef>
            </a:pPr>
            <a:endParaRPr lang="en-US" dirty="0" smtClean="0"/>
          </a:p>
          <a:p>
            <a:pPr lvl="2">
              <a:spcBef>
                <a:spcPts val="600"/>
              </a:spcBef>
            </a:pPr>
            <a:endParaRPr lang="en-US" dirty="0">
              <a:solidFill>
                <a:schemeClr val="accent2"/>
              </a:solidFill>
            </a:endParaRPr>
          </a:p>
          <a:p>
            <a:pPr lvl="1">
              <a:spcBef>
                <a:spcPts val="600"/>
              </a:spcBef>
            </a:pPr>
            <a:r>
              <a:rPr lang="en-US" dirty="0">
                <a:solidFill>
                  <a:srgbClr val="0071C5"/>
                </a:solidFill>
              </a:rPr>
              <a:t>neon</a:t>
            </a:r>
          </a:p>
          <a:p>
            <a:pPr lvl="2">
              <a:spcBef>
                <a:spcPts val="600"/>
              </a:spcBef>
            </a:pPr>
            <a:r>
              <a:rPr lang="en-US" dirty="0">
                <a:hlinkClick r:id="rId4"/>
              </a:rPr>
              <a:t>https://</a:t>
            </a:r>
            <a:r>
              <a:rPr lang="en-US" dirty="0" smtClean="0">
                <a:hlinkClick r:id="rId4"/>
              </a:rPr>
              <a:t>github.com/NervanaSystems/neon</a:t>
            </a:r>
            <a:endParaRPr lang="en-US" dirty="0"/>
          </a:p>
          <a:p>
            <a:pPr lvl="2">
              <a:spcBef>
                <a:spcPts val="600"/>
              </a:spcBef>
            </a:pPr>
            <a:endParaRPr lang="en-US" dirty="0"/>
          </a:p>
          <a:p>
            <a:pPr lvl="1">
              <a:spcBef>
                <a:spcPts val="600"/>
              </a:spcBef>
            </a:pPr>
            <a:r>
              <a:rPr lang="en-US" dirty="0" smtClean="0">
                <a:solidFill>
                  <a:srgbClr val="0071C5"/>
                </a:solidFill>
              </a:rPr>
              <a:t>TensorFlow* </a:t>
            </a:r>
            <a:endParaRPr lang="en-US" dirty="0">
              <a:solidFill>
                <a:srgbClr val="0071C5"/>
              </a:solidFill>
            </a:endParaRPr>
          </a:p>
          <a:p>
            <a:pPr lvl="2">
              <a:spcBef>
                <a:spcPts val="600"/>
              </a:spcBef>
            </a:pPr>
            <a:r>
              <a:rPr lang="en-US" altLang="zh-CN" dirty="0">
                <a:hlinkClick r:id="rId5"/>
              </a:rPr>
              <a:t>https</a:t>
            </a:r>
            <a:r>
              <a:rPr lang="en-US" altLang="zh-CN" dirty="0">
                <a:solidFill>
                  <a:schemeClr val="accent2"/>
                </a:solidFill>
                <a:hlinkClick r:id="rId5"/>
              </a:rPr>
              <a:t>://</a:t>
            </a:r>
            <a:r>
              <a:rPr lang="en-US" altLang="zh-CN" dirty="0" smtClean="0">
                <a:solidFill>
                  <a:schemeClr val="accent2"/>
                </a:solidFill>
                <a:hlinkClick r:id="rId5"/>
              </a:rPr>
              <a:t>github.com/tensorflow/tensorflow</a:t>
            </a:r>
            <a:endParaRPr lang="en-US" altLang="zh-CN" dirty="0" smtClean="0">
              <a:solidFill>
                <a:schemeClr val="accent2"/>
              </a:solidFill>
            </a:endParaRPr>
          </a:p>
          <a:p>
            <a:pPr lvl="2">
              <a:spcBef>
                <a:spcPts val="600"/>
              </a:spcBef>
            </a:pPr>
            <a:r>
              <a:rPr lang="en-US" altLang="zh-CN" dirty="0"/>
              <a:t>“</a:t>
            </a:r>
            <a:r>
              <a:rPr lang="en-US" dirty="0"/>
              <a:t>Accelerating TensorFlow on Modern Intel </a:t>
            </a:r>
            <a:r>
              <a:rPr lang="en-US" dirty="0" smtClean="0"/>
              <a:t>Architectures” to be presented by </a:t>
            </a:r>
            <a:r>
              <a:rPr lang="en-US" dirty="0" err="1" smtClean="0"/>
              <a:t>Guozhong</a:t>
            </a:r>
            <a:r>
              <a:rPr lang="en-US" dirty="0" smtClean="0"/>
              <a:t> Zhuang @3:15pm  </a:t>
            </a:r>
            <a:endParaRPr lang="en-US" altLang="zh-CN" dirty="0" smtClean="0">
              <a:solidFill>
                <a:schemeClr val="accent2"/>
              </a:solidFill>
            </a:endParaRPr>
          </a:p>
          <a:p>
            <a:pPr lvl="2">
              <a:spcBef>
                <a:spcPts val="600"/>
              </a:spcBef>
            </a:pPr>
            <a:endParaRPr lang="en-US" sz="1800" dirty="0">
              <a:solidFill>
                <a:srgbClr val="0071C5"/>
              </a:solidFill>
            </a:endParaRPr>
          </a:p>
        </p:txBody>
      </p:sp>
      <p:sp>
        <p:nvSpPr>
          <p:cNvPr id="10" name="Title 3"/>
          <p:cNvSpPr>
            <a:spLocks noGrp="1"/>
          </p:cNvSpPr>
          <p:nvPr>
            <p:ph type="title"/>
          </p:nvPr>
        </p:nvSpPr>
        <p:spPr>
          <a:xfrm>
            <a:off x="269267" y="308852"/>
            <a:ext cx="8229600" cy="531593"/>
          </a:xfrm>
        </p:spPr>
        <p:txBody>
          <a:bodyPr/>
          <a:lstStyle/>
          <a:p>
            <a:r>
              <a:rPr lang="en-US" dirty="0" smtClean="0"/>
              <a:t>Intel Optimized </a:t>
            </a:r>
            <a:r>
              <a:rPr lang="mr-IN" dirty="0" smtClean="0"/>
              <a:t>…</a:t>
            </a:r>
            <a:r>
              <a:rPr lang="en-US" dirty="0" smtClean="0"/>
              <a:t> </a:t>
            </a:r>
            <a:endParaRPr lang="en-US" sz="2000" dirty="0"/>
          </a:p>
        </p:txBody>
      </p:sp>
      <p:pic>
        <p:nvPicPr>
          <p:cNvPr id="4" name="Picture 3"/>
          <p:cNvPicPr>
            <a:picLocks noChangeAspect="1"/>
          </p:cNvPicPr>
          <p:nvPr/>
        </p:nvPicPr>
        <p:blipFill>
          <a:blip r:embed="rId6"/>
          <a:stretch>
            <a:fillRect/>
          </a:stretch>
        </p:blipFill>
        <p:spPr>
          <a:xfrm>
            <a:off x="4195093" y="224119"/>
            <a:ext cx="1990555" cy="2284691"/>
          </a:xfrm>
          <a:prstGeom prst="rect">
            <a:avLst/>
          </a:prstGeom>
        </p:spPr>
      </p:pic>
      <p:pic>
        <p:nvPicPr>
          <p:cNvPr id="5" name="Picture 4"/>
          <p:cNvPicPr>
            <a:picLocks noChangeAspect="1"/>
          </p:cNvPicPr>
          <p:nvPr/>
        </p:nvPicPr>
        <p:blipFill>
          <a:blip r:embed="rId7"/>
          <a:stretch>
            <a:fillRect/>
          </a:stretch>
        </p:blipFill>
        <p:spPr>
          <a:xfrm>
            <a:off x="5033925" y="2593541"/>
            <a:ext cx="4047323" cy="1322551"/>
          </a:xfrm>
          <a:prstGeom prst="rect">
            <a:avLst/>
          </a:prstGeom>
        </p:spPr>
      </p:pic>
      <p:sp>
        <p:nvSpPr>
          <p:cNvPr id="3" name="Rectangle 2"/>
          <p:cNvSpPr/>
          <p:nvPr/>
        </p:nvSpPr>
        <p:spPr>
          <a:xfrm>
            <a:off x="5883209" y="4569842"/>
            <a:ext cx="4572000" cy="215444"/>
          </a:xfrm>
          <a:prstGeom prst="rect">
            <a:avLst/>
          </a:prstGeom>
        </p:spPr>
        <p:txBody>
          <a:bodyPr>
            <a:spAutoFit/>
          </a:bodyPr>
          <a:lstStyle/>
          <a:p>
            <a:r>
              <a:rPr lang="en-US" sz="800" dirty="0"/>
              <a:t>*Other names and brands may be claimed as the property of others.</a:t>
            </a:r>
          </a:p>
        </p:txBody>
      </p:sp>
    </p:spTree>
    <p:extLst>
      <p:ext uri="{BB962C8B-B14F-4D97-AF65-F5344CB8AC3E}">
        <p14:creationId xmlns:p14="http://schemas.microsoft.com/office/powerpoint/2010/main" val="44631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794275" y="995831"/>
            <a:ext cx="5239704" cy="3634067"/>
          </a:xfrm>
        </p:spPr>
        <p:txBody>
          <a:bodyPr/>
          <a:lstStyle/>
          <a:p>
            <a:pPr lvl="1">
              <a:spcBef>
                <a:spcPts val="600"/>
              </a:spcBef>
            </a:pPr>
            <a:r>
              <a:rPr lang="en-US" dirty="0" err="1" smtClean="0">
                <a:solidFill>
                  <a:srgbClr val="0071C5"/>
                </a:solidFill>
              </a:rPr>
              <a:t>Chainer</a:t>
            </a:r>
            <a:r>
              <a:rPr lang="en-US" dirty="0" smtClean="0">
                <a:solidFill>
                  <a:srgbClr val="0071C5"/>
                </a:solidFill>
              </a:rPr>
              <a:t>*</a:t>
            </a:r>
            <a:endParaRPr lang="en-US" dirty="0">
              <a:solidFill>
                <a:srgbClr val="0071C5"/>
              </a:solidFill>
            </a:endParaRPr>
          </a:p>
          <a:p>
            <a:pPr lvl="2">
              <a:spcBef>
                <a:spcPts val="600"/>
              </a:spcBef>
            </a:pPr>
            <a:r>
              <a:rPr lang="en-US" dirty="0"/>
              <a:t>https://</a:t>
            </a:r>
            <a:r>
              <a:rPr lang="en-US" dirty="0" err="1"/>
              <a:t>github.com</a:t>
            </a:r>
            <a:r>
              <a:rPr lang="en-US" dirty="0"/>
              <a:t>/intel/</a:t>
            </a:r>
            <a:r>
              <a:rPr lang="en-US" dirty="0" err="1"/>
              <a:t>chainer</a:t>
            </a:r>
            <a:r>
              <a:rPr lang="en-US" dirty="0"/>
              <a:t> </a:t>
            </a:r>
            <a:endParaRPr lang="en-US" dirty="0" smtClean="0"/>
          </a:p>
          <a:p>
            <a:pPr lvl="2">
              <a:spcBef>
                <a:spcPts val="600"/>
              </a:spcBef>
            </a:pPr>
            <a:r>
              <a:rPr lang="en-US" dirty="0" smtClean="0"/>
              <a:t>BVLC Caffe intel branch </a:t>
            </a:r>
          </a:p>
          <a:p>
            <a:pPr lvl="2">
              <a:spcBef>
                <a:spcPts val="600"/>
              </a:spcBef>
            </a:pPr>
            <a:endParaRPr lang="en-US" dirty="0" smtClean="0"/>
          </a:p>
          <a:p>
            <a:pPr lvl="2">
              <a:spcBef>
                <a:spcPts val="600"/>
              </a:spcBef>
            </a:pPr>
            <a:endParaRPr lang="en-US" dirty="0">
              <a:solidFill>
                <a:schemeClr val="accent2"/>
              </a:solidFill>
            </a:endParaRPr>
          </a:p>
          <a:p>
            <a:pPr lvl="1">
              <a:spcBef>
                <a:spcPts val="600"/>
              </a:spcBef>
            </a:pPr>
            <a:r>
              <a:rPr lang="en-US" dirty="0" smtClean="0">
                <a:solidFill>
                  <a:srgbClr val="0071C5"/>
                </a:solidFill>
              </a:rPr>
              <a:t>Torch*</a:t>
            </a:r>
            <a:endParaRPr lang="en-US" dirty="0">
              <a:solidFill>
                <a:srgbClr val="0071C5"/>
              </a:solidFill>
            </a:endParaRPr>
          </a:p>
          <a:p>
            <a:pPr lvl="2">
              <a:spcBef>
                <a:spcPts val="600"/>
              </a:spcBef>
            </a:pPr>
            <a:r>
              <a:rPr lang="en-US" dirty="0">
                <a:hlinkClick r:id="rId3"/>
              </a:rPr>
              <a:t>https://</a:t>
            </a:r>
            <a:r>
              <a:rPr lang="en-US" dirty="0" smtClean="0">
                <a:hlinkClick r:id="rId3"/>
              </a:rPr>
              <a:t>github.com/intel/torch</a:t>
            </a:r>
            <a:endParaRPr lang="en-US" dirty="0" smtClean="0"/>
          </a:p>
          <a:p>
            <a:pPr lvl="2">
              <a:spcBef>
                <a:spcPts val="600"/>
              </a:spcBef>
            </a:pPr>
            <a:endParaRPr lang="en-US" dirty="0"/>
          </a:p>
          <a:p>
            <a:pPr lvl="1">
              <a:spcBef>
                <a:spcPts val="600"/>
              </a:spcBef>
            </a:pPr>
            <a:r>
              <a:rPr lang="en-US" dirty="0" err="1" smtClean="0">
                <a:solidFill>
                  <a:srgbClr val="0071C5"/>
                </a:solidFill>
              </a:rPr>
              <a:t>Theano</a:t>
            </a:r>
            <a:r>
              <a:rPr lang="en-US" dirty="0" smtClean="0">
                <a:solidFill>
                  <a:srgbClr val="0071C5"/>
                </a:solidFill>
              </a:rPr>
              <a:t>*</a:t>
            </a:r>
            <a:endParaRPr lang="en-US" dirty="0">
              <a:solidFill>
                <a:srgbClr val="0071C5"/>
              </a:solidFill>
            </a:endParaRPr>
          </a:p>
          <a:p>
            <a:pPr lvl="2">
              <a:spcBef>
                <a:spcPts val="600"/>
              </a:spcBef>
            </a:pPr>
            <a:r>
              <a:rPr lang="en-US" altLang="zh-CN" dirty="0">
                <a:hlinkClick r:id="rId4"/>
              </a:rPr>
              <a:t>https://</a:t>
            </a:r>
            <a:r>
              <a:rPr lang="en-US" altLang="zh-CN" dirty="0" smtClean="0">
                <a:hlinkClick r:id="rId4"/>
              </a:rPr>
              <a:t>github.com/intel/Theano</a:t>
            </a:r>
            <a:endParaRPr lang="en-US" altLang="zh-CN" dirty="0" smtClean="0"/>
          </a:p>
          <a:p>
            <a:pPr lvl="2">
              <a:spcBef>
                <a:spcPts val="600"/>
              </a:spcBef>
            </a:pPr>
            <a:endParaRPr lang="en-US" altLang="zh-CN" dirty="0" smtClean="0">
              <a:solidFill>
                <a:schemeClr val="accent2"/>
              </a:solidFill>
            </a:endParaRPr>
          </a:p>
        </p:txBody>
      </p:sp>
      <p:sp>
        <p:nvSpPr>
          <p:cNvPr id="10" name="Title 3"/>
          <p:cNvSpPr>
            <a:spLocks noGrp="1"/>
          </p:cNvSpPr>
          <p:nvPr>
            <p:ph type="title"/>
          </p:nvPr>
        </p:nvSpPr>
        <p:spPr>
          <a:xfrm>
            <a:off x="269267" y="308852"/>
            <a:ext cx="8229600" cy="531593"/>
          </a:xfrm>
        </p:spPr>
        <p:txBody>
          <a:bodyPr/>
          <a:lstStyle/>
          <a:p>
            <a:r>
              <a:rPr lang="en-US" dirty="0" smtClean="0"/>
              <a:t>Intel Optimized </a:t>
            </a:r>
            <a:r>
              <a:rPr lang="mr-IN" dirty="0" smtClean="0"/>
              <a:t>…</a:t>
            </a:r>
            <a:r>
              <a:rPr lang="en-US" dirty="0" smtClean="0"/>
              <a:t> </a:t>
            </a:r>
            <a:endParaRPr lang="en-US" sz="2000" dirty="0"/>
          </a:p>
        </p:txBody>
      </p:sp>
      <p:sp>
        <p:nvSpPr>
          <p:cNvPr id="7" name="Rectangle 6"/>
          <p:cNvSpPr/>
          <p:nvPr/>
        </p:nvSpPr>
        <p:spPr>
          <a:xfrm>
            <a:off x="5883209" y="4569842"/>
            <a:ext cx="4572000" cy="215444"/>
          </a:xfrm>
          <a:prstGeom prst="rect">
            <a:avLst/>
          </a:prstGeom>
        </p:spPr>
        <p:txBody>
          <a:bodyPr>
            <a:spAutoFit/>
          </a:bodyPr>
          <a:lstStyle/>
          <a:p>
            <a:r>
              <a:rPr lang="en-US" sz="800" dirty="0"/>
              <a:t>*Other names and brands may be claimed as the property of others.</a:t>
            </a:r>
          </a:p>
        </p:txBody>
      </p:sp>
    </p:spTree>
    <p:extLst>
      <p:ext uri="{BB962C8B-B14F-4D97-AF65-F5344CB8AC3E}">
        <p14:creationId xmlns:p14="http://schemas.microsoft.com/office/powerpoint/2010/main" val="14391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6877848" y="4721305"/>
            <a:ext cx="2019645" cy="259815"/>
          </a:xfrm>
          <a:prstGeom prst="rect">
            <a:avLst/>
          </a:prstGeom>
        </p:spPr>
        <p:txBody>
          <a:bodyPr/>
          <a:lstStyle/>
          <a:p>
            <a:fld id="{EE2556C5-CE8C-6547-B838-EA80C61A4AF7}" type="slidenum">
              <a:rPr lang="en-US" smtClean="0"/>
              <a:pPr/>
              <a:t>23</a:t>
            </a:fld>
            <a:endParaRPr lang="en-US" dirty="0"/>
          </a:p>
        </p:txBody>
      </p:sp>
      <p:sp>
        <p:nvSpPr>
          <p:cNvPr id="4" name="Title 2"/>
          <p:cNvSpPr txBox="1">
            <a:spLocks/>
          </p:cNvSpPr>
          <p:nvPr/>
        </p:nvSpPr>
        <p:spPr>
          <a:xfrm>
            <a:off x="246510" y="4"/>
            <a:ext cx="7040852" cy="562521"/>
          </a:xfrm>
          <a:prstGeom prst="rect">
            <a:avLst/>
          </a:prstGeom>
        </p:spPr>
        <p:txBody>
          <a:bodyPr vert="horz" lIns="116916" tIns="58459" rIns="116916" bIns="58459" rtlCol="0" anchor="ctr">
            <a:normAutofit lnSpcReduction="10000"/>
          </a:bodyPr>
          <a:lstStyle>
            <a:lvl1pPr algn="l" rtl="0" eaLnBrk="1" fontAlgn="base" hangingPunct="1">
              <a:spcBef>
                <a:spcPct val="0"/>
              </a:spcBef>
              <a:spcAft>
                <a:spcPct val="0"/>
              </a:spcAft>
              <a:defRPr sz="2800" b="1" baseline="0">
                <a:solidFill>
                  <a:srgbClr val="404040"/>
                </a:solidFill>
                <a:effectLst/>
                <a:latin typeface="+mj-lt"/>
                <a:ea typeface="ＭＳ Ｐゴシック" charset="-128"/>
                <a:cs typeface="ＭＳ Ｐゴシック" charset="-128"/>
              </a:defRPr>
            </a:lvl1pPr>
            <a:lvl2pPr algn="l" rtl="0" eaLnBrk="1" fontAlgn="base" hangingPunct="1">
              <a:spcBef>
                <a:spcPct val="0"/>
              </a:spcBef>
              <a:spcAft>
                <a:spcPct val="0"/>
              </a:spcAft>
              <a:defRPr sz="3400" b="1">
                <a:solidFill>
                  <a:srgbClr val="CD0921"/>
                </a:solidFill>
                <a:latin typeface="Arial" charset="0"/>
                <a:ea typeface="ＭＳ Ｐゴシック" charset="-128"/>
                <a:cs typeface="ＭＳ Ｐゴシック" charset="-128"/>
              </a:defRPr>
            </a:lvl2pPr>
            <a:lvl3pPr algn="l" rtl="0" eaLnBrk="1" fontAlgn="base" hangingPunct="1">
              <a:spcBef>
                <a:spcPct val="0"/>
              </a:spcBef>
              <a:spcAft>
                <a:spcPct val="0"/>
              </a:spcAft>
              <a:defRPr sz="3400" b="1">
                <a:solidFill>
                  <a:srgbClr val="CD0921"/>
                </a:solidFill>
                <a:latin typeface="Arial" charset="0"/>
                <a:ea typeface="ＭＳ Ｐゴシック" charset="-128"/>
                <a:cs typeface="ＭＳ Ｐゴシック" charset="-128"/>
              </a:defRPr>
            </a:lvl3pPr>
            <a:lvl4pPr algn="l" rtl="0" eaLnBrk="1" fontAlgn="base" hangingPunct="1">
              <a:spcBef>
                <a:spcPct val="0"/>
              </a:spcBef>
              <a:spcAft>
                <a:spcPct val="0"/>
              </a:spcAft>
              <a:defRPr sz="3400" b="1">
                <a:solidFill>
                  <a:srgbClr val="CD0921"/>
                </a:solidFill>
                <a:latin typeface="Arial" charset="0"/>
                <a:ea typeface="ＭＳ Ｐゴシック" charset="-128"/>
                <a:cs typeface="ＭＳ Ｐゴシック" charset="-128"/>
              </a:defRPr>
            </a:lvl4pPr>
            <a:lvl5pPr algn="l" rtl="0" eaLnBrk="1" fontAlgn="base" hangingPunct="1">
              <a:spcBef>
                <a:spcPct val="0"/>
              </a:spcBef>
              <a:spcAft>
                <a:spcPct val="0"/>
              </a:spcAft>
              <a:defRPr sz="3400" b="1">
                <a:solidFill>
                  <a:srgbClr val="CD092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a:lstStyle>
          <a:p>
            <a:pPr defTabSz="1169093">
              <a:defRPr/>
            </a:pPr>
            <a:r>
              <a:rPr lang="en-US" sz="3069" kern="0">
                <a:solidFill>
                  <a:srgbClr val="0070C0"/>
                </a:solidFill>
                <a:latin typeface="Calibri Light" panose="020F0302020204030204"/>
                <a:cs typeface="+mn-cs"/>
              </a:rPr>
              <a:t>Legal</a:t>
            </a:r>
            <a:r>
              <a:rPr lang="en-US" sz="3069" kern="0">
                <a:latin typeface="Arial"/>
              </a:rPr>
              <a:t> </a:t>
            </a:r>
            <a:r>
              <a:rPr lang="en-US" sz="3069" kern="0">
                <a:solidFill>
                  <a:srgbClr val="0070C0"/>
                </a:solidFill>
                <a:latin typeface="Calibri Light" panose="020F0302020204030204"/>
                <a:cs typeface="+mn-cs"/>
              </a:rPr>
              <a:t>Disclaimers</a:t>
            </a:r>
            <a:endParaRPr lang="en-US" sz="3069" kern="0" dirty="0">
              <a:solidFill>
                <a:srgbClr val="0070C0"/>
              </a:solidFill>
              <a:latin typeface="Calibri Light" panose="020F0302020204030204"/>
              <a:cs typeface="+mn-cs"/>
            </a:endParaRPr>
          </a:p>
        </p:txBody>
      </p:sp>
      <p:sp>
        <p:nvSpPr>
          <p:cNvPr id="5" name="Text Placeholder 2"/>
          <p:cNvSpPr txBox="1">
            <a:spLocks/>
          </p:cNvSpPr>
          <p:nvPr/>
        </p:nvSpPr>
        <p:spPr>
          <a:xfrm>
            <a:off x="383281" y="525412"/>
            <a:ext cx="8045649" cy="4142812"/>
          </a:xfrm>
          <a:prstGeom prst="rect">
            <a:avLst/>
          </a:prstGeom>
        </p:spPr>
        <p:txBody>
          <a:bodyPr vert="horz" wrap="square" lIns="0" tIns="58459" rIns="116916" bIns="58459" numCol="1" anchor="t" anchorCtr="0" compatLnSpc="1">
            <a:prstTxWarp prst="textNoShape">
              <a:avLst/>
            </a:prstTxWarp>
          </a:bodyPr>
          <a:lstStyle>
            <a:defPPr>
              <a:defRPr lang="en-US"/>
            </a:defPPr>
            <a:lvl1pPr algn="ctr" defTabSz="457200" rtl="0" fontAlgn="base">
              <a:spcBef>
                <a:spcPct val="0"/>
              </a:spcBef>
              <a:spcAft>
                <a:spcPct val="0"/>
              </a:spcAft>
              <a:defRPr sz="1200" kern="1200">
                <a:solidFill>
                  <a:srgbClr val="8DC5EA"/>
                </a:solidFill>
                <a:latin typeface="Calibri" pitchFamily="34" charset="0"/>
                <a:ea typeface="+mn-ea"/>
                <a:cs typeface="+mn-cs"/>
              </a:defRPr>
            </a:lvl1pPr>
            <a:lvl2pPr marL="457200" algn="l" defTabSz="457200" rtl="0" fontAlgn="base">
              <a:spcBef>
                <a:spcPct val="0"/>
              </a:spcBef>
              <a:spcAft>
                <a:spcPct val="0"/>
              </a:spcAft>
              <a:defRPr kern="1200">
                <a:solidFill>
                  <a:schemeClr val="tx1"/>
                </a:solidFill>
                <a:latin typeface="Neo Sans Intel" pitchFamily="34" charset="0"/>
                <a:ea typeface="+mn-ea"/>
                <a:cs typeface="+mn-cs"/>
              </a:defRPr>
            </a:lvl2pPr>
            <a:lvl3pPr marL="914400" algn="l" defTabSz="457200" rtl="0" fontAlgn="base">
              <a:spcBef>
                <a:spcPct val="0"/>
              </a:spcBef>
              <a:spcAft>
                <a:spcPct val="0"/>
              </a:spcAft>
              <a:defRPr kern="1200">
                <a:solidFill>
                  <a:schemeClr val="tx1"/>
                </a:solidFill>
                <a:latin typeface="Neo Sans Intel" pitchFamily="34" charset="0"/>
                <a:ea typeface="+mn-ea"/>
                <a:cs typeface="+mn-cs"/>
              </a:defRPr>
            </a:lvl3pPr>
            <a:lvl4pPr marL="1371600" algn="l" defTabSz="457200" rtl="0" fontAlgn="base">
              <a:spcBef>
                <a:spcPct val="0"/>
              </a:spcBef>
              <a:spcAft>
                <a:spcPct val="0"/>
              </a:spcAft>
              <a:defRPr kern="1200">
                <a:solidFill>
                  <a:schemeClr val="tx1"/>
                </a:solidFill>
                <a:latin typeface="Neo Sans Intel" pitchFamily="34" charset="0"/>
                <a:ea typeface="+mn-ea"/>
                <a:cs typeface="+mn-cs"/>
              </a:defRPr>
            </a:lvl4pPr>
            <a:lvl5pPr marL="1828800" algn="l" defTabSz="457200" rtl="0" fontAlgn="base">
              <a:spcBef>
                <a:spcPct val="0"/>
              </a:spcBef>
              <a:spcAft>
                <a:spcPct val="0"/>
              </a:spcAft>
              <a:defRPr kern="1200">
                <a:solidFill>
                  <a:schemeClr val="tx1"/>
                </a:solidFill>
                <a:latin typeface="Neo Sans Intel" pitchFamily="34" charset="0"/>
                <a:ea typeface="+mn-ea"/>
                <a:cs typeface="+mn-cs"/>
              </a:defRPr>
            </a:lvl5pPr>
            <a:lvl6pPr marL="2286000" algn="l" defTabSz="914400" rtl="0" eaLnBrk="1" latinLnBrk="0" hangingPunct="1">
              <a:defRPr kern="1200">
                <a:solidFill>
                  <a:schemeClr val="tx1"/>
                </a:solidFill>
                <a:latin typeface="Neo Sans Intel" pitchFamily="34" charset="0"/>
                <a:ea typeface="+mn-ea"/>
                <a:cs typeface="+mn-cs"/>
              </a:defRPr>
            </a:lvl6pPr>
            <a:lvl7pPr marL="2743200" algn="l" defTabSz="914400" rtl="0" eaLnBrk="1" latinLnBrk="0" hangingPunct="1">
              <a:defRPr kern="1200">
                <a:solidFill>
                  <a:schemeClr val="tx1"/>
                </a:solidFill>
                <a:latin typeface="Neo Sans Intel" pitchFamily="34" charset="0"/>
                <a:ea typeface="+mn-ea"/>
                <a:cs typeface="+mn-cs"/>
              </a:defRPr>
            </a:lvl7pPr>
            <a:lvl8pPr marL="3200400" algn="l" defTabSz="914400" rtl="0" eaLnBrk="1" latinLnBrk="0" hangingPunct="1">
              <a:defRPr kern="1200">
                <a:solidFill>
                  <a:schemeClr val="tx1"/>
                </a:solidFill>
                <a:latin typeface="Neo Sans Intel" pitchFamily="34" charset="0"/>
                <a:ea typeface="+mn-ea"/>
                <a:cs typeface="+mn-cs"/>
              </a:defRPr>
            </a:lvl8pPr>
            <a:lvl9pPr marL="3657600" algn="l" defTabSz="914400" rtl="0" eaLnBrk="1" latinLnBrk="0" hangingPunct="1">
              <a:defRPr kern="1200">
                <a:solidFill>
                  <a:schemeClr val="tx1"/>
                </a:solidFill>
                <a:latin typeface="Neo Sans Intel" pitchFamily="34" charset="0"/>
                <a:ea typeface="+mn-ea"/>
                <a:cs typeface="+mn-cs"/>
              </a:defRPr>
            </a:lvl9pPr>
          </a:lstStyle>
          <a:p>
            <a:pPr marL="219205" indent="-219205" algn="l" defTabSz="1169093" eaLnBrk="0" hangingPunct="0">
              <a:spcBef>
                <a:spcPct val="20000"/>
              </a:spcBef>
              <a:buFont typeface="Arial" pitchFamily="34" charset="0"/>
              <a:buChar char="•"/>
            </a:pPr>
            <a:r>
              <a:rPr lang="en-US" sz="895" dirty="0">
                <a:solidFill>
                  <a:srgbClr val="1F497D"/>
                </a:solidFill>
                <a:latin typeface="Intel Clear"/>
              </a:rPr>
              <a:t>Intel processor numbers are not a measure of performance. Processor numbers differentiate features within each processor family, not across different processor families: Go to: Learn About Intel® Processor Numbers </a:t>
            </a:r>
            <a:r>
              <a:rPr lang="en-US" sz="895" dirty="0">
                <a:solidFill>
                  <a:srgbClr val="1F497D"/>
                </a:solidFill>
                <a:latin typeface="Intel Clear"/>
                <a:hlinkClick r:id="rId2"/>
              </a:rPr>
              <a:t>http://www.intel.com/products/processor_number</a:t>
            </a:r>
            <a:r>
              <a:rPr lang="en-US" sz="895" dirty="0">
                <a:solidFill>
                  <a:srgbClr val="1F497D"/>
                </a:solidFill>
                <a:latin typeface="Intel Clear"/>
              </a:rPr>
              <a:t> </a:t>
            </a:r>
          </a:p>
          <a:p>
            <a:pPr marL="219205" indent="-219205" algn="l" defTabSz="1169093" eaLnBrk="0" hangingPunct="0">
              <a:spcBef>
                <a:spcPct val="20000"/>
              </a:spcBef>
              <a:buFont typeface="Arial" pitchFamily="34" charset="0"/>
              <a:buChar char="•"/>
            </a:pPr>
            <a:r>
              <a:rPr lang="en-US" sz="895" dirty="0">
                <a:solidFill>
                  <a:srgbClr val="1F497D"/>
                </a:solidFill>
                <a:latin typeface="Intel Clear"/>
              </a:rPr>
              <a:t>Some results have been estimated based on internal Intel analysis and are provided for informational purposes only. Any difference in system hardware or software design or configuration may affect actual performance.</a:t>
            </a:r>
          </a:p>
          <a:p>
            <a:pPr marL="219205" indent="-219205" algn="l" defTabSz="1169093" eaLnBrk="0" hangingPunct="0">
              <a:spcBef>
                <a:spcPct val="20000"/>
              </a:spcBef>
              <a:buFont typeface="Arial" pitchFamily="34" charset="0"/>
              <a:buChar char="•"/>
            </a:pPr>
            <a:r>
              <a:rPr lang="en-US" sz="895" dirty="0">
                <a:solidFill>
                  <a:srgbClr val="1F497D"/>
                </a:solidFill>
                <a:latin typeface="Intel Clear"/>
              </a:rPr>
              <a:t>Software and workloads used in performance tests may have been optimized for performance only on Intel microprocessors.  Performance tests, such as </a:t>
            </a:r>
            <a:r>
              <a:rPr lang="en-US" sz="895" dirty="0" err="1">
                <a:solidFill>
                  <a:srgbClr val="1F497D"/>
                </a:solidFill>
                <a:latin typeface="Intel Clear"/>
              </a:rPr>
              <a:t>SYSmark</a:t>
            </a:r>
            <a:r>
              <a:rPr lang="en-US" sz="895" dirty="0">
                <a:solidFill>
                  <a:srgbClr val="1F497D"/>
                </a:solidFill>
                <a:latin typeface="Intel Clear"/>
              </a:rPr>
              <a:t> and </a:t>
            </a:r>
            <a:r>
              <a:rPr lang="en-US" sz="895" dirty="0" err="1">
                <a:solidFill>
                  <a:srgbClr val="1F497D"/>
                </a:solidFill>
                <a:latin typeface="Intel Clear"/>
              </a:rPr>
              <a:t>MobileMark</a:t>
            </a:r>
            <a:r>
              <a:rPr lang="en-US" sz="895" dirty="0">
                <a:solidFill>
                  <a:srgbClr val="1F497D"/>
                </a:solidFill>
                <a:latin typeface="Intel Clear"/>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a:p>
            <a:pPr marL="219205" indent="-219205" algn="l" defTabSz="1169093" eaLnBrk="0" hangingPunct="0">
              <a:spcBef>
                <a:spcPct val="20000"/>
              </a:spcBef>
              <a:buFont typeface="Arial" pitchFamily="34" charset="0"/>
              <a:buChar char="•"/>
            </a:pPr>
            <a:r>
              <a:rPr lang="en-US" sz="895" dirty="0">
                <a:solidFill>
                  <a:srgbClr val="1F497D"/>
                </a:solidFill>
                <a:latin typeface="Intel Clear"/>
              </a:rPr>
              <a:t>Intel does not control or audit the design or implementation of third party benchmarks or Web sites referenced in this document. Intel encourages all of its customers to visit the referenced Web sites or others where similar performance benchmarks are reported and confirm whether the referenced benchmarks are accurate and reflect performance of systems available for purchase. </a:t>
            </a:r>
          </a:p>
          <a:p>
            <a:pPr marL="219205" indent="-219205" algn="l" defTabSz="1169093" eaLnBrk="0" hangingPunct="0">
              <a:spcBef>
                <a:spcPct val="20000"/>
              </a:spcBef>
              <a:buFont typeface="Arial" pitchFamily="34" charset="0"/>
              <a:buChar char="•"/>
            </a:pPr>
            <a:r>
              <a:rPr lang="en-US" sz="895" dirty="0">
                <a:solidFill>
                  <a:srgbClr val="1F497D"/>
                </a:solidFill>
                <a:latin typeface="Intel Clear"/>
              </a:rPr>
              <a:t>Relative performance is calculated by assigning a baseline value of 1.0 to one benchmark result, and then dividing the actual benchmark result for the baseline platform into each of the specific benchmark results of each of the other platforms, and assigning them a relative performance number that correlates with the performance improvements reported. </a:t>
            </a:r>
          </a:p>
          <a:p>
            <a:pPr marL="219205" indent="-219205" algn="l" defTabSz="1169093" eaLnBrk="0" hangingPunct="0">
              <a:spcBef>
                <a:spcPct val="20000"/>
              </a:spcBef>
              <a:buFont typeface="Arial" pitchFamily="34" charset="0"/>
              <a:buChar char="•"/>
            </a:pPr>
            <a:r>
              <a:rPr lang="en-US" sz="895" dirty="0">
                <a:solidFill>
                  <a:srgbClr val="1F497D"/>
                </a:solidFill>
                <a:latin typeface="Intel Clear"/>
              </a:rPr>
              <a:t>SPEC, </a:t>
            </a:r>
            <a:r>
              <a:rPr lang="en-US" sz="895" dirty="0" err="1">
                <a:solidFill>
                  <a:srgbClr val="1F497D"/>
                </a:solidFill>
                <a:latin typeface="Intel Clear"/>
              </a:rPr>
              <a:t>SPECint</a:t>
            </a:r>
            <a:r>
              <a:rPr lang="en-US" sz="895" dirty="0">
                <a:solidFill>
                  <a:srgbClr val="1F497D"/>
                </a:solidFill>
                <a:latin typeface="Intel Clear"/>
              </a:rPr>
              <a:t>, </a:t>
            </a:r>
            <a:r>
              <a:rPr lang="en-US" sz="895" dirty="0" err="1">
                <a:solidFill>
                  <a:srgbClr val="1F497D"/>
                </a:solidFill>
                <a:latin typeface="Intel Clear"/>
              </a:rPr>
              <a:t>SPECfp</a:t>
            </a:r>
            <a:r>
              <a:rPr lang="en-US" sz="895" dirty="0">
                <a:solidFill>
                  <a:srgbClr val="1F497D"/>
                </a:solidFill>
                <a:latin typeface="Intel Clear"/>
              </a:rPr>
              <a:t>, </a:t>
            </a:r>
            <a:r>
              <a:rPr lang="en-US" sz="895" dirty="0" err="1">
                <a:solidFill>
                  <a:srgbClr val="1F497D"/>
                </a:solidFill>
                <a:latin typeface="Intel Clear"/>
              </a:rPr>
              <a:t>SPECrate</a:t>
            </a:r>
            <a:r>
              <a:rPr lang="en-US" sz="895" dirty="0">
                <a:solidFill>
                  <a:srgbClr val="1F497D"/>
                </a:solidFill>
                <a:latin typeface="Intel Clear"/>
              </a:rPr>
              <a:t>, </a:t>
            </a:r>
            <a:r>
              <a:rPr lang="en-US" sz="895" dirty="0" err="1">
                <a:solidFill>
                  <a:srgbClr val="1F497D"/>
                </a:solidFill>
                <a:latin typeface="Intel Clear"/>
              </a:rPr>
              <a:t>SPECpower</a:t>
            </a:r>
            <a:r>
              <a:rPr lang="en-US" sz="895" dirty="0">
                <a:solidFill>
                  <a:srgbClr val="1F497D"/>
                </a:solidFill>
                <a:latin typeface="Intel Clear"/>
              </a:rPr>
              <a:t>, </a:t>
            </a:r>
            <a:r>
              <a:rPr lang="en-US" sz="895" dirty="0" err="1">
                <a:solidFill>
                  <a:srgbClr val="1F497D"/>
                </a:solidFill>
                <a:latin typeface="Intel Clear"/>
              </a:rPr>
              <a:t>SPECjbb</a:t>
            </a:r>
            <a:r>
              <a:rPr lang="en-US" sz="895" dirty="0">
                <a:solidFill>
                  <a:srgbClr val="1F497D"/>
                </a:solidFill>
                <a:latin typeface="Intel Clear"/>
              </a:rPr>
              <a:t>, </a:t>
            </a:r>
            <a:r>
              <a:rPr lang="en-US" sz="895" dirty="0" err="1">
                <a:solidFill>
                  <a:srgbClr val="1F497D"/>
                </a:solidFill>
                <a:latin typeface="Intel Clear"/>
              </a:rPr>
              <a:t>SPECompG</a:t>
            </a:r>
            <a:r>
              <a:rPr lang="en-US" sz="895" dirty="0">
                <a:solidFill>
                  <a:srgbClr val="1F497D"/>
                </a:solidFill>
                <a:latin typeface="Intel Clear"/>
              </a:rPr>
              <a:t>, SPEC MPI, and </a:t>
            </a:r>
            <a:r>
              <a:rPr lang="en-US" sz="895" dirty="0" err="1">
                <a:solidFill>
                  <a:srgbClr val="1F497D"/>
                </a:solidFill>
                <a:latin typeface="Intel Clear"/>
              </a:rPr>
              <a:t>SPECjEnterprise</a:t>
            </a:r>
            <a:r>
              <a:rPr lang="en-US" sz="895" dirty="0">
                <a:solidFill>
                  <a:srgbClr val="1F497D"/>
                </a:solidFill>
                <a:latin typeface="Intel Clear"/>
              </a:rPr>
              <a:t>* are trademarks of the Standard Performance Evaluation Corporation.  See http://www.spec.org for more information. </a:t>
            </a:r>
          </a:p>
          <a:p>
            <a:pPr marL="219205" indent="-219205" algn="l" defTabSz="1169093" eaLnBrk="0" hangingPunct="0">
              <a:spcBef>
                <a:spcPct val="20000"/>
              </a:spcBef>
              <a:buFont typeface="Arial" pitchFamily="34" charset="0"/>
              <a:buChar char="•"/>
            </a:pPr>
            <a:r>
              <a:rPr lang="en-US" sz="895" dirty="0">
                <a:solidFill>
                  <a:srgbClr val="1F497D"/>
                </a:solidFill>
                <a:latin typeface="Intel Clear"/>
              </a:rPr>
              <a:t>TPC Benchmark, TPC-C, TPC-H, and TPC-E are trademarks of the Transaction Processing Council. See http://www.tpc.org for more information.</a:t>
            </a:r>
          </a:p>
          <a:p>
            <a:pPr marL="219205" indent="-219205" algn="l" defTabSz="1169093" eaLnBrk="0" hangingPunct="0">
              <a:spcBef>
                <a:spcPct val="20000"/>
              </a:spcBef>
              <a:buFont typeface="Arial" pitchFamily="34" charset="0"/>
              <a:buChar char="•"/>
            </a:pPr>
            <a:r>
              <a:rPr lang="en-US" sz="895" dirty="0">
                <a:solidFill>
                  <a:srgbClr val="1F497D"/>
                </a:solidFill>
                <a:latin typeface="Intel Clear"/>
              </a:rPr>
              <a:t>No computer system can provide absolute reliability, availability or serviceability.  Requires an Intel® Xeon® processor E7-8800/4800/2800 v2 product families or Intel® Itanium® 9500 series-based system (or follow-on generations of either.)  Built-in reliability features available on select Intel® processors may require additional software, hardware, services and/or an internet connection.  Results may vary depending upon configuration.  Consult your system manufacturer for more details.</a:t>
            </a:r>
            <a:br>
              <a:rPr lang="en-US" sz="895" dirty="0">
                <a:solidFill>
                  <a:srgbClr val="1F497D"/>
                </a:solidFill>
                <a:latin typeface="Intel Clear"/>
              </a:rPr>
            </a:br>
            <a:r>
              <a:rPr lang="en-US" sz="895" dirty="0">
                <a:solidFill>
                  <a:srgbClr val="1F497D"/>
                </a:solidFill>
                <a:latin typeface="Intel Clear"/>
              </a:rPr>
              <a:t>For systems also featuring Resilient System Technologies:  No computer system can provide absolute reliability, availability or serviceability.  Requires an Intel® Run Sure Technology-enabled system, including an enabled Intel processor and enabled technology(</a:t>
            </a:r>
            <a:r>
              <a:rPr lang="en-US" sz="895" dirty="0" err="1">
                <a:solidFill>
                  <a:srgbClr val="1F497D"/>
                </a:solidFill>
                <a:latin typeface="Intel Clear"/>
              </a:rPr>
              <a:t>ies</a:t>
            </a:r>
            <a:r>
              <a:rPr lang="en-US" sz="895" dirty="0">
                <a:solidFill>
                  <a:srgbClr val="1F497D"/>
                </a:solidFill>
                <a:latin typeface="Intel Clear"/>
              </a:rPr>
              <a:t>).  Built-in reliability features available on select Intel® processors may require additional software, hardware, services and/or an Internet connection.  Results may vary depending upon configuration.  Consult your system manufacturer for more details. </a:t>
            </a:r>
            <a:br>
              <a:rPr lang="en-US" sz="895" dirty="0">
                <a:solidFill>
                  <a:srgbClr val="1F497D"/>
                </a:solidFill>
                <a:latin typeface="Intel Clear"/>
              </a:rPr>
            </a:br>
            <a:r>
              <a:rPr lang="en-US" sz="895" dirty="0">
                <a:solidFill>
                  <a:srgbClr val="1F497D"/>
                </a:solidFill>
                <a:latin typeface="Intel Clear"/>
              </a:rPr>
              <a:t>For systems also featuring Resilient Memory Technologies:  No computer system can provide absolute reliability, availability or serviceability.  Requires an Intel® Run Sure Technology-enabled system, including an enabled Intel® processor and enabled technology(</a:t>
            </a:r>
            <a:r>
              <a:rPr lang="en-US" sz="895" dirty="0" err="1">
                <a:solidFill>
                  <a:srgbClr val="1F497D"/>
                </a:solidFill>
                <a:latin typeface="Intel Clear"/>
              </a:rPr>
              <a:t>ies</a:t>
            </a:r>
            <a:r>
              <a:rPr lang="en-US" sz="895" dirty="0">
                <a:solidFill>
                  <a:srgbClr val="1F497D"/>
                </a:solidFill>
                <a:latin typeface="Intel Clear"/>
              </a:rPr>
              <a:t>).  built-in reliability features available on select Intel® processors may require additional software, hardware, services and/or an Internet connection.  Results may vary depending upon configuration.  Consult your system manufacturer for more details. </a:t>
            </a:r>
          </a:p>
        </p:txBody>
      </p:sp>
    </p:spTree>
    <p:extLst>
      <p:ext uri="{BB962C8B-B14F-4D97-AF65-F5344CB8AC3E}">
        <p14:creationId xmlns:p14="http://schemas.microsoft.com/office/powerpoint/2010/main" val="809726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6877848" y="4721305"/>
            <a:ext cx="2019645" cy="259815"/>
          </a:xfrm>
          <a:prstGeom prst="rect">
            <a:avLst/>
          </a:prstGeom>
        </p:spPr>
        <p:txBody>
          <a:bodyPr/>
          <a:lstStyle/>
          <a:p>
            <a:fld id="{EE2556C5-CE8C-6547-B838-EA80C61A4AF7}" type="slidenum">
              <a:rPr lang="en-US" smtClean="0"/>
              <a:pPr/>
              <a:t>24</a:t>
            </a:fld>
            <a:endParaRPr lang="en-US" dirty="0"/>
          </a:p>
        </p:txBody>
      </p:sp>
      <p:sp>
        <p:nvSpPr>
          <p:cNvPr id="4" name="Title 2"/>
          <p:cNvSpPr txBox="1">
            <a:spLocks/>
          </p:cNvSpPr>
          <p:nvPr/>
        </p:nvSpPr>
        <p:spPr>
          <a:xfrm>
            <a:off x="246510" y="4"/>
            <a:ext cx="7040852" cy="562521"/>
          </a:xfrm>
          <a:prstGeom prst="rect">
            <a:avLst/>
          </a:prstGeom>
        </p:spPr>
        <p:txBody>
          <a:bodyPr vert="horz" lIns="116916" tIns="58459" rIns="116916" bIns="58459" rtlCol="0" anchor="ctr">
            <a:normAutofit lnSpcReduction="10000"/>
          </a:bodyPr>
          <a:lstStyle>
            <a:lvl1pPr algn="l" rtl="0" eaLnBrk="1" fontAlgn="base" hangingPunct="1">
              <a:spcBef>
                <a:spcPct val="0"/>
              </a:spcBef>
              <a:spcAft>
                <a:spcPct val="0"/>
              </a:spcAft>
              <a:defRPr sz="2800" b="1" baseline="0">
                <a:solidFill>
                  <a:srgbClr val="404040"/>
                </a:solidFill>
                <a:effectLst/>
                <a:latin typeface="+mj-lt"/>
                <a:ea typeface="ＭＳ Ｐゴシック" charset="-128"/>
                <a:cs typeface="ＭＳ Ｐゴシック" charset="-128"/>
              </a:defRPr>
            </a:lvl1pPr>
            <a:lvl2pPr algn="l" rtl="0" eaLnBrk="1" fontAlgn="base" hangingPunct="1">
              <a:spcBef>
                <a:spcPct val="0"/>
              </a:spcBef>
              <a:spcAft>
                <a:spcPct val="0"/>
              </a:spcAft>
              <a:defRPr sz="3400" b="1">
                <a:solidFill>
                  <a:srgbClr val="CD0921"/>
                </a:solidFill>
                <a:latin typeface="Arial" charset="0"/>
                <a:ea typeface="ＭＳ Ｐゴシック" charset="-128"/>
                <a:cs typeface="ＭＳ Ｐゴシック" charset="-128"/>
              </a:defRPr>
            </a:lvl2pPr>
            <a:lvl3pPr algn="l" rtl="0" eaLnBrk="1" fontAlgn="base" hangingPunct="1">
              <a:spcBef>
                <a:spcPct val="0"/>
              </a:spcBef>
              <a:spcAft>
                <a:spcPct val="0"/>
              </a:spcAft>
              <a:defRPr sz="3400" b="1">
                <a:solidFill>
                  <a:srgbClr val="CD0921"/>
                </a:solidFill>
                <a:latin typeface="Arial" charset="0"/>
                <a:ea typeface="ＭＳ Ｐゴシック" charset="-128"/>
                <a:cs typeface="ＭＳ Ｐゴシック" charset="-128"/>
              </a:defRPr>
            </a:lvl3pPr>
            <a:lvl4pPr algn="l" rtl="0" eaLnBrk="1" fontAlgn="base" hangingPunct="1">
              <a:spcBef>
                <a:spcPct val="0"/>
              </a:spcBef>
              <a:spcAft>
                <a:spcPct val="0"/>
              </a:spcAft>
              <a:defRPr sz="3400" b="1">
                <a:solidFill>
                  <a:srgbClr val="CD0921"/>
                </a:solidFill>
                <a:latin typeface="Arial" charset="0"/>
                <a:ea typeface="ＭＳ Ｐゴシック" charset="-128"/>
                <a:cs typeface="ＭＳ Ｐゴシック" charset="-128"/>
              </a:defRPr>
            </a:lvl4pPr>
            <a:lvl5pPr algn="l" rtl="0" eaLnBrk="1" fontAlgn="base" hangingPunct="1">
              <a:spcBef>
                <a:spcPct val="0"/>
              </a:spcBef>
              <a:spcAft>
                <a:spcPct val="0"/>
              </a:spcAft>
              <a:defRPr sz="3400" b="1">
                <a:solidFill>
                  <a:srgbClr val="CD092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a:lstStyle>
          <a:p>
            <a:pPr defTabSz="1169093">
              <a:defRPr/>
            </a:pPr>
            <a:r>
              <a:rPr lang="en-US" sz="3069" kern="0">
                <a:solidFill>
                  <a:srgbClr val="0070C0"/>
                </a:solidFill>
                <a:latin typeface="Calibri Light" panose="020F0302020204030204"/>
                <a:cs typeface="+mn-cs"/>
              </a:rPr>
              <a:t>Optimization Notice</a:t>
            </a:r>
            <a:endParaRPr lang="en-US" sz="3069" kern="0" dirty="0">
              <a:solidFill>
                <a:srgbClr val="0070C0"/>
              </a:solidFill>
              <a:latin typeface="Calibri Light" panose="020F0302020204030204"/>
              <a:cs typeface="+mn-cs"/>
            </a:endParaRPr>
          </a:p>
        </p:txBody>
      </p:sp>
      <p:graphicFrame>
        <p:nvGraphicFramePr>
          <p:cNvPr id="5" name="Table 4"/>
          <p:cNvGraphicFramePr>
            <a:graphicFrameLocks noGrp="1"/>
          </p:cNvGraphicFramePr>
          <p:nvPr>
            <p:extLst/>
          </p:nvPr>
        </p:nvGraphicFramePr>
        <p:xfrm>
          <a:off x="1147687" y="940378"/>
          <a:ext cx="6567839" cy="2990624"/>
        </p:xfrm>
        <a:graphic>
          <a:graphicData uri="http://schemas.openxmlformats.org/drawingml/2006/table">
            <a:tbl>
              <a:tblPr firstRow="1" bandRow="1"/>
              <a:tblGrid>
                <a:gridCol w="6567839"/>
              </a:tblGrid>
              <a:tr h="299799">
                <a:tc>
                  <a:txBody>
                    <a:bodyPr/>
                    <a:lstStyle>
                      <a:lvl1pPr marL="0" algn="l" defTabSz="338282" rtl="0" eaLnBrk="1" latinLnBrk="0" hangingPunct="1">
                        <a:defRPr sz="1332" b="1" kern="1200">
                          <a:solidFill>
                            <a:schemeClr val="bg1"/>
                          </a:solidFill>
                          <a:latin typeface="Calibri"/>
                        </a:defRPr>
                      </a:lvl1pPr>
                      <a:lvl2pPr marL="338282" algn="l" defTabSz="338282" rtl="0" eaLnBrk="1" latinLnBrk="0" hangingPunct="1">
                        <a:defRPr sz="1332" b="1" kern="1200">
                          <a:solidFill>
                            <a:schemeClr val="bg1"/>
                          </a:solidFill>
                          <a:latin typeface="Calibri"/>
                        </a:defRPr>
                      </a:lvl2pPr>
                      <a:lvl3pPr marL="676565" algn="l" defTabSz="338282" rtl="0" eaLnBrk="1" latinLnBrk="0" hangingPunct="1">
                        <a:defRPr sz="1332" b="1" kern="1200">
                          <a:solidFill>
                            <a:schemeClr val="bg1"/>
                          </a:solidFill>
                          <a:latin typeface="Calibri"/>
                        </a:defRPr>
                      </a:lvl3pPr>
                      <a:lvl4pPr marL="1014847" algn="l" defTabSz="338282" rtl="0" eaLnBrk="1" latinLnBrk="0" hangingPunct="1">
                        <a:defRPr sz="1332" b="1" kern="1200">
                          <a:solidFill>
                            <a:schemeClr val="bg1"/>
                          </a:solidFill>
                          <a:latin typeface="Calibri"/>
                        </a:defRPr>
                      </a:lvl4pPr>
                      <a:lvl5pPr marL="1353129" algn="l" defTabSz="338282" rtl="0" eaLnBrk="1" latinLnBrk="0" hangingPunct="1">
                        <a:defRPr sz="1332" b="1" kern="1200">
                          <a:solidFill>
                            <a:schemeClr val="bg1"/>
                          </a:solidFill>
                          <a:latin typeface="Calibri"/>
                        </a:defRPr>
                      </a:lvl5pPr>
                      <a:lvl6pPr marL="1691411" algn="l" defTabSz="338282" rtl="0" eaLnBrk="1" latinLnBrk="0" hangingPunct="1">
                        <a:defRPr sz="1332" b="1" kern="1200">
                          <a:solidFill>
                            <a:schemeClr val="bg1"/>
                          </a:solidFill>
                          <a:latin typeface="Calibri"/>
                        </a:defRPr>
                      </a:lvl6pPr>
                      <a:lvl7pPr marL="2029694" algn="l" defTabSz="338282" rtl="0" eaLnBrk="1" latinLnBrk="0" hangingPunct="1">
                        <a:defRPr sz="1332" b="1" kern="1200">
                          <a:solidFill>
                            <a:schemeClr val="bg1"/>
                          </a:solidFill>
                          <a:latin typeface="Calibri"/>
                        </a:defRPr>
                      </a:lvl7pPr>
                      <a:lvl8pPr marL="2367976" algn="l" defTabSz="338282" rtl="0" eaLnBrk="1" latinLnBrk="0" hangingPunct="1">
                        <a:defRPr sz="1332" b="1" kern="1200">
                          <a:solidFill>
                            <a:schemeClr val="bg1"/>
                          </a:solidFill>
                          <a:latin typeface="Calibri"/>
                        </a:defRPr>
                      </a:lvl8pPr>
                      <a:lvl9pPr marL="2706258" algn="l" defTabSz="338282" rtl="0" eaLnBrk="1" latinLnBrk="0" hangingPunct="1">
                        <a:defRPr sz="1332" b="1" kern="1200">
                          <a:solidFill>
                            <a:schemeClr val="bg1"/>
                          </a:solidFill>
                          <a:latin typeface="Calibri"/>
                        </a:defRPr>
                      </a:lvl9pPr>
                    </a:lstStyle>
                    <a:p>
                      <a:r>
                        <a:rPr lang="en-US" sz="1200" dirty="0" smtClean="0">
                          <a:latin typeface="Intel Clear"/>
                        </a:rPr>
                        <a:t>Optimization Notice</a:t>
                      </a:r>
                      <a:endParaRPr lang="en-US" sz="1200" dirty="0">
                        <a:latin typeface="Intel Clear"/>
                      </a:endParaRPr>
                    </a:p>
                  </a:txBody>
                  <a:tcPr marL="116916" marR="116916" marT="58459" marB="58459">
                    <a:lnL w="9525" cap="flat" cmpd="sng" algn="ctr">
                      <a:solidFill>
                        <a:srgbClr val="0071C5">
                          <a:shade val="95000"/>
                          <a:satMod val="105000"/>
                        </a:srgbClr>
                      </a:solidFill>
                      <a:prstDash val="solid"/>
                    </a:lnL>
                    <a:lnR w="9525" cap="flat" cmpd="sng" algn="ctr">
                      <a:solidFill>
                        <a:srgbClr val="0071C5">
                          <a:shade val="95000"/>
                          <a:satMod val="105000"/>
                        </a:srgbClr>
                      </a:solidFill>
                      <a:prstDash val="solid"/>
                    </a:lnR>
                    <a:lnT w="9525" cap="flat" cmpd="sng" algn="ctr">
                      <a:solidFill>
                        <a:srgbClr val="0071C5">
                          <a:shade val="95000"/>
                          <a:satMod val="105000"/>
                        </a:srgbClr>
                      </a:solidFill>
                      <a:prstDash val="solid"/>
                    </a:lnT>
                    <a:lnB w="9525" cap="flat" cmpd="sng" algn="ctr">
                      <a:solidFill>
                        <a:srgbClr val="0071C5">
                          <a:shade val="95000"/>
                          <a:satMod val="105000"/>
                        </a:srgbClr>
                      </a:solidFill>
                      <a:prstDash val="solid"/>
                    </a:lnB>
                    <a:lnTlToBr w="12700" cmpd="sng">
                      <a:noFill/>
                      <a:prstDash val="solid"/>
                    </a:lnTlToBr>
                    <a:lnBlToTr w="12700" cmpd="sng">
                      <a:noFill/>
                      <a:prstDash val="solid"/>
                    </a:lnBlToTr>
                    <a:solidFill>
                      <a:srgbClr val="0071C5"/>
                    </a:solidFill>
                  </a:tcPr>
                </a:tc>
              </a:tr>
              <a:tr h="2690825">
                <a:tc>
                  <a:txBody>
                    <a:bodyPr/>
                    <a:lstStyle>
                      <a:lvl1pPr marL="0" algn="l" defTabSz="338282" rtl="0" eaLnBrk="1" latinLnBrk="0" hangingPunct="1">
                        <a:defRPr sz="1332" kern="1200">
                          <a:solidFill>
                            <a:schemeClr val="tx1"/>
                          </a:solidFill>
                          <a:latin typeface="Calibri"/>
                        </a:defRPr>
                      </a:lvl1pPr>
                      <a:lvl2pPr marL="338282" algn="l" defTabSz="338282" rtl="0" eaLnBrk="1" latinLnBrk="0" hangingPunct="1">
                        <a:defRPr sz="1332" kern="1200">
                          <a:solidFill>
                            <a:schemeClr val="tx1"/>
                          </a:solidFill>
                          <a:latin typeface="Calibri"/>
                        </a:defRPr>
                      </a:lvl2pPr>
                      <a:lvl3pPr marL="676565" algn="l" defTabSz="338282" rtl="0" eaLnBrk="1" latinLnBrk="0" hangingPunct="1">
                        <a:defRPr sz="1332" kern="1200">
                          <a:solidFill>
                            <a:schemeClr val="tx1"/>
                          </a:solidFill>
                          <a:latin typeface="Calibri"/>
                        </a:defRPr>
                      </a:lvl3pPr>
                      <a:lvl4pPr marL="1014847" algn="l" defTabSz="338282" rtl="0" eaLnBrk="1" latinLnBrk="0" hangingPunct="1">
                        <a:defRPr sz="1332" kern="1200">
                          <a:solidFill>
                            <a:schemeClr val="tx1"/>
                          </a:solidFill>
                          <a:latin typeface="Calibri"/>
                        </a:defRPr>
                      </a:lvl4pPr>
                      <a:lvl5pPr marL="1353129" algn="l" defTabSz="338282" rtl="0" eaLnBrk="1" latinLnBrk="0" hangingPunct="1">
                        <a:defRPr sz="1332" kern="1200">
                          <a:solidFill>
                            <a:schemeClr val="tx1"/>
                          </a:solidFill>
                          <a:latin typeface="Calibri"/>
                        </a:defRPr>
                      </a:lvl5pPr>
                      <a:lvl6pPr marL="1691411" algn="l" defTabSz="338282" rtl="0" eaLnBrk="1" latinLnBrk="0" hangingPunct="1">
                        <a:defRPr sz="1332" kern="1200">
                          <a:solidFill>
                            <a:schemeClr val="tx1"/>
                          </a:solidFill>
                          <a:latin typeface="Calibri"/>
                        </a:defRPr>
                      </a:lvl6pPr>
                      <a:lvl7pPr marL="2029694" algn="l" defTabSz="338282" rtl="0" eaLnBrk="1" latinLnBrk="0" hangingPunct="1">
                        <a:defRPr sz="1332" kern="1200">
                          <a:solidFill>
                            <a:schemeClr val="tx1"/>
                          </a:solidFill>
                          <a:latin typeface="Calibri"/>
                        </a:defRPr>
                      </a:lvl7pPr>
                      <a:lvl8pPr marL="2367976" algn="l" defTabSz="338282" rtl="0" eaLnBrk="1" latinLnBrk="0" hangingPunct="1">
                        <a:defRPr sz="1332" kern="1200">
                          <a:solidFill>
                            <a:schemeClr val="tx1"/>
                          </a:solidFill>
                          <a:latin typeface="Calibri"/>
                        </a:defRPr>
                      </a:lvl8pPr>
                      <a:lvl9pPr marL="2706258" algn="l" defTabSz="338282" rtl="0" eaLnBrk="1" latinLnBrk="0" hangingPunct="1">
                        <a:defRPr sz="1332"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dirty="0" smtClean="0">
                          <a:solidFill>
                            <a:schemeClr val="tx2"/>
                          </a:solidFill>
                          <a:latin typeface="Intel Clear"/>
                        </a:rPr>
                        <a:t>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a:t>
                      </a:r>
                      <a:br>
                        <a:rPr lang="en-US" sz="1200" dirty="0" smtClean="0">
                          <a:solidFill>
                            <a:schemeClr val="tx2"/>
                          </a:solidFill>
                          <a:latin typeface="Intel Clear"/>
                        </a:rPr>
                      </a:br>
                      <a:r>
                        <a:rPr lang="en-US" sz="1200" dirty="0" smtClean="0">
                          <a:solidFill>
                            <a:schemeClr val="tx2"/>
                          </a:solidFill>
                          <a:latin typeface="Intel Clear"/>
                        </a:rPr>
                        <a:t/>
                      </a:r>
                      <a:br>
                        <a:rPr lang="en-US" sz="1200" dirty="0" smtClean="0">
                          <a:solidFill>
                            <a:schemeClr val="tx2"/>
                          </a:solidFill>
                          <a:latin typeface="Intel Clear"/>
                        </a:rPr>
                      </a:br>
                      <a:r>
                        <a:rPr lang="en-US" sz="1200" dirty="0" smtClean="0">
                          <a:solidFill>
                            <a:schemeClr val="tx2"/>
                          </a:solidFill>
                          <a:latin typeface="Intel Clear"/>
                        </a:rPr>
                        <a:t>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br>
                        <a:rPr lang="en-US" sz="1200" dirty="0" smtClean="0">
                          <a:solidFill>
                            <a:schemeClr val="tx2"/>
                          </a:solidFill>
                          <a:latin typeface="Intel Clear"/>
                        </a:rPr>
                      </a:br>
                      <a:r>
                        <a:rPr lang="en-US" sz="1200" dirty="0" smtClean="0">
                          <a:solidFill>
                            <a:schemeClr val="tx2"/>
                          </a:solidFill>
                          <a:latin typeface="Intel Clear"/>
                        </a:rPr>
                        <a:t/>
                      </a:r>
                      <a:br>
                        <a:rPr lang="en-US" sz="1200" dirty="0" smtClean="0">
                          <a:solidFill>
                            <a:schemeClr val="tx2"/>
                          </a:solidFill>
                          <a:latin typeface="Intel Clear"/>
                        </a:rPr>
                      </a:br>
                      <a:r>
                        <a:rPr lang="en-US" sz="1200" dirty="0" smtClean="0">
                          <a:solidFill>
                            <a:schemeClr val="tx2"/>
                          </a:solidFill>
                          <a:latin typeface="Intel Clear"/>
                        </a:rPr>
                        <a:t>Notice revision #20110804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Intel Clear" panose="020B0604020203020204" pitchFamily="34" charset="0"/>
                        <a:ea typeface="MS PGothic" pitchFamily="34" charset="-128"/>
                      </a:endParaRPr>
                    </a:p>
                  </a:txBody>
                  <a:tcPr marL="116916" marR="116916" marT="58459" marB="58459">
                    <a:lnL w="9525" cap="flat" cmpd="sng" algn="ctr">
                      <a:solidFill>
                        <a:srgbClr val="0071C5">
                          <a:shade val="95000"/>
                          <a:satMod val="105000"/>
                        </a:srgbClr>
                      </a:solidFill>
                      <a:prstDash val="solid"/>
                    </a:lnL>
                    <a:lnR w="9525" cap="flat" cmpd="sng" algn="ctr">
                      <a:solidFill>
                        <a:srgbClr val="0071C5">
                          <a:shade val="95000"/>
                          <a:satMod val="105000"/>
                        </a:srgbClr>
                      </a:solidFill>
                      <a:prstDash val="solid"/>
                    </a:lnR>
                    <a:lnT w="9525" cap="flat" cmpd="sng" algn="ctr">
                      <a:solidFill>
                        <a:srgbClr val="0071C5">
                          <a:shade val="95000"/>
                          <a:satMod val="105000"/>
                        </a:srgbClr>
                      </a:solidFill>
                      <a:prstDash val="solid"/>
                    </a:lnT>
                    <a:lnB w="9525" cap="flat" cmpd="sng" algn="ctr">
                      <a:solidFill>
                        <a:srgbClr val="0071C5">
                          <a:shade val="95000"/>
                          <a:satMod val="105000"/>
                        </a:srgbClr>
                      </a:solidFill>
                      <a:prstDash val="soli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76322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233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767381" y="840443"/>
            <a:ext cx="5239704" cy="3634067"/>
          </a:xfrm>
        </p:spPr>
        <p:txBody>
          <a:bodyPr/>
          <a:lstStyle/>
          <a:p>
            <a:pPr lvl="1">
              <a:spcBef>
                <a:spcPts val="600"/>
              </a:spcBef>
            </a:pPr>
            <a:r>
              <a:rPr lang="en-US" dirty="0" smtClean="0"/>
              <a:t>Facebook*</a:t>
            </a:r>
            <a:endParaRPr lang="en-US" dirty="0"/>
          </a:p>
          <a:p>
            <a:pPr lvl="2">
              <a:spcBef>
                <a:spcPts val="600"/>
              </a:spcBef>
            </a:pPr>
            <a:r>
              <a:rPr lang="en-US" dirty="0" smtClean="0"/>
              <a:t>Large Batch Size (8K) ResNet-50 1Hour</a:t>
            </a:r>
          </a:p>
          <a:p>
            <a:pPr lvl="2">
              <a:spcBef>
                <a:spcPts val="600"/>
              </a:spcBef>
            </a:pPr>
            <a:endParaRPr lang="en-US" dirty="0"/>
          </a:p>
          <a:p>
            <a:pPr lvl="1">
              <a:spcBef>
                <a:spcPts val="600"/>
              </a:spcBef>
            </a:pPr>
            <a:r>
              <a:rPr lang="en-US" dirty="0" smtClean="0"/>
              <a:t>IBM*</a:t>
            </a:r>
          </a:p>
          <a:p>
            <a:pPr lvl="2">
              <a:spcBef>
                <a:spcPts val="600"/>
              </a:spcBef>
            </a:pPr>
            <a:r>
              <a:rPr lang="en-US" dirty="0" smtClean="0"/>
              <a:t>Large Batch Size (8K) ResNet-50 50 min</a:t>
            </a:r>
          </a:p>
          <a:p>
            <a:pPr lvl="2">
              <a:spcBef>
                <a:spcPts val="600"/>
              </a:spcBef>
            </a:pPr>
            <a:endParaRPr lang="en-US" dirty="0"/>
          </a:p>
          <a:p>
            <a:pPr lvl="1">
              <a:spcBef>
                <a:spcPts val="600"/>
              </a:spcBef>
            </a:pPr>
            <a:r>
              <a:rPr lang="en-US" dirty="0" smtClean="0"/>
              <a:t>Intel (and collaborators)</a:t>
            </a:r>
          </a:p>
          <a:p>
            <a:pPr lvl="2">
              <a:spcBef>
                <a:spcPts val="600"/>
              </a:spcBef>
            </a:pPr>
            <a:r>
              <a:rPr lang="en-US" dirty="0" smtClean="0"/>
              <a:t>Large Batch Size (12K) ResNet-50 in 40 minutes with OPA+KNL (</a:t>
            </a:r>
            <a:r>
              <a:rPr lang="en-US" dirty="0" smtClean="0">
                <a:hlinkClick r:id="rId3"/>
              </a:rPr>
              <a:t>https</a:t>
            </a:r>
            <a:r>
              <a:rPr lang="en-US" dirty="0">
                <a:hlinkClick r:id="rId3"/>
              </a:rPr>
              <a:t>://blog.surf.nl/en/imagenet-1k-training-on-intel-xeon-phi-in-less-than-40-minutes</a:t>
            </a:r>
            <a:r>
              <a:rPr lang="en-US" dirty="0" smtClean="0">
                <a:hlinkClick r:id="rId3"/>
              </a:rPr>
              <a:t>/)</a:t>
            </a:r>
            <a:endParaRPr lang="en-US" dirty="0" smtClean="0"/>
          </a:p>
          <a:p>
            <a:pPr lvl="2">
              <a:spcBef>
                <a:spcPts val="600"/>
              </a:spcBef>
            </a:pPr>
            <a:r>
              <a:rPr lang="en-US" dirty="0" smtClean="0"/>
              <a:t>Deep Learning at 15PF: Supervised and Semi-Supervised Classification for Scientific Data  (Intel Caffe on ~9600 KNL)</a:t>
            </a:r>
            <a:endParaRPr lang="en-US" dirty="0"/>
          </a:p>
          <a:p>
            <a:pPr lvl="2">
              <a:spcBef>
                <a:spcPts val="600"/>
              </a:spcBef>
            </a:pPr>
            <a:endParaRPr lang="en-US" dirty="0" smtClean="0"/>
          </a:p>
          <a:p>
            <a:pPr lvl="2">
              <a:spcBef>
                <a:spcPts val="600"/>
              </a:spcBef>
            </a:pPr>
            <a:endParaRPr lang="en-US" dirty="0" smtClean="0"/>
          </a:p>
          <a:p>
            <a:pPr lvl="2">
              <a:spcBef>
                <a:spcPts val="600"/>
              </a:spcBef>
            </a:pPr>
            <a:endParaRPr lang="en-US" dirty="0">
              <a:solidFill>
                <a:schemeClr val="accent2"/>
              </a:solidFill>
            </a:endParaRPr>
          </a:p>
          <a:p>
            <a:pPr lvl="2">
              <a:spcBef>
                <a:spcPts val="600"/>
              </a:spcBef>
            </a:pPr>
            <a:endParaRPr lang="en-US" altLang="zh-CN" dirty="0" smtClean="0">
              <a:solidFill>
                <a:schemeClr val="accent2"/>
              </a:solidFill>
            </a:endParaRPr>
          </a:p>
        </p:txBody>
      </p:sp>
      <p:sp>
        <p:nvSpPr>
          <p:cNvPr id="10" name="Title 3"/>
          <p:cNvSpPr>
            <a:spLocks noGrp="1"/>
          </p:cNvSpPr>
          <p:nvPr>
            <p:ph type="title"/>
          </p:nvPr>
        </p:nvSpPr>
        <p:spPr>
          <a:xfrm>
            <a:off x="269267" y="308852"/>
            <a:ext cx="8229600" cy="531593"/>
          </a:xfrm>
        </p:spPr>
        <p:txBody>
          <a:bodyPr/>
          <a:lstStyle/>
          <a:p>
            <a:r>
              <a:rPr lang="en-US" dirty="0" smtClean="0"/>
              <a:t>Backup </a:t>
            </a:r>
            <a:r>
              <a:rPr lang="mr-IN" dirty="0" smtClean="0"/>
              <a:t>–</a:t>
            </a:r>
            <a:r>
              <a:rPr lang="en-US" dirty="0" smtClean="0"/>
              <a:t> </a:t>
            </a:r>
            <a:r>
              <a:rPr lang="en-US" dirty="0" err="1" smtClean="0"/>
              <a:t>Multinode</a:t>
            </a:r>
            <a:r>
              <a:rPr lang="en-US" dirty="0" smtClean="0"/>
              <a:t> Related Work</a:t>
            </a:r>
            <a:endParaRPr lang="en-US" sz="2000" dirty="0"/>
          </a:p>
        </p:txBody>
      </p:sp>
      <p:sp>
        <p:nvSpPr>
          <p:cNvPr id="4" name="Rectangle 3"/>
          <p:cNvSpPr/>
          <p:nvPr/>
        </p:nvSpPr>
        <p:spPr>
          <a:xfrm>
            <a:off x="5883209" y="4569842"/>
            <a:ext cx="4572000" cy="215444"/>
          </a:xfrm>
          <a:prstGeom prst="rect">
            <a:avLst/>
          </a:prstGeom>
        </p:spPr>
        <p:txBody>
          <a:bodyPr>
            <a:spAutoFit/>
          </a:bodyPr>
          <a:lstStyle/>
          <a:p>
            <a:r>
              <a:rPr lang="en-US" sz="800" dirty="0"/>
              <a:t>*Other names and brands may be claimed as the property of others.</a:t>
            </a:r>
          </a:p>
        </p:txBody>
      </p:sp>
    </p:spTree>
    <p:extLst>
      <p:ext uri="{BB962C8B-B14F-4D97-AF65-F5344CB8AC3E}">
        <p14:creationId xmlns:p14="http://schemas.microsoft.com/office/powerpoint/2010/main" val="204226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Intel® Math Kernel Library/Deep Neural Networks</a:t>
            </a:r>
            <a:endParaRPr lang="en-US" dirty="0"/>
          </a:p>
        </p:txBody>
      </p:sp>
      <p:sp>
        <p:nvSpPr>
          <p:cNvPr id="3" name="Content Placeholder 2"/>
          <p:cNvSpPr>
            <a:spLocks noGrp="1"/>
          </p:cNvSpPr>
          <p:nvPr>
            <p:ph idx="1"/>
          </p:nvPr>
        </p:nvSpPr>
        <p:spPr>
          <a:xfrm>
            <a:off x="376519" y="943648"/>
            <a:ext cx="8229600" cy="3733919"/>
          </a:xfrm>
        </p:spPr>
        <p:txBody>
          <a:bodyPr>
            <a:noAutofit/>
          </a:bodyPr>
          <a:lstStyle/>
          <a:p>
            <a:r>
              <a:rPr lang="en-US" sz="2000" dirty="0"/>
              <a:t>Intel counterpart of </a:t>
            </a:r>
            <a:r>
              <a:rPr lang="en-US" sz="2000" dirty="0" err="1"/>
              <a:t>cuDNN</a:t>
            </a:r>
            <a:r>
              <a:rPr lang="en-US" sz="2000" dirty="0"/>
              <a:t>*, </a:t>
            </a:r>
            <a:r>
              <a:rPr lang="en-US" sz="2000" dirty="0"/>
              <a:t>the driving force of all Intel optimized </a:t>
            </a:r>
            <a:r>
              <a:rPr lang="en-US" sz="2000" dirty="0"/>
              <a:t>frameworks</a:t>
            </a:r>
          </a:p>
          <a:p>
            <a:endParaRPr lang="en-US" sz="2000" dirty="0"/>
          </a:p>
          <a:p>
            <a:r>
              <a:rPr lang="en-US" sz="2000" dirty="0"/>
              <a:t>OpenMP Threading and Vectorization (e.g. AVX512)</a:t>
            </a:r>
          </a:p>
          <a:p>
            <a:endParaRPr lang="en-US" sz="2000" dirty="0"/>
          </a:p>
          <a:p>
            <a:r>
              <a:rPr lang="en-US" sz="2000" dirty="0" err="1"/>
              <a:t>AlexNet</a:t>
            </a:r>
            <a:r>
              <a:rPr lang="en-US" sz="2000" dirty="0"/>
              <a:t>, Visual Geometry </a:t>
            </a:r>
            <a:r>
              <a:rPr lang="en-US" sz="2000" dirty="0"/>
              <a:t>Group (VGG), </a:t>
            </a:r>
            <a:r>
              <a:rPr lang="en-US" sz="2000" dirty="0" err="1"/>
              <a:t>GoogLeNet</a:t>
            </a:r>
            <a:r>
              <a:rPr lang="en-US" sz="2000" dirty="0"/>
              <a:t>, and </a:t>
            </a:r>
            <a:r>
              <a:rPr lang="en-US" sz="2000" dirty="0" err="1"/>
              <a:t>ResNet</a:t>
            </a:r>
            <a:endParaRPr lang="en-US" sz="2000" dirty="0"/>
          </a:p>
          <a:p>
            <a:endParaRPr lang="en-US" sz="2000" dirty="0"/>
          </a:p>
          <a:p>
            <a:r>
              <a:rPr lang="en-US" sz="2000" dirty="0"/>
              <a:t>Primitives </a:t>
            </a:r>
            <a:r>
              <a:rPr lang="en-US" sz="2000" dirty="0"/>
              <a:t>include convolution, inner product, pooling, normalization, and </a:t>
            </a:r>
            <a:r>
              <a:rPr lang="en-US" sz="2000" dirty="0"/>
              <a:t>activation, both forward and backward propagation</a:t>
            </a:r>
            <a:endParaRPr lang="en-US" sz="1600" dirty="0"/>
          </a:p>
        </p:txBody>
      </p:sp>
      <p:sp>
        <p:nvSpPr>
          <p:cNvPr id="4" name="Rectangle 3"/>
          <p:cNvSpPr/>
          <p:nvPr/>
        </p:nvSpPr>
        <p:spPr>
          <a:xfrm>
            <a:off x="5883209" y="4569842"/>
            <a:ext cx="4572000" cy="215444"/>
          </a:xfrm>
          <a:prstGeom prst="rect">
            <a:avLst/>
          </a:prstGeom>
        </p:spPr>
        <p:txBody>
          <a:bodyPr>
            <a:spAutoFit/>
          </a:bodyPr>
          <a:lstStyle/>
          <a:p>
            <a:r>
              <a:rPr lang="en-US" sz="800" dirty="0"/>
              <a:t>*Other names and brands may be claimed as the property of others.</a:t>
            </a:r>
          </a:p>
        </p:txBody>
      </p:sp>
    </p:spTree>
    <p:extLst>
      <p:ext uri="{BB962C8B-B14F-4D97-AF65-F5344CB8AC3E}">
        <p14:creationId xmlns:p14="http://schemas.microsoft.com/office/powerpoint/2010/main" val="1527531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Major Tasks for Optimization</a:t>
            </a:r>
            <a:endParaRPr lang="en-US" dirty="0"/>
          </a:p>
        </p:txBody>
      </p:sp>
      <p:sp>
        <p:nvSpPr>
          <p:cNvPr id="3" name="Content Placeholder 2"/>
          <p:cNvSpPr>
            <a:spLocks noGrp="1"/>
          </p:cNvSpPr>
          <p:nvPr>
            <p:ph idx="1"/>
          </p:nvPr>
        </p:nvSpPr>
        <p:spPr>
          <a:xfrm>
            <a:off x="455613" y="1282193"/>
            <a:ext cx="8229600" cy="3733919"/>
          </a:xfrm>
        </p:spPr>
        <p:txBody>
          <a:bodyPr>
            <a:noAutofit/>
          </a:bodyPr>
          <a:lstStyle/>
          <a:p>
            <a:r>
              <a:rPr lang="en-US" sz="2000" dirty="0"/>
              <a:t>Develop </a:t>
            </a:r>
            <a:r>
              <a:rPr lang="en-US" sz="2000" dirty="0">
                <a:solidFill>
                  <a:srgbClr val="FF0000"/>
                </a:solidFill>
              </a:rPr>
              <a:t>C</a:t>
            </a:r>
            <a:r>
              <a:rPr lang="en-US" sz="2000" dirty="0"/>
              <a:t> </a:t>
            </a:r>
            <a:r>
              <a:rPr lang="en-US" sz="2000" dirty="0"/>
              <a:t>library: Implement Neural Network </a:t>
            </a:r>
            <a:r>
              <a:rPr lang="en-US" sz="2000" dirty="0"/>
              <a:t>layer </a:t>
            </a:r>
            <a:r>
              <a:rPr lang="en-US" sz="2000" dirty="0"/>
              <a:t>Ops </a:t>
            </a:r>
            <a:r>
              <a:rPr lang="en-US" sz="2000" dirty="0"/>
              <a:t>based on MKL </a:t>
            </a:r>
            <a:r>
              <a:rPr lang="en-US" sz="2000" dirty="0"/>
              <a:t>routines</a:t>
            </a:r>
            <a:endParaRPr lang="en-US" sz="2000" dirty="0"/>
          </a:p>
          <a:p>
            <a:r>
              <a:rPr lang="en-US" sz="2000" dirty="0"/>
              <a:t>Design MKL backend as </a:t>
            </a:r>
            <a:r>
              <a:rPr lang="en-US" sz="2000" dirty="0">
                <a:solidFill>
                  <a:srgbClr val="FF0000"/>
                </a:solidFill>
              </a:rPr>
              <a:t>Python interface</a:t>
            </a:r>
            <a:r>
              <a:rPr lang="en-US" sz="2000" dirty="0"/>
              <a:t> </a:t>
            </a:r>
            <a:r>
              <a:rPr lang="en-US" sz="2000" dirty="0"/>
              <a:t>for C </a:t>
            </a:r>
            <a:r>
              <a:rPr lang="en-US" sz="2000" dirty="0"/>
              <a:t>lib</a:t>
            </a:r>
            <a:endParaRPr lang="en-US" sz="2000" dirty="0"/>
          </a:p>
          <a:p>
            <a:r>
              <a:rPr lang="en-US" sz="2000" dirty="0"/>
              <a:t>Make necessary </a:t>
            </a:r>
            <a:r>
              <a:rPr lang="en-US" sz="2000" dirty="0">
                <a:solidFill>
                  <a:srgbClr val="FF0000"/>
                </a:solidFill>
              </a:rPr>
              <a:t>tensor/data layout </a:t>
            </a:r>
            <a:r>
              <a:rPr lang="en-US" sz="2000" dirty="0">
                <a:solidFill>
                  <a:srgbClr val="FF0000"/>
                </a:solidFill>
              </a:rPr>
              <a:t>modifications </a:t>
            </a:r>
            <a:r>
              <a:rPr lang="en-US" sz="2000" dirty="0"/>
              <a:t>and </a:t>
            </a:r>
            <a:r>
              <a:rPr lang="en-US" sz="2000" dirty="0"/>
              <a:t>remove </a:t>
            </a:r>
            <a:r>
              <a:rPr lang="en-US" sz="2000" dirty="0"/>
              <a:t>unnecessary tensor layout conversions </a:t>
            </a:r>
          </a:p>
          <a:p>
            <a:r>
              <a:rPr lang="en-US" sz="2000" dirty="0"/>
              <a:t>Enable merged models with both </a:t>
            </a:r>
            <a:r>
              <a:rPr lang="en-US" sz="2000" dirty="0"/>
              <a:t>the CPU </a:t>
            </a:r>
            <a:r>
              <a:rPr lang="en-US" sz="2000" dirty="0"/>
              <a:t>and MKL </a:t>
            </a:r>
            <a:r>
              <a:rPr lang="en-US" sz="2000" dirty="0"/>
              <a:t>Ops</a:t>
            </a:r>
            <a:endParaRPr lang="en-US" sz="1600" dirty="0"/>
          </a:p>
        </p:txBody>
      </p:sp>
    </p:spTree>
    <p:extLst>
      <p:ext uri="{BB962C8B-B14F-4D97-AF65-F5344CB8AC3E}">
        <p14:creationId xmlns:p14="http://schemas.microsoft.com/office/powerpoint/2010/main" val="1068720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Dynamic C library for </a:t>
            </a:r>
            <a:r>
              <a:rPr lang="en-US" dirty="0"/>
              <a:t>MKL </a:t>
            </a:r>
            <a:r>
              <a:rPr lang="en-US" dirty="0" smtClean="0"/>
              <a:t>Ops (</a:t>
            </a:r>
            <a:r>
              <a:rPr lang="en-US" dirty="0" err="1" smtClean="0"/>
              <a:t>libmklEngline.so</a:t>
            </a:r>
            <a:r>
              <a:rPr lang="en-US" dirty="0" smtClean="0"/>
              <a:t>)</a:t>
            </a:r>
            <a:endParaRPr lang="en-US" sz="2400" dirty="0"/>
          </a:p>
        </p:txBody>
      </p:sp>
      <p:graphicFrame>
        <p:nvGraphicFramePr>
          <p:cNvPr id="17" name="Content Placeholder 16"/>
          <p:cNvGraphicFramePr>
            <a:graphicFrameLocks noGrp="1"/>
          </p:cNvGraphicFramePr>
          <p:nvPr>
            <p:ph idx="1"/>
            <p:extLst>
              <p:ext uri="{D42A27DB-BD31-4B8C-83A1-F6EECF244321}">
                <p14:modId xmlns:p14="http://schemas.microsoft.com/office/powerpoint/2010/main" val="181889863"/>
              </p:ext>
            </p:extLst>
          </p:nvPr>
        </p:nvGraphicFramePr>
        <p:xfrm>
          <a:off x="914403" y="1063233"/>
          <a:ext cx="7557247" cy="3148780"/>
        </p:xfrm>
        <a:graphic>
          <a:graphicData uri="http://schemas.openxmlformats.org/drawingml/2006/table">
            <a:tbl>
              <a:tblPr firstRow="1" firstCol="1" bandRow="1">
                <a:tableStyleId>{5C22544A-7EE6-4342-B048-85BDC9FD1C3A}</a:tableStyleId>
              </a:tblPr>
              <a:tblGrid>
                <a:gridCol w="2133695"/>
                <a:gridCol w="2001540"/>
                <a:gridCol w="3422012"/>
              </a:tblGrid>
              <a:tr h="394500">
                <a:tc>
                  <a:txBody>
                    <a:bodyPr/>
                    <a:lstStyle/>
                    <a:p>
                      <a:pPr marL="0" marR="0" algn="just">
                        <a:spcBef>
                          <a:spcPts val="0"/>
                        </a:spcBef>
                        <a:spcAft>
                          <a:spcPts val="0"/>
                        </a:spcAft>
                      </a:pPr>
                      <a:r>
                        <a:rPr lang="en-US" sz="2000" kern="100" dirty="0">
                          <a:effectLst/>
                        </a:rPr>
                        <a:t>Op </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c>
                  <a:txBody>
                    <a:bodyPr/>
                    <a:lstStyle/>
                    <a:p>
                      <a:pPr marL="0" marR="0" algn="just">
                        <a:spcBef>
                          <a:spcPts val="0"/>
                        </a:spcBef>
                        <a:spcAft>
                          <a:spcPts val="0"/>
                        </a:spcAft>
                      </a:pPr>
                      <a:r>
                        <a:rPr lang="en-US" sz="2000" kern="100" dirty="0">
                          <a:effectLst/>
                        </a:rPr>
                        <a:t>C file</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c>
                  <a:txBody>
                    <a:bodyPr/>
                    <a:lstStyle/>
                    <a:p>
                      <a:pPr marL="0" marR="0" algn="just">
                        <a:spcBef>
                          <a:spcPts val="0"/>
                        </a:spcBef>
                        <a:spcAft>
                          <a:spcPts val="0"/>
                        </a:spcAft>
                      </a:pPr>
                      <a:r>
                        <a:rPr lang="en-US" sz="2000" kern="100">
                          <a:effectLst/>
                        </a:rPr>
                        <a:t>Model</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r>
              <a:tr h="394500">
                <a:tc>
                  <a:txBody>
                    <a:bodyPr/>
                    <a:lstStyle/>
                    <a:p>
                      <a:pPr marL="0" marR="0" algn="just">
                        <a:spcBef>
                          <a:spcPts val="0"/>
                        </a:spcBef>
                        <a:spcAft>
                          <a:spcPts val="0"/>
                        </a:spcAft>
                      </a:pPr>
                      <a:r>
                        <a:rPr lang="en-US" sz="2000" kern="100" dirty="0" smtClean="0">
                          <a:effectLst/>
                        </a:rPr>
                        <a:t>Convolution</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c>
                  <a:txBody>
                    <a:bodyPr/>
                    <a:lstStyle/>
                    <a:p>
                      <a:pPr marL="0" marR="0" algn="just">
                        <a:spcBef>
                          <a:spcPts val="0"/>
                        </a:spcBef>
                        <a:spcAft>
                          <a:spcPts val="0"/>
                        </a:spcAft>
                      </a:pPr>
                      <a:r>
                        <a:rPr lang="en-US" sz="2000" kern="100" dirty="0" err="1">
                          <a:effectLst/>
                        </a:rPr>
                        <a:t>conv.c</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c>
                  <a:txBody>
                    <a:bodyPr/>
                    <a:lstStyle/>
                    <a:p>
                      <a:pPr marL="0" marR="0" algn="just">
                        <a:spcBef>
                          <a:spcPts val="0"/>
                        </a:spcBef>
                        <a:spcAft>
                          <a:spcPts val="0"/>
                        </a:spcAft>
                      </a:pPr>
                      <a:r>
                        <a:rPr lang="en-US" sz="2000" kern="100" dirty="0" err="1" smtClean="0">
                          <a:effectLst/>
                        </a:rPr>
                        <a:t>AlexNet</a:t>
                      </a:r>
                      <a:r>
                        <a:rPr lang="en-US" sz="2000" kern="100" dirty="0" smtClean="0">
                          <a:effectLst/>
                        </a:rPr>
                        <a:t>, </a:t>
                      </a:r>
                      <a:r>
                        <a:rPr lang="en-US" sz="2000" kern="100" dirty="0" err="1" smtClean="0">
                          <a:effectLst/>
                        </a:rPr>
                        <a:t>GoogLeNet</a:t>
                      </a:r>
                      <a:r>
                        <a:rPr lang="en-US" sz="2000" kern="100" dirty="0" smtClean="0">
                          <a:effectLst/>
                        </a:rPr>
                        <a:t>, </a:t>
                      </a:r>
                      <a:r>
                        <a:rPr lang="en-US" sz="2000" kern="100" dirty="0" err="1" smtClean="0">
                          <a:effectLst/>
                        </a:rPr>
                        <a:t>ResNet</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r>
              <a:tr h="394500">
                <a:tc>
                  <a:txBody>
                    <a:bodyPr/>
                    <a:lstStyle/>
                    <a:p>
                      <a:pPr marL="0" marR="0" algn="just">
                        <a:spcBef>
                          <a:spcPts val="0"/>
                        </a:spcBef>
                        <a:spcAft>
                          <a:spcPts val="0"/>
                        </a:spcAft>
                      </a:pPr>
                      <a:r>
                        <a:rPr lang="en-US" sz="2000" kern="100" dirty="0" smtClean="0">
                          <a:effectLst/>
                        </a:rPr>
                        <a:t>Pooling</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c>
                  <a:txBody>
                    <a:bodyPr/>
                    <a:lstStyle/>
                    <a:p>
                      <a:pPr marL="0" marR="0" algn="just">
                        <a:spcBef>
                          <a:spcPts val="0"/>
                        </a:spcBef>
                        <a:spcAft>
                          <a:spcPts val="0"/>
                        </a:spcAft>
                      </a:pPr>
                      <a:r>
                        <a:rPr lang="en-US" sz="2000" kern="100">
                          <a:effectLst/>
                        </a:rPr>
                        <a:t>pooling.c</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c>
                  <a:txBody>
                    <a:bodyPr/>
                    <a:lstStyle/>
                    <a:p>
                      <a:pPr marL="0" marR="0" algn="just">
                        <a:spcBef>
                          <a:spcPts val="0"/>
                        </a:spcBef>
                        <a:spcAft>
                          <a:spcPts val="0"/>
                        </a:spcAft>
                      </a:pPr>
                      <a:r>
                        <a:rPr lang="en-US" sz="2000" kern="100" dirty="0" err="1" smtClean="0">
                          <a:effectLst/>
                        </a:rPr>
                        <a:t>AlexNet</a:t>
                      </a:r>
                      <a:r>
                        <a:rPr lang="en-US" sz="2000" kern="100" dirty="0" smtClean="0">
                          <a:effectLst/>
                        </a:rPr>
                        <a:t>, </a:t>
                      </a:r>
                      <a:r>
                        <a:rPr lang="en-US" sz="2000" kern="100" dirty="0" err="1" smtClean="0">
                          <a:effectLst/>
                        </a:rPr>
                        <a:t>GoogLeNet</a:t>
                      </a:r>
                      <a:r>
                        <a:rPr lang="en-US" sz="2000" kern="100" dirty="0" smtClean="0">
                          <a:effectLst/>
                        </a:rPr>
                        <a:t>, </a:t>
                      </a:r>
                      <a:r>
                        <a:rPr lang="en-US" sz="2000" kern="100" dirty="0" err="1" smtClean="0">
                          <a:effectLst/>
                        </a:rPr>
                        <a:t>ResNet</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r>
              <a:tr h="394500">
                <a:tc>
                  <a:txBody>
                    <a:bodyPr/>
                    <a:lstStyle/>
                    <a:p>
                      <a:pPr marL="0" marR="0" algn="just">
                        <a:spcBef>
                          <a:spcPts val="0"/>
                        </a:spcBef>
                        <a:spcAft>
                          <a:spcPts val="0"/>
                        </a:spcAft>
                      </a:pPr>
                      <a:r>
                        <a:rPr lang="en-US" sz="2000" kern="100" dirty="0" err="1" smtClean="0">
                          <a:effectLst/>
                        </a:rPr>
                        <a:t>ReLU</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c>
                  <a:txBody>
                    <a:bodyPr/>
                    <a:lstStyle/>
                    <a:p>
                      <a:pPr marL="0" marR="0" algn="just">
                        <a:spcBef>
                          <a:spcPts val="0"/>
                        </a:spcBef>
                        <a:spcAft>
                          <a:spcPts val="0"/>
                        </a:spcAft>
                      </a:pPr>
                      <a:r>
                        <a:rPr lang="en-US" sz="2000" kern="100">
                          <a:effectLst/>
                        </a:rPr>
                        <a:t>relu.c</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c>
                  <a:txBody>
                    <a:bodyPr/>
                    <a:lstStyle/>
                    <a:p>
                      <a:pPr marL="0" marR="0" algn="just">
                        <a:spcBef>
                          <a:spcPts val="0"/>
                        </a:spcBef>
                        <a:spcAft>
                          <a:spcPts val="0"/>
                        </a:spcAft>
                      </a:pPr>
                      <a:r>
                        <a:rPr lang="en-US" sz="2000" kern="100" dirty="0" err="1" smtClean="0">
                          <a:effectLst/>
                        </a:rPr>
                        <a:t>AlexNet</a:t>
                      </a:r>
                      <a:r>
                        <a:rPr lang="en-US" sz="2000" kern="100" dirty="0" smtClean="0">
                          <a:effectLst/>
                        </a:rPr>
                        <a:t>, </a:t>
                      </a:r>
                      <a:r>
                        <a:rPr lang="en-US" sz="2000" kern="100" dirty="0" err="1" smtClean="0">
                          <a:effectLst/>
                        </a:rPr>
                        <a:t>GoogLeNet</a:t>
                      </a:r>
                      <a:r>
                        <a:rPr lang="en-US" sz="2000" kern="100" dirty="0" smtClean="0">
                          <a:effectLst/>
                        </a:rPr>
                        <a:t>, </a:t>
                      </a:r>
                      <a:r>
                        <a:rPr lang="en-US" sz="2000" kern="100" dirty="0" err="1" smtClean="0">
                          <a:effectLst/>
                        </a:rPr>
                        <a:t>ResNet</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r>
              <a:tr h="486031">
                <a:tc>
                  <a:txBody>
                    <a:bodyPr/>
                    <a:lstStyle/>
                    <a:p>
                      <a:pPr marL="0" marR="0" algn="just">
                        <a:spcBef>
                          <a:spcPts val="0"/>
                        </a:spcBef>
                        <a:spcAft>
                          <a:spcPts val="0"/>
                        </a:spcAft>
                      </a:pPr>
                      <a:r>
                        <a:rPr lang="en-US" sz="2000" kern="100">
                          <a:effectLst/>
                        </a:rPr>
                        <a:t>BatchNorm</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c>
                  <a:txBody>
                    <a:bodyPr/>
                    <a:lstStyle/>
                    <a:p>
                      <a:pPr marL="0" marR="0" algn="just">
                        <a:spcBef>
                          <a:spcPts val="0"/>
                        </a:spcBef>
                        <a:spcAft>
                          <a:spcPts val="0"/>
                        </a:spcAft>
                      </a:pPr>
                      <a:r>
                        <a:rPr lang="en-US" sz="2000" kern="100">
                          <a:effectLst/>
                        </a:rPr>
                        <a:t>batchNorm.c</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c>
                  <a:txBody>
                    <a:bodyPr/>
                    <a:lstStyle/>
                    <a:p>
                      <a:pPr marL="0" marR="0" algn="just">
                        <a:spcBef>
                          <a:spcPts val="0"/>
                        </a:spcBef>
                        <a:spcAft>
                          <a:spcPts val="0"/>
                        </a:spcAft>
                      </a:pPr>
                      <a:r>
                        <a:rPr lang="en-US" sz="2000" kern="100" dirty="0" err="1" smtClean="0">
                          <a:effectLst/>
                        </a:rPr>
                        <a:t>ResNet</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r>
              <a:tr h="475149">
                <a:tc>
                  <a:txBody>
                    <a:bodyPr/>
                    <a:lstStyle/>
                    <a:p>
                      <a:pPr marL="0" marR="0" algn="just">
                        <a:spcBef>
                          <a:spcPts val="0"/>
                        </a:spcBef>
                        <a:spcAft>
                          <a:spcPts val="0"/>
                        </a:spcAft>
                      </a:pPr>
                      <a:r>
                        <a:rPr lang="en-US" sz="2000" kern="100">
                          <a:effectLst/>
                        </a:rPr>
                        <a:t>MergeSum</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c>
                  <a:txBody>
                    <a:bodyPr/>
                    <a:lstStyle/>
                    <a:p>
                      <a:pPr marL="0" marR="0" algn="just">
                        <a:spcBef>
                          <a:spcPts val="0"/>
                        </a:spcBef>
                        <a:spcAft>
                          <a:spcPts val="0"/>
                        </a:spcAft>
                      </a:pPr>
                      <a:r>
                        <a:rPr lang="en-US" sz="2000" kern="100">
                          <a:effectLst/>
                        </a:rPr>
                        <a:t>concat.c</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c>
                  <a:txBody>
                    <a:bodyPr/>
                    <a:lstStyle/>
                    <a:p>
                      <a:pPr marL="0" marR="0" algn="just">
                        <a:spcBef>
                          <a:spcPts val="0"/>
                        </a:spcBef>
                        <a:spcAft>
                          <a:spcPts val="0"/>
                        </a:spcAft>
                      </a:pPr>
                      <a:r>
                        <a:rPr lang="en-US" sz="2000" kern="100" dirty="0" err="1" smtClean="0">
                          <a:effectLst/>
                        </a:rPr>
                        <a:t>ResNet</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r>
              <a:tr h="609600">
                <a:tc>
                  <a:txBody>
                    <a:bodyPr/>
                    <a:lstStyle/>
                    <a:p>
                      <a:pPr marL="0" marR="0" algn="just">
                        <a:spcBef>
                          <a:spcPts val="0"/>
                        </a:spcBef>
                        <a:spcAft>
                          <a:spcPts val="0"/>
                        </a:spcAft>
                      </a:pPr>
                      <a:r>
                        <a:rPr lang="en-US" sz="2000" kern="100">
                          <a:effectLst/>
                        </a:rPr>
                        <a:t>MergeBoradCast</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c>
                  <a:txBody>
                    <a:bodyPr/>
                    <a:lstStyle/>
                    <a:p>
                      <a:pPr marL="0" marR="0" algn="just">
                        <a:spcBef>
                          <a:spcPts val="0"/>
                        </a:spcBef>
                        <a:spcAft>
                          <a:spcPts val="0"/>
                        </a:spcAft>
                      </a:pPr>
                      <a:r>
                        <a:rPr lang="en-US" sz="2000" kern="100" dirty="0" err="1">
                          <a:effectLst/>
                        </a:rPr>
                        <a:t>concat.c</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c>
                  <a:txBody>
                    <a:bodyPr/>
                    <a:lstStyle/>
                    <a:p>
                      <a:pPr marL="0" marR="0" algn="just">
                        <a:spcBef>
                          <a:spcPts val="0"/>
                        </a:spcBef>
                        <a:spcAft>
                          <a:spcPts val="0"/>
                        </a:spcAft>
                      </a:pPr>
                      <a:r>
                        <a:rPr lang="en-US" sz="2000" kern="100" dirty="0" err="1" smtClean="0">
                          <a:effectLst/>
                        </a:rPr>
                        <a:t>GoogleNet</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3025" marR="73025" marT="0" marB="0"/>
                </a:tc>
              </a:tr>
            </a:tbl>
          </a:graphicData>
        </a:graphic>
      </p:graphicFrame>
    </p:spTree>
    <p:extLst>
      <p:ext uri="{BB962C8B-B14F-4D97-AF65-F5344CB8AC3E}">
        <p14:creationId xmlns:p14="http://schemas.microsoft.com/office/powerpoint/2010/main" val="428287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Interface of MKL Op</a:t>
            </a:r>
            <a:endParaRPr lang="en-US" sz="2400" dirty="0"/>
          </a:p>
        </p:txBody>
      </p:sp>
      <p:grpSp>
        <p:nvGrpSpPr>
          <p:cNvPr id="3" name="Group 2"/>
          <p:cNvGrpSpPr/>
          <p:nvPr/>
        </p:nvGrpSpPr>
        <p:grpSpPr>
          <a:xfrm>
            <a:off x="632800" y="1654271"/>
            <a:ext cx="3760537" cy="2046233"/>
            <a:chOff x="632795" y="1654268"/>
            <a:chExt cx="3760537" cy="2046231"/>
          </a:xfrm>
        </p:grpSpPr>
        <p:sp>
          <p:nvSpPr>
            <p:cNvPr id="19" name="Rounded Rectangle 18"/>
            <p:cNvSpPr/>
            <p:nvPr/>
          </p:nvSpPr>
          <p:spPr>
            <a:xfrm>
              <a:off x="1868777" y="2785712"/>
              <a:ext cx="1277258" cy="5335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Python </a:t>
              </a:r>
            </a:p>
            <a:p>
              <a:pPr algn="ctr"/>
              <a:r>
                <a:rPr lang="en-US" sz="1400" dirty="0"/>
                <a:t> Interface</a:t>
              </a:r>
            </a:p>
          </p:txBody>
        </p:sp>
        <p:sp>
          <p:nvSpPr>
            <p:cNvPr id="20" name="Rounded Rectangle 19"/>
            <p:cNvSpPr/>
            <p:nvPr/>
          </p:nvSpPr>
          <p:spPr>
            <a:xfrm>
              <a:off x="1868776" y="1719825"/>
              <a:ext cx="1265906" cy="5221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 Kernel</a:t>
              </a:r>
            </a:p>
          </p:txBody>
        </p:sp>
        <p:sp>
          <p:nvSpPr>
            <p:cNvPr id="21" name="Left-Right Arrow 20"/>
            <p:cNvSpPr/>
            <p:nvPr/>
          </p:nvSpPr>
          <p:spPr>
            <a:xfrm rot="5400000">
              <a:off x="2203564" y="2245231"/>
              <a:ext cx="596330" cy="484632"/>
            </a:xfrm>
            <a:prstGeom prst="leftRightArrow">
              <a:avLst>
                <a:gd name="adj1" fmla="val 50000"/>
                <a:gd name="adj2" fmla="val 440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 name="Rectangle 21"/>
            <p:cNvSpPr/>
            <p:nvPr/>
          </p:nvSpPr>
          <p:spPr>
            <a:xfrm>
              <a:off x="632795" y="2851990"/>
              <a:ext cx="972457" cy="400958"/>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dirty="0">
                  <a:solidFill>
                    <a:schemeClr val="bg1"/>
                  </a:solidFill>
                </a:rPr>
                <a:t>Input</a:t>
              </a:r>
              <a:endParaRPr lang="en-US" sz="1400" dirty="0"/>
            </a:p>
          </p:txBody>
        </p:sp>
        <p:sp>
          <p:nvSpPr>
            <p:cNvPr id="23" name="Rectangle 22"/>
            <p:cNvSpPr/>
            <p:nvPr/>
          </p:nvSpPr>
          <p:spPr>
            <a:xfrm>
              <a:off x="3420875" y="2851990"/>
              <a:ext cx="972457" cy="4009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Output</a:t>
              </a:r>
              <a:endParaRPr lang="en-US" sz="1400" dirty="0"/>
            </a:p>
          </p:txBody>
        </p:sp>
        <p:sp>
          <p:nvSpPr>
            <p:cNvPr id="24" name="Right Arrow 23"/>
            <p:cNvSpPr/>
            <p:nvPr/>
          </p:nvSpPr>
          <p:spPr>
            <a:xfrm>
              <a:off x="1605252" y="2972247"/>
              <a:ext cx="263525" cy="1604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 name="Right Arrow 24"/>
            <p:cNvSpPr/>
            <p:nvPr/>
          </p:nvSpPr>
          <p:spPr>
            <a:xfrm>
              <a:off x="3134682" y="2966682"/>
              <a:ext cx="263525" cy="1604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6" name="TextBox 25"/>
            <p:cNvSpPr txBox="1"/>
            <p:nvPr/>
          </p:nvSpPr>
          <p:spPr>
            <a:xfrm>
              <a:off x="1272986" y="2346128"/>
              <a:ext cx="2663918" cy="307777"/>
            </a:xfrm>
            <a:prstGeom prst="rect">
              <a:avLst/>
            </a:prstGeom>
            <a:noFill/>
          </p:spPr>
          <p:txBody>
            <a:bodyPr wrap="square" rtlCol="0">
              <a:spAutoFit/>
            </a:bodyPr>
            <a:lstStyle/>
            <a:p>
              <a:pPr algn="ctr"/>
              <a:r>
                <a:rPr lang="en-US" sz="1400" dirty="0" err="1"/>
                <a:t>c</a:t>
              </a:r>
              <a:r>
                <a:rPr lang="en-US" sz="1400" dirty="0" err="1"/>
                <a:t>types.cdll</a:t>
              </a:r>
              <a:r>
                <a:rPr lang="en-US" sz="1400" dirty="0"/>
                <a:t> (</a:t>
              </a:r>
              <a:r>
                <a:rPr lang="en-US" sz="1400" dirty="0" err="1"/>
                <a:t>libmklEngine.so</a:t>
              </a:r>
              <a:r>
                <a:rPr lang="en-US" sz="1400" dirty="0"/>
                <a:t>)</a:t>
              </a:r>
              <a:endParaRPr lang="en-US" sz="1400" dirty="0"/>
            </a:p>
          </p:txBody>
        </p:sp>
        <p:sp>
          <p:nvSpPr>
            <p:cNvPr id="27" name="Rounded Rectangle 26"/>
            <p:cNvSpPr/>
            <p:nvPr/>
          </p:nvSpPr>
          <p:spPr>
            <a:xfrm>
              <a:off x="1716132" y="1654268"/>
              <a:ext cx="1617517" cy="204623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 name="TextBox 27"/>
            <p:cNvSpPr txBox="1"/>
            <p:nvPr/>
          </p:nvSpPr>
          <p:spPr>
            <a:xfrm>
              <a:off x="2092074" y="3331167"/>
              <a:ext cx="1136573" cy="369332"/>
            </a:xfrm>
            <a:prstGeom prst="rect">
              <a:avLst/>
            </a:prstGeom>
            <a:noFill/>
          </p:spPr>
          <p:txBody>
            <a:bodyPr wrap="square" rtlCol="0">
              <a:spAutoFit/>
            </a:bodyPr>
            <a:lstStyle/>
            <a:p>
              <a:pPr algn="ctr"/>
              <a:r>
                <a:rPr lang="en-US" dirty="0"/>
                <a:t>MKL Op</a:t>
              </a:r>
            </a:p>
          </p:txBody>
        </p:sp>
      </p:grpSp>
      <p:sp>
        <p:nvSpPr>
          <p:cNvPr id="39" name="Rectangle 38"/>
          <p:cNvSpPr/>
          <p:nvPr/>
        </p:nvSpPr>
        <p:spPr>
          <a:xfrm>
            <a:off x="5184204" y="2071396"/>
            <a:ext cx="4572000" cy="1200329"/>
          </a:xfrm>
          <a:prstGeom prst="rect">
            <a:avLst/>
          </a:prstGeom>
        </p:spPr>
        <p:txBody>
          <a:bodyPr>
            <a:spAutoFit/>
          </a:bodyPr>
          <a:lstStyle/>
          <a:p>
            <a:pPr algn="just"/>
            <a:r>
              <a:rPr lang="en-US" kern="100" dirty="0">
                <a:latin typeface="Times New Roman" panose="02020603050405020304" pitchFamily="18" charset="0"/>
                <a:ea typeface="SimSun" panose="02010600030101010101" pitchFamily="2" charset="-122"/>
                <a:cs typeface="Times New Roman" panose="02020603050405020304" pitchFamily="18" charset="0"/>
              </a:rPr>
              <a:t>if type(self.be) == </a:t>
            </a:r>
            <a:r>
              <a:rPr lang="en-US" kern="100" dirty="0" err="1">
                <a:latin typeface="Times New Roman" panose="02020603050405020304" pitchFamily="18" charset="0"/>
                <a:ea typeface="SimSun" panose="02010600030101010101" pitchFamily="2" charset="-122"/>
                <a:cs typeface="Times New Roman" panose="02020603050405020304" pitchFamily="18" charset="0"/>
              </a:rPr>
              <a:t>NervanaMKL</a:t>
            </a:r>
            <a:r>
              <a:rPr lang="en-US" kern="100" dirty="0">
                <a:latin typeface="Times New Roman" panose="02020603050405020304" pitchFamily="18" charset="0"/>
                <a:ea typeface="SimSun" panose="02010600030101010101" pitchFamily="2" charset="-122"/>
                <a:cs typeface="Times New Roman" panose="02020603050405020304" pitchFamily="18" charset="0"/>
              </a:rPr>
              <a:t>:</a:t>
            </a:r>
          </a:p>
          <a:p>
            <a:pPr algn="just"/>
            <a:r>
              <a:rPr lang="en-US" kern="100" dirty="0">
                <a:latin typeface="Times New Roman" panose="02020603050405020304" pitchFamily="18" charset="0"/>
                <a:ea typeface="SimSun" panose="02010600030101010101" pitchFamily="2" charset="-122"/>
                <a:cs typeface="Times New Roman" panose="02020603050405020304" pitchFamily="18" charset="0"/>
              </a:rPr>
              <a:t>	</a:t>
            </a:r>
            <a:r>
              <a:rPr lang="en-US" kern="100" dirty="0" err="1">
                <a:latin typeface="Times New Roman" panose="02020603050405020304" pitchFamily="18" charset="0"/>
                <a:ea typeface="SimSun" panose="02010600030101010101" pitchFamily="2" charset="-122"/>
                <a:cs typeface="Times New Roman" panose="02020603050405020304" pitchFamily="18" charset="0"/>
              </a:rPr>
              <a:t>self.fprop_MKLDNN</a:t>
            </a:r>
            <a:r>
              <a:rPr lang="en-US" kern="100" dirty="0">
                <a:latin typeface="Times New Roman" panose="02020603050405020304" pitchFamily="18" charset="0"/>
                <a:ea typeface="SimSun" panose="02010600030101010101" pitchFamily="2" charset="-122"/>
                <a:cs typeface="Times New Roman" panose="02020603050405020304" pitchFamily="18" charset="0"/>
              </a:rPr>
              <a:t>(inputs)</a:t>
            </a:r>
          </a:p>
          <a:p>
            <a:pPr algn="just"/>
            <a:r>
              <a:rPr lang="en-US" kern="100" dirty="0">
                <a:latin typeface="Times New Roman" panose="02020603050405020304" pitchFamily="18" charset="0"/>
                <a:ea typeface="SimSun" panose="02010600030101010101" pitchFamily="2" charset="-122"/>
                <a:cs typeface="Times New Roman" panose="02020603050405020304" pitchFamily="18" charset="0"/>
              </a:rPr>
              <a:t>else:</a:t>
            </a:r>
          </a:p>
          <a:p>
            <a:pPr algn="just"/>
            <a:r>
              <a:rPr lang="en-US" kern="100" dirty="0">
                <a:latin typeface="Times New Roman" panose="02020603050405020304" pitchFamily="18" charset="0"/>
                <a:ea typeface="SimSun" panose="02010600030101010101" pitchFamily="2" charset="-122"/>
                <a:cs typeface="Times New Roman" panose="02020603050405020304" pitchFamily="18" charset="0"/>
              </a:rPr>
              <a:t>	#original CPU Op codes</a:t>
            </a:r>
          </a:p>
        </p:txBody>
      </p:sp>
    </p:spTree>
    <p:extLst>
      <p:ext uri="{BB962C8B-B14F-4D97-AF65-F5344CB8AC3E}">
        <p14:creationId xmlns:p14="http://schemas.microsoft.com/office/powerpoint/2010/main" val="2004496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Interface of MKL </a:t>
            </a:r>
            <a:r>
              <a:rPr lang="en-US" dirty="0" smtClean="0"/>
              <a:t>Ops</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85277588"/>
              </p:ext>
            </p:extLst>
          </p:nvPr>
        </p:nvGraphicFramePr>
        <p:xfrm>
          <a:off x="986590" y="1179094"/>
          <a:ext cx="7305766" cy="3176101"/>
        </p:xfrm>
        <a:graphic>
          <a:graphicData uri="http://schemas.openxmlformats.org/drawingml/2006/table">
            <a:tbl>
              <a:tblPr firstRow="1" firstCol="1" bandRow="1">
                <a:tableStyleId>{5C22544A-7EE6-4342-B048-85BDC9FD1C3A}</a:tableStyleId>
              </a:tblPr>
              <a:tblGrid>
                <a:gridCol w="3652883"/>
                <a:gridCol w="3652883"/>
              </a:tblGrid>
              <a:tr h="513584">
                <a:tc>
                  <a:txBody>
                    <a:bodyPr/>
                    <a:lstStyle/>
                    <a:p>
                      <a:pPr marL="0" marR="0" algn="just">
                        <a:spcBef>
                          <a:spcPts val="0"/>
                        </a:spcBef>
                        <a:spcAft>
                          <a:spcPts val="0"/>
                        </a:spcAft>
                      </a:pPr>
                      <a:r>
                        <a:rPr lang="en-US" sz="2000" kern="100" dirty="0">
                          <a:effectLst/>
                        </a:rPr>
                        <a:t>MKL Ops</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kern="100">
                          <a:effectLst/>
                        </a:rPr>
                        <a:t>Python file</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513584">
                <a:tc>
                  <a:txBody>
                    <a:bodyPr/>
                    <a:lstStyle/>
                    <a:p>
                      <a:pPr marL="0" marR="0" algn="just">
                        <a:spcBef>
                          <a:spcPts val="0"/>
                        </a:spcBef>
                        <a:spcAft>
                          <a:spcPts val="0"/>
                        </a:spcAft>
                      </a:pPr>
                      <a:r>
                        <a:rPr lang="en-US" sz="2000" kern="100" dirty="0" smtClean="0">
                          <a:effectLst/>
                        </a:rPr>
                        <a:t>Pooling</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kern="100" dirty="0" err="1">
                          <a:effectLst/>
                        </a:rPr>
                        <a:t>nervanamkl.py</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507909">
                <a:tc>
                  <a:txBody>
                    <a:bodyPr/>
                    <a:lstStyle/>
                    <a:p>
                      <a:pPr marL="0" marR="0" algn="just">
                        <a:spcBef>
                          <a:spcPts val="0"/>
                        </a:spcBef>
                        <a:spcAft>
                          <a:spcPts val="0"/>
                        </a:spcAft>
                      </a:pPr>
                      <a:r>
                        <a:rPr lang="en-US" sz="2000" kern="100" dirty="0" smtClean="0">
                          <a:effectLst/>
                        </a:rPr>
                        <a:t>Convolution</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kern="100">
                          <a:effectLst/>
                        </a:rPr>
                        <a:t>layer_mkl.py</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513584">
                <a:tc>
                  <a:txBody>
                    <a:bodyPr/>
                    <a:lstStyle/>
                    <a:p>
                      <a:pPr marL="0" marR="0" algn="just">
                        <a:spcBef>
                          <a:spcPts val="0"/>
                        </a:spcBef>
                        <a:spcAft>
                          <a:spcPts val="0"/>
                        </a:spcAft>
                      </a:pPr>
                      <a:r>
                        <a:rPr lang="en-US" sz="2000" kern="100">
                          <a:effectLst/>
                        </a:rPr>
                        <a:t>BatchNorm</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kern="100" dirty="0" err="1">
                          <a:effectLst/>
                        </a:rPr>
                        <a:t>layer.py</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517840">
                <a:tc>
                  <a:txBody>
                    <a:bodyPr/>
                    <a:lstStyle/>
                    <a:p>
                      <a:pPr marL="0" marR="0" algn="just">
                        <a:spcBef>
                          <a:spcPts val="0"/>
                        </a:spcBef>
                        <a:spcAft>
                          <a:spcPts val="0"/>
                        </a:spcAft>
                      </a:pPr>
                      <a:r>
                        <a:rPr lang="en-US" sz="2000" kern="100" dirty="0" err="1" smtClean="0">
                          <a:effectLst/>
                        </a:rPr>
                        <a:t>ReLU</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kern="100" dirty="0" err="1" smtClean="0">
                          <a:effectLst/>
                        </a:rPr>
                        <a:t>activation.py</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609600">
                <a:tc>
                  <a:txBody>
                    <a:bodyPr/>
                    <a:lstStyle/>
                    <a:p>
                      <a:pPr marL="0" marR="0" algn="just">
                        <a:spcBef>
                          <a:spcPts val="0"/>
                        </a:spcBef>
                        <a:spcAft>
                          <a:spcPts val="0"/>
                        </a:spcAft>
                      </a:pPr>
                      <a:r>
                        <a:rPr lang="en-US" sz="2000" kern="100">
                          <a:effectLst/>
                        </a:rPr>
                        <a:t>MergeSum, MergeBroadcast</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kern="100" dirty="0">
                          <a:effectLst/>
                        </a:rPr>
                        <a:t>container.py</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991343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Tensor Modification</a:t>
            </a:r>
            <a:endParaRPr lang="en-US" sz="2400" dirty="0"/>
          </a:p>
        </p:txBody>
      </p:sp>
      <p:sp>
        <p:nvSpPr>
          <p:cNvPr id="3" name="Content Placeholder 2"/>
          <p:cNvSpPr>
            <a:spLocks noGrp="1"/>
          </p:cNvSpPr>
          <p:nvPr>
            <p:ph idx="1"/>
          </p:nvPr>
        </p:nvSpPr>
        <p:spPr>
          <a:xfrm>
            <a:off x="457200" y="892814"/>
            <a:ext cx="8229600" cy="3394472"/>
          </a:xfrm>
        </p:spPr>
        <p:txBody>
          <a:bodyPr>
            <a:noAutofit/>
          </a:bodyPr>
          <a:lstStyle/>
          <a:p>
            <a:r>
              <a:rPr lang="en-US" sz="1800" dirty="0"/>
              <a:t>When the two Ops are on different backend, explicit/implicit conversion/initialization is required.</a:t>
            </a:r>
          </a:p>
          <a:p>
            <a:endParaRPr lang="en-US" sz="1800" dirty="0"/>
          </a:p>
          <a:p>
            <a:r>
              <a:rPr lang="en-US" sz="1600" dirty="0"/>
              <a:t>New Tensor class. Non-MKL and MKL tensor. </a:t>
            </a:r>
          </a:p>
          <a:p>
            <a:endParaRPr lang="en-US" sz="1600" dirty="0"/>
          </a:p>
          <a:p>
            <a:r>
              <a:rPr lang="en-US" sz="1600" dirty="0"/>
              <a:t>One typical execution flow: </a:t>
            </a:r>
            <a:endParaRPr lang="en-US" sz="1600" dirty="0"/>
          </a:p>
        </p:txBody>
      </p:sp>
      <p:sp>
        <p:nvSpPr>
          <p:cNvPr id="4" name="Rounded Rectangle 3"/>
          <p:cNvSpPr/>
          <p:nvPr/>
        </p:nvSpPr>
        <p:spPr>
          <a:xfrm>
            <a:off x="4159729" y="3521663"/>
            <a:ext cx="725715" cy="5297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MKL</a:t>
            </a:r>
          </a:p>
          <a:p>
            <a:pPr algn="ctr"/>
            <a:r>
              <a:rPr lang="en-US" dirty="0"/>
              <a:t>OP</a:t>
            </a:r>
          </a:p>
        </p:txBody>
      </p:sp>
      <p:sp>
        <p:nvSpPr>
          <p:cNvPr id="5" name="Rounded Rectangle 4"/>
          <p:cNvSpPr/>
          <p:nvPr/>
        </p:nvSpPr>
        <p:spPr>
          <a:xfrm>
            <a:off x="6422149" y="3526999"/>
            <a:ext cx="725715" cy="52977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CPU OP</a:t>
            </a:r>
          </a:p>
        </p:txBody>
      </p:sp>
      <p:sp>
        <p:nvSpPr>
          <p:cNvPr id="6" name="Rectangle 5"/>
          <p:cNvSpPr/>
          <p:nvPr/>
        </p:nvSpPr>
        <p:spPr>
          <a:xfrm>
            <a:off x="591673" y="3606853"/>
            <a:ext cx="1057995" cy="40095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dirty="0"/>
              <a:t>CPUBuffer</a:t>
            </a:r>
          </a:p>
          <a:p>
            <a:pPr algn="ctr"/>
            <a:r>
              <a:rPr lang="en-US" sz="1400" dirty="0"/>
              <a:t>NULL</a:t>
            </a:r>
          </a:p>
        </p:txBody>
      </p:sp>
      <p:sp>
        <p:nvSpPr>
          <p:cNvPr id="7" name="Rectangle 6"/>
          <p:cNvSpPr/>
          <p:nvPr/>
        </p:nvSpPr>
        <p:spPr>
          <a:xfrm>
            <a:off x="2814919" y="3612324"/>
            <a:ext cx="1059968" cy="4009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CPUBuffer</a:t>
            </a:r>
          </a:p>
          <a:p>
            <a:pPr algn="ctr"/>
            <a:r>
              <a:rPr lang="en-US" sz="1400" dirty="0"/>
              <a:t>MKLBuffer</a:t>
            </a:r>
          </a:p>
        </p:txBody>
      </p:sp>
      <p:sp>
        <p:nvSpPr>
          <p:cNvPr id="8" name="Rectangle 7"/>
          <p:cNvSpPr/>
          <p:nvPr/>
        </p:nvSpPr>
        <p:spPr>
          <a:xfrm>
            <a:off x="4993343" y="3603051"/>
            <a:ext cx="1149407" cy="4009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CPUBuffer</a:t>
            </a:r>
          </a:p>
          <a:p>
            <a:pPr algn="ctr"/>
            <a:r>
              <a:rPr lang="en-US" sz="1400" dirty="0"/>
              <a:t>MKLBuffer</a:t>
            </a:r>
          </a:p>
        </p:txBody>
      </p:sp>
      <p:sp>
        <p:nvSpPr>
          <p:cNvPr id="9" name="Rectangle 8"/>
          <p:cNvSpPr/>
          <p:nvPr/>
        </p:nvSpPr>
        <p:spPr>
          <a:xfrm>
            <a:off x="7427266" y="3610335"/>
            <a:ext cx="1053348" cy="40095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dirty="0"/>
              <a:t>CPUBuffer</a:t>
            </a:r>
          </a:p>
          <a:p>
            <a:pPr algn="ctr"/>
            <a:r>
              <a:rPr lang="en-US" sz="1400" dirty="0"/>
              <a:t>NULL</a:t>
            </a:r>
          </a:p>
        </p:txBody>
      </p:sp>
      <p:sp>
        <p:nvSpPr>
          <p:cNvPr id="10" name="Rounded Rectangle 9"/>
          <p:cNvSpPr/>
          <p:nvPr/>
        </p:nvSpPr>
        <p:spPr>
          <a:xfrm>
            <a:off x="1913189" y="3518887"/>
            <a:ext cx="725715" cy="5297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MKL</a:t>
            </a:r>
          </a:p>
          <a:p>
            <a:pPr algn="ctr"/>
            <a:r>
              <a:rPr lang="en-US" dirty="0"/>
              <a:t>OP</a:t>
            </a:r>
          </a:p>
        </p:txBody>
      </p:sp>
      <p:sp>
        <p:nvSpPr>
          <p:cNvPr id="11" name="Right Arrow 10"/>
          <p:cNvSpPr/>
          <p:nvPr/>
        </p:nvSpPr>
        <p:spPr>
          <a:xfrm>
            <a:off x="1657604" y="3720499"/>
            <a:ext cx="263525" cy="1604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2646840" y="3723307"/>
            <a:ext cx="263525" cy="1604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3894504" y="3720503"/>
            <a:ext cx="263525" cy="1604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a:off x="4897688" y="3719435"/>
            <a:ext cx="263525" cy="1604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6158624" y="3720503"/>
            <a:ext cx="263525" cy="1604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7149680" y="3720503"/>
            <a:ext cx="263525" cy="1604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360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Tensor </a:t>
            </a:r>
            <a:r>
              <a:rPr lang="en-US" dirty="0" smtClean="0"/>
              <a:t>Modification </a:t>
            </a:r>
            <a:r>
              <a:rPr lang="mr-IN" dirty="0" smtClean="0"/>
              <a:t>–</a:t>
            </a:r>
            <a:r>
              <a:rPr lang="en-US" dirty="0" smtClean="0"/>
              <a:t> CPU Ops </a:t>
            </a:r>
            <a:endParaRPr lang="en-US" sz="2400" dirty="0"/>
          </a:p>
        </p:txBody>
      </p:sp>
      <p:sp>
        <p:nvSpPr>
          <p:cNvPr id="3" name="Content Placeholder 2"/>
          <p:cNvSpPr>
            <a:spLocks noGrp="1"/>
          </p:cNvSpPr>
          <p:nvPr>
            <p:ph idx="1"/>
          </p:nvPr>
        </p:nvSpPr>
        <p:spPr>
          <a:xfrm>
            <a:off x="457200" y="892814"/>
            <a:ext cx="8229600" cy="3394472"/>
          </a:xfrm>
        </p:spPr>
        <p:txBody>
          <a:bodyPr>
            <a:noAutofit/>
          </a:bodyPr>
          <a:lstStyle/>
          <a:p>
            <a:r>
              <a:rPr lang="en-US" sz="1600" b="1" dirty="0"/>
              <a:t>1) CPU Ops fed with non-MKL Tensors</a:t>
            </a:r>
            <a:endParaRPr lang="en-US" sz="1600" dirty="0"/>
          </a:p>
          <a:p>
            <a:pPr marL="0" indent="0">
              <a:buNone/>
            </a:pPr>
            <a:r>
              <a:rPr lang="en-US" sz="1600" dirty="0"/>
              <a:t>     Nothing different and nothing to do.</a:t>
            </a:r>
          </a:p>
          <a:p>
            <a:pPr marL="0" indent="0">
              <a:buNone/>
            </a:pPr>
            <a:r>
              <a:rPr lang="en-US" sz="1600" dirty="0"/>
              <a:t> </a:t>
            </a:r>
          </a:p>
          <a:p>
            <a:r>
              <a:rPr lang="en-US" sz="1600" b="1" dirty="0"/>
              <a:t>2) CPU Ops fed with MKL Tensors</a:t>
            </a:r>
            <a:endParaRPr lang="en-US" sz="1600" dirty="0"/>
          </a:p>
          <a:p>
            <a:pPr marL="0" indent="0">
              <a:buNone/>
            </a:pPr>
            <a:r>
              <a:rPr lang="en-US" sz="1600" dirty="0"/>
              <a:t>    An explicit conversion/clean step is necessary</a:t>
            </a:r>
          </a:p>
        </p:txBody>
      </p:sp>
      <p:sp>
        <p:nvSpPr>
          <p:cNvPr id="18" name="Rectangle 17"/>
          <p:cNvSpPr/>
          <p:nvPr/>
        </p:nvSpPr>
        <p:spPr>
          <a:xfrm>
            <a:off x="63711" y="2619258"/>
            <a:ext cx="8885420" cy="1477328"/>
          </a:xfrm>
          <a:prstGeom prst="rect">
            <a:avLst/>
          </a:prstGeom>
        </p:spPr>
        <p:txBody>
          <a:bodyPr wrap="square">
            <a:spAutoFit/>
          </a:bodyPr>
          <a:lstStyle/>
          <a:p>
            <a:pPr marL="457167" algn="just"/>
            <a:r>
              <a:rPr lang="en-US" kern="100" dirty="0" err="1">
                <a:latin typeface="Times New Roman" panose="02020603050405020304" pitchFamily="18" charset="0"/>
                <a:ea typeface="SimSun" panose="02010600030101010101" pitchFamily="2" charset="-122"/>
                <a:cs typeface="Times New Roman" panose="02020603050405020304" pitchFamily="18" charset="0"/>
              </a:rPr>
              <a:t>def</a:t>
            </a:r>
            <a:r>
              <a:rPr lang="en-US" kern="100" dirty="0">
                <a:latin typeface="Times New Roman" panose="02020603050405020304" pitchFamily="18" charset="0"/>
                <a:ea typeface="SimSun" panose="02010600030101010101" pitchFamily="2" charset="-122"/>
                <a:cs typeface="Times New Roman" panose="02020603050405020304" pitchFamily="18" charset="0"/>
              </a:rPr>
              <a:t> </a:t>
            </a:r>
            <a:r>
              <a:rPr lang="en-US" kern="100" dirty="0" err="1">
                <a:latin typeface="Times New Roman" panose="02020603050405020304" pitchFamily="18" charset="0"/>
                <a:ea typeface="SimSun" panose="02010600030101010101" pitchFamily="2" charset="-122"/>
                <a:cs typeface="Times New Roman" panose="02020603050405020304" pitchFamily="18" charset="0"/>
              </a:rPr>
              <a:t>bprop</a:t>
            </a:r>
            <a:r>
              <a:rPr lang="en-US" kern="100" dirty="0">
                <a:latin typeface="Times New Roman" panose="02020603050405020304" pitchFamily="18" charset="0"/>
                <a:ea typeface="SimSun" panose="02010600030101010101" pitchFamily="2" charset="-122"/>
                <a:cs typeface="Times New Roman" panose="02020603050405020304" pitchFamily="18" charset="0"/>
              </a:rPr>
              <a:t>(self, error):</a:t>
            </a:r>
          </a:p>
          <a:p>
            <a:pPr marL="457167" indent="266680" algn="just"/>
            <a:r>
              <a:rPr lang="en-US" kern="100" dirty="0" err="1">
                <a:latin typeface="Times New Roman" panose="02020603050405020304" pitchFamily="18" charset="0"/>
                <a:ea typeface="SimSun" panose="02010600030101010101" pitchFamily="2" charset="-122"/>
                <a:cs typeface="Times New Roman" panose="02020603050405020304" pitchFamily="18" charset="0"/>
              </a:rPr>
              <a:t>self.be.convert</a:t>
            </a:r>
            <a:r>
              <a:rPr lang="en-US" kern="100" dirty="0">
                <a:latin typeface="Times New Roman" panose="02020603050405020304" pitchFamily="18" charset="0"/>
                <a:ea typeface="SimSun" panose="02010600030101010101" pitchFamily="2" charset="-122"/>
                <a:cs typeface="Times New Roman" panose="02020603050405020304" pitchFamily="18" charset="0"/>
              </a:rPr>
              <a:t>(error)  #transfer MKL buffer to CPU buffer, if has MKL buffer </a:t>
            </a:r>
          </a:p>
          <a:p>
            <a:pPr marL="457167" indent="266680" algn="just"/>
            <a:r>
              <a:rPr lang="en-US" kern="100" dirty="0" err="1">
                <a:latin typeface="Times New Roman" panose="02020603050405020304" pitchFamily="18" charset="0"/>
                <a:ea typeface="SimSun" panose="02010600030101010101" pitchFamily="2" charset="-122"/>
                <a:cs typeface="Times New Roman" panose="02020603050405020304" pitchFamily="18" charset="0"/>
              </a:rPr>
              <a:t>error.cleanMKL</a:t>
            </a:r>
            <a:r>
              <a:rPr lang="en-US" kern="100" dirty="0">
                <a:latin typeface="Times New Roman" panose="02020603050405020304" pitchFamily="18" charset="0"/>
                <a:ea typeface="SimSun" panose="02010600030101010101" pitchFamily="2" charset="-122"/>
                <a:cs typeface="Times New Roman" panose="02020603050405020304" pitchFamily="18" charset="0"/>
              </a:rPr>
              <a:t>()     #make MKL buffer NULL so that it is now a Non-MKL buffer</a:t>
            </a:r>
          </a:p>
          <a:p>
            <a:pPr marL="457167" indent="266680" algn="just"/>
            <a:r>
              <a:rPr lang="en-US" kern="100" dirty="0">
                <a:latin typeface="Times New Roman" panose="02020603050405020304" pitchFamily="18" charset="0"/>
                <a:ea typeface="SimSun" panose="02010600030101010101" pitchFamily="2" charset="-122"/>
                <a:cs typeface="Times New Roman" panose="02020603050405020304" pitchFamily="18" charset="0"/>
              </a:rPr>
              <a:t>…</a:t>
            </a:r>
          </a:p>
          <a:p>
            <a:pPr marL="457167" indent="266680" algn="just"/>
            <a:r>
              <a:rPr lang="en-US" kern="100" dirty="0" err="1">
                <a:latin typeface="Times New Roman" panose="02020603050405020304" pitchFamily="18" charset="0"/>
                <a:ea typeface="SimSun" panose="02010600030101010101" pitchFamily="2" charset="-122"/>
                <a:cs typeface="Times New Roman" panose="02020603050405020304" pitchFamily="18" charset="0"/>
              </a:rPr>
              <a:t>self.deltas.cleanMKL</a:t>
            </a:r>
            <a:r>
              <a:rPr lang="en-US" kern="100" dirty="0">
                <a:latin typeface="Times New Roman" panose="02020603050405020304" pitchFamily="18" charset="0"/>
                <a:ea typeface="SimSun" panose="02010600030101010101" pitchFamily="2" charset="-122"/>
                <a:cs typeface="Times New Roman" panose="02020603050405020304" pitchFamily="18" charset="0"/>
              </a:rPr>
              <a:t>() #deltas is shared with other Op, may be a MKL tensor. </a:t>
            </a:r>
          </a:p>
        </p:txBody>
      </p:sp>
    </p:spTree>
    <p:extLst>
      <p:ext uri="{BB962C8B-B14F-4D97-AF65-F5344CB8AC3E}">
        <p14:creationId xmlns:p14="http://schemas.microsoft.com/office/powerpoint/2010/main" val="1467200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4D42846C5AE74285BFF2ED41079212" ma:contentTypeVersion="0" ma:contentTypeDescription="Create a new document." ma:contentTypeScope="" ma:versionID="79faceec690400b268f36394124d9ed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E7D0B2-21BD-423A-8D28-783AA7F088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C75FC6D-AB25-4BF1-8700-549583058221}">
  <ds:schemaRefs>
    <ds:schemaRef ds:uri="http://schemas.microsoft.com/sharepoint/v3/contenttype/forms"/>
  </ds:schemaRefs>
</ds:datastoreItem>
</file>

<file path=customXml/itemProps3.xml><?xml version="1.0" encoding="utf-8"?>
<ds:datastoreItem xmlns:ds="http://schemas.openxmlformats.org/officeDocument/2006/customXml" ds:itemID="{09382EC1-9E00-40ED-81DD-70F537EC858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1062</Words>
  <Application>Microsoft Macintosh PowerPoint</Application>
  <PresentationFormat>On-screen Show (16:9)</PresentationFormat>
  <Paragraphs>231</Paragraphs>
  <Slides>26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Calibri Light</vt:lpstr>
      <vt:lpstr>Intel Clear</vt:lpstr>
      <vt:lpstr>Intel Clear Pro</vt:lpstr>
      <vt:lpstr>MS PGothic</vt:lpstr>
      <vt:lpstr>ＭＳ Ｐゴシック</vt:lpstr>
      <vt:lpstr>SimSun</vt:lpstr>
      <vt:lpstr>Times New Roman</vt:lpstr>
      <vt:lpstr>Wingdings</vt:lpstr>
      <vt:lpstr>Arial</vt:lpstr>
      <vt:lpstr>Int_PPT Template_ClearPro_16x9</vt:lpstr>
      <vt:lpstr>Optimizing NeoN deep learning framework for Intel architectures</vt:lpstr>
      <vt:lpstr>Motivation</vt:lpstr>
      <vt:lpstr>Intel® Math Kernel Library/Deep Neural Networks</vt:lpstr>
      <vt:lpstr>Major Tasks for Optimization</vt:lpstr>
      <vt:lpstr>Dynamic C library for MKL Ops (libmklEngline.so)</vt:lpstr>
      <vt:lpstr>Python Interface of MKL Op</vt:lpstr>
      <vt:lpstr>Python Interface of MKL Ops</vt:lpstr>
      <vt:lpstr>Tensor Modification</vt:lpstr>
      <vt:lpstr>Tensor Modification – CPU Ops </vt:lpstr>
      <vt:lpstr>Tensor Modification – MKL Tensor Fed to Unsupported/CPU Ops  </vt:lpstr>
      <vt:lpstr>Tensor Modification – MKL Tensor Fed to MKL Op  </vt:lpstr>
      <vt:lpstr>Tensor Modification – Non-MKL Tensor Fed to MKL Op  </vt:lpstr>
      <vt:lpstr>Elementwise Ops</vt:lpstr>
      <vt:lpstr>Optimization Results</vt:lpstr>
      <vt:lpstr>Machine Configuration</vt:lpstr>
      <vt:lpstr>Optimization Results: Optimized vs. Non-optimized</vt:lpstr>
      <vt:lpstr>Optimization Results: Skylake vs. Broadwell</vt:lpstr>
      <vt:lpstr>Optimization Results: neon vs. Intel-Caffe</vt:lpstr>
      <vt:lpstr>Convergence Results</vt:lpstr>
      <vt:lpstr>Future Work</vt:lpstr>
      <vt:lpstr>Intel Optimized … </vt:lpstr>
      <vt:lpstr>Intel Optimized … </vt:lpstr>
      <vt:lpstr>PowerPoint Presentation</vt:lpstr>
      <vt:lpstr>PowerPoint Presentation</vt:lpstr>
      <vt:lpstr>PowerPoint Presentation</vt:lpstr>
      <vt:lpstr>Backup – Multinode Related Work</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CTPClassification=CTP_IC:VisualMarkings=</cp:keywords>
  <cp:lastModifiedBy/>
  <cp:revision>1</cp:revision>
  <dcterms:created xsi:type="dcterms:W3CDTF">2015-05-06T16:36:39Z</dcterms:created>
  <dcterms:modified xsi:type="dcterms:W3CDTF">2017-09-10T17:36:40Z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b4ec45c6-6371-4113-a4d7-3d9b545af77d</vt:lpwstr>
  </property>
  <property fmtid="{D5CDD505-2E9C-101B-9397-08002B2CF9AE}" pid="3" name="CTP_BU">
    <vt:lpwstr>SSG ENABLING GROUP</vt:lpwstr>
  </property>
  <property fmtid="{D5CDD505-2E9C-101B-9397-08002B2CF9AE}" pid="4" name="CTP_TimeStamp">
    <vt:lpwstr>2017-08-08 12:07:01Z</vt:lpwstr>
  </property>
  <property fmtid="{D5CDD505-2E9C-101B-9397-08002B2CF9AE}" pid="5" name="ContentTypeId">
    <vt:lpwstr>0x010100F04D42846C5AE74285BFF2ED41079212</vt:lpwstr>
  </property>
  <property fmtid="{D5CDD505-2E9C-101B-9397-08002B2CF9AE}" pid="6" name="CTPClassification">
    <vt:lpwstr>CTP_IC</vt:lpwstr>
  </property>
</Properties>
</file>