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notesMasterIdLst>
    <p:notesMasterId r:id="rId32"/>
  </p:notesMasterIdLst>
  <p:handoutMasterIdLst>
    <p:handoutMasterId r:id="rId33"/>
  </p:handoutMasterIdLst>
  <p:sldIdLst>
    <p:sldId id="307" r:id="rId5"/>
    <p:sldId id="308" r:id="rId6"/>
    <p:sldId id="258" r:id="rId7"/>
    <p:sldId id="259" r:id="rId8"/>
    <p:sldId id="260" r:id="rId9"/>
    <p:sldId id="261" r:id="rId10"/>
    <p:sldId id="337" r:id="rId11"/>
    <p:sldId id="288" r:id="rId12"/>
    <p:sldId id="291" r:id="rId13"/>
    <p:sldId id="289" r:id="rId14"/>
    <p:sldId id="293" r:id="rId15"/>
    <p:sldId id="262" r:id="rId16"/>
    <p:sldId id="338" r:id="rId17"/>
    <p:sldId id="264" r:id="rId18"/>
    <p:sldId id="266" r:id="rId19"/>
    <p:sldId id="265" r:id="rId20"/>
    <p:sldId id="267" r:id="rId21"/>
    <p:sldId id="339" r:id="rId22"/>
    <p:sldId id="340" r:id="rId23"/>
    <p:sldId id="341" r:id="rId24"/>
    <p:sldId id="342" r:id="rId25"/>
    <p:sldId id="344" r:id="rId26"/>
    <p:sldId id="278" r:id="rId27"/>
    <p:sldId id="286" r:id="rId28"/>
    <p:sldId id="281" r:id="rId29"/>
    <p:sldId id="285" r:id="rId30"/>
    <p:sldId id="284"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599" autoAdjust="0"/>
  </p:normalViewPr>
  <p:slideViewPr>
    <p:cSldViewPr>
      <p:cViewPr varScale="1">
        <p:scale>
          <a:sx n="88" d="100"/>
          <a:sy n="88" d="100"/>
        </p:scale>
        <p:origin x="-490" y="-77"/>
      </p:cViewPr>
      <p:guideLst>
        <p:guide orient="horz" pos="2160"/>
        <p:guide pos="3839"/>
      </p:guideLst>
    </p:cSldViewPr>
  </p:slideViewPr>
  <p:outlineViewPr>
    <p:cViewPr>
      <p:scale>
        <a:sx n="33" d="100"/>
        <a:sy n="33" d="100"/>
      </p:scale>
      <p:origin x="53" y="39922"/>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3/17/2022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3/17/2022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US"/>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70107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C08140-5685-4D1C-A51E-D15C8596A7A9}"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37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US"/>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584847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US"/>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1250260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4983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CCF5A3-3DE0-40CC-B24C-2A5F18DC1D70}" type="datetime1">
              <a:rPr lang="en-US" smtClean="0"/>
              <a:t>3/17/2022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67532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US"/>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0F79C6-8708-40DB-A310-1E786CFBA95C}" type="datetime1">
              <a:rPr lang="en-US" smtClean="0"/>
              <a:t>3/17/2022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67243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9622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3963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 xmlns:a16="http://schemas.microsoft.com/office/drawing/2014/main"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 xmlns:a16="http://schemas.microsoft.com/office/drawing/2014/main"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 xmlns:a16="http://schemas.microsoft.com/office/drawing/2014/main"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 xmlns:a16="http://schemas.microsoft.com/office/drawing/2014/main"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 xmlns:a16="http://schemas.microsoft.com/office/drawing/2014/main"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 xmlns:a16="http://schemas.microsoft.com/office/drawing/2014/main"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3505276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 xmlns:a16="http://schemas.microsoft.com/office/drawing/2014/main"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 xmlns:a16="http://schemas.microsoft.com/office/drawing/2014/main"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 xmlns:a16="http://schemas.microsoft.com/office/drawing/2014/main"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 xmlns:a16="http://schemas.microsoft.com/office/drawing/2014/main"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 xmlns:a16="http://schemas.microsoft.com/office/drawing/2014/main"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702117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3F2A96-4E47-430E-BBC6-65B60EC1438B}"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202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3/17/2022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0276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5312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3/17/2022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988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57A6F52-2CB6-4207-B3C0-5D7D112128A7}" type="datetime1">
              <a:rPr lang="en-US" smtClean="0"/>
              <a:t>3/17/2022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49026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3C7D41-B0B1-41D5-996A-9DA88DA498B7}" type="datetime1">
              <a:rPr lang="en-US" smtClean="0"/>
              <a:t>3/17/2022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1811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1C73512-FAB1-467E-90A7-125A3AD1955D}" type="datetime1">
              <a:rPr lang="en-US" smtClean="0"/>
              <a:t>3/17/2022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2013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3/17/2022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54320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000">
              <a:schemeClr val="accent6">
                <a:lumMod val="67000"/>
              </a:schemeClr>
            </a:gs>
            <a:gs pos="32000">
              <a:schemeClr val="accent6">
                <a:lumMod val="97000"/>
                <a:lumOff val="3000"/>
              </a:schemeClr>
            </a:gs>
            <a:gs pos="0">
              <a:schemeClr val="accent6">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1C74C4B-4D01-4627-9973-5EABAE44F6B4}" type="datetime1">
              <a:rPr lang="en-US" smtClean="0"/>
              <a:t>3/17/2022</a:t>
            </a:fld>
            <a:endParaRPr lang="en-US"/>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28561491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7" r:id="rId18"/>
    <p:sldLayoutId id="214748378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469" y="-1600199"/>
            <a:ext cx="10940155" cy="3841376"/>
          </a:xfrm>
        </p:spPr>
        <p:txBody>
          <a:bodyPr/>
          <a:lstStyle/>
          <a:p>
            <a:pPr algn="ctr"/>
            <a:r>
              <a:rPr lang="en-US" sz="5400" i="1" dirty="0">
                <a:effectLst>
                  <a:outerShdw blurRad="38100" dist="38100" dir="2700000" algn="tl">
                    <a:srgbClr val="000000">
                      <a:alpha val="43137"/>
                    </a:srgbClr>
                  </a:outerShdw>
                </a:effectLst>
              </a:rPr>
              <a:t>HOUSING PRICE PREDICTION PRESENTATION</a:t>
            </a:r>
          </a:p>
        </p:txBody>
      </p:sp>
      <p:sp>
        <p:nvSpPr>
          <p:cNvPr id="3" name="Subtitle 2"/>
          <p:cNvSpPr>
            <a:spLocks noGrp="1"/>
          </p:cNvSpPr>
          <p:nvPr>
            <p:ph type="subTitle" idx="1"/>
          </p:nvPr>
        </p:nvSpPr>
        <p:spPr>
          <a:xfrm>
            <a:off x="116541" y="5719482"/>
            <a:ext cx="9365074" cy="1021977"/>
          </a:xfrm>
        </p:spPr>
        <p:txBody>
          <a:bodyPr/>
          <a:lstStyle/>
          <a:p>
            <a:r>
              <a:rPr lang="en-US" b="1" dirty="0">
                <a:solidFill>
                  <a:schemeClr val="tx1"/>
                </a:solidFill>
                <a:effectLst>
                  <a:outerShdw blurRad="38100" dist="38100" dir="2700000" algn="tl">
                    <a:srgbClr val="000000">
                      <a:alpha val="43137"/>
                    </a:srgbClr>
                  </a:outerShdw>
                </a:effectLst>
              </a:rPr>
              <a:t>Prepared by </a:t>
            </a:r>
            <a:r>
              <a:rPr lang="en-US" b="1" dirty="0" err="1" smtClean="0">
                <a:solidFill>
                  <a:schemeClr val="tx1"/>
                </a:solidFill>
                <a:effectLst>
                  <a:outerShdw blurRad="38100" dist="38100" dir="2700000" algn="tl">
                    <a:srgbClr val="000000">
                      <a:alpha val="43137"/>
                    </a:srgbClr>
                  </a:outerShdw>
                </a:effectLst>
              </a:rPr>
              <a:t>Arti</a:t>
            </a:r>
            <a:r>
              <a:rPr lang="en-US" b="1" dirty="0" smtClean="0">
                <a:solidFill>
                  <a:schemeClr val="tx1"/>
                </a:solidFill>
                <a:effectLst>
                  <a:outerShdw blurRad="38100" dist="38100" dir="2700000" algn="tl">
                    <a:srgbClr val="000000">
                      <a:alpha val="43137"/>
                    </a:srgbClr>
                  </a:outerShdw>
                </a:effectLst>
              </a:rPr>
              <a:t> </a:t>
            </a:r>
            <a:r>
              <a:rPr lang="en-US" b="1" dirty="0" err="1" smtClean="0">
                <a:solidFill>
                  <a:schemeClr val="tx1"/>
                </a:solidFill>
                <a:effectLst>
                  <a:outerShdw blurRad="38100" dist="38100" dir="2700000" algn="tl">
                    <a:srgbClr val="000000">
                      <a:alpha val="43137"/>
                    </a:srgbClr>
                  </a:outerShdw>
                </a:effectLst>
              </a:rPr>
              <a:t>sharma</a:t>
            </a:r>
            <a:endParaRPr lang="en-US" b="1" dirty="0">
              <a:solidFill>
                <a:schemeClr val="tx1"/>
              </a:solidFill>
              <a:effectLst>
                <a:outerShdw blurRad="38100" dist="38100" dir="2700000" algn="tl">
                  <a:srgbClr val="000000">
                    <a:alpha val="43137"/>
                  </a:srgbClr>
                </a:outerShdw>
              </a:effectLst>
            </a:endParaRPr>
          </a:p>
        </p:txBody>
      </p:sp>
      <p:pic>
        <p:nvPicPr>
          <p:cNvPr id="12" name="Picture 11">
            <a:extLst>
              <a:ext uri="{FF2B5EF4-FFF2-40B4-BE49-F238E27FC236}">
                <a16:creationId xmlns="" xmlns:a16="http://schemas.microsoft.com/office/drawing/2014/main" id="{E422EE09-FEDC-40A7-93A5-00D48C439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2106" y="-1828800"/>
            <a:ext cx="10284321" cy="6856214"/>
          </a:xfrm>
          <a:prstGeom prst="rect">
            <a:avLst/>
          </a:prstGeom>
        </p:spPr>
      </p:pic>
      <p:sp>
        <p:nvSpPr>
          <p:cNvPr id="4" name="Slide Number Placeholder 3">
            <a:extLst>
              <a:ext uri="{FF2B5EF4-FFF2-40B4-BE49-F238E27FC236}">
                <a16:creationId xmlns="" xmlns:a16="http://schemas.microsoft.com/office/drawing/2014/main" id="{374C5025-14C5-4BC8-8255-ADF36B218767}"/>
              </a:ext>
            </a:extLst>
          </p:cNvPr>
          <p:cNvSpPr>
            <a:spLocks noGrp="1"/>
          </p:cNvSpPr>
          <p:nvPr>
            <p:ph type="sldNum" sz="quarter" idx="12"/>
          </p:nvPr>
        </p:nvSpPr>
        <p:spPr/>
        <p:txBody>
          <a:bodyPr/>
          <a:lstStyle/>
          <a:p>
            <a:fld id="{DF28FB93-0A08-4E7D-8E63-9EFA29F1E093}" type="slidenum">
              <a:rPr lang="en-US" smtClean="0"/>
              <a:pPr/>
              <a:t>1</a:t>
            </a:fld>
            <a:endParaRPr lang="en-US"/>
          </a:p>
        </p:txBody>
      </p:sp>
      <p:pic>
        <p:nvPicPr>
          <p:cNvPr id="8" name="Picture 7">
            <a:extLst>
              <a:ext uri="{FF2B5EF4-FFF2-40B4-BE49-F238E27FC236}">
                <a16:creationId xmlns="" xmlns:a16="http://schemas.microsoft.com/office/drawing/2014/main" id="{6C4118F5-8129-4E73-B1FA-2CE43E927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3286" y="2089721"/>
            <a:ext cx="8218070" cy="4651738"/>
          </a:xfrm>
          <a:prstGeom prst="rect">
            <a:avLst/>
          </a:prstGeom>
        </p:spPr>
      </p:pic>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9F29B1-5F73-40AC-A65D-D93A43ECAF7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(Sale Price Distribution)</a:t>
            </a:r>
            <a:endParaRPr lang="en-IN"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5817" y="2176768"/>
            <a:ext cx="8618967" cy="394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805DA-7397-405B-9211-7849926CED98}"/>
              </a:ext>
            </a:extLst>
          </p:cNvPr>
          <p:cNvSpPr>
            <a:spLocks noGrp="1"/>
          </p:cNvSpPr>
          <p:nvPr>
            <p:ph type="ctrTitle"/>
          </p:nvPr>
        </p:nvSpPr>
        <p:spPr/>
        <p:txBody>
          <a:bodyPr>
            <a:normAutofit/>
          </a:bodyPr>
          <a:lstStyle/>
          <a:p>
            <a:r>
              <a:rPr lang="en-US" sz="3999" dirty="0">
                <a:latin typeface="Times New Roman" panose="02020603050405020304" pitchFamily="18" charset="0"/>
                <a:cs typeface="Times New Roman" panose="02020603050405020304" pitchFamily="18" charset="0"/>
              </a:rPr>
              <a:t>Column Dropped</a:t>
            </a:r>
            <a:endParaRPr lang="en-IN" sz="39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9A7EDC3-D77B-4ADD-8C1A-0856B0E2EACE}"/>
              </a:ext>
            </a:extLst>
          </p:cNvPr>
          <p:cNvSpPr>
            <a:spLocks noGrp="1"/>
          </p:cNvSpPr>
          <p:nvPr>
            <p:ph type="subTitle" idx="1"/>
          </p:nvPr>
        </p:nvSpPr>
        <p:spPr/>
        <p:txBody>
          <a:bodyPr>
            <a:normAutofit fontScale="92500"/>
          </a:bodyPr>
          <a:lstStyle/>
          <a:p>
            <a:r>
              <a:rPr lang="en-US" dirty="0"/>
              <a:t>The columns that are going to be drop are Utilities. They are strings , cannot be categorized and don’t contribute much to the outcome.</a:t>
            </a:r>
            <a:endParaRPr lang="en-IN" dirty="0"/>
          </a:p>
        </p:txBody>
      </p:sp>
      <p:pic>
        <p:nvPicPr>
          <p:cNvPr id="4" name="Picture 3">
            <a:extLst>
              <a:ext uri="{FF2B5EF4-FFF2-40B4-BE49-F238E27FC236}">
                <a16:creationId xmlns="" xmlns:a16="http://schemas.microsoft.com/office/drawing/2014/main" id="{1384D0D1-3D01-4C71-B2A2-4A6A30EE7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0FB71E-A581-47E4-8771-77D96EC3415A}"/>
              </a:ext>
            </a:extLst>
          </p:cNvPr>
          <p:cNvSpPr>
            <a:spLocks noGrp="1"/>
          </p:cNvSpPr>
          <p:nvPr>
            <p:ph type="title"/>
          </p:nvPr>
        </p:nvSpPr>
        <p:spPr>
          <a:xfrm>
            <a:off x="-306388" y="-1219200"/>
            <a:ext cx="9402274" cy="1400530"/>
          </a:xfrm>
        </p:spPr>
        <p:txBody>
          <a:bodyPr>
            <a:normAutofit fontScale="90000"/>
          </a:bodyPr>
          <a:lstStyle/>
          <a:p>
            <a:r>
              <a:rPr lang="en-IN" b="1" dirty="0">
                <a:effectLst/>
                <a:latin typeface="Times New Roman" panose="02020603050405020304" pitchFamily="18" charset="0"/>
                <a:ea typeface="Calibri" panose="020F0502020204030204" pitchFamily="34" charset="0"/>
                <a:cs typeface="Times New Roman" panose="02020603050405020304" pitchFamily="18" charset="0"/>
              </a:rPr>
              <a:t/>
            </a:r>
            <a:br>
              <a:rPr lang="en-IN" b="1" dirty="0">
                <a:effectLst/>
                <a:latin typeface="Times New Roman" panose="02020603050405020304" pitchFamily="18" charset="0"/>
                <a:ea typeface="Calibri" panose="020F0502020204030204" pitchFamily="34" charset="0"/>
                <a:cs typeface="Times New Roman" panose="02020603050405020304" pitchFamily="18" charset="0"/>
              </a:rPr>
            </a:br>
            <a:r>
              <a:rPr lang="en-IN"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6" name="Picture 5">
            <a:extLst>
              <a:ext uri="{FF2B5EF4-FFF2-40B4-BE49-F238E27FC236}">
                <a16:creationId xmlns="" xmlns:a16="http://schemas.microsoft.com/office/drawing/2014/main" id="{6F3EFC8D-71AF-43D7-8040-1A21DE729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88" y="-1600200"/>
            <a:ext cx="10287000" cy="6858000"/>
          </a:xfrm>
          <a:prstGeom prst="rect">
            <a:avLst/>
          </a:prstGeom>
        </p:spPr>
      </p:pic>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03313" y="2894709"/>
            <a:ext cx="8943975" cy="2511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CAF212-C7CF-49DE-8A4A-5DEAB2E3A4A8}"/>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
            </a:r>
            <a:br>
              <a:rPr lang="en-IN" sz="1799"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7E3B385F-1046-46EC-8E23-6C4D48F6A57E}"/>
              </a:ext>
            </a:extLst>
          </p:cNvPr>
          <p:cNvSpPr>
            <a:spLocks noGrp="1"/>
          </p:cNvSpPr>
          <p:nvPr>
            <p:ph idx="1"/>
          </p:nvPr>
        </p:nvSpPr>
        <p:spPr/>
        <p:txBody>
          <a:bodyPr/>
          <a:lstStyle/>
          <a:p>
            <a:r>
              <a:rPr lang="en-IN" sz="1799"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Dealing with Missing Values:</a:t>
            </a:r>
            <a:endParaRPr lang="en-IN" sz="1799" dirty="0">
              <a:solidFill>
                <a:srgbClr val="2F5496"/>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Filling the missing values using </a:t>
            </a:r>
            <a:r>
              <a:rPr lang="en-IN" sz="1799"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fillna</a:t>
            </a:r>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method.</a:t>
            </a:r>
          </a:p>
          <a:p>
            <a:r>
              <a:rPr lang="en-IN" sz="17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Check if there is any remaining missing value in our dataset</a:t>
            </a:r>
          </a:p>
          <a:p>
            <a:pPr marL="0" indent="0">
              <a:buNone/>
            </a:pPr>
            <a:r>
              <a:rPr lang="en-IN" sz="1799" dirty="0">
                <a:latin typeface="Times New Roman" panose="02020603050405020304" pitchFamily="18" charset="0"/>
                <a:ea typeface="Calibri" panose="020F0502020204030204" pitchFamily="34" charset="0"/>
                <a:cs typeface="Times New Roman" panose="02020603050405020304" pitchFamily="18" charset="0"/>
              </a:rPr>
              <a:t>To show graphical representation of null using heatmap for entire dataset:</a:t>
            </a:r>
          </a:p>
          <a:p>
            <a:endParaRPr lang="en-IN" dirty="0"/>
          </a:p>
        </p:txBody>
      </p:sp>
      <p:pic>
        <p:nvPicPr>
          <p:cNvPr id="4" name="Picture 3">
            <a:extLst>
              <a:ext uri="{FF2B5EF4-FFF2-40B4-BE49-F238E27FC236}">
                <a16:creationId xmlns="" xmlns:a16="http://schemas.microsoft.com/office/drawing/2014/main"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863" y="3886200"/>
            <a:ext cx="5730017" cy="2596474"/>
          </a:xfrm>
          <a:prstGeom prst="rect">
            <a:avLst/>
          </a:prstGeom>
          <a:noFill/>
          <a:ln>
            <a:noFill/>
          </a:ln>
        </p:spPr>
      </p:pic>
      <p:pic>
        <p:nvPicPr>
          <p:cNvPr id="5" name="Picture 4">
            <a:extLst>
              <a:ext uri="{FF2B5EF4-FFF2-40B4-BE49-F238E27FC236}">
                <a16:creationId xmlns="" xmlns:a16="http://schemas.microsoft.com/office/drawing/2014/main" id="{152C6116-F1B2-4D9F-82AE-D2486B092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0F7F65-221E-4822-8E5E-5DD78822D00B}"/>
              </a:ext>
            </a:extLst>
          </p:cNvPr>
          <p:cNvSpPr>
            <a:spLocks noGrp="1"/>
          </p:cNvSpPr>
          <p:nvPr>
            <p:ph type="title"/>
          </p:nvPr>
        </p:nvSpPr>
        <p:spPr>
          <a:xfrm>
            <a:off x="303212" y="1066800"/>
            <a:ext cx="5091580" cy="1574808"/>
          </a:xfrm>
        </p:spPr>
        <p:txBody>
          <a:bodyPr>
            <a:normAutofit fontScale="90000"/>
          </a:bodyPr>
          <a:lstStyle/>
          <a:p>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Encoding of Data Frame:</a:t>
            </a:r>
            <a:r>
              <a:rPr lang="en-IN" dirty="0">
                <a:effectLst/>
                <a:latin typeface="Times New Roman" panose="02020603050405020304" pitchFamily="18" charset="0"/>
                <a:ea typeface="Times New Roman" panose="02020603050405020304" pitchFamily="18" charset="0"/>
              </a:rPr>
              <a:t/>
            </a:r>
            <a:br>
              <a:rPr lang="en-IN" dirty="0">
                <a:effectLst/>
                <a:latin typeface="Times New Roman" panose="02020603050405020304" pitchFamily="18" charset="0"/>
                <a:ea typeface="Times New Roman" panose="02020603050405020304" pitchFamily="18" charset="0"/>
              </a:rPr>
            </a:br>
            <a:endParaRPr lang="en-IN" dirty="0"/>
          </a:p>
        </p:txBody>
      </p:sp>
      <p:sp>
        <p:nvSpPr>
          <p:cNvPr id="4" name="Picture Placeholder 3">
            <a:extLst>
              <a:ext uri="{FF2B5EF4-FFF2-40B4-BE49-F238E27FC236}">
                <a16:creationId xmlns="" xmlns:a16="http://schemas.microsoft.com/office/drawing/2014/main" id="{FE3251E7-7E7F-4972-B416-2081DDC9A72E}"/>
              </a:ext>
            </a:extLst>
          </p:cNvPr>
          <p:cNvSpPr>
            <a:spLocks noGrp="1"/>
          </p:cNvSpPr>
          <p:nvPr>
            <p:ph type="pic" idx="1"/>
          </p:nvPr>
        </p:nvSpPr>
        <p:spPr>
          <a:xfrm>
            <a:off x="5638819" y="1053132"/>
            <a:ext cx="6170593" cy="4872356"/>
          </a:xfrm>
        </p:spPr>
      </p:sp>
      <p:sp>
        <p:nvSpPr>
          <p:cNvPr id="3" name="Content Placeholder 2">
            <a:extLst>
              <a:ext uri="{FF2B5EF4-FFF2-40B4-BE49-F238E27FC236}">
                <a16:creationId xmlns="" xmlns:a16="http://schemas.microsoft.com/office/drawing/2014/main" id="{30B9FF7C-FD67-4F35-9855-FD0CA3AD1EAB}"/>
              </a:ext>
            </a:extLst>
          </p:cNvPr>
          <p:cNvSpPr>
            <a:spLocks noGrp="1"/>
          </p:cNvSpPr>
          <p:nvPr>
            <p:ph type="body" sz="half" idx="2"/>
          </p:nvPr>
        </p:nvSpPr>
        <p:spPr>
          <a:xfrm>
            <a:off x="303212" y="2971800"/>
            <a:ext cx="5083655" cy="1371600"/>
          </a:xfrm>
        </p:spPr>
        <p:txBody>
          <a:bodyPr>
            <a:normAutofit fontScale="92500"/>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 xmlns:a16="http://schemas.microsoft.com/office/drawing/2014/main"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212" y="1066800"/>
            <a:ext cx="5904080" cy="4738068"/>
          </a:xfrm>
          <a:prstGeom prst="rect">
            <a:avLst/>
          </a:prstGeom>
          <a:noFill/>
          <a:ln>
            <a:noFill/>
          </a:ln>
        </p:spPr>
      </p:pic>
      <p:pic>
        <p:nvPicPr>
          <p:cNvPr id="6" name="Picture 5">
            <a:extLst>
              <a:ext uri="{FF2B5EF4-FFF2-40B4-BE49-F238E27FC236}">
                <a16:creationId xmlns="" xmlns:a16="http://schemas.microsoft.com/office/drawing/2014/main" id="{EE12047D-A8E2-487E-9971-35C93E6DD6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8D0848-1A54-4E6B-A7A7-B1BF0DAB142D}"/>
              </a:ext>
            </a:extLst>
          </p:cNvPr>
          <p:cNvSpPr>
            <a:spLocks noGrp="1"/>
          </p:cNvSpPr>
          <p:nvPr>
            <p:ph type="title"/>
          </p:nvPr>
        </p:nvSpPr>
        <p:spPr>
          <a:xfrm>
            <a:off x="839569" y="105641"/>
            <a:ext cx="3931213" cy="1952117"/>
          </a:xfrm>
        </p:spPr>
        <p:txBody>
          <a:bodyPr>
            <a:noAutofit/>
          </a:bodyPr>
          <a:lstStyle/>
          <a:p>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4399" b="1"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b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4399" dirty="0">
                <a:latin typeface="Times New Roman" panose="02020603050405020304" pitchFamily="18" charset="0"/>
                <a:ea typeface="Calibri" panose="020F0502020204030204" pitchFamily="34" charset="0"/>
                <a:cs typeface="Times New Roman" panose="02020603050405020304" pitchFamily="18" charset="0"/>
              </a:rPr>
              <a:t/>
            </a:r>
            <a:br>
              <a:rPr lang="en-IN" sz="4399" dirty="0">
                <a:latin typeface="Times New Roman" panose="02020603050405020304" pitchFamily="18" charset="0"/>
                <a:ea typeface="Calibri" panose="020F0502020204030204" pitchFamily="34" charset="0"/>
                <a:cs typeface="Times New Roman" panose="02020603050405020304" pitchFamily="18" charset="0"/>
              </a:rPr>
            </a:br>
            <a:endParaRPr lang="en-IN" sz="4399"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DC5F7AA0-A8B7-4E11-B6E6-A45D18CDB345}"/>
              </a:ext>
            </a:extLst>
          </p:cNvPr>
          <p:cNvSpPr>
            <a:spLocks noGrp="1"/>
          </p:cNvSpPr>
          <p:nvPr>
            <p:ph type="body" sz="half" idx="2"/>
          </p:nvPr>
        </p:nvSpPr>
        <p:spPr/>
        <p:txBody>
          <a:bodyPr>
            <a:normAutofit fontScale="92500" lnSpcReduction="10000"/>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pic>
        <p:nvPicPr>
          <p:cNvPr id="5" name="Content Placeholder 4">
            <a:extLst>
              <a:ext uri="{FF2B5EF4-FFF2-40B4-BE49-F238E27FC236}">
                <a16:creationId xmlns="" xmlns:a16="http://schemas.microsoft.com/office/drawing/2014/main" id="{3AACFD13-C094-43AA-9422-8F63023CEA17}"/>
              </a:ext>
            </a:extLst>
          </p:cNvPr>
          <p:cNvPicPr>
            <a:picLocks noGrp="1"/>
          </p:cNvPicPr>
          <p:nvPr>
            <p:ph idx="1"/>
          </p:nvPr>
        </p:nvPicPr>
        <p:blipFill>
          <a:blip r:embed="rId2"/>
          <a:stretch>
            <a:fillRect/>
          </a:stretch>
        </p:blipFill>
        <p:spPr>
          <a:xfrm>
            <a:off x="5181838" y="667469"/>
            <a:ext cx="6170593" cy="5304043"/>
          </a:xfrm>
          <a:prstGeom prst="rect">
            <a:avLst/>
          </a:prstGeom>
        </p:spPr>
      </p:pic>
      <p:pic>
        <p:nvPicPr>
          <p:cNvPr id="6" name="Picture 5">
            <a:extLst>
              <a:ext uri="{FF2B5EF4-FFF2-40B4-BE49-F238E27FC236}">
                <a16:creationId xmlns="" xmlns:a16="http://schemas.microsoft.com/office/drawing/2014/main" id="{8EE22357-5FB6-4C7F-8CB2-D1119E8D83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E2D89-2286-48F7-8E04-B2994C5E5281}"/>
              </a:ext>
            </a:extLst>
          </p:cNvPr>
          <p:cNvSpPr>
            <a:spLocks noGrp="1"/>
          </p:cNvSpPr>
          <p:nvPr>
            <p:ph type="title"/>
          </p:nvPr>
        </p:nvSpPr>
        <p:spPr/>
        <p:txBody>
          <a:bodyPr>
            <a:noAutofit/>
          </a:bodyPr>
          <a:lstStyle/>
          <a:p>
            <a:pPr>
              <a:lnSpc>
                <a:spcPct val="107000"/>
              </a:lnSpc>
              <a:spcAft>
                <a:spcPts val="800"/>
              </a:spcAft>
            </a:pP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r>
            <a:b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br>
            <a:r>
              <a:rPr lang="en-IN" sz="35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r>
              <a:rPr lang="en-IN" sz="3599" b="1" dirty="0">
                <a:latin typeface="Times New Roman" panose="02020603050405020304" pitchFamily="18" charset="0"/>
                <a:ea typeface="Calibri" panose="020F0502020204030204" pitchFamily="34" charset="0"/>
                <a:cs typeface="Times New Roman" panose="02020603050405020304" pitchFamily="18" charset="0"/>
              </a:rPr>
              <a:t/>
            </a:r>
            <a:br>
              <a:rPr lang="en-IN" sz="3599" b="1" dirty="0">
                <a:latin typeface="Times New Roman" panose="02020603050405020304" pitchFamily="18" charset="0"/>
                <a:ea typeface="Calibri" panose="020F0502020204030204" pitchFamily="34" charset="0"/>
                <a:cs typeface="Times New Roman" panose="02020603050405020304" pitchFamily="18" charset="0"/>
              </a:rPr>
            </a:br>
            <a:r>
              <a:rPr lang="en-IN" sz="27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799" dirty="0">
                <a:latin typeface="Times New Roman" panose="02020603050405020304" pitchFamily="18" charset="0"/>
                <a:ea typeface="Calibri" panose="020F0502020204030204" pitchFamily="34" charset="0"/>
                <a:cs typeface="Times New Roman" panose="02020603050405020304" pitchFamily="18" charset="0"/>
              </a:rPr>
              <a:t/>
            </a:r>
            <a:br>
              <a:rPr lang="en-IN" sz="2799" dirty="0">
                <a:latin typeface="Times New Roman" panose="02020603050405020304" pitchFamily="18" charset="0"/>
                <a:ea typeface="Calibri" panose="020F0502020204030204" pitchFamily="34" charset="0"/>
                <a:cs typeface="Times New Roman" panose="02020603050405020304" pitchFamily="18" charset="0"/>
              </a:rPr>
            </a:br>
            <a:endParaRPr lang="en-IN" sz="2799"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28651511-13C9-44FB-B182-440470C4C01C}"/>
              </a:ext>
            </a:extLst>
          </p:cNvPr>
          <p:cNvPicPr>
            <a:picLocks noGrp="1"/>
          </p:cNvPicPr>
          <p:nvPr>
            <p:ph idx="1"/>
          </p:nvPr>
        </p:nvPicPr>
        <p:blipFill>
          <a:blip r:embed="rId2"/>
          <a:stretch>
            <a:fillRect/>
          </a:stretch>
        </p:blipFill>
        <p:spPr>
          <a:xfrm>
            <a:off x="1304339" y="2514600"/>
            <a:ext cx="9580147" cy="3999664"/>
          </a:xfrm>
          <a:prstGeom prst="rect">
            <a:avLst/>
          </a:prstGeom>
        </p:spPr>
      </p:pic>
      <p:pic>
        <p:nvPicPr>
          <p:cNvPr id="5" name="Picture 4">
            <a:extLst>
              <a:ext uri="{FF2B5EF4-FFF2-40B4-BE49-F238E27FC236}">
                <a16:creationId xmlns="" xmlns:a16="http://schemas.microsoft.com/office/drawing/2014/main" id="{6A55309B-A292-4422-8615-95CFD5A53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2CF1EC-EF06-43B5-AF6E-DF8D511938E3}"/>
              </a:ext>
            </a:extLst>
          </p:cNvPr>
          <p:cNvSpPr>
            <a:spLocks noGrp="1"/>
          </p:cNvSpPr>
          <p:nvPr>
            <p:ph type="title"/>
          </p:nvPr>
        </p:nvSpPr>
        <p:spPr/>
        <p:txBody>
          <a:bodyPr>
            <a:noAutofit/>
          </a:bodyPr>
          <a:lstStyle/>
          <a:p>
            <a:r>
              <a:rPr lang="en-IN" sz="3999" b="1" dirty="0">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999" b="1" dirty="0">
                <a:latin typeface="Times New Roman" panose="02020603050405020304" pitchFamily="18" charset="0"/>
                <a:ea typeface="Calibri" panose="020F0502020204030204" pitchFamily="34" charset="0"/>
                <a:cs typeface="Times New Roman" panose="02020603050405020304" pitchFamily="18" charset="0"/>
              </a:rPr>
            </a:br>
            <a:endParaRPr lang="en-IN" sz="3999"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 xmlns:a16="http://schemas.microsoft.com/office/drawing/2014/main" id="{46F52F9C-24C8-498A-B86A-504E0916CFF7}"/>
              </a:ext>
            </a:extLst>
          </p:cNvPr>
          <p:cNvPicPr>
            <a:picLocks noGrp="1"/>
          </p:cNvPicPr>
          <p:nvPr>
            <p:ph idx="1"/>
          </p:nvPr>
        </p:nvPicPr>
        <p:blipFill>
          <a:blip r:embed="rId2"/>
          <a:stretch>
            <a:fillRect/>
          </a:stretch>
        </p:blipFill>
        <p:spPr>
          <a:xfrm>
            <a:off x="1301164" y="1826724"/>
            <a:ext cx="9586496" cy="4348841"/>
          </a:xfrm>
          <a:prstGeom prst="rect">
            <a:avLst/>
          </a:prstGeom>
        </p:spPr>
      </p:pic>
      <p:pic>
        <p:nvPicPr>
          <p:cNvPr id="5" name="Picture 4">
            <a:extLst>
              <a:ext uri="{FF2B5EF4-FFF2-40B4-BE49-F238E27FC236}">
                <a16:creationId xmlns="" xmlns:a16="http://schemas.microsoft.com/office/drawing/2014/main" id="{4C3776B4-94CC-4EDC-9DC9-B27BF081E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5EC1B1-C4C9-43D4-B4AD-1B5EFA3B524E}"/>
              </a:ext>
            </a:extLst>
          </p:cNvPr>
          <p:cNvSpPr>
            <a:spLocks noGrp="1"/>
          </p:cNvSpPr>
          <p:nvPr>
            <p:ph type="title"/>
          </p:nvPr>
        </p:nvSpPr>
        <p:spPr/>
        <p:txBody>
          <a:bodyPr>
            <a:normAutofit fontScale="90000"/>
          </a:bodyPr>
          <a:lstStyle/>
          <a:p>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Outliers Check:</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89F3B53D-A66F-49AE-BD31-5408D4B0D248}"/>
              </a:ext>
            </a:extLst>
          </p:cNvPr>
          <p:cNvSpPr>
            <a:spLocks noGrp="1"/>
          </p:cNvSpPr>
          <p:nvPr>
            <p:ph type="body" idx="1"/>
          </p:nvPr>
        </p:nvSpPr>
        <p:spPr>
          <a:xfrm>
            <a:off x="1103026" y="2243138"/>
            <a:ext cx="4395193" cy="576262"/>
          </a:xfrm>
        </p:spPr>
        <p:txBody>
          <a:bodyPr/>
          <a:lstStyle/>
          <a:p>
            <a:r>
              <a:rPr lang="en-US" dirty="0"/>
              <a:t>First set</a:t>
            </a:r>
            <a:endParaRPr lang="en-IN" dirty="0"/>
          </a:p>
        </p:txBody>
      </p:sp>
      <p:sp>
        <p:nvSpPr>
          <p:cNvPr id="5" name="Text Placeholder 4">
            <a:extLst>
              <a:ext uri="{FF2B5EF4-FFF2-40B4-BE49-F238E27FC236}">
                <a16:creationId xmlns="" xmlns:a16="http://schemas.microsoft.com/office/drawing/2014/main" id="{30914EBB-43F3-40BF-AFC2-F47BFE1BB9E6}"/>
              </a:ext>
            </a:extLst>
          </p:cNvPr>
          <p:cNvSpPr>
            <a:spLocks noGrp="1"/>
          </p:cNvSpPr>
          <p:nvPr>
            <p:ph type="body" sz="quarter" idx="3"/>
          </p:nvPr>
        </p:nvSpPr>
        <p:spPr>
          <a:xfrm>
            <a:off x="6042618" y="2269331"/>
            <a:ext cx="4395194" cy="626269"/>
          </a:xfrm>
        </p:spPr>
        <p:txBody>
          <a:bodyPr/>
          <a:lstStyle/>
          <a:p>
            <a:r>
              <a:rPr lang="en-US" dirty="0"/>
              <a:t>Second set</a:t>
            </a:r>
            <a:endParaRPr lang="en-IN" dirty="0"/>
          </a:p>
        </p:txBody>
      </p:sp>
      <p:pic>
        <p:nvPicPr>
          <p:cNvPr id="7" name="Content Placeholder 6">
            <a:extLst>
              <a:ext uri="{FF2B5EF4-FFF2-40B4-BE49-F238E27FC236}">
                <a16:creationId xmlns="" xmlns:a16="http://schemas.microsoft.com/office/drawing/2014/main" id="{F4D7D08C-0702-4EB1-969D-DB393C38D1AA}"/>
              </a:ext>
            </a:extLst>
          </p:cNvPr>
          <p:cNvPicPr>
            <a:picLocks noGrp="1"/>
          </p:cNvPicPr>
          <p:nvPr>
            <p:ph sz="half" idx="2"/>
          </p:nvPr>
        </p:nvPicPr>
        <p:blipFill>
          <a:blip r:embed="rId2"/>
          <a:stretch>
            <a:fillRect/>
          </a:stretch>
        </p:blipFill>
        <p:spPr>
          <a:xfrm>
            <a:off x="839569" y="2945773"/>
            <a:ext cx="5156444" cy="3683627"/>
          </a:xfrm>
          <a:prstGeom prst="rect">
            <a:avLst/>
          </a:prstGeom>
        </p:spPr>
      </p:pic>
      <p:pic>
        <p:nvPicPr>
          <p:cNvPr id="8" name="Content Placeholder 7">
            <a:extLst>
              <a:ext uri="{FF2B5EF4-FFF2-40B4-BE49-F238E27FC236}">
                <a16:creationId xmlns="" xmlns:a16="http://schemas.microsoft.com/office/drawing/2014/main" id="{3D771B86-EB37-4E6B-8FD8-C8E77644C4B9}"/>
              </a:ext>
            </a:extLst>
          </p:cNvPr>
          <p:cNvPicPr>
            <a:picLocks noGrp="1"/>
          </p:cNvPicPr>
          <p:nvPr>
            <p:ph sz="quarter" idx="4"/>
          </p:nvPr>
        </p:nvPicPr>
        <p:blipFill>
          <a:blip r:embed="rId3"/>
          <a:stretch>
            <a:fillRect/>
          </a:stretch>
        </p:blipFill>
        <p:spPr>
          <a:xfrm>
            <a:off x="6170592" y="2944186"/>
            <a:ext cx="5713512" cy="3685214"/>
          </a:xfrm>
          <a:prstGeom prst="rect">
            <a:avLst/>
          </a:prstGeom>
        </p:spPr>
      </p:pic>
      <p:pic>
        <p:nvPicPr>
          <p:cNvPr id="9" name="Picture 8">
            <a:extLst>
              <a:ext uri="{FF2B5EF4-FFF2-40B4-BE49-F238E27FC236}">
                <a16:creationId xmlns="" xmlns:a16="http://schemas.microsoft.com/office/drawing/2014/main" id="{55B92B76-5EBC-4448-B7BA-EFC138AEDE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BA1A6F-A5AE-4620-8439-6C9504D3C6A7}"/>
              </a:ext>
            </a:extLst>
          </p:cNvPr>
          <p:cNvSpPr>
            <a:spLocks noGrp="1"/>
          </p:cNvSpPr>
          <p:nvPr>
            <p:ph type="title"/>
          </p:nvPr>
        </p:nvSpPr>
        <p:spPr/>
        <p:txBody>
          <a:bodyPr>
            <a:normAutofit/>
          </a:bodyPr>
          <a:lstStyle/>
          <a:p>
            <a:r>
              <a:rPr lang="en-US" sz="3199" dirty="0">
                <a:latin typeface="Times New Roman" panose="02020603050405020304" pitchFamily="18" charset="0"/>
                <a:cs typeface="Times New Roman" panose="02020603050405020304" pitchFamily="18" charset="0"/>
              </a:rPr>
              <a:t>Remaining section of Outliers Check:</a:t>
            </a:r>
            <a:endParaRPr lang="en-IN" sz="3199" dirty="0"/>
          </a:p>
        </p:txBody>
      </p:sp>
      <p:sp>
        <p:nvSpPr>
          <p:cNvPr id="3" name="Text Placeholder 2">
            <a:extLst>
              <a:ext uri="{FF2B5EF4-FFF2-40B4-BE49-F238E27FC236}">
                <a16:creationId xmlns="" xmlns:a16="http://schemas.microsoft.com/office/drawing/2014/main" id="{62B6F3F8-C2C0-4C02-A09F-7BB1E3CD848A}"/>
              </a:ext>
            </a:extLst>
          </p:cNvPr>
          <p:cNvSpPr>
            <a:spLocks noGrp="1"/>
          </p:cNvSpPr>
          <p:nvPr>
            <p:ph type="body" idx="1"/>
          </p:nvPr>
        </p:nvSpPr>
        <p:spPr/>
        <p:txBody>
          <a:bodyPr/>
          <a:lstStyle/>
          <a:p>
            <a:r>
              <a:rPr lang="en-US" dirty="0"/>
              <a:t>Third set</a:t>
            </a:r>
            <a:endParaRPr lang="en-IN" dirty="0"/>
          </a:p>
        </p:txBody>
      </p:sp>
      <p:sp>
        <p:nvSpPr>
          <p:cNvPr id="5" name="Text Placeholder 4">
            <a:extLst>
              <a:ext uri="{FF2B5EF4-FFF2-40B4-BE49-F238E27FC236}">
                <a16:creationId xmlns="" xmlns:a16="http://schemas.microsoft.com/office/drawing/2014/main" id="{3A5D068D-9C1D-4A29-AE80-EDC56F0090F7}"/>
              </a:ext>
            </a:extLst>
          </p:cNvPr>
          <p:cNvSpPr>
            <a:spLocks noGrp="1"/>
          </p:cNvSpPr>
          <p:nvPr>
            <p:ph type="body" sz="quarter" idx="3"/>
          </p:nvPr>
        </p:nvSpPr>
        <p:spPr/>
        <p:txBody>
          <a:bodyPr/>
          <a:lstStyle/>
          <a:p>
            <a:r>
              <a:rPr lang="en-US" dirty="0"/>
              <a:t>Fourth set</a:t>
            </a:r>
            <a:endParaRPr lang="en-IN" dirty="0"/>
          </a:p>
        </p:txBody>
      </p:sp>
      <p:pic>
        <p:nvPicPr>
          <p:cNvPr id="7" name="Content Placeholder 6">
            <a:extLst>
              <a:ext uri="{FF2B5EF4-FFF2-40B4-BE49-F238E27FC236}">
                <a16:creationId xmlns="" xmlns:a16="http://schemas.microsoft.com/office/drawing/2014/main" id="{BBAED815-8167-4D33-8806-F46177880850}"/>
              </a:ext>
            </a:extLst>
          </p:cNvPr>
          <p:cNvPicPr>
            <a:picLocks noGrp="1"/>
          </p:cNvPicPr>
          <p:nvPr>
            <p:ph sz="half" idx="2"/>
          </p:nvPr>
        </p:nvPicPr>
        <p:blipFill>
          <a:blip r:embed="rId2"/>
          <a:stretch>
            <a:fillRect/>
          </a:stretch>
        </p:blipFill>
        <p:spPr>
          <a:xfrm>
            <a:off x="839569" y="2552928"/>
            <a:ext cx="5156444" cy="3828053"/>
          </a:xfrm>
          <a:prstGeom prst="rect">
            <a:avLst/>
          </a:prstGeom>
        </p:spPr>
      </p:pic>
      <p:pic>
        <p:nvPicPr>
          <p:cNvPr id="8" name="Content Placeholder 7">
            <a:extLst>
              <a:ext uri="{FF2B5EF4-FFF2-40B4-BE49-F238E27FC236}">
                <a16:creationId xmlns="" xmlns:a16="http://schemas.microsoft.com/office/drawing/2014/main" id="{1F2651FC-0324-45F1-9E77-2D6757A420DB}"/>
              </a:ext>
            </a:extLst>
          </p:cNvPr>
          <p:cNvPicPr>
            <a:picLocks noGrp="1"/>
          </p:cNvPicPr>
          <p:nvPr>
            <p:ph sz="quarter" idx="4"/>
          </p:nvPr>
        </p:nvPicPr>
        <p:blipFill>
          <a:blip r:embed="rId3"/>
          <a:stretch>
            <a:fillRect/>
          </a:stretch>
        </p:blipFill>
        <p:spPr>
          <a:xfrm>
            <a:off x="6170592" y="2505316"/>
            <a:ext cx="5181838" cy="3828052"/>
          </a:xfrm>
          <a:prstGeom prst="rect">
            <a:avLst/>
          </a:prstGeom>
        </p:spPr>
      </p:pic>
      <p:pic>
        <p:nvPicPr>
          <p:cNvPr id="9" name="Picture 8">
            <a:extLst>
              <a:ext uri="{FF2B5EF4-FFF2-40B4-BE49-F238E27FC236}">
                <a16:creationId xmlns="" xmlns:a16="http://schemas.microsoft.com/office/drawing/2014/main" id="{89610461-F55B-42A3-A77A-6AFF6BCDAE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dirty="0"/>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pic>
        <p:nvPicPr>
          <p:cNvPr id="3" name="Picture 2">
            <a:extLst>
              <a:ext uri="{FF2B5EF4-FFF2-40B4-BE49-F238E27FC236}">
                <a16:creationId xmlns="" xmlns:a16="http://schemas.microsoft.com/office/drawing/2014/main"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6496644" cy="3961368"/>
          </a:xfrm>
          <a:prstGeom prst="rect">
            <a:avLst/>
          </a:prstGeom>
        </p:spPr>
      </p:pic>
      <p:pic>
        <p:nvPicPr>
          <p:cNvPr id="5" name="Picture 4">
            <a:extLst>
              <a:ext uri="{FF2B5EF4-FFF2-40B4-BE49-F238E27FC236}">
                <a16:creationId xmlns="" xmlns:a16="http://schemas.microsoft.com/office/drawing/2014/main" id="{49E9E34F-A47C-45C1-97D9-3251189B2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784" y="-1832338"/>
            <a:ext cx="10284321" cy="6856214"/>
          </a:xfrm>
          <a:prstGeom prst="rect">
            <a:avLst/>
          </a:prstGeom>
        </p:spPr>
      </p:pic>
      <p:sp>
        <p:nvSpPr>
          <p:cNvPr id="2" name="Slide Number Placeholder 1">
            <a:extLst>
              <a:ext uri="{FF2B5EF4-FFF2-40B4-BE49-F238E27FC236}">
                <a16:creationId xmlns="" xmlns:a16="http://schemas.microsoft.com/office/drawing/2014/main" id="{32E781B6-BED5-4375-A206-50F2B4F1C7AF}"/>
              </a:ext>
            </a:extLst>
          </p:cNvPr>
          <p:cNvSpPr>
            <a:spLocks noGrp="1"/>
          </p:cNvSpPr>
          <p:nvPr>
            <p:ph type="sldNum" sz="quarter" idx="12"/>
          </p:nvPr>
        </p:nvSpPr>
        <p:spPr/>
        <p:txBody>
          <a:bodyPr/>
          <a:lstStyle/>
          <a:p>
            <a:fld id="{DF28FB93-0A08-4E7D-8E63-9EFA29F1E093}" type="slidenum">
              <a:rPr lang="en-US" smtClean="0"/>
              <a:pPr/>
              <a:t>2</a:t>
            </a:fld>
            <a:endParaRPr lang="en-US"/>
          </a:p>
        </p:txBody>
      </p:sp>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1BCDE-99AB-48FD-A0F7-85E1CF954E03}"/>
              </a:ext>
            </a:extLst>
          </p:cNvPr>
          <p:cNvSpPr>
            <a:spLocks noGrp="1"/>
          </p:cNvSpPr>
          <p:nvPr>
            <p:ph type="title"/>
          </p:nvPr>
        </p:nvSpPr>
        <p:spPr/>
        <p:txBody>
          <a:bodyPr>
            <a:normAutofit fontScale="90000"/>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199" dirty="0">
                <a:solidFill>
                  <a:srgbClr val="202124"/>
                </a:solidFill>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199" dirty="0"/>
          </a:p>
        </p:txBody>
      </p:sp>
      <p:sp>
        <p:nvSpPr>
          <p:cNvPr id="3" name="Text Placeholder 2">
            <a:extLst>
              <a:ext uri="{FF2B5EF4-FFF2-40B4-BE49-F238E27FC236}">
                <a16:creationId xmlns="" xmlns:a16="http://schemas.microsoft.com/office/drawing/2014/main" id="{6D5C3BC2-F9DD-483F-9BCE-0C780D2D4CC7}"/>
              </a:ext>
            </a:extLst>
          </p:cNvPr>
          <p:cNvSpPr>
            <a:spLocks noGrp="1"/>
          </p:cNvSpPr>
          <p:nvPr>
            <p:ph type="body" idx="1"/>
          </p:nvPr>
        </p:nvSpPr>
        <p:spPr/>
        <p:txBody>
          <a:bodyPr/>
          <a:lstStyle/>
          <a:p>
            <a:r>
              <a:rPr lang="en-US" dirty="0"/>
              <a:t>Before handling Skewness</a:t>
            </a:r>
            <a:endParaRPr lang="en-IN" dirty="0"/>
          </a:p>
        </p:txBody>
      </p:sp>
      <p:graphicFrame>
        <p:nvGraphicFramePr>
          <p:cNvPr id="9" name="Content Placeholder 8">
            <a:extLst>
              <a:ext uri="{FF2B5EF4-FFF2-40B4-BE49-F238E27FC236}">
                <a16:creationId xmlns="" xmlns:a16="http://schemas.microsoft.com/office/drawing/2014/main" id="{457035B6-2DA7-476A-96FB-1DD48859C7A2}"/>
              </a:ext>
            </a:extLst>
          </p:cNvPr>
          <p:cNvGraphicFramePr>
            <a:graphicFrameLocks noGrp="1"/>
          </p:cNvGraphicFramePr>
          <p:nvPr>
            <p:ph sz="half" idx="2"/>
          </p:nvPr>
        </p:nvGraphicFramePr>
        <p:xfrm>
          <a:off x="961774" y="2473098"/>
          <a:ext cx="4561287" cy="3749040"/>
        </p:xfrm>
        <a:graphic>
          <a:graphicData uri="http://schemas.openxmlformats.org/drawingml/2006/table">
            <a:tbl>
              <a:tblPr firstRow="1" firstCol="1" bandRow="1">
                <a:tableStyleId>{5C22544A-7EE6-4342-B048-85BDC9FD1C3A}</a:tableStyleId>
              </a:tblPr>
              <a:tblGrid>
                <a:gridCol w="2296327">
                  <a:extLst>
                    <a:ext uri="{9D8B030D-6E8A-4147-A177-3AD203B41FA5}">
                      <a16:colId xmlns="" xmlns:a16="http://schemas.microsoft.com/office/drawing/2014/main" val="1573701467"/>
                    </a:ext>
                  </a:extLst>
                </a:gridCol>
                <a:gridCol w="2264960">
                  <a:extLst>
                    <a:ext uri="{9D8B030D-6E8A-4147-A177-3AD203B41FA5}">
                      <a16:colId xmlns="" xmlns:a16="http://schemas.microsoft.com/office/drawing/2014/main" val="743923595"/>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867607614"/>
                  </a:ext>
                </a:extLst>
              </a:tr>
              <a:tr h="91416">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062575532"/>
                  </a:ext>
                </a:extLst>
              </a:tr>
              <a:tr h="91416">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904237893"/>
                  </a:ext>
                </a:extLst>
              </a:tr>
              <a:tr h="91416">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286941411"/>
                  </a:ext>
                </a:extLst>
              </a:tr>
              <a:tr h="91416">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635447157"/>
                  </a:ext>
                </a:extLst>
              </a:tr>
              <a:tr h="91416">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237378404"/>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587284967"/>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706325287"/>
                  </a:ext>
                </a:extLst>
              </a:tr>
              <a:tr h="91416">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315955439"/>
                  </a:ext>
                </a:extLst>
              </a:tr>
              <a:tr h="91416">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277280890"/>
                  </a:ext>
                </a:extLst>
              </a:tr>
              <a:tr h="91416">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5693550"/>
                  </a:ext>
                </a:extLst>
              </a:tr>
              <a:tr h="91416">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016385375"/>
                  </a:ext>
                </a:extLst>
              </a:tr>
              <a:tr h="91416">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041492229"/>
                  </a:ext>
                </a:extLst>
              </a:tr>
              <a:tr h="91416">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600125918"/>
                  </a:ext>
                </a:extLst>
              </a:tr>
              <a:tr h="91416">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839815624"/>
                  </a:ext>
                </a:extLst>
              </a:tr>
              <a:tr h="91416">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50092998"/>
                  </a:ext>
                </a:extLst>
              </a:tr>
              <a:tr h="91416">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153883155"/>
                  </a:ext>
                </a:extLst>
              </a:tr>
              <a:tr h="91416">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052327906"/>
                  </a:ext>
                </a:extLst>
              </a:tr>
              <a:tr h="91416">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615848458"/>
                  </a:ext>
                </a:extLst>
              </a:tr>
              <a:tr h="91416">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005498032"/>
                  </a:ext>
                </a:extLst>
              </a:tr>
              <a:tr h="91416">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823035192"/>
                  </a:ext>
                </a:extLst>
              </a:tr>
              <a:tr h="91416">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682006439"/>
                  </a:ext>
                </a:extLst>
              </a:tr>
              <a:tr h="91416">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64033354"/>
                  </a:ext>
                </a:extLst>
              </a:tr>
              <a:tr h="91416">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832818250"/>
                  </a:ext>
                </a:extLst>
              </a:tr>
              <a:tr h="91416">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140576476"/>
                  </a:ext>
                </a:extLst>
              </a:tr>
              <a:tr h="91416">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613342997"/>
                  </a:ext>
                </a:extLst>
              </a:tr>
              <a:tr h="91416">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081546938"/>
                  </a:ext>
                </a:extLst>
              </a:tr>
              <a:tr h="91416">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80650782"/>
                  </a:ext>
                </a:extLst>
              </a:tr>
              <a:tr h="91416">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740063003"/>
                  </a:ext>
                </a:extLst>
              </a:tr>
              <a:tr h="91416">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088678008"/>
                  </a:ext>
                </a:extLst>
              </a:tr>
              <a:tr h="91416">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159114180"/>
                  </a:ext>
                </a:extLst>
              </a:tr>
              <a:tr h="91416">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784846759"/>
                  </a:ext>
                </a:extLst>
              </a:tr>
              <a:tr h="91416">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261096801"/>
                  </a:ext>
                </a:extLst>
              </a:tr>
              <a:tr h="91416">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451090624"/>
                  </a:ext>
                </a:extLst>
              </a:tr>
              <a:tr h="91416">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724451782"/>
                  </a:ext>
                </a:extLst>
              </a:tr>
              <a:tr h="91416">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790741459"/>
                  </a:ext>
                </a:extLst>
              </a:tr>
              <a:tr h="91416">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315884264"/>
                  </a:ext>
                </a:extLst>
              </a:tr>
              <a:tr h="91416">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482719053"/>
                  </a:ext>
                </a:extLst>
              </a:tr>
              <a:tr h="91416">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881659386"/>
                  </a:ext>
                </a:extLst>
              </a:tr>
              <a:tr h="91416">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130077798"/>
                  </a:ext>
                </a:extLst>
              </a:tr>
              <a:tr h="91416">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009189571"/>
                  </a:ext>
                </a:extLst>
              </a:tr>
            </a:tbl>
          </a:graphicData>
        </a:graphic>
      </p:graphicFrame>
      <p:sp>
        <p:nvSpPr>
          <p:cNvPr id="5" name="Text Placeholder 4">
            <a:extLst>
              <a:ext uri="{FF2B5EF4-FFF2-40B4-BE49-F238E27FC236}">
                <a16:creationId xmlns="" xmlns:a16="http://schemas.microsoft.com/office/drawing/2014/main" id="{79409D01-9EB2-4CF3-8058-765A5E6A720A}"/>
              </a:ext>
            </a:extLst>
          </p:cNvPr>
          <p:cNvSpPr>
            <a:spLocks noGrp="1"/>
          </p:cNvSpPr>
          <p:nvPr>
            <p:ph type="body" sz="quarter" idx="3"/>
          </p:nvPr>
        </p:nvSpPr>
        <p:spPr/>
        <p:txBody>
          <a:bodyPr/>
          <a:lstStyle/>
          <a:p>
            <a:r>
              <a:rPr lang="en-US" dirty="0"/>
              <a:t>After handling Skewness</a:t>
            </a:r>
            <a:endParaRPr lang="en-IN" dirty="0"/>
          </a:p>
        </p:txBody>
      </p:sp>
      <p:graphicFrame>
        <p:nvGraphicFramePr>
          <p:cNvPr id="10" name="Content Placeholder 9">
            <a:extLst>
              <a:ext uri="{FF2B5EF4-FFF2-40B4-BE49-F238E27FC236}">
                <a16:creationId xmlns="" xmlns:a16="http://schemas.microsoft.com/office/drawing/2014/main" id="{1F5958F1-B24B-45F2-BEC2-1F378810BC54}"/>
              </a:ext>
            </a:extLst>
          </p:cNvPr>
          <p:cNvGraphicFramePr>
            <a:graphicFrameLocks noGrp="1"/>
          </p:cNvGraphicFramePr>
          <p:nvPr>
            <p:ph sz="quarter" idx="4"/>
          </p:nvPr>
        </p:nvGraphicFramePr>
        <p:xfrm>
          <a:off x="6018234" y="2473098"/>
          <a:ext cx="5331022" cy="3749040"/>
        </p:xfrm>
        <a:graphic>
          <a:graphicData uri="http://schemas.openxmlformats.org/drawingml/2006/table">
            <a:tbl>
              <a:tblPr firstRow="1" firstCol="1" bandRow="1">
                <a:tableStyleId>{5C22544A-7EE6-4342-B048-85BDC9FD1C3A}</a:tableStyleId>
              </a:tblPr>
              <a:tblGrid>
                <a:gridCol w="2683841">
                  <a:extLst>
                    <a:ext uri="{9D8B030D-6E8A-4147-A177-3AD203B41FA5}">
                      <a16:colId xmlns="" xmlns:a16="http://schemas.microsoft.com/office/drawing/2014/main" val="540644822"/>
                    </a:ext>
                  </a:extLst>
                </a:gridCol>
                <a:gridCol w="2647181">
                  <a:extLst>
                    <a:ext uri="{9D8B030D-6E8A-4147-A177-3AD203B41FA5}">
                      <a16:colId xmlns="" xmlns:a16="http://schemas.microsoft.com/office/drawing/2014/main"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312814077"/>
                  </a:ext>
                </a:extLst>
              </a:tr>
              <a:tr h="91416">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122389991"/>
                  </a:ext>
                </a:extLst>
              </a:tr>
              <a:tr h="91416">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 xmlns:a16="http://schemas.microsoft.com/office/drawing/2014/main" val="888179052"/>
                  </a:ext>
                </a:extLst>
              </a:tr>
            </a:tbl>
          </a:graphicData>
        </a:graphic>
      </p:graphicFrame>
      <p:pic>
        <p:nvPicPr>
          <p:cNvPr id="7" name="Picture 6">
            <a:extLst>
              <a:ext uri="{FF2B5EF4-FFF2-40B4-BE49-F238E27FC236}">
                <a16:creationId xmlns="" xmlns:a16="http://schemas.microsoft.com/office/drawing/2014/main" id="{6B9C65AA-E42C-4ECF-ABB6-74D97B6D7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F79BF6-1B5C-46C6-B214-E84604EC7D3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rPr>
              <a:t>Model Building and Evaluation</a:t>
            </a:r>
            <a:endParaRPr lang="en-IN" dirty="0">
              <a:solidFill>
                <a:schemeClr val="tx1"/>
              </a:solidFill>
            </a:endParaRPr>
          </a:p>
        </p:txBody>
      </p:sp>
      <p:sp>
        <p:nvSpPr>
          <p:cNvPr id="3" name="Content Placeholder 2">
            <a:extLst>
              <a:ext uri="{FF2B5EF4-FFF2-40B4-BE49-F238E27FC236}">
                <a16:creationId xmlns=""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smtClean="0">
                <a:latin typeface="Times New Roman" panose="02020603050405020304" pitchFamily="18" charset="0"/>
                <a:cs typeface="Times New Roman" panose="02020603050405020304" pitchFamily="18" charset="0"/>
              </a:rPr>
              <a:t>Linear</a:t>
            </a:r>
          </a:p>
          <a:p>
            <a:r>
              <a:rPr lang="en-US" dirty="0" smtClean="0">
                <a:latin typeface="Times New Roman" panose="02020603050405020304" pitchFamily="18" charset="0"/>
                <a:cs typeface="Times New Roman" panose="02020603050405020304" pitchFamily="18" charset="0"/>
              </a:rPr>
              <a:t>Lasso</a:t>
            </a:r>
          </a:p>
          <a:p>
            <a:r>
              <a:rPr lang="en-US" dirty="0" smtClean="0">
                <a:latin typeface="Times New Roman" panose="02020603050405020304" pitchFamily="18" charset="0"/>
                <a:cs typeface="Times New Roman" panose="02020603050405020304" pitchFamily="18" charset="0"/>
              </a:rPr>
              <a:t>Ridge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smtClean="0">
                <a:latin typeface="Times New Roman" panose="02020603050405020304" pitchFamily="18" charset="0"/>
                <a:cs typeface="Times New Roman" panose="02020603050405020304" pitchFamily="18" charset="0"/>
              </a:rPr>
              <a:t>AdaBoost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r>
              <a:rPr lang="en-IN" dirty="0" smtClean="0">
                <a:latin typeface="Times New Roman" panose="02020603050405020304" pitchFamily="18" charset="0"/>
                <a:cs typeface="Times New Roman" panose="02020603050405020304" pitchFamily="18" charset="0"/>
              </a:rPr>
              <a:t>)</a:t>
            </a:r>
          </a:p>
          <a:p>
            <a:r>
              <a:rPr lang="en-IN" dirty="0" err="1" smtClean="0">
                <a:latin typeface="Times New Roman" panose="02020603050405020304" pitchFamily="18" charset="0"/>
                <a:cs typeface="Times New Roman" panose="02020603050405020304" pitchFamily="18" charset="0"/>
              </a:rPr>
              <a:t>GradientBoost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326715-1F7B-4476-A84E-0CB60FD9FC99}"/>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Hyper Parameter Tuning</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57C9278F-196C-4B8A-A362-AAB20D6E0007}"/>
              </a:ext>
            </a:extLst>
          </p:cNvPr>
          <p:cNvSpPr>
            <a:spLocks noGrp="1"/>
          </p:cNvSpPr>
          <p:nvPr>
            <p:ph type="subTitle" idx="1"/>
          </p:nvPr>
        </p:nvSpPr>
        <p:spPr/>
        <p:txBody>
          <a:bodyPr>
            <a:normAutofit/>
          </a:bodyPr>
          <a:lstStyle/>
          <a:p>
            <a:r>
              <a:rPr lang="en-IN" sz="1799" b="1" dirty="0">
                <a:solidFill>
                  <a:schemeClr val="bg1"/>
                </a:solidFill>
                <a:latin typeface="Times New Roman" panose="02020603050405020304" pitchFamily="18" charset="0"/>
                <a:ea typeface="Calibri" panose="020F0502020204030204" pitchFamily="34" charset="0"/>
              </a:rPr>
              <a:t>The Hyper parameter tuning is carried out for </a:t>
            </a:r>
            <a:r>
              <a:rPr lang="en-IN" sz="1799" b="1" dirty="0" smtClean="0">
                <a:solidFill>
                  <a:schemeClr val="bg1"/>
                </a:solidFill>
                <a:latin typeface="Times New Roman" panose="02020603050405020304" pitchFamily="18" charset="0"/>
                <a:ea typeface="Calibri" panose="020F0502020204030204" pitchFamily="34" charset="0"/>
              </a:rPr>
              <a:t> </a:t>
            </a:r>
            <a:r>
              <a:rPr lang="en-IN" sz="1799" b="1" dirty="0">
                <a:solidFill>
                  <a:schemeClr val="bg1"/>
                </a:solidFill>
                <a:latin typeface="Times New Roman" panose="02020603050405020304" pitchFamily="18" charset="0"/>
                <a:ea typeface="Calibri" panose="020F0502020204030204" pitchFamily="34" charset="0"/>
              </a:rPr>
              <a:t>Random Forest </a:t>
            </a:r>
            <a:r>
              <a:rPr lang="en-IN" sz="1799" b="1" dirty="0" smtClean="0">
                <a:solidFill>
                  <a:schemeClr val="bg1"/>
                </a:solidFill>
                <a:latin typeface="Times New Roman" panose="02020603050405020304" pitchFamily="18" charset="0"/>
                <a:ea typeface="Calibri" panose="020F0502020204030204" pitchFamily="34" charset="0"/>
              </a:rPr>
              <a:t>.</a:t>
            </a:r>
            <a:endParaRPr lang="en-IN" sz="1799"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644CB979-A4F9-407B-912D-82A885652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6A864C-30E0-4C75-9B4B-CC17FFA3C5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Hyper Parameter Tuning Performance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9000579C-AF66-40E2-B9A2-2607C383BD1A}"/>
              </a:ext>
            </a:extLst>
          </p:cNvPr>
          <p:cNvSpPr>
            <a:spLocks noGrp="1"/>
          </p:cNvSpPr>
          <p:nvPr>
            <p:ph type="body" idx="1"/>
          </p:nvPr>
        </p:nvSpPr>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 xmlns:a16="http://schemas.microsoft.com/office/drawing/2014/main" id="{F0481A70-BB4E-47FD-9167-C5853450F43D}"/>
              </a:ext>
            </a:extLst>
          </p:cNvPr>
          <p:cNvSpPr>
            <a:spLocks noGrp="1"/>
          </p:cNvSpPr>
          <p:nvPr>
            <p:ph sz="half" idx="2"/>
          </p:nvPr>
        </p:nvSpPr>
        <p:spPr>
          <a:xfrm>
            <a:off x="839569" y="2505316"/>
            <a:ext cx="5156444" cy="132521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R2 Score  = </a:t>
            </a:r>
            <a:r>
              <a:rPr lang="en-US" dirty="0" smtClean="0">
                <a:latin typeface="Times New Roman" panose="02020603050405020304" pitchFamily="18" charset="0"/>
                <a:cs typeface="Times New Roman" panose="02020603050405020304" pitchFamily="18" charset="0"/>
              </a:rPr>
              <a:t>75.07</a:t>
            </a:r>
          </a:p>
          <a:p>
            <a:r>
              <a:rPr lang="en-US" dirty="0" smtClean="0"/>
              <a:t>Mean Absolute Error (MAE) : 1828825.5 </a:t>
            </a:r>
          </a:p>
          <a:p>
            <a:r>
              <a:rPr lang="en-US" dirty="0" smtClean="0"/>
              <a:t>Mean Squared Error (MSE) : 85229841696.8 </a:t>
            </a:r>
          </a:p>
          <a:p>
            <a:r>
              <a:rPr lang="en-US" dirty="0" smtClean="0"/>
              <a:t>Root Mean Squared Error : 2919415.038</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 xmlns:a16="http://schemas.microsoft.com/office/drawing/2014/main" id="{E158EB83-7076-46AF-995A-0F27EAA35B2F}"/>
              </a:ext>
            </a:extLst>
          </p:cNvPr>
          <p:cNvSpPr>
            <a:spLocks noGrp="1"/>
          </p:cNvSpPr>
          <p:nvPr>
            <p:ph type="body" sz="quarter" idx="3"/>
          </p:nvPr>
        </p:nvSpPr>
        <p:spPr/>
        <p:txBody>
          <a:bodyPr/>
          <a:lstStyle/>
          <a:p>
            <a:endParaRPr lang="en-IN" dirty="0"/>
          </a:p>
        </p:txBody>
      </p:sp>
      <p:sp>
        <p:nvSpPr>
          <p:cNvPr id="6" name="Content Placeholder 5">
            <a:extLst>
              <a:ext uri="{FF2B5EF4-FFF2-40B4-BE49-F238E27FC236}">
                <a16:creationId xmlns="" xmlns:a16="http://schemas.microsoft.com/office/drawing/2014/main" id="{ED8D0398-1DF9-4CBE-977E-87CF81443A3A}"/>
              </a:ext>
            </a:extLst>
          </p:cNvPr>
          <p:cNvSpPr>
            <a:spLocks noGrp="1"/>
          </p:cNvSpPr>
          <p:nvPr>
            <p:ph sz="quarter" idx="4"/>
          </p:nvPr>
        </p:nvSpPr>
        <p:spPr>
          <a:xfrm>
            <a:off x="6170592" y="2505316"/>
            <a:ext cx="5181838" cy="999865"/>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 xmlns:a16="http://schemas.microsoft.com/office/drawing/2014/main" id="{8BA075AB-5A7F-422B-AF0A-8D6D27884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3F7FFF-F54B-4F45-8651-85E3458E9BDA}"/>
              </a:ext>
            </a:extLst>
          </p:cNvPr>
          <p:cNvSpPr>
            <a:spLocks noGrp="1"/>
          </p:cNvSpPr>
          <p:nvPr>
            <p:ph type="ctrTitle"/>
          </p:nvPr>
        </p:nvSpPr>
        <p:spPr/>
        <p:txBody>
          <a:bodyPr>
            <a:normAutofit/>
          </a:bodyPr>
          <a:lstStyle/>
          <a:p>
            <a:r>
              <a:rPr lang="en-US" sz="4399" dirty="0">
                <a:latin typeface="Times New Roman" panose="02020603050405020304" pitchFamily="18" charset="0"/>
                <a:cs typeface="Times New Roman" panose="02020603050405020304" pitchFamily="18" charset="0"/>
              </a:rPr>
              <a:t>Best Model</a:t>
            </a:r>
            <a:endParaRPr lang="en-IN" sz="4399"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D1EC7E1E-2916-46FF-A0A9-C0D617F6B374}"/>
              </a:ext>
            </a:extLst>
          </p:cNvPr>
          <p:cNvSpPr>
            <a:spLocks noGrp="1"/>
          </p:cNvSpPr>
          <p:nvPr>
            <p:ph type="subTitle" idx="1"/>
          </p:nvPr>
        </p:nvSpPr>
        <p:spPr/>
        <p:txBody>
          <a:bodyPr>
            <a:normAutofit fontScale="70000" lnSpcReduction="20000"/>
          </a:bodyPr>
          <a:lstStyle/>
          <a:p>
            <a:r>
              <a:rPr lang="en-US" sz="2799" dirty="0">
                <a:solidFill>
                  <a:schemeClr val="bg1"/>
                </a:solidFill>
                <a:latin typeface="Times New Roman" panose="02020603050405020304" pitchFamily="18" charset="0"/>
                <a:cs typeface="Times New Roman" panose="02020603050405020304" pitchFamily="18" charset="0"/>
              </a:rPr>
              <a:t>Hyper parameter Tuning performance is compared for </a:t>
            </a:r>
            <a:r>
              <a:rPr lang="en-US" sz="2799" dirty="0" smtClean="0">
                <a:solidFill>
                  <a:schemeClr val="bg1"/>
                </a:solidFill>
                <a:latin typeface="Times New Roman" panose="02020603050405020304" pitchFamily="18" charset="0"/>
                <a:cs typeface="Times New Roman" panose="02020603050405020304" pitchFamily="18" charset="0"/>
              </a:rPr>
              <a:t> </a:t>
            </a:r>
            <a:r>
              <a:rPr lang="en-US" sz="2799" dirty="0">
                <a:solidFill>
                  <a:schemeClr val="bg1"/>
                </a:solidFill>
                <a:latin typeface="Times New Roman" panose="02020603050405020304" pitchFamily="18" charset="0"/>
                <a:cs typeface="Times New Roman" panose="02020603050405020304" pitchFamily="18" charset="0"/>
              </a:rPr>
              <a:t>Random Forest </a:t>
            </a:r>
            <a:r>
              <a:rPr lang="en-US" sz="2799" dirty="0" smtClean="0">
                <a:solidFill>
                  <a:schemeClr val="bg1"/>
                </a:solidFill>
                <a:latin typeface="Times New Roman" panose="02020603050405020304" pitchFamily="18" charset="0"/>
                <a:cs typeface="Times New Roman" panose="02020603050405020304" pitchFamily="18" charset="0"/>
              </a:rPr>
              <a:t>  </a:t>
            </a:r>
            <a:r>
              <a:rPr lang="en-US" sz="2799" dirty="0">
                <a:solidFill>
                  <a:schemeClr val="bg1"/>
                </a:solidFill>
                <a:latin typeface="Times New Roman" panose="02020603050405020304" pitchFamily="18" charset="0"/>
                <a:cs typeface="Times New Roman" panose="02020603050405020304" pitchFamily="18" charset="0"/>
              </a:rPr>
              <a:t>Hyper parameter Tuning i.e.,R2 score = </a:t>
            </a:r>
            <a:r>
              <a:rPr lang="en-US" sz="2799" dirty="0" smtClean="0">
                <a:solidFill>
                  <a:schemeClr val="bg1"/>
                </a:solidFill>
                <a:latin typeface="Times New Roman" panose="02020603050405020304" pitchFamily="18" charset="0"/>
                <a:cs typeface="Times New Roman" panose="02020603050405020304" pitchFamily="18" charset="0"/>
              </a:rPr>
              <a:t>75.07 </a:t>
            </a:r>
            <a:r>
              <a:rPr lang="en-US" sz="2799" dirty="0">
                <a:solidFill>
                  <a:schemeClr val="bg1"/>
                </a:solidFill>
                <a:latin typeface="Times New Roman" panose="02020603050405020304" pitchFamily="18" charset="0"/>
                <a:cs typeface="Times New Roman" panose="02020603050405020304" pitchFamily="18" charset="0"/>
              </a:rPr>
              <a:t>and </a:t>
            </a:r>
            <a:r>
              <a:rPr lang="en-US" sz="2799" dirty="0" smtClean="0">
                <a:solidFill>
                  <a:schemeClr val="bg1"/>
                </a:solidFill>
                <a:latin typeface="Times New Roman" panose="02020603050405020304" pitchFamily="18" charset="0"/>
                <a:cs typeface="Times New Roman" panose="02020603050405020304" pitchFamily="18" charset="0"/>
              </a:rPr>
              <a:t>.</a:t>
            </a:r>
            <a:endParaRPr lang="en-IN" sz="2799"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87AEF8EE-31BA-47CE-842A-2DF33DB0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399"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399" b="1" dirty="0">
              <a:solidFill>
                <a:schemeClr val="tx1"/>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8D5EB060-D75C-4203-99A0-67EFA5545DA2}"/>
              </a:ext>
            </a:extLst>
          </p:cNvPr>
          <p:cNvSpPr>
            <a:spLocks noGrp="1"/>
          </p:cNvSpPr>
          <p:nvPr>
            <p:ph type="subTitle" idx="1"/>
          </p:nvPr>
        </p:nvSpPr>
        <p:spPr/>
        <p:txBody>
          <a:bodyPr>
            <a:normAutofit fontScale="85000" lnSpcReduction="20000"/>
          </a:bodyPr>
          <a:lstStyle/>
          <a:p>
            <a:r>
              <a:rPr lang="en-IN" sz="1799" dirty="0">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a:t>
            </a:r>
            <a:r>
              <a:rPr lang="en-IN" sz="1799" dirty="0" smtClean="0">
                <a:latin typeface="Times New Roman" panose="02020603050405020304" pitchFamily="18" charset="0"/>
                <a:ea typeface="Times New Roman" panose="02020603050405020304" pitchFamily="18" charset="0"/>
              </a:rPr>
              <a:t>Forest. </a:t>
            </a:r>
            <a:r>
              <a:rPr lang="en-IN" sz="1799" dirty="0">
                <a:latin typeface="Times New Roman" panose="02020603050405020304" pitchFamily="18" charset="0"/>
                <a:ea typeface="Times New Roman" panose="02020603050405020304" pitchFamily="18" charset="0"/>
              </a:rPr>
              <a:t>We have 81 features in our data which is a big number, so we will take a look at the 15 most important features.</a:t>
            </a:r>
          </a:p>
          <a:p>
            <a:endParaRPr lang="en-IN" dirty="0"/>
          </a:p>
        </p:txBody>
      </p:sp>
      <p:pic>
        <p:nvPicPr>
          <p:cNvPr id="4" name="Picture 3">
            <a:extLst>
              <a:ext uri="{FF2B5EF4-FFF2-40B4-BE49-F238E27FC236}">
                <a16:creationId xmlns="" xmlns:a16="http://schemas.microsoft.com/office/drawing/2014/main" id="{897E2AE5-9DC1-4433-81FD-99F0B1E41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C2AD83-76B0-4BA0-B9C3-0B5868B2202A}"/>
              </a:ext>
            </a:extLst>
          </p:cNvPr>
          <p:cNvSpPr>
            <a:spLocks noGrp="1"/>
          </p:cNvSpPr>
          <p:nvPr>
            <p:ph type="title"/>
          </p:nvPr>
        </p:nvSpPr>
        <p:spPr/>
        <p:txBody>
          <a:bodyPr>
            <a:normAutofit fontScale="90000"/>
          </a:bodyPr>
          <a:lstStyle/>
          <a:p>
            <a:r>
              <a:rPr lang="en-IN" b="1" dirty="0">
                <a:solidFill>
                  <a:srgbClr val="000000"/>
                </a:solidFill>
                <a:effectLst/>
                <a:latin typeface="Times New Roman" panose="02020603050405020304" pitchFamily="18" charset="0"/>
                <a:ea typeface="Times New Roman" panose="02020603050405020304" pitchFamily="18" charset="0"/>
              </a:rPr>
              <a:t/>
            </a:r>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r>
              <a:rPr lang="en-IN" b="1" dirty="0">
                <a:effectLst/>
                <a:latin typeface="Times New Roman" panose="02020603050405020304" pitchFamily="18" charset="0"/>
                <a:ea typeface="Times New Roman" panose="02020603050405020304" pitchFamily="18" charset="0"/>
              </a:rPr>
              <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 xmlns:a16="http://schemas.microsoft.com/office/drawing/2014/main" id="{1C78DC67-7B17-4F5D-8AE8-552783684FBB}"/>
              </a:ext>
            </a:extLst>
          </p:cNvPr>
          <p:cNvSpPr>
            <a:spLocks noGrp="1"/>
          </p:cNvSpPr>
          <p:nvPr>
            <p:ph idx="1"/>
          </p:nvPr>
        </p:nvSpPr>
        <p:spPr/>
        <p:txBody>
          <a:bodyPr/>
          <a:lstStyle/>
          <a:p>
            <a:pPr>
              <a:spcAft>
                <a:spcPts val="1200"/>
              </a:spcAft>
            </a:pPr>
            <a:r>
              <a:rPr lang="en-IN" sz="1799" dirty="0">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1799" dirty="0">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r>
              <a:rPr lang="en-IN" sz="1799" dirty="0" smtClean="0">
                <a:latin typeface="Times New Roman" panose="02020603050405020304" pitchFamily="18" charset="0"/>
                <a:ea typeface="Times New Roman" panose="02020603050405020304" pitchFamily="18" charset="0"/>
              </a:rPr>
              <a:t>.</a:t>
            </a:r>
          </a:p>
          <a:p>
            <a:pPr>
              <a:spcAft>
                <a:spcPts val="1200"/>
              </a:spcAft>
            </a:pPr>
            <a:endParaRPr lang="en-IN" sz="1799" dirty="0">
              <a:latin typeface="Times New Roman" panose="02020603050405020304" pitchFamily="18" charset="0"/>
              <a:ea typeface="Times New Roman" panose="02020603050405020304" pitchFamily="18" charset="0"/>
            </a:endParaRPr>
          </a:p>
          <a:p>
            <a:pPr>
              <a:spcAft>
                <a:spcPts val="1200"/>
              </a:spcAft>
            </a:pPr>
            <a:endParaRPr lang="en-IN" sz="1799" dirty="0">
              <a:latin typeface="Times New Roman" panose="02020603050405020304" pitchFamily="18" charset="0"/>
              <a:ea typeface="Times New Roman" panose="02020603050405020304" pitchFamily="18" charset="0"/>
            </a:endParaRPr>
          </a:p>
          <a:p>
            <a:pPr marL="0" indent="0">
              <a:buNone/>
            </a:pPr>
            <a:endParaRPr lang="en-IN" dirty="0"/>
          </a:p>
        </p:txBody>
      </p:sp>
      <p:pic>
        <p:nvPicPr>
          <p:cNvPr id="5" name="Picture 4">
            <a:extLst>
              <a:ext uri="{FF2B5EF4-FFF2-40B4-BE49-F238E27FC236}">
                <a16:creationId xmlns="" xmlns:a16="http://schemas.microsoft.com/office/drawing/2014/main" id="{4FDDDFA9-5C00-4037-8870-9BBCC9759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 xmlns:a16="http://schemas.microsoft.com/office/drawing/2014/main"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1579562" y="1181100"/>
            <a:ext cx="9029700" cy="4495800"/>
          </a:xfrm>
          <a:prstGeom prst="rect">
            <a:avLst/>
          </a:prstGeom>
        </p:spPr>
      </p:pic>
      <p:pic>
        <p:nvPicPr>
          <p:cNvPr id="3" name="Picture 2">
            <a:extLst>
              <a:ext uri="{FF2B5EF4-FFF2-40B4-BE49-F238E27FC236}">
                <a16:creationId xmlns="" xmlns:a16="http://schemas.microsoft.com/office/drawing/2014/main" id="{E95A797E-1817-40D9-B017-5C3131ABE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
        <p:nvSpPr>
          <p:cNvPr id="2" name="Slide Number Placeholder 1">
            <a:extLst>
              <a:ext uri="{FF2B5EF4-FFF2-40B4-BE49-F238E27FC236}">
                <a16:creationId xmlns="" xmlns:a16="http://schemas.microsoft.com/office/drawing/2014/main" id="{2C5C58F9-45A7-4714-A47D-FD3C0D354AC9}"/>
              </a:ext>
            </a:extLst>
          </p:cNvPr>
          <p:cNvSpPr>
            <a:spLocks noGrp="1"/>
          </p:cNvSpPr>
          <p:nvPr>
            <p:ph type="sldNum" sz="quarter" idx="12"/>
          </p:nvPr>
        </p:nvSpPr>
        <p:spPr/>
        <p:txBody>
          <a:bodyPr/>
          <a:lstStyle/>
          <a:p>
            <a:fld id="{DF28FB93-0A08-4E7D-8E63-9EFA29F1E093}" type="slidenum">
              <a:rPr lang="en-US" smtClean="0"/>
              <a:pPr/>
              <a:t>27</a:t>
            </a:fld>
            <a:endParaRPr lang="en-US"/>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C01CE71-FC76-4B08-B6CF-991940C3CF1D}"/>
              </a:ext>
            </a:extLst>
          </p:cNvPr>
          <p:cNvSpPr>
            <a:spLocks noGrp="1"/>
          </p:cNvSpPr>
          <p:nvPr>
            <p:ph type="title"/>
          </p:nvPr>
        </p:nvSpPr>
        <p:spPr/>
        <p:txBody>
          <a:bodyPr>
            <a:normAutofit/>
          </a:bodyPr>
          <a:lstStyle/>
          <a:p>
            <a:r>
              <a:rPr lang="en-US" sz="3199" dirty="0">
                <a:solidFill>
                  <a:schemeClr val="tx1"/>
                </a:solidFill>
              </a:rPr>
              <a:t>INTRODUCTION</a:t>
            </a:r>
            <a:endParaRPr lang="ru-RU" sz="3199" dirty="0">
              <a:solidFill>
                <a:schemeClr val="tx1"/>
              </a:solidFill>
            </a:endParaRPr>
          </a:p>
        </p:txBody>
      </p:sp>
      <p:sp>
        <p:nvSpPr>
          <p:cNvPr id="6" name="Text Placeholder 5">
            <a:extLst>
              <a:ext uri="{FF2B5EF4-FFF2-40B4-BE49-F238E27FC236}">
                <a16:creationId xmlns="" xmlns:a16="http://schemas.microsoft.com/office/drawing/2014/main" id="{32AE43E3-E3DE-481E-9B87-7B1F8783A606}"/>
              </a:ext>
            </a:extLst>
          </p:cNvPr>
          <p:cNvSpPr>
            <a:spLocks noGrp="1"/>
          </p:cNvSpPr>
          <p:nvPr>
            <p:ph type="body" sz="quarter" idx="13"/>
          </p:nvPr>
        </p:nvSpPr>
        <p:spPr/>
        <p:txBody>
          <a:bodyPr/>
          <a:lstStyle/>
          <a:p>
            <a:r>
              <a:rPr lang="en-US" b="1" dirty="0"/>
              <a:t>PROBLEM STATEMENT:</a:t>
            </a:r>
            <a:endParaRPr lang="ru-RU" b="1" dirty="0"/>
          </a:p>
        </p:txBody>
      </p:sp>
      <p:sp>
        <p:nvSpPr>
          <p:cNvPr id="4" name="Text Placeholder 3">
            <a:extLst>
              <a:ext uri="{FF2B5EF4-FFF2-40B4-BE49-F238E27FC236}">
                <a16:creationId xmlns="" xmlns:a16="http://schemas.microsoft.com/office/drawing/2014/main" id="{A88F02AC-2ACE-4B6E-9181-99EBB08906BB}"/>
              </a:ext>
            </a:extLst>
          </p:cNvPr>
          <p:cNvSpPr>
            <a:spLocks noGrp="1"/>
          </p:cNvSpPr>
          <p:nvPr>
            <p:ph type="body" sz="quarter" idx="15"/>
          </p:nvPr>
        </p:nvSpPr>
        <p:spPr>
          <a:xfrm>
            <a:off x="773830" y="2743200"/>
            <a:ext cx="11492781" cy="2570343"/>
          </a:xfrm>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a:t>
            </a:r>
          </a:p>
          <a:p>
            <a:pPr marL="76200" marR="401320" algn="just">
              <a:lnSpc>
                <a:spcPct val="107000"/>
              </a:lnSpc>
              <a:spcBef>
                <a:spcPts val="945"/>
              </a:spcBef>
              <a:spcAft>
                <a:spcPts val="0"/>
              </a:spcAft>
            </a:pPr>
            <a:endParaRPr lang="en-US" sz="1800" dirty="0">
              <a:effectLst/>
              <a:latin typeface="Arial MT"/>
              <a:ea typeface="Arial MT"/>
              <a:cs typeface="Arial MT"/>
            </a:endParaRPr>
          </a:p>
        </p:txBody>
      </p:sp>
      <p:sp>
        <p:nvSpPr>
          <p:cNvPr id="2" name="Slide Number Placeholder 1">
            <a:extLst>
              <a:ext uri="{FF2B5EF4-FFF2-40B4-BE49-F238E27FC236}">
                <a16:creationId xmlns=""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7" name="Picture 6">
            <a:extLst>
              <a:ext uri="{FF2B5EF4-FFF2-40B4-BE49-F238E27FC236}">
                <a16:creationId xmlns="" xmlns:a16="http://schemas.microsoft.com/office/drawing/2014/main" id="{1F3411CE-86C2-4586-BBD0-D9D8BBAE4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65579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 xmlns:a16="http://schemas.microsoft.com/office/drawing/2014/main" id="{7E209D92-7413-44EE-BC90-ECE50DA3158D}"/>
              </a:ext>
            </a:extLst>
          </p:cNvPr>
          <p:cNvSpPr>
            <a:spLocks noGrp="1"/>
          </p:cNvSpPr>
          <p:nvPr>
            <p:ph type="body" sz="quarter" idx="15"/>
          </p:nvPr>
        </p:nvSpPr>
        <p:spPr>
          <a:xfrm>
            <a:off x="379413" y="2209800"/>
            <a:ext cx="11809412" cy="4495799"/>
          </a:xfrm>
        </p:spPr>
        <p:txBody>
          <a:bodyPr>
            <a:normAutofit/>
          </a:bodyPr>
          <a:lstStyle/>
          <a:p>
            <a:pPr marL="0" marR="401320" indent="0" algn="just">
              <a:lnSpc>
                <a:spcPct val="107000"/>
              </a:lnSpc>
              <a:spcBef>
                <a:spcPts val="945"/>
              </a:spcBef>
              <a:spcAft>
                <a:spcPts val="0"/>
              </a:spcAft>
              <a:buNone/>
            </a:pPr>
            <a:r>
              <a:rPr lang="en-US" sz="1400" dirty="0">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400" dirty="0">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400" dirty="0">
                <a:effectLst/>
                <a:latin typeface="Arial MT"/>
                <a:ea typeface="Arial MT"/>
                <a:cs typeface="Arial MT"/>
              </a:rPr>
              <a:t>2. How do these variables describe the price of the house?</a:t>
            </a:r>
          </a:p>
          <a:p>
            <a:pPr marL="0" marR="401320" indent="0" algn="just">
              <a:lnSpc>
                <a:spcPct val="107000"/>
              </a:lnSpc>
              <a:spcBef>
                <a:spcPts val="945"/>
              </a:spcBef>
              <a:spcAft>
                <a:spcPts val="0"/>
              </a:spcAft>
              <a:buNone/>
            </a:pPr>
            <a:r>
              <a:rPr lang="en-US" sz="1400" dirty="0">
                <a:effectLst/>
                <a:latin typeface="Arial MT"/>
                <a:ea typeface="Arial MT"/>
                <a:cs typeface="Arial MT"/>
              </a:rPr>
              <a:t> </a:t>
            </a:r>
            <a:r>
              <a:rPr lang="en-US" sz="36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400" dirty="0">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400" dirty="0">
              <a:effectLst/>
              <a:latin typeface="Arial MT"/>
              <a:ea typeface="Arial MT"/>
              <a:cs typeface="Arial MT"/>
            </a:endParaRPr>
          </a:p>
        </p:txBody>
      </p:sp>
      <p:sp>
        <p:nvSpPr>
          <p:cNvPr id="2" name="Slide Number Placeholder 1">
            <a:extLst>
              <a:ext uri="{FF2B5EF4-FFF2-40B4-BE49-F238E27FC236}">
                <a16:creationId xmlns=""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pic>
        <p:nvPicPr>
          <p:cNvPr id="10" name="Picture 9">
            <a:extLst>
              <a:ext uri="{FF2B5EF4-FFF2-40B4-BE49-F238E27FC236}">
                <a16:creationId xmlns="" xmlns:a16="http://schemas.microsoft.com/office/drawing/2014/main" id="{169ACF10-5651-4C82-A9A7-36D03CCC1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342588-61B1-46C0-A75F-A7517CCFA9CA}"/>
              </a:ext>
            </a:extLst>
          </p:cNvPr>
          <p:cNvSpPr>
            <a:spLocks noGrp="1"/>
          </p:cNvSpPr>
          <p:nvPr>
            <p:ph type="title"/>
          </p:nvPr>
        </p:nvSpPr>
        <p:spPr>
          <a:xfrm>
            <a:off x="1919253" y="1828800"/>
            <a:ext cx="8823359" cy="1915647"/>
          </a:xfrm>
        </p:spPr>
        <p:txBody>
          <a:bodyPr/>
          <a:lstStyle/>
          <a:p>
            <a:r>
              <a:rPr lang="en-US" dirty="0">
                <a:latin typeface="Times New Roman" panose="02020603050405020304" pitchFamily="18" charset="0"/>
                <a:cs typeface="Times New Roman" panose="02020603050405020304" pitchFamily="18" charset="0"/>
              </a:rPr>
              <a:t>EDA(Exploratory Data Analysis)</a:t>
            </a:r>
            <a:endParaRPr lang="en-IN" dirty="0"/>
          </a:p>
        </p:txBody>
      </p:sp>
      <p:pic>
        <p:nvPicPr>
          <p:cNvPr id="4" name="Picture 3">
            <a:extLst>
              <a:ext uri="{FF2B5EF4-FFF2-40B4-BE49-F238E27FC236}">
                <a16:creationId xmlns="" xmlns:a16="http://schemas.microsoft.com/office/drawing/2014/main" id="{82A62EB3-ED9F-426E-85C2-039416970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2B3B18-EAEE-4E74-95E1-11DB778EF026}"/>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solidFill>
                <a:schemeClr val="tx1"/>
              </a:solidFill>
            </a:endParaRPr>
          </a:p>
        </p:txBody>
      </p:sp>
      <p:sp>
        <p:nvSpPr>
          <p:cNvPr id="5" name="Rectangle 2">
            <a:extLst>
              <a:ext uri="{FF2B5EF4-FFF2-40B4-BE49-F238E27FC236}">
                <a16:creationId xmlns="" xmlns:a16="http://schemas.microsoft.com/office/drawing/2014/main" id="{A70C02FB-19BD-4B16-AFCF-82C6EC94F1D8}"/>
              </a:ext>
            </a:extLst>
          </p:cNvPr>
          <p:cNvSpPr>
            <a:spLocks noGrp="1" noChangeArrowheads="1"/>
          </p:cNvSpPr>
          <p:nvPr>
            <p:ph idx="1"/>
          </p:nvPr>
        </p:nvSpPr>
        <p:spPr bwMode="auto">
          <a:xfrm>
            <a:off x="914162" y="3204953"/>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F01A6BF-16AC-485C-B808-6A7178298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48A59E-9233-4F42-8242-B73A3AA299F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frame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F2C8F2E-93BD-4C9D-83AF-C8440107A895}"/>
              </a:ext>
            </a:extLst>
          </p:cNvPr>
          <p:cNvSpPr>
            <a:spLocks noGrp="1"/>
          </p:cNvSpPr>
          <p:nvPr>
            <p:ph idx="1"/>
          </p:nvPr>
        </p:nvSpPr>
        <p:spPr/>
        <p:txBody>
          <a:bodyPr>
            <a:normAutofit fontScale="92500" lnSpcReduction="10000"/>
          </a:bodyPr>
          <a:lstStyle/>
          <a:p>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solidFill>
                  <a:schemeClr val="bg1"/>
                </a:solidFill>
                <a:latin typeface="Times New Roman" panose="02020603050405020304" pitchFamily="18" charset="0"/>
                <a:cs typeface="Times New Roman" panose="02020603050405020304" pitchFamily="18" charset="0"/>
              </a:rPr>
              <a:t>datset</a:t>
            </a:r>
            <a:r>
              <a:rPr lang="en-IN" dirty="0">
                <a:solidFill>
                  <a:schemeClr val="bg1"/>
                </a:solidFill>
                <a:latin typeface="Times New Roman" panose="02020603050405020304" pitchFamily="18" charset="0"/>
                <a:cs typeface="Times New Roman" panose="02020603050405020304" pitchFamily="18" charset="0"/>
              </a:rPr>
              <a: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 xmlns:a16="http://schemas.microsoft.com/office/drawing/2014/main" id="{EE39E0BF-E80B-440F-B065-E1CBEBEAE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357786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4E421A-AC94-40BF-A232-68EDE3B9865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Target Variable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Sale Price :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2AD1114-94C0-4AEA-B179-A2254EF785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515CF4-12E9-4447-8C36-E95154E9E854}"/>
              </a:ext>
            </a:extLst>
          </p:cNvPr>
          <p:cNvSpPr>
            <a:spLocks noGrp="1"/>
          </p:cNvSpPr>
          <p:nvPr>
            <p:ph type="ctrTitle"/>
          </p:nvPr>
        </p:nvSpPr>
        <p:spPr>
          <a:xfrm>
            <a:off x="2681252" y="457200"/>
            <a:ext cx="8823360" cy="3329581"/>
          </a:xfrm>
        </p:spPr>
        <p:txBody>
          <a:bodyPr>
            <a:normAutofit/>
          </a:bodyPr>
          <a:lstStyle/>
          <a:p>
            <a:r>
              <a:rPr lang="en-US" sz="6598" dirty="0">
                <a:latin typeface="Times New Roman" panose="02020603050405020304" pitchFamily="18" charset="0"/>
                <a:cs typeface="Times New Roman" panose="02020603050405020304" pitchFamily="18" charset="0"/>
              </a:rPr>
              <a:t>Visualization</a:t>
            </a:r>
            <a:endParaRPr lang="en-IN" sz="6598"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26F3184C-7888-419C-A3AA-D1512B83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4541" y="-1833709"/>
            <a:ext cx="10287000" cy="6858000"/>
          </a:xfrm>
          <a:prstGeom prst="rect">
            <a:avLst/>
          </a:prstGeom>
        </p:spPr>
      </p:pic>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1067</TotalTime>
  <Words>1514</Words>
  <Application>Microsoft Office PowerPoint</Application>
  <PresentationFormat>Custom</PresentationFormat>
  <Paragraphs>250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Ion</vt:lpstr>
      <vt:lpstr>HOUSING PRICE PREDICTION PRESENTATION</vt:lpstr>
      <vt:lpstr>Agenda:</vt:lpstr>
      <vt:lpstr>INTRODUCTION</vt:lpstr>
      <vt:lpstr>PowerPoint Presentation</vt:lpstr>
      <vt:lpstr>EDA(Exploratory Data Analysis)</vt:lpstr>
      <vt:lpstr>Data Description</vt:lpstr>
      <vt:lpstr>Data frame Description:</vt:lpstr>
      <vt:lpstr>Target Variable </vt:lpstr>
      <vt:lpstr>Visualization</vt:lpstr>
      <vt:lpstr>Target Variable (Sale Price Distribution)</vt:lpstr>
      <vt:lpstr>Column Dropped</vt:lpstr>
      <vt:lpstr> Data Pre-processing </vt:lpstr>
      <vt:lpstr> Data Cleaning </vt:lpstr>
      <vt:lpstr> Encoding of Data Frame: </vt:lpstr>
      <vt:lpstr>    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Now here, we are going to use Power transform function to handle skewness in dataset</vt:lpstr>
      <vt:lpstr>Model Building and Evaluation</vt:lpstr>
      <vt:lpstr>Hyper Parameter Tuning</vt:lpstr>
      <vt:lpstr>Hyper Parameter Tuning Performance</vt:lpstr>
      <vt:lpstr>Best Model</vt:lpstr>
      <vt:lpstr>Feature Importance’s:</vt:lpstr>
      <vt:lpstr> 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User</cp:lastModifiedBy>
  <cp:revision>8</cp:revision>
  <dcterms:created xsi:type="dcterms:W3CDTF">2021-09-16T06:05:54Z</dcterms:created>
  <dcterms:modified xsi:type="dcterms:W3CDTF">2022-03-17T12:40:22Z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