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9E7B1-14F6-4A02-BD9A-5FB4EFC97B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8205D-72CB-421E-AFE1-A23ADA61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205D-72CB-421E-AFE1-A23ADA61F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0508B3-A095-424C-89CA-45F68020C4CC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7A775-226A-4858-AE13-675AA74223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Arti</a:t>
            </a:r>
            <a:r>
              <a:rPr lang="en-US" dirty="0" smtClean="0"/>
              <a:t>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76400"/>
            <a:ext cx="4040188" cy="3581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After analyzing the dataset it comes into picture that AMAZON is the top online retails store followed by FLIPKART,PAYTM and MYNTRA and SNAPDEAL,</a:t>
            </a:r>
          </a:p>
          <a:p>
            <a:r>
              <a:rPr lang="en-US" sz="1400" dirty="0" smtClean="0"/>
              <a:t>Amazon is the most trusted , reliable, having good layout ,having wast variety of products, easy to use ,faster delivery,</a:t>
            </a:r>
            <a:r>
              <a:rPr lang="en-US" sz="1400" dirty="0"/>
              <a:t> multiple mode of payment makes it </a:t>
            </a:r>
            <a:r>
              <a:rPr lang="en-US" sz="1400" dirty="0" smtClean="0"/>
              <a:t>most popular among other retail stores.</a:t>
            </a:r>
          </a:p>
          <a:p>
            <a:endParaRPr lang="en-US" sz="1400" dirty="0"/>
          </a:p>
          <a:p>
            <a:r>
              <a:rPr lang="en-US" sz="1400" dirty="0" smtClean="0"/>
              <a:t>As more people will satisfied with the online retails stores will more likely to recommend their friends and relatives too.</a:t>
            </a:r>
          </a:p>
          <a:p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4346575" cy="5105399"/>
          </a:xfrm>
        </p:spPr>
      </p:pic>
    </p:spTree>
    <p:extLst>
      <p:ext uri="{BB962C8B-B14F-4D97-AF65-F5344CB8AC3E}">
        <p14:creationId xmlns:p14="http://schemas.microsoft.com/office/powerpoint/2010/main" val="34593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276600"/>
          </a:xfrm>
        </p:spPr>
        <p:txBody>
          <a:bodyPr>
            <a:normAutofit/>
          </a:bodyPr>
          <a:lstStyle/>
          <a:p>
            <a:r>
              <a:rPr lang="en-US" sz="1400" dirty="0"/>
              <a:t>Customer retention refers to a company’s ability to turn customers into repeat buyers and prevent them from switching to a </a:t>
            </a:r>
            <a:r>
              <a:rPr lang="en-US" sz="1400" dirty="0" smtClean="0"/>
              <a:t>competitor.</a:t>
            </a:r>
          </a:p>
          <a:p>
            <a:r>
              <a:rPr lang="en-US" sz="1400" dirty="0"/>
              <a:t>Acquiring a new customer can be 5</a:t>
            </a:r>
            <a:r>
              <a:rPr lang="en-US" sz="1400" dirty="0" smtClean="0"/>
              <a:t> </a:t>
            </a:r>
            <a:r>
              <a:rPr lang="en-US" sz="1400" dirty="0"/>
              <a:t>to 25 times more expensive than holding on to an existing one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Businesses work hard to attract customers through a mix of marketing, social media, and brand strategies. </a:t>
            </a:r>
            <a:endParaRPr lang="en-US" sz="1400" dirty="0" smtClean="0"/>
          </a:p>
          <a:p>
            <a:r>
              <a:rPr lang="en-US" sz="1400" dirty="0"/>
              <a:t>The customer experience involves everything customers think and feel when they encounter </a:t>
            </a:r>
            <a:r>
              <a:rPr lang="en-US" sz="1400" dirty="0" smtClean="0"/>
              <a:t>any brand.</a:t>
            </a:r>
          </a:p>
          <a:p>
            <a:r>
              <a:rPr lang="en-US" sz="1400" dirty="0"/>
              <a:t>You’ve invested a lot of time and effort (and probably money) gaining your customers’ trust. It only makes sense </a:t>
            </a:r>
            <a:r>
              <a:rPr lang="en-US" sz="1400" dirty="0" smtClean="0"/>
              <a:t>when </a:t>
            </a:r>
            <a:r>
              <a:rPr lang="en-US" sz="1400" dirty="0"/>
              <a:t>you want to hold on to them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3505200"/>
          </a:xfrm>
        </p:spPr>
        <p:txBody>
          <a:bodyPr/>
          <a:lstStyle/>
          <a:p>
            <a:r>
              <a:rPr lang="en-US" sz="1400" dirty="0"/>
              <a:t>Gender of </a:t>
            </a:r>
            <a:r>
              <a:rPr lang="en-US" sz="1400" dirty="0" smtClean="0"/>
              <a:t>Respondent</a:t>
            </a:r>
          </a:p>
          <a:p>
            <a:r>
              <a:rPr lang="en-US" sz="1400" dirty="0" smtClean="0"/>
              <a:t>Age</a:t>
            </a:r>
          </a:p>
          <a:p>
            <a:r>
              <a:rPr lang="en-US" sz="1400" dirty="0" smtClean="0"/>
              <a:t>Major orders placed from cities</a:t>
            </a:r>
          </a:p>
          <a:p>
            <a:r>
              <a:rPr lang="en-US" sz="1400" dirty="0" smtClean="0"/>
              <a:t>Duration </a:t>
            </a:r>
          </a:p>
          <a:p>
            <a:r>
              <a:rPr lang="en-US" sz="1400" dirty="0" smtClean="0"/>
              <a:t>Mode of Access</a:t>
            </a:r>
          </a:p>
          <a:p>
            <a:r>
              <a:rPr lang="en-US" sz="1400" dirty="0" smtClean="0"/>
              <a:t>Customer’s Feedback</a:t>
            </a:r>
          </a:p>
          <a:p>
            <a:r>
              <a:rPr lang="en-US" sz="1400" dirty="0" smtClean="0"/>
              <a:t>Conclusion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of Respondent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71600"/>
            <a:ext cx="4040188" cy="4343400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1676400"/>
            <a:ext cx="4041775" cy="3124199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Female respondent are more than male.</a:t>
            </a:r>
          </a:p>
          <a:p>
            <a:r>
              <a:rPr lang="en-US" sz="1400" dirty="0"/>
              <a:t>Men’s motives for shopping appear to be more utilitarian, whereas women’s shopping motives tend to be </a:t>
            </a:r>
            <a:r>
              <a:rPr lang="en-US" sz="1400" dirty="0" smtClean="0"/>
              <a:t>hedonic.</a:t>
            </a:r>
            <a:endParaRPr lang="en-US" sz="1400" dirty="0"/>
          </a:p>
          <a:p>
            <a:r>
              <a:rPr lang="en-US" sz="1400" dirty="0" smtClean="0"/>
              <a:t>That means men shopping to get something done.</a:t>
            </a:r>
          </a:p>
          <a:p>
            <a:r>
              <a:rPr lang="en-US" sz="1400" dirty="0" smtClean="0"/>
              <a:t>Whereas women shop because they love it.</a:t>
            </a:r>
          </a:p>
          <a:p>
            <a:r>
              <a:rPr lang="en-US" sz="1400" dirty="0" smtClean="0"/>
              <a:t>Women are quick to decide anything whereas men quantify every aspect before purchase.</a:t>
            </a:r>
          </a:p>
          <a:p>
            <a:endParaRPr lang="en-US" sz="1400" dirty="0"/>
          </a:p>
        </p:txBody>
      </p:sp>
      <p:sp>
        <p:nvSpPr>
          <p:cNvPr id="5" name="AutoShape 2" descr="data:image/png;base64,iVBORw0KGgoAAAANSUhEUgAAAYIAAAErCAYAAADT6YSvAAAAOXRFWHRTb2Z0d2FyZQBNYXRwbG90bGliIHZlcnNpb24zLjMuNCwgaHR0cHM6Ly9tYXRwbG90bGliLm9yZy8QVMy6AAAACXBIWXMAAAsTAAALEwEAmpwYAAAY3UlEQVR4nO3deZRkZZ3m8e9DsY0MhVsKLpTVjqgoblQJiIqI4oLt2npwQxHbskXFkQb0II7KcelWQUU9YiEMKrgLjvaRRYFiU8AqQEBAGxCdUdFCZZe1fvPHvdkERVZVskREku/3c06cvPe9S/wiK+s+8b437o1UFZKkdq017gIkSeNlEEhS4wwCSWqcQSBJjTMIJKlxBoEkNc4g0FCl85Uke63U/qAkn0vyqyQXJLk0yReSbHgvP/91Sebfm/sc2PfcJKcn+WWSVw7jOYYlycIkl9/DfRySZMG9VJLGyCDQ0CTZHDgBeNVK7RsCPwWWA1tU1RbA5sAK4MhR13kPPAXYuKqeUFVHjbuYMdgRyLiL0D1nEGiY3gF8GfjOSu2LgP+sqv2r6haAqroZ2Bs4K8laAElekuTMJOf077yf3rd/KMnhSY5LcnGSE5I8tF/2rCTn9tssZuBvfA37Oy7J+UmOWPlFJHl5v80vkpyWZKskjwUOAx7eP99/W2mbJUmOSnJhkncl2aiveVmS85J8Osna/bof7tuW9nVMvpZbk3yk3+biwV5Hkg/0+z4vyXeTbDLwvB9PckqSy5N8eeD3+fYkv07yc2D3lep9f5Kz+9fy/SQPW93+knwUeBhwZJKtp/sHoRmqqnz4GOoDOBzYa2D++8C71rDNZsD5wIP6+ScAfwQ2AD4EXArM7Zf9APgwsC5wBfDcvv21QAHzp7G/i4G1p6jjcf0+H9XP79BvNxfYHrhgFfUvAQ4dmD9s8jUDc4CvAfsAmwJXA+v1y/4VeHk/XcC+/fSTgKuACeDNdD2qDfplHwKOHXjeb9MF4Fzg98Bz6HovfwI26dc7GLi8n34j8M3J108X1D9a3f76ZZcDC8f99+Xjnj/WRhq90B3kupnk9XS9AegOdDsBzwAeCpyQ/Nfowwrg0f30kqq6pp8+B3gg8ETglqo6AaCqvpHkS/06O65hf2dU1a1T1LoDcEJVXdbv88QkfwYWDL6GVTh1YPofga2SvKWfn+xBfAr4BXB2kmOAYybr732+f97zkpwPbAe8CPjfVXV9v85ngfcnWbef/2FVrQCuSXJJ/7vZEji+qq7o11kMvHCwNmBp/7uZA9xvoIap9qdZxCDQOPyU7t305EHuSPpzA/0JzHXoDkYnVNXOkxsl2RT4A/AK4O8D+ytuH6teecx68uC+pv1dt4pa53DnA/5afY03r/ZV3nGfc4BXV9VF/XPfH6iqWpHk2cBC4HnAp5McW1X7rFT/5PPeNkVNa9H9X5587dP53Qzudw7w71X1xb629YAHDCxf1f40S3iOQOPwReDxSfbuDzr0487Pp3u3eRvdSebnJ3lcv3wn4Dxufyc9lfO6VbNTv81Luf2Adnf2N7ndC5I8qt9uB7rhnDPv2kvmOOA96axHN5z1ziRPBi4ALqqqjwOfBp42sN0b++fdkm6Y6mTgWGC3JBv06+wBnFJVN63m+Y+ne/2P6Od3Xam2f04yt5/fn27oak1upQtE3cfZI9DIVdU1SbYF9qM7OQzdAfscunfN5wAkWQR8M90KtwIvrarrBoZ2Vt7vLUleDhyc5GPAucCf+2UX3tX9DWy3O3BUf3L3BuAlVXX16rabwh50Qzjn0x08fwJ8oq/523TDMtfRvfveY2C7Z/R1rwXsXFV/S3IoXRhNnli/BHj96p68qs5Psg/d0Ni1wFkDi78MPBw4I0kBv+OOQbEqRwFHJHl7VR0/jfU1Q6XK21BLM1F/UJ6oqivHXYtmN4eGJKlx9ggkqXH2CCSpcQaBJDXOIJCkxt3nPj764Ac/uObPnz/uMiTpPmXZsmVXVtXEVMvuc0Ewf/58li5dOu4yJOk+JclvV7XMoSFJapxBIEmNMwgkqXEGgSQ1ziCQpMYZBJLUOINAkhpnEEhS4+5zF5RJs9nv9n/iuEvQDDTvf50/1P3bI5CkxhkEktQ4g0CSGje0IEiydZIl/fQ3kyzpH5cn+WbfflCSZQPLNhpWPZKkqQ3lZHGSfYBdgOsBquo1ffsDgJOA9/Srbgm8wC/nlqTxGVaP4FLglVO0fxj4XFX9MclawGbA4iSnJ9ltSLVIklZjKEFQVd8DbhlsS/IQ4LnA4X3TBsDngDcALwR2T/KkqfaXZFGSpUmWLl++fBglS1KzRnmy+FXA16vqtn7+BuCzVXVDVV0LnAg8eaoNq2pxVS2sqoUTE1N+wY4k6W4aZRA8DzhmYP4xwGlJ5iRZB3gmcPYI65EkMdorix8LXDY5U1UXJTkSOINuGOmrVfXLEdYjSWKIQVBVlwPbDMw/YYp1PgF8Ylg1SJLWzAvKJKlxBoEkNc4gkKTGGQSS1DiDQJIaZxBIUuMMAklqnEEgSY0zCCSpcQaBJDXOIJCkxhkEktQ4g0CSGmcQSFLjDAJJapxBIEmNMwgkqXEGgSQ1ziCQpMYZBJLUOINAkho3tCBIsnWSJf30lkl+n2RJ/9i5b39rkqVJzkjyj8OqRZK0amsPY6dJ9gF2Aa7vm7YEDqyqAwbW2QTYA1gIrA+cluTHVXXTMGqSJE1tWD2CS4FXDswvAF6c5JQkhybZENgKOL2qbqqqq4FLgCcNqR5J0ioMJQiq6nvALQNNZwF7V9V2wGXAB4G5wNUD61wLbDTV/pIs6oeQli5fvnwYJUtSs0Z1svjoqlo2OQ08FbgG2HBgnQ2Bq6bauKoWV9XCqlo4MTEx1EIlqTWjCoLjkmzVTz8XWEbXS3hWkvWTbARsDlwwonokSb2hnCyewtuBzye5GbgCWFRV1yQ5CDiVLpDeX1U3jqgeSVJvaEFQVZcD2/TTZwPbTrHOIcAhw6pBkrRmXlAmSY0zCCSpcQaBJDXOIJCkxhkEktQ4g0CSGmcQSFLjDAJJapxBIEmNMwgkqXEGgSQ1ziCQpMYZBJLUOINAkhpnEEhS4wwCSWqcQSBJjTMIJKlxBoEkNc4gkKTGDS0IkmydZEk//ZQkpyZZkuS4JBv37QclWda3L0my0bDqkSRNbe1h7DTJPsAuwPV902eBd1XVuUneBrwX2BPYEnhBVV05jDokSWs2rB7BpcArB+ZfU1Xn9tNrAzcmWQvYDFic5PQkuw2pFknSagylR1BV30syf2D+jwBJtgXeCWwHbAB8DjgQmAOclGRpVZ238v6SLAIWAcybN28YJUtSs0Z2sjjJzsDBwIurajlwA/DZqrqhqq4FTgSePNW2VbW4qhZW1cKJiYlRlSxJTRhJECR5A11PYPuquqxvfgxwWpI5SdYBngmcPYp6JEm3G8rQ0KAkc4CDgN8BRyUBOLmqPpjkSOAM4Bbgq1X1y2HXI0m6o6EFQVVdDmzTzz5wFet8AvjEsGqQJK2ZF5RJUuMMAklqnEEgSY0zCCSpcQaBJDXOIJCkxhkEktQ4g0CSGmcQSFLjDAJJapxBIEmNMwgkqXEGgSQ1ziCQpMYZBJLUOINAkhpnEEhS4wwCSWqcQSBJjZtWECT555Xm9xhOOZKkUVvtl9cneS3wUuA5SXbom+cAWwAHDbk2SdIIrDYIgGOBPwIPAr7Ut60ALl3TjpNsDfx7VW2f5NHA4UABFwDvqKoVSd4KvA24FfhIVf3H3XoVkqS7bbVBUFV/A5YAS5I8BFh/Otsl2QfYBbi+bzoQ2K+qliQ5GHhZkp8BewAL+/2eluTHVXXT3X0xkqS7bk09AgCSfAF4MfAHIHTv7LddzSaXAq8EvtbPLwBO7qePAZ4P3Aac3h/4b0pyCfAk4Od38TVIku6BaQUBsDXwqKpaMZ2Vq+p7SeYPNKWqqp++FtgImAtcPbDOZPudJFkELAKYN2/eNEuWJE3HdD8+egm3DwvdHYMBsiFwFXBNP71y+51U1eKqWlhVCycmJu5BGZKklU03COYBv03ys/7x07v4POck2b6ffhFwKnAW8Kwk6yfZCNic7kSyJGmEpjs09Np7+Dz/ChySZF3gIuC7VXVbkoPoQmEt4P1VdeM9fB5J0l003SB40xRt+69ug6q6HNimn/418Owp1jkEOGSaNUiShmC6QfCn/meALfHWFJI0a0wrCKrqS4PzSY4ZTjmSpFGb7nUEjxmYfSjdyWNJ0iww3aGhwR7BjcBeQ6hFkjQG0x0aek6SBwH/A7isqq4cblmSpFGZ7m2oXw38FNgXOCPJG4ZalSRpZKY7NLQnsKCqrkuyIXAicMTwypIkjcp0Pwa6oqquA6iqa+nOE0iSZoHp9gguTXIAcArwLKbxfQSSpPuG6QbBYrorg3eku93EC4ZW0Qgs2Pur4y5BM9CyT75x3CVIYzHdoaEDgaOr6p3A0/p5SdIsMN0guLWqLgSoqsu4422lJUn3YdMdGvptko8BPwO2An4/vJIkSaM03R7Bm4E/AzsBy4HdhlaRJGmkpntl8Y3AZ4ZbiiRpHLydtCQ1ziCQpMYZBJLUOINAkhpnEEhS40YWBEl2TbKkf5yR5MYkWyb5/UD7zqOqR5LUme4FZfdYVR0OHA6Q5AvAYcCWwIFVdcCo6pAk3dHIh4aSLASeUFWLgQXAi5OckuTQ/rsOJEkjNI5zBPsCH+6nzwL2rqrtgMuAD46hHklq2kiDIMn9gcdV1Ul909FVtWxyGnjqKrZblGRpkqXLly8fQaWS1I5R9wi2A34yMH9ckq366ecCy+68CVTV4qpaWFULJyYmhl2jJDVlZCeLe4+lGwKa9Hbg80luBq4AFo24Hklq3kiDoKo+udL82cC2o6xBknRHXlAmSY0zCCSpcQaBJDXOIJCkxhkEktQ4g0CSGmcQSFLjDAJJapxBIEmNMwgkqXEGgSQ1ziCQpMYZBJLUOINAkhpnEEhS4wwCSWqcQSBJjTMIJKlxBoEkNc4gkKTGGQSS1Li1R/lkSc4Bru5nfwN8FDgcKOAC4B1VtWKUNUlS60YWBEnWB6iq7QfafgDsV1VLkhwMvAw4elQ1SZJGOzT0ZOB+SY5PcmKSbYAFwMn98mOA542wHkkSox0augH4FPBlYDO6A3+qqvrl1wIbTbVhkkXAIoB58+YNv1JJasgoewS/Bo6ozq+BvwAbDyzfELhqqg2ranFVLayqhRMTE8OvVJIaMsog2A04ACDJw4C5wPFJtu+Xvwg4dYT1SJIY7dDQocDhSU6j+5TQbsCVwCFJ1gUuAr47wnokSYwwCKrqZuB1Uyx69qhqkCTdmReUSVLjDAJJapxBIEmNMwgkqXEGgSQ1ziCQpMYZBJLUOINAkhpnEEhS4wwCSWqcQSBJjTMIJKlxBoEkNc4gkKTGGQSS1DiDQJIaZxBIUuMMAklqnEEgSY0zCCSpcQaBJDVu7VE9UZJ1gMOA+cB6wEeA/wf8EPjPfrUvVtW3RlWTJGmEQQC8AfhLVe2S5EHAOcD+wIFVdcAI65AkDRhlEHwH+O7A/K3AAuCxSV5G1yv4n1V17QhrkqTmjewcQVVdV1XXJtmQLhD2A84C9q6q7YDLgA9OtW2SRUmWJlm6fPnyUZUsSU0Y6cniJJsCJwFfq6qvA0dX1bJ+8dHAU6farqoWV9XCqlo4MTExomolqQ0jC4IkGwPHA++tqsP65uOSbNVPPxdYNuXGkqShGeU5gn2BBwAfSPKBvm1P4DNJbgauABaNsB5JEiMMgqp6N/DuKRZtO6oaJEl35gVlktQ4g0CSGmcQSFLjDAJJapxBIEmNMwgkqXEGgSQ1ziCQpMYZBJLUOINAkhpnEEhS4wwCSWqcQSBJjTMIJKlxBoEkNc4gkKTGGQSS1DiDQJIaZxBIUuMMAklq3NiDIMlaSQ5O8rMkS5I8etw1SVJLxh4EwMuB9avq6cD7gAPGW44ktWUmBMEzgWMBquoMYOF4y5Gktqw97gKAucDVA/O3JVm7qm6dbEiyCFjUz16X5FejLHCWezBw5biLmAnyqTeNuwTdkX+bkz6Ye2Mvj1zVgpkQBNcAGw7MrzUYAgBVtRhYPNKqGpFkaVXZC9OM49/m6MyEoaHTgZ0AkmwDnD/eciSpLTOhR3A0sGOSnwIB3jzmeiSpKWMPgqpaAfzLuOtomENumqn82xyRVNW4a5AkjdFMOEcgSRojg0CSGmcQSFLjDIJGJdksyYuSPCLJvXK1iqT7prF/akijl+SdwCuABwJfAR4NvHOsRUm9JFsAXwTuDxwJXFBV/zHWomY5ewRteg3wPOCqqvoMsPV4y5Hu4LN01xNdCRwKfGis1TTAIGjT5L/75GeHbxpXIdJUquqS7kctB64ddz2znUNDbfo6cArwyCQ/Ar4/3nKkO/hrkrcBGyR5DXDVmOuZ9bygrFFJNge2AH5VVeeNux5pUpK5wL7AE4GLgI9V1V/HW9XsZhA0JMnHuX046A6qat8RlyPdQZLHrGpZVf16lLW0xqGhtlw87gKk1fjSKtoL2GGUhbTGHkGDkqwNPA1Yh+6Orw+rqm+MtyppaknWraqbx13HbGYQNCjJD4B1gYcDc4A/VNXzxluV1OlPFO/J7W9UbqmqVQ4b6Z7z46Nt2qiqXgicCSwA1h9zPdKgtwLbA8fQXU9w4ViraYBB0KbJrwLdoKr+Dqw3zmKklVxZVX8ENqyqJXRXwGuIDII2HZXkA8AvkvwMuHrcBUkDrk7ycqD6YaKJMdcz63mOoCFJDhuYnQOsAObSjcG+ZjxVSXeUZEO6+19dAewF/KCqTh5vVbObHx9ty0LgfsARwOR3REszzVrApsBmdOexNh5vObOfPYLG9Hd2fAOwFd1tJo7o7+sizQhJzqS7ovhvfVNV1Z5jLGnWMwgalmQ74F3AplW1zbjrkQCSHF9Vzx93HS1xaKhB/b1cXgG8FtiAbqhImimOS/IvDHxstKpOGWM9s549goYkeTXdwX8ecBTw9aq6fKxFSStJ8n26jzRf1TdVVb1ubAU1wCBoSJIVdPcb+kXf9F//+P5H00yR5Cde6T5aDg215TnjLkCahgv67yE4h/7NincfHS57BJJmlCQnrdRUVeXdR4fIIJA04yTZCHgkcFlVXTfuemY7g0DSjJLkn4D96Iauv03XI/jIeKua3QwCSTNKktPpvojm2P7n0qpaMN6qZjdvOidppllRVTfR9QQKuH7cBc12BoGkmebUJN8AHpHkYODn4y5otnNoSNKMkGS/yXMBSV5H9w16F1fVD8db2exnEEiaEZKcOPkx0cFpDZ9DQ5JmiqxiWkNmEEiaKWoV0xoyh4YkzQhJrgZ+SdcbePzAdFXVtuOsbbbzXkOSZoonjbuAVtkjkKTGeY5AkhpnEEhS4wwCzQhJtk6yZKW21yQ5tX8sSfKZJOvew+f5tyS73pN9rLS/3ZOcm2Tne2uf95YkL0xy+N3Ybrskjtc3xCDQ2CXZB/gysP5A207AW4GXVNWz6L5Up4A3jaXIVXslsEtVfWvchdyLdgMeNu4iNDp+akgzwaV0B9SvDbS9C9i7qq6C7vODSfbsb0I2+f3LewK3AadV1fuSfAj4B+AhdPeyf09VHTdwW+PlwLp0X9dJko8D29G9ITqwqr7T90qWAw8AXlBVt/XrzgcOBdahC6Q9gK2BhcChSXauqt/06+5KdzBdC/gg8MApan0GcABwC/A34PXAPwEvA+YCDwb2r6rvJdkR+AhwI/CXft9PAd4L3Ny/5m9V1UeTbA4cRnejtuv7fU/79wVcCbwQ2DLJhVX1u+n8A+o+rqp8+Bj7A5gPnDEwfzEwt59+OrAEOB34Jt2B9ULgfv3yrwE7Ah8CFvdtOwLH9tOXAg+i+0z6j4BdgRcB3+yXrw+cC9y/f55XTFHfd4GX9dNPobs1Mv36j1tp3V2B/9NPr6rWTwL70IXFy4F5/XY/7ts2Bn5LFzy/AR7eb/9u4FPA9v1+1wY2AK4eqHPHfvq9wOF34/d1OPDCcf9N+Bjdw6EhzVT/l+7dKlX1s6raHngLsAnwaGAC+FH/Dv7xwKP67c4Z2H79JBsD11TVX6o7yv20X/5EYEG//bF0B9xH9st+NUU9mwOn9PWcC2y6hvon97GqWj9G9078BOBVdD0DgJOrakVV/Ynu3fwmff2/75efAjyhnz6/qm6tquuBv/dtTwDO6qdPX0MNsNLvaw2vSbOUQaCZ6nPAJ/uvLJy0Pd2wzG/oDlw79gHxOeDMfp2VL4z5C7BRkol+/mn9z4uBk/rtd6D7JqzL+mUrpqjnIuBZAEmeAlyxhvon97GqWl8PHF5Vz6G7gnZRv/6C/jk2phsi+gMwN8lD++XPBia/yH2qi4AuputBDb7Wu/L7mqzdY0NDPEegGamqfpBkHeD7SaA7KJ4LvKmqlic5EDg5yRzgcroD+VT7uTXJm4HjkvyV2995/xDYPsmpwH8Hjq6qa/vnmspewCFJ9qLrPbxlmq9jVbWuB3wlyXV04/yL6A7ymyQ5AdgI2L2qbkvyVuCoJCvoegm7Alus4il3B76VZG+6cx033pXfV+9M4N+S/KaqLprO69R9m1cWSzNEf5L5cVX1vnHXorbY/ZOkxtkjkKTG2SOQpMYZBJLUOINAkhpnEEhS4wwCSWqcQSBJjfv/EaEHQRt2Ke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Impact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4040188" cy="3840282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362201"/>
            <a:ext cx="4041775" cy="2667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Age impacts the buying behaviour.</a:t>
            </a:r>
          </a:p>
          <a:p>
            <a:r>
              <a:rPr lang="en-US" sz="1400" dirty="0" smtClean="0"/>
              <a:t>Age </a:t>
            </a:r>
            <a:r>
              <a:rPr lang="en-US" sz="1400" dirty="0"/>
              <a:t>brings changes to people's lifestyle and affects their needs and personal values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As the visual reflects that age group of 21 to 40 years are more active on buying things online.</a:t>
            </a:r>
          </a:p>
          <a:p>
            <a:r>
              <a:rPr lang="en-US" sz="1400" dirty="0"/>
              <a:t>When people are young, they spend more on their lifestyle needs like fun, movies and fashion</a:t>
            </a:r>
            <a:r>
              <a:rPr lang="en-US" sz="1400" dirty="0" smtClean="0"/>
              <a:t>.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2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Major orders placed from cities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7403"/>
            <a:ext cx="4040188" cy="3556207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041775" cy="1752600"/>
          </a:xfrm>
        </p:spPr>
        <p:txBody>
          <a:bodyPr/>
          <a:lstStyle/>
          <a:p>
            <a:r>
              <a:rPr lang="en-US" sz="1400" dirty="0" smtClean="0"/>
              <a:t>As shown in the figure Delhi tops the list of highest number of order placed followed by Greater Noida , Noida, Bangalore ,Ghaziabad and so on.</a:t>
            </a:r>
          </a:p>
          <a:p>
            <a:endParaRPr lang="en-US" sz="1400" dirty="0" smtClean="0"/>
          </a:p>
          <a:p>
            <a:r>
              <a:rPr lang="en-US" sz="1400" dirty="0" smtClean="0"/>
              <a:t>People from metro cities are more actively shop online.</a:t>
            </a:r>
          </a:p>
          <a:p>
            <a:endParaRPr lang="en-US" sz="1400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40188" cy="3616536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209800"/>
            <a:ext cx="4041775" cy="2594306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Customers have spend more than 4 years in shopping from online retail stores.</a:t>
            </a:r>
          </a:p>
          <a:p>
            <a:endParaRPr lang="en-US" sz="1400" dirty="0"/>
          </a:p>
          <a:p>
            <a:r>
              <a:rPr lang="en-US" sz="1400" dirty="0" smtClean="0"/>
              <a:t>It means customers trust the online stores and satisfied by the services they have been provided.</a:t>
            </a:r>
          </a:p>
          <a:p>
            <a:endParaRPr lang="en-US" sz="1400" dirty="0"/>
          </a:p>
          <a:p>
            <a:r>
              <a:rPr lang="en-US" sz="1400" dirty="0" smtClean="0"/>
              <a:t>So after analyzing this figure can say that retaining customers could be easier if they are adequately served.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7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 of Access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4040188" cy="3399544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24400" y="1981201"/>
            <a:ext cx="4041775" cy="297179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Preferred mode of shopping is smartphone.</a:t>
            </a:r>
          </a:p>
          <a:p>
            <a:endParaRPr lang="en-US" sz="1400" dirty="0"/>
          </a:p>
          <a:p>
            <a:r>
              <a:rPr lang="en-US" sz="1400" dirty="0" smtClean="0"/>
              <a:t>Because its handy.</a:t>
            </a:r>
          </a:p>
          <a:p>
            <a:endParaRPr lang="en-US" sz="1400" dirty="0"/>
          </a:p>
          <a:p>
            <a:r>
              <a:rPr lang="en-US" sz="1400" dirty="0" smtClean="0"/>
              <a:t>Majority of people have smartphones now a days.</a:t>
            </a:r>
          </a:p>
          <a:p>
            <a:endParaRPr lang="en-US" sz="1400" dirty="0"/>
          </a:p>
          <a:p>
            <a:r>
              <a:rPr lang="en-US" sz="1400" dirty="0" smtClean="0"/>
              <a:t>Application can be easily access through smartphones.</a:t>
            </a:r>
          </a:p>
          <a:p>
            <a:endParaRPr lang="en-US" sz="1400" dirty="0"/>
          </a:p>
          <a:p>
            <a:r>
              <a:rPr lang="en-US" sz="1400" dirty="0" smtClean="0"/>
              <a:t>Shop through laptop is the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priority.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64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Customer retention is essential part of any business.</a:t>
            </a:r>
          </a:p>
          <a:p>
            <a:endParaRPr lang="en-US" sz="1400" dirty="0" smtClean="0"/>
          </a:p>
          <a:p>
            <a:r>
              <a:rPr lang="en-US" sz="1400" dirty="0" smtClean="0"/>
              <a:t>There are a lot of other factors that can help in retaining customers.</a:t>
            </a:r>
          </a:p>
          <a:p>
            <a:endParaRPr lang="en-US" sz="1400" dirty="0" smtClean="0"/>
          </a:p>
          <a:p>
            <a:r>
              <a:rPr lang="en-US" sz="1400" dirty="0" smtClean="0"/>
              <a:t>Some of them is there feedback either it is negative or positive.</a:t>
            </a:r>
          </a:p>
          <a:p>
            <a:endParaRPr lang="en-US" sz="1400" dirty="0" smtClean="0"/>
          </a:p>
          <a:p>
            <a:r>
              <a:rPr lang="en-US" sz="1400" dirty="0" smtClean="0"/>
              <a:t>Negative feedback motivates to work on the flaws and on the other hand positive feedback also encourages to put more efforts for the customers satisfaction.</a:t>
            </a:r>
          </a:p>
          <a:p>
            <a:endParaRPr lang="en-US" sz="1400" dirty="0" smtClean="0"/>
          </a:p>
          <a:p>
            <a:r>
              <a:rPr lang="en-US" sz="1400" dirty="0" smtClean="0"/>
              <a:t>Feedback let the company know how the customer perceives there service.</a:t>
            </a:r>
          </a:p>
          <a:p>
            <a:endParaRPr lang="en-US" sz="1400" dirty="0" smtClean="0"/>
          </a:p>
          <a:p>
            <a:r>
              <a:rPr lang="en-US" sz="1400" dirty="0" smtClean="0"/>
              <a:t>While giving feedback customer wants to convey their thoughts as if where they are looking for the company's support whether it is their privacy , product issue etc.</a:t>
            </a:r>
          </a:p>
          <a:p>
            <a:endParaRPr lang="en-US" sz="1400" dirty="0" smtClean="0"/>
          </a:p>
          <a:p>
            <a:r>
              <a:rPr lang="en-US" sz="1400" dirty="0" smtClean="0"/>
              <a:t>Customers expect from the company is to deliver the product on time , their financial privacy , variety of products, availability </a:t>
            </a:r>
            <a:r>
              <a:rPr lang="en-US" sz="1400" dirty="0"/>
              <a:t>of multiple online payment </a:t>
            </a:r>
            <a:r>
              <a:rPr lang="en-US" sz="1400" dirty="0" smtClean="0"/>
              <a:t>options and trustworthiness.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Customer’s </a:t>
            </a:r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1000">
        <p:fade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390</TotalTime>
  <Words>516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CUSTOMER RETENTION</vt:lpstr>
      <vt:lpstr>Introduction     </vt:lpstr>
      <vt:lpstr>Key Points</vt:lpstr>
      <vt:lpstr>Gender of Respondent</vt:lpstr>
      <vt:lpstr>Age Impact</vt:lpstr>
      <vt:lpstr>Major orders placed from cities</vt:lpstr>
      <vt:lpstr>Duration</vt:lpstr>
      <vt:lpstr>Mode of Access</vt:lpstr>
      <vt:lpstr>Customer’s Feedback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User</dc:creator>
  <cp:lastModifiedBy>User</cp:lastModifiedBy>
  <cp:revision>16</cp:revision>
  <dcterms:created xsi:type="dcterms:W3CDTF">2022-02-10T12:16:19Z</dcterms:created>
  <dcterms:modified xsi:type="dcterms:W3CDTF">2022-02-10T19:01:52Z</dcterms:modified>
</cp:coreProperties>
</file>