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96" r:id="rId2"/>
    <p:sldId id="297" r:id="rId3"/>
    <p:sldId id="258" r:id="rId4"/>
    <p:sldId id="259" r:id="rId5"/>
    <p:sldId id="260" r:id="rId6"/>
    <p:sldId id="261" r:id="rId7"/>
    <p:sldId id="262" r:id="rId8"/>
    <p:sldId id="265" r:id="rId9"/>
    <p:sldId id="267" r:id="rId10"/>
    <p:sldId id="268" r:id="rId11"/>
    <p:sldId id="269" r:id="rId12"/>
    <p:sldId id="270" r:id="rId13"/>
    <p:sldId id="271" r:id="rId14"/>
    <p:sldId id="272" r:id="rId15"/>
    <p:sldId id="275" r:id="rId16"/>
    <p:sldId id="277" r:id="rId17"/>
    <p:sldId id="278" r:id="rId18"/>
    <p:sldId id="279" r:id="rId19"/>
    <p:sldId id="280" r:id="rId20"/>
    <p:sldId id="282" r:id="rId21"/>
    <p:sldId id="283" r:id="rId22"/>
    <p:sldId id="284" r:id="rId23"/>
    <p:sldId id="285" r:id="rId24"/>
    <p:sldId id="287" r:id="rId25"/>
    <p:sldId id="288" r:id="rId26"/>
    <p:sldId id="290" r:id="rId27"/>
    <p:sldId id="291" r:id="rId28"/>
    <p:sldId id="292" r:id="rId29"/>
    <p:sldId id="294" r:id="rId30"/>
    <p:sldId id="2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2C482-1E8F-43AA-A45F-74736BDF7B9F}" v="2448" dt="2021-01-02T18:32:57.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92" d="100"/>
          <a:sy n="92" d="100"/>
        </p:scale>
        <p:origin x="-11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4/18/2022</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00" y="88900"/>
            <a:ext cx="12852400" cy="3911600"/>
          </a:xfrm>
        </p:spPr>
        <p:txBody>
          <a:bodyPr>
            <a:normAutofit/>
          </a:bodyPr>
          <a:lstStyle/>
          <a:p>
            <a:pPr algn="ctr"/>
            <a:r>
              <a:rPr lang="en-US" sz="6000" b="1" i="1" u="sng" dirty="0" smtClean="0"/>
              <a:t>Micro Credit Defaulter </a:t>
            </a:r>
            <a:r>
              <a:rPr lang="en-US" sz="6000" b="1" i="1" u="sng" dirty="0"/>
              <a:t>Project Presentation</a:t>
            </a:r>
          </a:p>
        </p:txBody>
      </p:sp>
      <p:sp>
        <p:nvSpPr>
          <p:cNvPr id="3" name="Subtitle 2"/>
          <p:cNvSpPr>
            <a:spLocks noGrp="1"/>
          </p:cNvSpPr>
          <p:nvPr>
            <p:ph type="subTitle" idx="1"/>
          </p:nvPr>
        </p:nvSpPr>
        <p:spPr>
          <a:xfrm>
            <a:off x="1378381" y="5715001"/>
            <a:ext cx="9429931" cy="991077"/>
          </a:xfrm>
        </p:spPr>
        <p:txBody>
          <a:bodyPr/>
          <a:lstStyle/>
          <a:p>
            <a:r>
              <a:rPr lang="en-US" dirty="0"/>
              <a:t>Prepared by </a:t>
            </a:r>
            <a:r>
              <a:rPr lang="en-US" dirty="0" err="1" smtClean="0"/>
              <a:t>Arti</a:t>
            </a:r>
            <a:r>
              <a:rPr lang="en-US" dirty="0" smtClean="0"/>
              <a:t> Sharma</a:t>
            </a:r>
            <a:endParaRPr lang="en-US" dirty="0"/>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13F2E71-B249-4FE1-8170-D304F0423682}"/>
              </a:ext>
            </a:extLst>
          </p:cNvPr>
          <p:cNvSpPr txBox="1"/>
          <p:nvPr/>
        </p:nvSpPr>
        <p:spPr>
          <a:xfrm>
            <a:off x="640862" y="158262"/>
            <a:ext cx="10978661"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rental30 : Average main account balance over last 30 days</a:t>
            </a:r>
          </a:p>
          <a:p>
            <a:pPr algn="l">
              <a:buFont typeface="Arial" panose="020B0604020202020204" pitchFamily="34" charset="0"/>
              <a:buChar char="•"/>
            </a:pPr>
            <a:r>
              <a:rPr lang="en-US" sz="2800" b="0" i="0" dirty="0">
                <a:solidFill>
                  <a:srgbClr val="000000"/>
                </a:solidFill>
                <a:effectLst/>
              </a:rPr>
              <a:t>rental90 : Average main account balance over last 90 days</a:t>
            </a:r>
          </a:p>
          <a:p>
            <a:pPr algn="l">
              <a:buFont typeface="Arial" panose="020B0604020202020204" pitchFamily="34" charset="0"/>
              <a:buChar char="•"/>
            </a:pPr>
            <a:r>
              <a:rPr lang="en-US" sz="2800" b="0" i="0" dirty="0" err="1">
                <a:solidFill>
                  <a:srgbClr val="000000"/>
                </a:solidFill>
                <a:effectLst/>
              </a:rPr>
              <a:t>last_rech_date_ma</a:t>
            </a:r>
            <a:r>
              <a:rPr lang="en-US" sz="2800" b="0" i="0" dirty="0">
                <a:solidFill>
                  <a:srgbClr val="000000"/>
                </a:solidFill>
                <a:effectLst/>
              </a:rPr>
              <a:t> : Number of days till last recharge of main account</a:t>
            </a:r>
          </a:p>
          <a:p>
            <a:pPr algn="l">
              <a:buFont typeface="Arial" panose="020B0604020202020204" pitchFamily="34" charset="0"/>
              <a:buChar char="•"/>
            </a:pPr>
            <a:r>
              <a:rPr lang="en-US" sz="2800" b="0" i="0" dirty="0" err="1">
                <a:solidFill>
                  <a:srgbClr val="000000"/>
                </a:solidFill>
                <a:effectLst/>
              </a:rPr>
              <a:t>last_rech_date_da</a:t>
            </a:r>
            <a:r>
              <a:rPr lang="en-US" sz="2800" b="0" i="0" dirty="0">
                <a:solidFill>
                  <a:srgbClr val="000000"/>
                </a:solidFill>
                <a:effectLst/>
              </a:rPr>
              <a:t>: Number of days till last recharge of data account</a:t>
            </a:r>
          </a:p>
          <a:p>
            <a:pPr algn="l">
              <a:buFont typeface="Arial" panose="020B0604020202020204" pitchFamily="34" charset="0"/>
              <a:buChar char="•"/>
            </a:pPr>
            <a:r>
              <a:rPr lang="en-US" sz="2800" b="0" i="0" dirty="0" err="1">
                <a:solidFill>
                  <a:srgbClr val="000000"/>
                </a:solidFill>
                <a:effectLst/>
              </a:rPr>
              <a:t>last_rech_amt_ma</a:t>
            </a:r>
            <a:r>
              <a:rPr lang="en-US" sz="2800" b="0" i="0" dirty="0">
                <a:solidFill>
                  <a:srgbClr val="000000"/>
                </a:solidFill>
                <a:effectLst/>
              </a:rPr>
              <a:t> : Amount of last recharge of main account (in Indonesian Rupiah)</a:t>
            </a:r>
          </a:p>
          <a:p>
            <a:pPr algn="l">
              <a:buFont typeface="Arial" panose="020B0604020202020204" pitchFamily="34" charset="0"/>
              <a:buChar char="•"/>
            </a:pPr>
            <a:r>
              <a:rPr lang="en-US" sz="2800" b="0" i="0" dirty="0">
                <a:solidFill>
                  <a:srgbClr val="000000"/>
                </a:solidFill>
                <a:effectLst/>
              </a:rPr>
              <a:t>cnt_ma_rech30 : Number of times main account got recharged in last 30 days</a:t>
            </a:r>
          </a:p>
          <a:p>
            <a:pPr algn="l">
              <a:buFont typeface="Arial" panose="020B0604020202020204" pitchFamily="34" charset="0"/>
              <a:buChar char="•"/>
            </a:pPr>
            <a:r>
              <a:rPr lang="en-US" sz="2800" b="0" i="0" dirty="0">
                <a:solidFill>
                  <a:srgbClr val="000000"/>
                </a:solidFill>
                <a:effectLst/>
              </a:rPr>
              <a:t>fr_ma_rech30 : Frequency of main account recharged in last 30 days</a:t>
            </a:r>
          </a:p>
          <a:p>
            <a:pPr algn="l">
              <a:buFont typeface="Arial" panose="020B0604020202020204" pitchFamily="34" charset="0"/>
              <a:buChar char="•"/>
            </a:pPr>
            <a:r>
              <a:rPr lang="en-US" sz="2800" b="0" i="0" dirty="0">
                <a:solidFill>
                  <a:srgbClr val="000000"/>
                </a:solidFill>
                <a:effectLst/>
              </a:rPr>
              <a:t>sumamnt_ma_rech30 : Total amount of recharge in main account over last 30 days (in Indonesian Rupiah)</a:t>
            </a:r>
          </a:p>
          <a:p>
            <a:pPr algn="l">
              <a:buFont typeface="Arial" panose="020B0604020202020204" pitchFamily="34" charset="0"/>
              <a:buChar char="•"/>
            </a:pPr>
            <a:r>
              <a:rPr lang="en-US" sz="2800" b="0" i="0" dirty="0">
                <a:solidFill>
                  <a:srgbClr val="000000"/>
                </a:solidFill>
                <a:effectLst/>
              </a:rPr>
              <a:t>medianamnt_ma_rech30 : Median of amount of recharges done in main account over last 30 days at user level (in Indonesian Rupiah)</a:t>
            </a:r>
          </a:p>
          <a:p>
            <a:pPr algn="l">
              <a:buFont typeface="Arial" panose="020B0604020202020204" pitchFamily="34" charset="0"/>
              <a:buChar char="•"/>
            </a:pPr>
            <a:r>
              <a:rPr lang="en-US" sz="2800" b="0" i="0" dirty="0">
                <a:solidFill>
                  <a:srgbClr val="000000"/>
                </a:solidFill>
                <a:effectLst/>
              </a:rPr>
              <a:t>medianmarechprebal30 : Median of main account balance just before recharge in last 30 days at user level (in Indonesian Rupiah)</a:t>
            </a:r>
          </a:p>
        </p:txBody>
      </p:sp>
      <p:pic>
        <p:nvPicPr>
          <p:cNvPr id="3" name="Picture 2">
            <a:extLst>
              <a:ext uri="{FF2B5EF4-FFF2-40B4-BE49-F238E27FC236}">
                <a16:creationId xmlns="" xmlns:a16="http://schemas.microsoft.com/office/drawing/2014/main" id="{BAA2B529-857A-4234-84EE-CDCEAF166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0736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739906-7C05-4600-BC04-85DA498A7EEA}"/>
              </a:ext>
            </a:extLst>
          </p:cNvPr>
          <p:cNvSpPr txBox="1"/>
          <p:nvPr/>
        </p:nvSpPr>
        <p:spPr>
          <a:xfrm>
            <a:off x="650631" y="120162"/>
            <a:ext cx="10968892"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cnt_ma_rech90 : Number of times main account got recharged in last 90 days</a:t>
            </a:r>
          </a:p>
          <a:p>
            <a:pPr algn="l">
              <a:buFont typeface="Arial" panose="020B0604020202020204" pitchFamily="34" charset="0"/>
              <a:buChar char="•"/>
            </a:pPr>
            <a:r>
              <a:rPr lang="en-US" sz="2800" b="0" i="0" dirty="0">
                <a:solidFill>
                  <a:srgbClr val="000000"/>
                </a:solidFill>
                <a:effectLst/>
              </a:rPr>
              <a:t>fr_ma_rech90 : Frequency of main account recharged in last 90 days</a:t>
            </a:r>
          </a:p>
          <a:p>
            <a:pPr algn="l">
              <a:buFont typeface="Arial" panose="020B0604020202020204" pitchFamily="34" charset="0"/>
              <a:buChar char="•"/>
            </a:pPr>
            <a:r>
              <a:rPr lang="en-US" sz="2800" b="0" i="0" dirty="0">
                <a:solidFill>
                  <a:srgbClr val="000000"/>
                </a:solidFill>
                <a:effectLst/>
              </a:rPr>
              <a:t>sumamnt_ma_rech90 : Total amount of recharge in main account over last 90 days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medianamnt_ma_rech90 : Median of amount of recharges done in main account over last 90 days at user level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medianmarechprebal90 : Median of main account balance just before recharge in last 90 days at user level (in </a:t>
            </a:r>
            <a:r>
              <a:rPr lang="en-US" sz="2800" b="0" i="0" dirty="0" err="1">
                <a:solidFill>
                  <a:srgbClr val="000000"/>
                </a:solidFill>
                <a:effectLst/>
              </a:rPr>
              <a:t>Indonasian</a:t>
            </a:r>
            <a:r>
              <a:rPr lang="en-US" sz="2800" b="0" i="0" dirty="0">
                <a:solidFill>
                  <a:srgbClr val="000000"/>
                </a:solidFill>
                <a:effectLst/>
              </a:rPr>
              <a:t> Rupiah)</a:t>
            </a:r>
          </a:p>
          <a:p>
            <a:pPr algn="l">
              <a:buFont typeface="Arial" panose="020B0604020202020204" pitchFamily="34" charset="0"/>
              <a:buChar char="•"/>
            </a:pPr>
            <a:r>
              <a:rPr lang="en-US" sz="2800" b="0" i="0" dirty="0">
                <a:solidFill>
                  <a:srgbClr val="000000"/>
                </a:solidFill>
                <a:effectLst/>
              </a:rPr>
              <a:t>cnt_da_rech30 : Number of times data account got recharged in last 30 days</a:t>
            </a:r>
          </a:p>
          <a:p>
            <a:pPr algn="l">
              <a:buFont typeface="Arial" panose="020B0604020202020204" pitchFamily="34" charset="0"/>
              <a:buChar char="•"/>
            </a:pPr>
            <a:r>
              <a:rPr lang="en-US" sz="2800" b="0" i="0" dirty="0">
                <a:solidFill>
                  <a:srgbClr val="000000"/>
                </a:solidFill>
                <a:effectLst/>
              </a:rPr>
              <a:t>fr_da_rech30: Frequency of data account recharged in last 30 days</a:t>
            </a:r>
          </a:p>
          <a:p>
            <a:pPr algn="l">
              <a:buFont typeface="Arial" panose="020B0604020202020204" pitchFamily="34" charset="0"/>
              <a:buChar char="•"/>
            </a:pPr>
            <a:r>
              <a:rPr lang="en-US" sz="2800" b="0" i="0" dirty="0">
                <a:solidFill>
                  <a:srgbClr val="000000"/>
                </a:solidFill>
                <a:effectLst/>
              </a:rPr>
              <a:t>cnt_da_rech90 : Number of times data account got recharged in last 90 days</a:t>
            </a:r>
          </a:p>
          <a:p>
            <a:pPr algn="l">
              <a:buFont typeface="Arial" panose="020B0604020202020204" pitchFamily="34" charset="0"/>
              <a:buChar char="•"/>
            </a:pPr>
            <a:r>
              <a:rPr lang="en-US" sz="2800" b="0" i="0" dirty="0">
                <a:solidFill>
                  <a:srgbClr val="000000"/>
                </a:solidFill>
                <a:effectLst/>
              </a:rPr>
              <a:t>fr_da_rech90 : Frequency of data account recharged in last 90 days</a:t>
            </a:r>
          </a:p>
        </p:txBody>
      </p:sp>
      <p:pic>
        <p:nvPicPr>
          <p:cNvPr id="4" name="Picture 3">
            <a:extLst>
              <a:ext uri="{FF2B5EF4-FFF2-40B4-BE49-F238E27FC236}">
                <a16:creationId xmlns="" xmlns:a16="http://schemas.microsoft.com/office/drawing/2014/main" id="{46BDBD51-AA0D-4EFD-9025-122156ACF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38828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A07C44C-C869-40DE-B4EB-C00D284E1C12}"/>
              </a:ext>
            </a:extLst>
          </p:cNvPr>
          <p:cNvSpPr txBox="1"/>
          <p:nvPr/>
        </p:nvSpPr>
        <p:spPr>
          <a:xfrm>
            <a:off x="592016" y="-32238"/>
            <a:ext cx="10988430" cy="74174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US" sz="2800" b="0" i="0" dirty="0">
                <a:solidFill>
                  <a:srgbClr val="000000"/>
                </a:solidFill>
                <a:effectLst/>
              </a:rPr>
              <a:t>cnt_loans30 : Number of loans taken by user in last 30 days</a:t>
            </a:r>
          </a:p>
          <a:p>
            <a:pPr algn="l">
              <a:buFont typeface="Arial" panose="020B0604020202020204" pitchFamily="34" charset="0"/>
              <a:buChar char="•"/>
            </a:pPr>
            <a:r>
              <a:rPr lang="en-US" sz="2800" b="0" i="0" dirty="0">
                <a:solidFill>
                  <a:srgbClr val="000000"/>
                </a:solidFill>
                <a:effectLst/>
              </a:rPr>
              <a:t>amnt_loans30: Total amount of loans taken by user in last 30 days</a:t>
            </a:r>
          </a:p>
          <a:p>
            <a:pPr algn="l">
              <a:buFont typeface="Arial" panose="020B0604020202020204" pitchFamily="34" charset="0"/>
              <a:buChar char="•"/>
            </a:pPr>
            <a:r>
              <a:rPr lang="en-US" sz="2800" b="0" i="0" dirty="0">
                <a:solidFill>
                  <a:srgbClr val="000000"/>
                </a:solidFill>
                <a:effectLst/>
              </a:rPr>
              <a:t>maxamnt_loans30 : maximum amount of loan taken by the user in last 30 days</a:t>
            </a:r>
          </a:p>
          <a:p>
            <a:pPr algn="l">
              <a:buFont typeface="Arial" panose="020B0604020202020204" pitchFamily="34" charset="0"/>
              <a:buChar char="•"/>
            </a:pPr>
            <a:r>
              <a:rPr lang="en-US" sz="2800" b="0" i="0" dirty="0">
                <a:solidFill>
                  <a:srgbClr val="000000"/>
                </a:solidFill>
                <a:effectLst/>
              </a:rPr>
              <a:t>medianamnt_loans30 : Median of amounts of loan taken by the user in last 30 days</a:t>
            </a:r>
          </a:p>
          <a:p>
            <a:pPr algn="l">
              <a:buFont typeface="Arial" panose="020B0604020202020204" pitchFamily="34" charset="0"/>
              <a:buChar char="•"/>
            </a:pPr>
            <a:r>
              <a:rPr lang="en-US" sz="2800" b="0" i="0" dirty="0">
                <a:solidFill>
                  <a:srgbClr val="000000"/>
                </a:solidFill>
                <a:effectLst/>
              </a:rPr>
              <a:t>cnt_loans90 : Number of loans taken by user in last 90 days</a:t>
            </a:r>
          </a:p>
          <a:p>
            <a:pPr algn="l">
              <a:buFont typeface="Arial" panose="020B0604020202020204" pitchFamily="34" charset="0"/>
              <a:buChar char="•"/>
            </a:pPr>
            <a:r>
              <a:rPr lang="en-US" sz="2800" b="0" i="0" dirty="0">
                <a:solidFill>
                  <a:srgbClr val="000000"/>
                </a:solidFill>
                <a:effectLst/>
              </a:rPr>
              <a:t>amnt_loans90 : Total amount of loans taken by user in last 90 days</a:t>
            </a:r>
          </a:p>
          <a:p>
            <a:pPr algn="l">
              <a:buFont typeface="Arial" panose="020B0604020202020204" pitchFamily="34" charset="0"/>
              <a:buChar char="•"/>
            </a:pPr>
            <a:r>
              <a:rPr lang="en-US" sz="2800" b="0" i="0" dirty="0">
                <a:solidFill>
                  <a:srgbClr val="000000"/>
                </a:solidFill>
                <a:effectLst/>
              </a:rPr>
              <a:t>maxamnt_loans90 : maximum amount of loan taken by the user in last 90 days</a:t>
            </a:r>
          </a:p>
          <a:p>
            <a:pPr algn="l">
              <a:buFont typeface="Arial" panose="020B0604020202020204" pitchFamily="34" charset="0"/>
              <a:buChar char="•"/>
            </a:pPr>
            <a:r>
              <a:rPr lang="en-US" sz="2800" b="0" i="0" dirty="0">
                <a:solidFill>
                  <a:srgbClr val="000000"/>
                </a:solidFill>
                <a:effectLst/>
              </a:rPr>
              <a:t>medianamnt_loans90 : Median of amounts of loan taken by the user in last 90 days</a:t>
            </a:r>
          </a:p>
          <a:p>
            <a:pPr algn="l">
              <a:buFont typeface="Arial" panose="020B0604020202020204" pitchFamily="34" charset="0"/>
              <a:buChar char="•"/>
            </a:pPr>
            <a:r>
              <a:rPr lang="en-US" sz="2800" b="0" i="0" dirty="0">
                <a:solidFill>
                  <a:srgbClr val="000000"/>
                </a:solidFill>
                <a:effectLst/>
              </a:rPr>
              <a:t>payback30 : Average payback time in days over last 30 days</a:t>
            </a:r>
          </a:p>
          <a:p>
            <a:pPr algn="l">
              <a:buFont typeface="Arial" panose="020B0604020202020204" pitchFamily="34" charset="0"/>
              <a:buChar char="•"/>
            </a:pPr>
            <a:r>
              <a:rPr lang="en-US" sz="2800" b="0" i="0" dirty="0">
                <a:solidFill>
                  <a:srgbClr val="000000"/>
                </a:solidFill>
                <a:effectLst/>
              </a:rPr>
              <a:t>payback90 : Average payback time in days over last 90 days</a:t>
            </a:r>
          </a:p>
          <a:p>
            <a:pPr algn="l">
              <a:buFont typeface="Arial" panose="020B0604020202020204" pitchFamily="34" charset="0"/>
              <a:buChar char="•"/>
            </a:pPr>
            <a:r>
              <a:rPr lang="fr-FR" sz="2800" b="0" i="0" dirty="0" err="1">
                <a:solidFill>
                  <a:srgbClr val="000000"/>
                </a:solidFill>
                <a:effectLst/>
              </a:rPr>
              <a:t>pcircle</a:t>
            </a:r>
            <a:r>
              <a:rPr lang="fr-FR" sz="2800" b="0" i="0" dirty="0">
                <a:solidFill>
                  <a:srgbClr val="000000"/>
                </a:solidFill>
                <a:effectLst/>
              </a:rPr>
              <a:t> : </a:t>
            </a:r>
            <a:r>
              <a:rPr lang="fr-FR" sz="2800" b="0" i="0" dirty="0" err="1">
                <a:solidFill>
                  <a:srgbClr val="000000"/>
                </a:solidFill>
                <a:effectLst/>
              </a:rPr>
              <a:t>telecom</a:t>
            </a:r>
            <a:r>
              <a:rPr lang="fr-FR" sz="2800" b="0" i="0" dirty="0">
                <a:solidFill>
                  <a:srgbClr val="000000"/>
                </a:solidFill>
                <a:effectLst/>
              </a:rPr>
              <a:t> </a:t>
            </a:r>
            <a:r>
              <a:rPr lang="fr-FR" sz="2800" b="0" i="0" dirty="0" err="1">
                <a:solidFill>
                  <a:srgbClr val="000000"/>
                </a:solidFill>
                <a:effectLst/>
              </a:rPr>
              <a:t>circle</a:t>
            </a:r>
            <a:endParaRPr lang="fr-FR" sz="2800" b="0" i="0" dirty="0">
              <a:solidFill>
                <a:srgbClr val="000000"/>
              </a:solidFill>
              <a:effectLst/>
            </a:endParaRPr>
          </a:p>
          <a:p>
            <a:pPr algn="l">
              <a:buFont typeface="Arial" panose="020B0604020202020204" pitchFamily="34" charset="0"/>
              <a:buChar char="•"/>
            </a:pPr>
            <a:r>
              <a:rPr lang="fr-FR" sz="2800" b="0" i="0" dirty="0" err="1">
                <a:solidFill>
                  <a:srgbClr val="000000"/>
                </a:solidFill>
                <a:effectLst/>
              </a:rPr>
              <a:t>pdate</a:t>
            </a:r>
            <a:r>
              <a:rPr lang="fr-FR" sz="2800" b="0" i="0" dirty="0">
                <a:solidFill>
                  <a:srgbClr val="000000"/>
                </a:solidFill>
                <a:effectLst/>
              </a:rPr>
              <a:t> : date</a:t>
            </a:r>
          </a:p>
          <a:p>
            <a:pPr algn="l">
              <a:buFont typeface="Arial" panose="020B0604020202020204" pitchFamily="34" charset="0"/>
              <a:buChar char="•"/>
            </a:pPr>
            <a:endParaRPr lang="en-US" sz="2800" b="0" i="0" dirty="0">
              <a:solidFill>
                <a:srgbClr val="000000"/>
              </a:solidFill>
              <a:effectLst/>
            </a:endParaRPr>
          </a:p>
        </p:txBody>
      </p:sp>
      <p:pic>
        <p:nvPicPr>
          <p:cNvPr id="3" name="Picture 2">
            <a:extLst>
              <a:ext uri="{FF2B5EF4-FFF2-40B4-BE49-F238E27FC236}">
                <a16:creationId xmlns="" xmlns:a16="http://schemas.microsoft.com/office/drawing/2014/main" id="{B6C153A7-790A-43EA-97B9-3E512E442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251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9368921-E25E-4D34-AEFB-698A5CCAA164}"/>
              </a:ext>
            </a:extLst>
          </p:cNvPr>
          <p:cNvSpPr txBox="1"/>
          <p:nvPr/>
        </p:nvSpPr>
        <p:spPr>
          <a:xfrm>
            <a:off x="2003670" y="197339"/>
            <a:ext cx="69244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 xmlns:a16="http://schemas.microsoft.com/office/drawing/2014/main" id="{1404FBA4-A54A-4FB3-9049-ED80E0E593EC}"/>
              </a:ext>
            </a:extLst>
          </p:cNvPr>
          <p:cNvPicPr>
            <a:picLocks noChangeAspect="1"/>
          </p:cNvPicPr>
          <p:nvPr/>
        </p:nvPicPr>
        <p:blipFill>
          <a:blip r:embed="rId2"/>
          <a:stretch>
            <a:fillRect/>
          </a:stretch>
        </p:blipFill>
        <p:spPr>
          <a:xfrm>
            <a:off x="4871418" y="732845"/>
            <a:ext cx="2519982" cy="5613248"/>
          </a:xfrm>
          <a:prstGeom prst="rect">
            <a:avLst/>
          </a:prstGeom>
        </p:spPr>
      </p:pic>
      <p:sp>
        <p:nvSpPr>
          <p:cNvPr id="5" name="TextBox 4">
            <a:extLst>
              <a:ext uri="{FF2B5EF4-FFF2-40B4-BE49-F238E27FC236}">
                <a16:creationId xmlns="" xmlns:a16="http://schemas.microsoft.com/office/drawing/2014/main" id="{8FD02213-8099-4E5D-85DF-3D41E0AE6B27}"/>
              </a:ext>
            </a:extLst>
          </p:cNvPr>
          <p:cNvSpPr txBox="1"/>
          <p:nvPr/>
        </p:nvSpPr>
        <p:spPr>
          <a:xfrm>
            <a:off x="48875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latin typeface="WordVisi_MSFontService"/>
              </a:rPr>
              <a:t>Fig 4 Data types of features</a:t>
            </a:r>
            <a:endParaRPr lang="en-IN" dirty="0">
              <a:latin typeface="WordVisi_MSFontService"/>
            </a:endParaRPr>
          </a:p>
        </p:txBody>
      </p:sp>
      <p:pic>
        <p:nvPicPr>
          <p:cNvPr id="6" name="Picture 5">
            <a:extLst>
              <a:ext uri="{FF2B5EF4-FFF2-40B4-BE49-F238E27FC236}">
                <a16:creationId xmlns="" xmlns:a16="http://schemas.microsoft.com/office/drawing/2014/main" id="{399D9444-9DDC-4D20-ADAE-B9EB0562D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430469-0598-4AE6-A5CB-D4744D591FAB}"/>
              </a:ext>
            </a:extLst>
          </p:cNvPr>
          <p:cNvSpPr>
            <a:spLocks noGrp="1"/>
          </p:cNvSpPr>
          <p:nvPr>
            <p:ph type="title"/>
          </p:nvPr>
        </p:nvSpPr>
        <p:spPr/>
        <p:txBody>
          <a:bodyPr>
            <a:normAutofit fontScale="90000"/>
          </a:bodyPr>
          <a:lstStyle/>
          <a:p>
            <a:r>
              <a:rPr lang="en-US" sz="3200" b="1" dirty="0">
                <a:latin typeface="+mn-lt"/>
                <a:ea typeface="+mj-lt"/>
                <a:cs typeface="+mj-lt"/>
              </a:rPr>
              <a:t>Data Preprocessing Done</a:t>
            </a:r>
            <a:endParaRPr lang="en-US" sz="3200" b="1" dirty="0">
              <a:latin typeface="+mn-lt"/>
            </a:endParaRPr>
          </a:p>
        </p:txBody>
      </p:sp>
      <p:sp>
        <p:nvSpPr>
          <p:cNvPr id="3" name="Content Placeholder 2">
            <a:extLst>
              <a:ext uri="{FF2B5EF4-FFF2-40B4-BE49-F238E27FC236}">
                <a16:creationId xmlns="" xmlns:a16="http://schemas.microsoft.com/office/drawing/2014/main" id="{02326BD5-FD14-41A3-B5C4-F8C784120B38}"/>
              </a:ext>
            </a:extLst>
          </p:cNvPr>
          <p:cNvSpPr>
            <a:spLocks noGrp="1"/>
          </p:cNvSpPr>
          <p:nvPr>
            <p:ph idx="1"/>
          </p:nvPr>
        </p:nvSpPr>
        <p:spPr>
          <a:xfrm>
            <a:off x="789354" y="1435100"/>
            <a:ext cx="10564446" cy="5169755"/>
          </a:xfrm>
        </p:spPr>
        <p:txBody>
          <a:bodyPr vert="horz" lIns="91440" tIns="45720" rIns="91440" bIns="45720" rtlCol="0" anchor="t">
            <a:normAutofit/>
          </a:bodyPr>
          <a:lstStyle/>
          <a:p>
            <a:pPr marL="0" indent="0">
              <a:buNone/>
            </a:pPr>
            <a:r>
              <a:rPr lang="en-US" dirty="0">
                <a:ea typeface="+mn-lt"/>
                <a:cs typeface="+mn-lt"/>
              </a:rPr>
              <a:t>We first done data cleaning. In data cleaning we done feature extraction, we extracted the features day and month from </a:t>
            </a:r>
            <a:r>
              <a:rPr lang="en-US" dirty="0" err="1">
                <a:ea typeface="+mn-lt"/>
                <a:cs typeface="+mn-lt"/>
              </a:rPr>
              <a:t>pdate</a:t>
            </a:r>
            <a:r>
              <a:rPr lang="en-US" dirty="0">
                <a:ea typeface="+mn-lt"/>
                <a:cs typeface="+mn-lt"/>
              </a:rPr>
              <a:t> column as shown in fig 5,</a:t>
            </a:r>
            <a:endParaRPr lang="en-US" dirty="0"/>
          </a:p>
        </p:txBody>
      </p:sp>
      <p:pic>
        <p:nvPicPr>
          <p:cNvPr id="5" name="Picture 4">
            <a:extLst>
              <a:ext uri="{FF2B5EF4-FFF2-40B4-BE49-F238E27FC236}">
                <a16:creationId xmlns="" xmlns:a16="http://schemas.microsoft.com/office/drawing/2014/main" id="{5755A29F-0560-40D7-B959-2B9497E99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pic>
        <p:nvPicPr>
          <p:cNvPr id="6" name="Picture 4" descr="Graphical user interface, application&#10;&#10;Description automatically generated">
            <a:extLst>
              <a:ext uri="{FF2B5EF4-FFF2-40B4-BE49-F238E27FC236}">
                <a16:creationId xmlns="" xmlns:a16="http://schemas.microsoft.com/office/drawing/2014/main" id="{F901B73E-3033-41D7-B39D-79E90968F51A}"/>
              </a:ext>
            </a:extLst>
          </p:cNvPr>
          <p:cNvPicPr>
            <a:picLocks noChangeAspect="1"/>
          </p:cNvPicPr>
          <p:nvPr/>
        </p:nvPicPr>
        <p:blipFill rotWithShape="1">
          <a:blip r:embed="rId3"/>
          <a:srcRect r="49990"/>
          <a:stretch/>
        </p:blipFill>
        <p:spPr>
          <a:xfrm>
            <a:off x="2436102" y="2119745"/>
            <a:ext cx="4612398" cy="4612784"/>
          </a:xfrm>
          <a:prstGeom prst="rect">
            <a:avLst/>
          </a:prstGeom>
        </p:spPr>
      </p:pic>
    </p:spTree>
    <p:extLst>
      <p:ext uri="{BB962C8B-B14F-4D97-AF65-F5344CB8AC3E}">
        <p14:creationId xmlns:p14="http://schemas.microsoft.com/office/powerpoint/2010/main" val="2543973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90C90BA-11D5-422A-8730-CC6D5F706473}"/>
              </a:ext>
            </a:extLst>
          </p:cNvPr>
          <p:cNvSpPr txBox="1"/>
          <p:nvPr/>
        </p:nvSpPr>
        <p:spPr>
          <a:xfrm>
            <a:off x="806939" y="338015"/>
            <a:ext cx="1058789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then checked the heatmap of </a:t>
            </a:r>
            <a:r>
              <a:rPr lang="en-IN" sz="2800" dirty="0" err="1">
                <a:cs typeface="Segoe UI"/>
              </a:rPr>
              <a:t>correlaton</a:t>
            </a:r>
            <a:r>
              <a:rPr lang="en-IN" sz="2800" dirty="0">
                <a:cs typeface="Segoe UI"/>
              </a:rPr>
              <a:t>. while checking the heatmap of correlation we observed that there exists multicollinearity in between columns.</a:t>
            </a:r>
            <a:r>
              <a:rPr lang="en-US" sz="2800" dirty="0">
                <a:cs typeface="Calibri"/>
              </a:rPr>
              <a:t> </a:t>
            </a:r>
          </a:p>
          <a:p>
            <a:pPr algn="just"/>
            <a:r>
              <a:rPr lang="en-IN" sz="2800" dirty="0">
                <a:cs typeface="Segoe UI"/>
              </a:rPr>
              <a:t>We also observed that no correlation was present in unnamed: 0, </a:t>
            </a:r>
            <a:r>
              <a:rPr lang="en-IN" sz="2800" dirty="0" err="1">
                <a:cs typeface="Segoe UI"/>
              </a:rPr>
              <a:t>msisdn</a:t>
            </a:r>
            <a:r>
              <a:rPr lang="en-IN" sz="2800" dirty="0">
                <a:cs typeface="Segoe UI"/>
              </a:rPr>
              <a:t>, </a:t>
            </a:r>
            <a:r>
              <a:rPr lang="en-IN" sz="2800" dirty="0" err="1">
                <a:cs typeface="Segoe UI"/>
              </a:rPr>
              <a:t>last_rechdate_ma</a:t>
            </a:r>
            <a:r>
              <a:rPr lang="en-IN" sz="2800" dirty="0">
                <a:cs typeface="Segoe UI"/>
              </a:rPr>
              <a:t>, </a:t>
            </a:r>
            <a:r>
              <a:rPr lang="en-IN" sz="2800" dirty="0" err="1">
                <a:cs typeface="Segoe UI"/>
              </a:rPr>
              <a:t>last_rechdate_da</a:t>
            </a:r>
            <a:r>
              <a:rPr lang="en-IN" sz="2800" dirty="0">
                <a:cs typeface="Segoe UI"/>
              </a:rPr>
              <a:t> columns so we will be dropping these columns.</a:t>
            </a:r>
            <a:r>
              <a:rPr lang="en-US" sz="2800" dirty="0">
                <a:cs typeface="Calibri"/>
              </a:rPr>
              <a:t> </a:t>
            </a:r>
          </a:p>
          <a:p>
            <a:pPr algn="just"/>
            <a:r>
              <a:rPr lang="en-IN" sz="2800" dirty="0">
                <a:cs typeface="Segoe UI"/>
              </a:rPr>
              <a:t>We then removed the outliers from the dataset through </a:t>
            </a:r>
            <a:r>
              <a:rPr lang="en-IN" sz="2800" dirty="0" err="1">
                <a:cs typeface="Segoe UI"/>
              </a:rPr>
              <a:t>zscore</a:t>
            </a:r>
            <a:r>
              <a:rPr lang="en-IN" sz="2800" dirty="0">
                <a:cs typeface="Segoe UI"/>
              </a:rPr>
              <a:t> and </a:t>
            </a:r>
            <a:r>
              <a:rPr lang="en-IN" sz="2800" dirty="0" err="1">
                <a:cs typeface="Segoe UI"/>
              </a:rPr>
              <a:t>winsorization</a:t>
            </a:r>
            <a:r>
              <a:rPr lang="en-IN" sz="2800" dirty="0">
                <a:cs typeface="Segoe UI"/>
              </a:rPr>
              <a:t> method.</a:t>
            </a:r>
            <a:r>
              <a:rPr lang="en-US" sz="2800" dirty="0">
                <a:cs typeface="Calibri"/>
              </a:rPr>
              <a:t> </a:t>
            </a:r>
          </a:p>
        </p:txBody>
      </p:sp>
      <p:pic>
        <p:nvPicPr>
          <p:cNvPr id="4" name="Picture 3">
            <a:extLst>
              <a:ext uri="{FF2B5EF4-FFF2-40B4-BE49-F238E27FC236}">
                <a16:creationId xmlns="" xmlns:a16="http://schemas.microsoft.com/office/drawing/2014/main" id="{9B022498-DFD7-422D-B722-16106BA3E851}"/>
              </a:ext>
            </a:extLst>
          </p:cNvPr>
          <p:cNvPicPr>
            <a:picLocks noChangeAspect="1"/>
          </p:cNvPicPr>
          <p:nvPr/>
        </p:nvPicPr>
        <p:blipFill rotWithShape="1">
          <a:blip r:embed="rId2">
            <a:extLst>
              <a:ext uri="{28A0092B-C50C-407E-A947-70E740481C1C}">
                <a14:useLocalDpi xmlns:a14="http://schemas.microsoft.com/office/drawing/2010/main" val="0"/>
              </a:ext>
            </a:extLst>
          </a:blip>
          <a:srcRect l="9333" t="20444" r="7834" b="20000"/>
          <a:stretch/>
        </p:blipFill>
        <p:spPr>
          <a:xfrm>
            <a:off x="4457700" y="3429000"/>
            <a:ext cx="6311900" cy="3403600"/>
          </a:xfrm>
          <a:prstGeom prst="rect">
            <a:avLst/>
          </a:prstGeom>
        </p:spPr>
      </p:pic>
      <p:pic>
        <p:nvPicPr>
          <p:cNvPr id="5" name="Picture 4">
            <a:extLst>
              <a:ext uri="{FF2B5EF4-FFF2-40B4-BE49-F238E27FC236}">
                <a16:creationId xmlns="" xmlns:a16="http://schemas.microsoft.com/office/drawing/2014/main" id="{FFF884CF-C0A4-48ED-986C-C55CE55356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27978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EB252E1-E694-4128-82E3-23C62D564160}"/>
              </a:ext>
            </a:extLst>
          </p:cNvPr>
          <p:cNvSpPr txBox="1"/>
          <p:nvPr/>
        </p:nvSpPr>
        <p:spPr>
          <a:xfrm>
            <a:off x="650631" y="785447"/>
            <a:ext cx="106953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We observe that the columns cnt_ma_rech30 and cnt_ma_rech90 are highly positively correlated with label this means as the cnt_ma_rech30 and cnt_ma_rech90 are increasing the probability of </a:t>
            </a:r>
            <a:r>
              <a:rPr lang="en-IN" sz="2800" dirty="0" err="1">
                <a:cs typeface="Segoe UI"/>
              </a:rPr>
              <a:t>cutomer</a:t>
            </a:r>
            <a:r>
              <a:rPr lang="en-IN" sz="2800" dirty="0">
                <a:cs typeface="Segoe UI"/>
              </a:rPr>
              <a:t> being non-fraudulent is also increasing.</a:t>
            </a:r>
            <a:r>
              <a:rPr lang="en-US" sz="2800" dirty="0">
                <a:cs typeface="Calibri"/>
              </a:rPr>
              <a:t> </a:t>
            </a:r>
          </a:p>
          <a:p>
            <a:endParaRPr lang="en-US" sz="2800" dirty="0">
              <a:cs typeface="Calibri"/>
            </a:endParaRPr>
          </a:p>
          <a:p>
            <a:r>
              <a:rPr lang="en-IN" sz="2800" dirty="0">
                <a:cs typeface="Segoe UI"/>
              </a:rPr>
              <a:t>We also observe that the columns </a:t>
            </a:r>
            <a:r>
              <a:rPr lang="en-IN" sz="2800" dirty="0" err="1">
                <a:cs typeface="Segoe UI"/>
              </a:rPr>
              <a:t>aon</a:t>
            </a:r>
            <a:r>
              <a:rPr lang="en-IN" sz="2800" dirty="0">
                <a:cs typeface="Segoe UI"/>
              </a:rPr>
              <a:t>, medianmarechprebal30 and fr_da_rech90 are negatively correlated with label this means as the </a:t>
            </a:r>
            <a:r>
              <a:rPr lang="en-IN" sz="2800" dirty="0" err="1">
                <a:cs typeface="Segoe UI"/>
              </a:rPr>
              <a:t>aon</a:t>
            </a:r>
            <a:r>
              <a:rPr lang="en-IN" sz="2800" dirty="0">
                <a:cs typeface="Segoe UI"/>
              </a:rPr>
              <a:t>, medianmarechprebal30 and fr_da_rech90 are increasing the probability of customer being fraudulent is also increasing.</a:t>
            </a:r>
            <a:r>
              <a:rPr lang="en-US" sz="2800" dirty="0">
                <a:cs typeface="Calibri"/>
              </a:rPr>
              <a:t> </a:t>
            </a:r>
          </a:p>
        </p:txBody>
      </p:sp>
      <p:pic>
        <p:nvPicPr>
          <p:cNvPr id="3" name="Picture 2">
            <a:extLst>
              <a:ext uri="{FF2B5EF4-FFF2-40B4-BE49-F238E27FC236}">
                <a16:creationId xmlns="" xmlns:a16="http://schemas.microsoft.com/office/drawing/2014/main" id="{404C5A4A-36AD-4188-81C9-4A37E6B63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19825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1E5D063-247D-44FD-B019-F318C2786432}"/>
              </a:ext>
            </a:extLst>
          </p:cNvPr>
          <p:cNvSpPr txBox="1"/>
          <p:nvPr/>
        </p:nvSpPr>
        <p:spPr>
          <a:xfrm>
            <a:off x="816708" y="201247"/>
            <a:ext cx="111740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rPr>
              <a:t>Set of assumptions related to the problem under consideration</a:t>
            </a:r>
            <a:endParaRPr lang="en-US" sz="4000" b="1" dirty="0">
              <a:cs typeface="Calibri"/>
            </a:endParaRPr>
          </a:p>
        </p:txBody>
      </p:sp>
      <p:sp>
        <p:nvSpPr>
          <p:cNvPr id="3" name="TextBox 2">
            <a:extLst>
              <a:ext uri="{FF2B5EF4-FFF2-40B4-BE49-F238E27FC236}">
                <a16:creationId xmlns="" xmlns:a16="http://schemas.microsoft.com/office/drawing/2014/main" id="{8C5BC81B-F9EC-493F-8D6D-3AC1C2F5DDC9}"/>
              </a:ext>
            </a:extLst>
          </p:cNvPr>
          <p:cNvSpPr txBox="1"/>
          <p:nvPr/>
        </p:nvSpPr>
        <p:spPr>
          <a:xfrm>
            <a:off x="943709" y="1803400"/>
            <a:ext cx="1067581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By looking into the target vaariable label we assumed that it was </a:t>
            </a:r>
            <a:r>
              <a:rPr lang="en-US" sz="2800" dirty="0">
                <a:cs typeface="Calibri"/>
              </a:rPr>
              <a:t> </a:t>
            </a:r>
            <a:r>
              <a:rPr lang="en-IN" sz="2800">
                <a:cs typeface="Segoe UI"/>
              </a:rPr>
              <a:t>a </a:t>
            </a:r>
            <a:r>
              <a:rPr lang="en-US" sz="2800" dirty="0">
                <a:cs typeface="Calibri"/>
              </a:rPr>
              <a:t> </a:t>
            </a:r>
            <a:r>
              <a:rPr lang="en-IN" sz="2800">
                <a:cs typeface="Segoe UI"/>
              </a:rPr>
              <a:t>classification type of problem.</a:t>
            </a:r>
            <a:r>
              <a:rPr lang="en-US" sz="2800" dirty="0">
                <a:cs typeface="Calibri"/>
              </a:rPr>
              <a:t> </a:t>
            </a:r>
          </a:p>
          <a:p>
            <a:endParaRPr lang="en-US" sz="2800" dirty="0">
              <a:cs typeface="Calibri"/>
            </a:endParaRPr>
          </a:p>
          <a:p>
            <a:r>
              <a:rPr lang="en-IN" sz="2800">
                <a:cs typeface="Segoe UI"/>
              </a:rPr>
              <a:t>We observed multicollinearity in between columns so we assumed </a:t>
            </a:r>
            <a:r>
              <a:rPr lang="en-US" sz="2800" dirty="0">
                <a:cs typeface="Calibri"/>
              </a:rPr>
              <a:t> </a:t>
            </a:r>
            <a:r>
              <a:rPr lang="en-IN" sz="2800">
                <a:cs typeface="Segoe UI"/>
              </a:rPr>
              <a:t>that we will be using Principal Component Analysis (PCA).</a:t>
            </a:r>
            <a:r>
              <a:rPr lang="en-US" sz="2800" dirty="0">
                <a:cs typeface="Calibri"/>
              </a:rPr>
              <a:t> </a:t>
            </a:r>
          </a:p>
          <a:p>
            <a:endParaRPr lang="en-US" sz="2800" dirty="0">
              <a:cs typeface="Calibri"/>
            </a:endParaRPr>
          </a:p>
          <a:p>
            <a:r>
              <a:rPr lang="en-IN" sz="2800">
                <a:cs typeface="Segoe UI"/>
              </a:rPr>
              <a:t>We also observed that only one single unique value was present in </a:t>
            </a:r>
            <a:r>
              <a:rPr lang="en-US" sz="2800" dirty="0">
                <a:cs typeface="Calibri"/>
              </a:rPr>
              <a:t> </a:t>
            </a:r>
            <a:r>
              <a:rPr lang="en-IN" sz="2800">
                <a:cs typeface="Segoe UI"/>
              </a:rPr>
              <a:t>pcircle and in year in pdate column and in Unnamed: 0 all the </a:t>
            </a:r>
            <a:r>
              <a:rPr lang="en-US" sz="2800" dirty="0">
                <a:cs typeface="Calibri"/>
              </a:rPr>
              <a:t> </a:t>
            </a:r>
            <a:r>
              <a:rPr lang="en-IN" sz="2800">
                <a:cs typeface="Segoe UI"/>
              </a:rPr>
              <a:t>numbers were unique without any correlation so we assumed that </a:t>
            </a:r>
            <a:r>
              <a:rPr lang="en-US" sz="2800" dirty="0">
                <a:cs typeface="Calibri"/>
              </a:rPr>
              <a:t> </a:t>
            </a:r>
            <a:r>
              <a:rPr lang="en-IN" sz="2800">
                <a:cs typeface="Segoe UI"/>
              </a:rPr>
              <a:t>we will be dropping these columns.</a:t>
            </a:r>
            <a:r>
              <a:rPr lang="en-US" sz="2800" dirty="0">
                <a:cs typeface="Calibri"/>
              </a:rPr>
              <a:t> </a:t>
            </a:r>
          </a:p>
        </p:txBody>
      </p:sp>
      <p:pic>
        <p:nvPicPr>
          <p:cNvPr id="4" name="Picture 3">
            <a:extLst>
              <a:ext uri="{FF2B5EF4-FFF2-40B4-BE49-F238E27FC236}">
                <a16:creationId xmlns="" xmlns:a16="http://schemas.microsoft.com/office/drawing/2014/main" id="{7F7B1137-899B-4FDC-8EE9-96CD98303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882300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4504699-66C3-453D-8059-81FD527E72FA}"/>
              </a:ext>
            </a:extLst>
          </p:cNvPr>
          <p:cNvSpPr txBox="1"/>
          <p:nvPr/>
        </p:nvSpPr>
        <p:spPr>
          <a:xfrm>
            <a:off x="816708" y="191477"/>
            <a:ext cx="1047066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Hardware and Software Requirements and Tools Used</a:t>
            </a:r>
            <a:endParaRPr lang="en-US" sz="4000" b="1">
              <a:cs typeface="Calibri"/>
            </a:endParaRPr>
          </a:p>
        </p:txBody>
      </p:sp>
      <p:sp>
        <p:nvSpPr>
          <p:cNvPr id="3" name="TextBox 2">
            <a:extLst>
              <a:ext uri="{FF2B5EF4-FFF2-40B4-BE49-F238E27FC236}">
                <a16:creationId xmlns="" xmlns:a16="http://schemas.microsoft.com/office/drawing/2014/main" id="{8A6762C8-9695-4EB9-8D97-B4DFE666BB4D}"/>
              </a:ext>
            </a:extLst>
          </p:cNvPr>
          <p:cNvSpPr txBox="1"/>
          <p:nvPr/>
        </p:nvSpPr>
        <p:spPr>
          <a:xfrm>
            <a:off x="924170" y="1715477"/>
            <a:ext cx="1046089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dirty="0">
                <a:cs typeface="Segoe UI"/>
              </a:rPr>
              <a:t>This project was done on laptop with i5 processor with quad cores and eight threads with 8gb of ram and latest GeForce GTX 1650 GPU on Anaconda, </a:t>
            </a:r>
            <a:r>
              <a:rPr lang="en-IN" sz="2400" dirty="0" err="1">
                <a:cs typeface="Segoe UI"/>
              </a:rPr>
              <a:t>jupyter</a:t>
            </a:r>
            <a:r>
              <a:rPr lang="en-IN" sz="2400" dirty="0">
                <a:cs typeface="Segoe UI"/>
              </a:rPr>
              <a:t> notebook.</a:t>
            </a:r>
            <a:endParaRPr lang="en-US" sz="2400" dirty="0">
              <a:cs typeface="Calibri"/>
            </a:endParaRPr>
          </a:p>
          <a:p>
            <a:pPr algn="just"/>
            <a:r>
              <a:rPr lang="en-IN" sz="2400" dirty="0">
                <a:cs typeface="Segoe UI"/>
              </a:rPr>
              <a:t>The tools, libraries and packages we used for accomplishing this project are pandas, </a:t>
            </a:r>
            <a:r>
              <a:rPr lang="en-IN" sz="2400" dirty="0" err="1">
                <a:cs typeface="Segoe UI"/>
              </a:rPr>
              <a:t>numpy</a:t>
            </a:r>
            <a:r>
              <a:rPr lang="en-IN" sz="2400" dirty="0">
                <a:cs typeface="Segoe UI"/>
              </a:rPr>
              <a:t>, matplotlib,  seaborn, </a:t>
            </a:r>
            <a:r>
              <a:rPr lang="en-IN" sz="2400" dirty="0" err="1">
                <a:cs typeface="Segoe UI"/>
              </a:rPr>
              <a:t>scipy</a:t>
            </a:r>
            <a:r>
              <a:rPr lang="en-IN" sz="2400" dirty="0">
                <a:cs typeface="Segoe UI"/>
              </a:rPr>
              <a:t> stats, </a:t>
            </a:r>
            <a:r>
              <a:rPr lang="en-IN" sz="2400" dirty="0" err="1">
                <a:cs typeface="Segoe UI"/>
              </a:rPr>
              <a:t>sklearn</a:t>
            </a:r>
            <a:r>
              <a:rPr lang="en-IN" sz="2400" dirty="0">
                <a:cs typeface="Segoe UI"/>
              </a:rPr>
              <a:t> decomposition </a:t>
            </a:r>
            <a:r>
              <a:rPr lang="en-IN" sz="2400" dirty="0" err="1">
                <a:cs typeface="Segoe UI"/>
              </a:rPr>
              <a:t>pca</a:t>
            </a:r>
            <a:r>
              <a:rPr lang="en-IN" sz="2400" dirty="0">
                <a:cs typeface="Segoe UI"/>
              </a:rPr>
              <a:t>, </a:t>
            </a:r>
            <a:r>
              <a:rPr lang="en-IN" sz="2400" dirty="0" err="1">
                <a:cs typeface="Segoe UI"/>
              </a:rPr>
              <a:t>sklearn</a:t>
            </a:r>
            <a:r>
              <a:rPr lang="en-IN" sz="2400" dirty="0">
                <a:cs typeface="Segoe UI"/>
              </a:rPr>
              <a:t> </a:t>
            </a:r>
            <a:r>
              <a:rPr lang="en-IN" sz="2400" dirty="0" err="1">
                <a:cs typeface="Segoe UI"/>
              </a:rPr>
              <a:t>standardscaler</a:t>
            </a:r>
            <a:r>
              <a:rPr lang="en-IN" sz="2400" dirty="0">
                <a:cs typeface="Segoe UI"/>
              </a:rPr>
              <a:t>, collections counter, </a:t>
            </a:r>
            <a:r>
              <a:rPr lang="en-IN" sz="2400" dirty="0" err="1">
                <a:cs typeface="Segoe UI"/>
              </a:rPr>
              <a:t>imblearn</a:t>
            </a:r>
            <a:r>
              <a:rPr lang="en-IN" sz="2400" dirty="0">
                <a:cs typeface="Segoe UI"/>
              </a:rPr>
              <a:t> </a:t>
            </a:r>
            <a:r>
              <a:rPr lang="en-IN" sz="2400" dirty="0" err="1">
                <a:cs typeface="Segoe UI"/>
              </a:rPr>
              <a:t>SmoteTomek</a:t>
            </a:r>
            <a:r>
              <a:rPr lang="en-IN" sz="2400" dirty="0">
                <a:cs typeface="Segoe UI"/>
              </a:rPr>
              <a:t>, GridSearchCV, joblib.</a:t>
            </a:r>
            <a:r>
              <a:rPr lang="en-US" sz="2400" dirty="0">
                <a:cs typeface="Calibri"/>
              </a:rPr>
              <a:t> </a:t>
            </a:r>
          </a:p>
          <a:p>
            <a:pPr algn="just"/>
            <a:r>
              <a:rPr lang="en-IN" sz="2400" dirty="0">
                <a:cs typeface="Segoe UI"/>
              </a:rPr>
              <a:t>Through pandas library we loaded our csv file ‘Data file’ into </a:t>
            </a:r>
            <a:r>
              <a:rPr lang="en-IN" sz="2400" dirty="0" err="1">
                <a:cs typeface="Segoe UI"/>
              </a:rPr>
              <a:t>dataframe</a:t>
            </a:r>
            <a:r>
              <a:rPr lang="en-IN" sz="2400" dirty="0">
                <a:cs typeface="Segoe UI"/>
              </a:rPr>
              <a:t> and performed data manipulation and analysis. Through pandas library we converted </a:t>
            </a:r>
            <a:r>
              <a:rPr lang="en-IN" sz="2400" dirty="0" err="1">
                <a:cs typeface="Segoe UI"/>
              </a:rPr>
              <a:t>pdate</a:t>
            </a:r>
            <a:r>
              <a:rPr lang="en-IN" sz="2400" dirty="0">
                <a:cs typeface="Segoe UI"/>
              </a:rPr>
              <a:t> column to datetime format from which we were able to extract day and month column.</a:t>
            </a:r>
            <a:r>
              <a:rPr lang="en-US" sz="2400" dirty="0">
                <a:cs typeface="Calibri"/>
              </a:rPr>
              <a:t> </a:t>
            </a:r>
          </a:p>
        </p:txBody>
      </p:sp>
      <p:pic>
        <p:nvPicPr>
          <p:cNvPr id="4" name="Picture 3">
            <a:extLst>
              <a:ext uri="{FF2B5EF4-FFF2-40B4-BE49-F238E27FC236}">
                <a16:creationId xmlns="" xmlns:a16="http://schemas.microsoft.com/office/drawing/2014/main" id="{7CDD4271-AF4B-4227-AB82-D1C204420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1800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FFCDFD6-679A-476F-B4DA-6C8F44FFCA99}"/>
              </a:ext>
            </a:extLst>
          </p:cNvPr>
          <p:cNvSpPr txBox="1"/>
          <p:nvPr/>
        </p:nvSpPr>
        <p:spPr>
          <a:xfrm>
            <a:off x="709247" y="338993"/>
            <a:ext cx="10832122"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rtl="0"/>
            <a:r>
              <a:rPr lang="en-IN" sz="2000" dirty="0">
                <a:ea typeface="Segoe UI"/>
                <a:cs typeface="Segoe UI"/>
              </a:rPr>
              <a:t>With the help of </a:t>
            </a:r>
            <a:r>
              <a:rPr lang="en-IN" sz="2000" dirty="0" err="1">
                <a:ea typeface="Segoe UI"/>
                <a:cs typeface="Segoe UI"/>
              </a:rPr>
              <a:t>numpy</a:t>
            </a:r>
            <a:r>
              <a:rPr lang="en-IN" sz="2000" dirty="0">
                <a:ea typeface="Segoe UI"/>
                <a:cs typeface="Segoe UI"/>
              </a:rPr>
              <a:t> we worked with arrays.</a:t>
            </a:r>
            <a:r>
              <a:rPr lang="en-IN" sz="2000" dirty="0">
                <a:ea typeface="Calibri"/>
                <a:cs typeface="Calibri"/>
              </a:rPr>
              <a:t> </a:t>
            </a:r>
          </a:p>
          <a:p>
            <a:pPr algn="just"/>
            <a:endParaRPr lang="en-IN" sz="2000" dirty="0">
              <a:ea typeface="Segoe UI"/>
              <a:cs typeface="Calibri"/>
            </a:endParaRPr>
          </a:p>
          <a:p>
            <a:pPr algn="just" rtl="0"/>
            <a:r>
              <a:rPr lang="en-IN" sz="2000" dirty="0">
                <a:ea typeface="Segoe UI"/>
                <a:cs typeface="Segoe UI"/>
              </a:rPr>
              <a:t>With the help of matplotlib and seaborn we did plot various graphs and figures and done data visualization.</a:t>
            </a:r>
            <a:r>
              <a:rPr lang="en-IN" sz="2000" dirty="0">
                <a:ea typeface="Calibri"/>
                <a:cs typeface="Calibri"/>
              </a:rPr>
              <a:t> </a:t>
            </a:r>
          </a:p>
          <a:p>
            <a:pPr algn="just"/>
            <a:endParaRPr lang="en-IN" sz="2000" dirty="0">
              <a:ea typeface="Segoe UI"/>
              <a:cs typeface="Calibri"/>
            </a:endParaRPr>
          </a:p>
          <a:p>
            <a:pPr algn="just" rtl="0"/>
            <a:r>
              <a:rPr lang="en-IN" sz="2000" dirty="0">
                <a:ea typeface="Segoe UI"/>
                <a:cs typeface="Segoe UI"/>
              </a:rPr>
              <a:t>With </a:t>
            </a:r>
            <a:r>
              <a:rPr lang="en-IN" sz="2000" dirty="0" err="1">
                <a:ea typeface="Segoe UI"/>
                <a:cs typeface="Segoe UI"/>
              </a:rPr>
              <a:t>scipy</a:t>
            </a:r>
            <a:r>
              <a:rPr lang="en-IN" sz="2000" dirty="0">
                <a:ea typeface="Segoe UI"/>
                <a:cs typeface="Segoe UI"/>
              </a:rPr>
              <a:t> stats we treated outliers through </a:t>
            </a:r>
            <a:r>
              <a:rPr lang="en-IN" sz="2000" dirty="0" err="1">
                <a:ea typeface="Segoe UI"/>
                <a:cs typeface="Segoe UI"/>
              </a:rPr>
              <a:t>winsorization</a:t>
            </a:r>
            <a:r>
              <a:rPr lang="en-IN" sz="2000" dirty="0">
                <a:ea typeface="Segoe UI"/>
                <a:cs typeface="Segoe UI"/>
              </a:rPr>
              <a:t> technique.</a:t>
            </a:r>
            <a:r>
              <a:rPr lang="en-IN" sz="2000" dirty="0">
                <a:ea typeface="Calibri"/>
                <a:cs typeface="Calibri"/>
              </a:rPr>
              <a:t> </a:t>
            </a:r>
          </a:p>
          <a:p>
            <a:pPr algn="just" rtl="0"/>
            <a:endParaRPr lang="en-IN" sz="2000" dirty="0">
              <a:ea typeface="Calibri"/>
              <a:cs typeface="Calibri"/>
            </a:endParaRPr>
          </a:p>
          <a:p>
            <a:pPr algn="just"/>
            <a:r>
              <a:rPr lang="en-IN" sz="2000" dirty="0">
                <a:ea typeface="Segoe UI"/>
                <a:cs typeface="Segoe UI"/>
              </a:rPr>
              <a:t>With </a:t>
            </a:r>
            <a:r>
              <a:rPr lang="en-IN" sz="2000" dirty="0" err="1">
                <a:ea typeface="Segoe UI"/>
                <a:cs typeface="Segoe UI"/>
              </a:rPr>
              <a:t>sklearn.decomposition’s</a:t>
            </a:r>
            <a:r>
              <a:rPr lang="en-IN" sz="2000" dirty="0">
                <a:ea typeface="Segoe UI"/>
                <a:cs typeface="Segoe UI"/>
              </a:rPr>
              <a:t> </a:t>
            </a:r>
            <a:r>
              <a:rPr lang="en-IN" sz="2000" dirty="0" err="1">
                <a:ea typeface="Segoe UI"/>
                <a:cs typeface="Segoe UI"/>
              </a:rPr>
              <a:t>pca</a:t>
            </a:r>
            <a:r>
              <a:rPr lang="en-IN" sz="2000" dirty="0">
                <a:ea typeface="Segoe UI"/>
                <a:cs typeface="Segoe UI"/>
              </a:rPr>
              <a:t> package we reduced the number of feature variables from 34 to 7 by plotting </a:t>
            </a:r>
            <a:r>
              <a:rPr lang="en-IN" sz="2000" dirty="0" err="1">
                <a:ea typeface="Segoe UI"/>
                <a:cs typeface="Segoe UI"/>
              </a:rPr>
              <a:t>scrre</a:t>
            </a:r>
            <a:r>
              <a:rPr lang="en-IN" sz="2000" dirty="0">
                <a:ea typeface="Segoe UI"/>
                <a:cs typeface="Segoe UI"/>
              </a:rPr>
              <a:t> plot with their Eigenvalues and chose the number of columns on the basis of their nodes.</a:t>
            </a:r>
            <a:endParaRPr lang="en-IN" sz="2000" dirty="0">
              <a:ea typeface="Segoe UI"/>
              <a:cs typeface="Calibri"/>
            </a:endParaRPr>
          </a:p>
          <a:p>
            <a:pPr algn="just"/>
            <a:endParaRPr lang="en-IN" sz="2000" dirty="0">
              <a:ea typeface="Calibri"/>
              <a:cs typeface="Segoe UI"/>
            </a:endParaRPr>
          </a:p>
          <a:p>
            <a:pPr algn="just" rtl="0"/>
            <a:r>
              <a:rPr lang="en-IN" sz="2000" dirty="0">
                <a:ea typeface="Segoe UI"/>
                <a:cs typeface="Segoe UI"/>
              </a:rPr>
              <a:t>With </a:t>
            </a:r>
            <a:r>
              <a:rPr lang="en-IN" sz="2000" dirty="0" err="1">
                <a:ea typeface="Segoe UI"/>
                <a:cs typeface="Segoe UI"/>
              </a:rPr>
              <a:t>sklearn’s</a:t>
            </a:r>
            <a:r>
              <a:rPr lang="en-IN" sz="2000" dirty="0">
                <a:ea typeface="Segoe UI"/>
                <a:cs typeface="Segoe UI"/>
              </a:rPr>
              <a:t> </a:t>
            </a:r>
            <a:r>
              <a:rPr lang="en-IN" sz="2000" dirty="0" err="1">
                <a:ea typeface="Segoe UI"/>
                <a:cs typeface="Segoe UI"/>
              </a:rPr>
              <a:t>standardscaler</a:t>
            </a:r>
            <a:r>
              <a:rPr lang="en-IN" sz="2000" dirty="0">
                <a:ea typeface="Segoe UI"/>
                <a:cs typeface="Segoe UI"/>
              </a:rPr>
              <a:t> package we scaled all the feature variables onto single scale.</a:t>
            </a:r>
          </a:p>
          <a:p>
            <a:pPr algn="just" rtl="0"/>
            <a:endParaRPr lang="en-IN" sz="2000" dirty="0">
              <a:ea typeface="Segoe UI"/>
              <a:cs typeface="Segoe UI"/>
            </a:endParaRPr>
          </a:p>
          <a:p>
            <a:r>
              <a:rPr lang="en-IN" sz="2000" dirty="0">
                <a:cs typeface="Segoe UI"/>
              </a:rPr>
              <a:t>With collection’s counter package we were able to display all the unique values of the </a:t>
            </a:r>
            <a:r>
              <a:rPr lang="en-IN" sz="2000" dirty="0" err="1">
                <a:cs typeface="Segoe UI"/>
              </a:rPr>
              <a:t>pdate</a:t>
            </a:r>
            <a:r>
              <a:rPr lang="en-IN" sz="2000" dirty="0">
                <a:cs typeface="Segoe UI"/>
              </a:rPr>
              <a:t> column.</a:t>
            </a:r>
            <a:r>
              <a:rPr lang="en-US" sz="2000" dirty="0">
                <a:cs typeface="Calibri"/>
              </a:rPr>
              <a:t> </a:t>
            </a:r>
          </a:p>
          <a:p>
            <a:endParaRPr lang="en-US" sz="2000" dirty="0">
              <a:cs typeface="Calibri"/>
            </a:endParaRPr>
          </a:p>
          <a:p>
            <a:r>
              <a:rPr lang="en-IN" sz="2000" dirty="0">
                <a:cs typeface="Segoe UI"/>
              </a:rPr>
              <a:t>Through </a:t>
            </a:r>
            <a:r>
              <a:rPr lang="en-IN" sz="2000" dirty="0" err="1">
                <a:cs typeface="Segoe UI"/>
              </a:rPr>
              <a:t>imblearn’s</a:t>
            </a:r>
            <a:r>
              <a:rPr lang="en-IN" sz="2000" dirty="0">
                <a:cs typeface="Segoe UI"/>
              </a:rPr>
              <a:t> </a:t>
            </a:r>
            <a:r>
              <a:rPr lang="en-IN" sz="2000" dirty="0" err="1">
                <a:cs typeface="Segoe UI"/>
              </a:rPr>
              <a:t>SmoteTomek</a:t>
            </a:r>
            <a:r>
              <a:rPr lang="en-IN" sz="2000" dirty="0">
                <a:cs typeface="Segoe UI"/>
              </a:rPr>
              <a:t> package we were able to handle the imbalanced data by increasing the number of fraudulent transactions on relevant data points.</a:t>
            </a:r>
            <a:r>
              <a:rPr lang="en-US" sz="2000" dirty="0">
                <a:cs typeface="Calibri"/>
              </a:rPr>
              <a:t> </a:t>
            </a:r>
          </a:p>
          <a:p>
            <a:endParaRPr lang="en-US" sz="2000" dirty="0">
              <a:cs typeface="Calibri"/>
            </a:endParaRPr>
          </a:p>
          <a:p>
            <a:r>
              <a:rPr lang="en-IN" sz="2000" dirty="0">
                <a:cs typeface="Segoe UI"/>
              </a:rPr>
              <a:t>Through </a:t>
            </a:r>
            <a:r>
              <a:rPr lang="en-IN" sz="2000" dirty="0" err="1">
                <a:cs typeface="Segoe UI"/>
              </a:rPr>
              <a:t>GridSearchCV</a:t>
            </a:r>
            <a:r>
              <a:rPr lang="en-IN" sz="2000" dirty="0">
                <a:cs typeface="Segoe UI"/>
              </a:rPr>
              <a:t> we were able to find the right parameters for hyperparameter tuning.</a:t>
            </a:r>
            <a:r>
              <a:rPr lang="en-US" sz="2000" dirty="0">
                <a:cs typeface="Segoe UI"/>
              </a:rPr>
              <a:t> </a:t>
            </a:r>
          </a:p>
          <a:p>
            <a:endParaRPr lang="en-US" sz="2000" dirty="0">
              <a:cs typeface="Segoe UI"/>
            </a:endParaRPr>
          </a:p>
          <a:p>
            <a:r>
              <a:rPr lang="en-IN" sz="2000" dirty="0">
                <a:cs typeface="Segoe UI"/>
              </a:rPr>
              <a:t>Through </a:t>
            </a:r>
            <a:r>
              <a:rPr lang="en-IN" sz="2000" dirty="0" err="1">
                <a:cs typeface="Segoe UI"/>
              </a:rPr>
              <a:t>joblib</a:t>
            </a:r>
            <a:r>
              <a:rPr lang="en-IN" sz="2000" dirty="0">
                <a:cs typeface="Segoe UI"/>
              </a:rPr>
              <a:t> we saved our model in csv format.</a:t>
            </a:r>
            <a:r>
              <a:rPr lang="en-US" sz="2000" dirty="0">
                <a:cs typeface="Segoe UI"/>
              </a:rPr>
              <a:t> </a:t>
            </a:r>
          </a:p>
          <a:p>
            <a:pPr algn="just" rtl="0"/>
            <a:endParaRPr lang="en-IN" sz="2000" dirty="0">
              <a:cs typeface="Calibri"/>
            </a:endParaRPr>
          </a:p>
        </p:txBody>
      </p:sp>
      <p:pic>
        <p:nvPicPr>
          <p:cNvPr id="3" name="Picture 2">
            <a:extLst>
              <a:ext uri="{FF2B5EF4-FFF2-40B4-BE49-F238E27FC236}">
                <a16:creationId xmlns="" xmlns:a16="http://schemas.microsoft.com/office/drawing/2014/main" id="{E4AED728-A7C3-41CF-8E9D-9E98FDFEC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4988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471" y="405167"/>
            <a:ext cx="9751060" cy="1168400"/>
          </a:xfrm>
        </p:spPr>
        <p:txBody>
          <a:bodyPr>
            <a:normAutofit/>
          </a:bodyPr>
          <a:lstStyle/>
          <a:p>
            <a:r>
              <a:rPr lang="en-US" sz="4000" dirty="0"/>
              <a:t>Agenda:</a:t>
            </a:r>
          </a:p>
        </p:txBody>
      </p:sp>
      <p:sp>
        <p:nvSpPr>
          <p:cNvPr id="14" name="Content Placeholder 13"/>
          <p:cNvSpPr>
            <a:spLocks noGrp="1"/>
          </p:cNvSpPr>
          <p:nvPr>
            <p:ph idx="1"/>
          </p:nvPr>
        </p:nvSpPr>
        <p:spPr>
          <a:xfrm>
            <a:off x="788672" y="2171700"/>
            <a:ext cx="6498336" cy="3505200"/>
          </a:xfrm>
        </p:spPr>
        <p:txBody>
          <a:bodyPr>
            <a:normAutofit/>
          </a:bodyPr>
          <a:lstStyle/>
          <a:p>
            <a:r>
              <a:rPr lang="en-US" dirty="0"/>
              <a:t>Introduction</a:t>
            </a:r>
          </a:p>
          <a:p>
            <a:r>
              <a:rPr lang="en-IN" sz="2800" dirty="0">
                <a:ea typeface="+mn-lt"/>
                <a:cs typeface="+mn-lt"/>
              </a:rPr>
              <a:t>Analytical Problem Framing</a:t>
            </a:r>
            <a:endParaRPr lang="en-US" dirty="0"/>
          </a:p>
          <a:p>
            <a:r>
              <a:rPr lang="en-US" dirty="0"/>
              <a:t>Exploratory Data Analysis (EDA)</a:t>
            </a:r>
          </a:p>
          <a:p>
            <a:r>
              <a:rPr lang="en-IN" sz="2800" dirty="0">
                <a:ea typeface="+mn-lt"/>
                <a:cs typeface="+mn-lt"/>
              </a:rPr>
              <a:t>Model/s Development and Evaluation</a:t>
            </a:r>
          </a:p>
          <a:p>
            <a:r>
              <a:rPr lang="en-IN" sz="2800" dirty="0">
                <a:ea typeface="+mn-lt"/>
                <a:cs typeface="+mn-lt"/>
              </a:rPr>
              <a:t>Conclusion</a:t>
            </a:r>
            <a:endParaRPr lang="en-US" dirty="0"/>
          </a:p>
          <a:p>
            <a:r>
              <a:rPr lang="en-US" dirty="0"/>
              <a:t>Inference</a:t>
            </a:r>
          </a:p>
          <a:p>
            <a:r>
              <a:rPr lang="en-US" dirty="0"/>
              <a:t>Future Work</a:t>
            </a:r>
          </a:p>
          <a:p>
            <a:r>
              <a:rPr lang="en-IN" sz="2800" dirty="0">
                <a:ea typeface="+mn-lt"/>
                <a:cs typeface="+mn-lt"/>
              </a:rPr>
              <a:t>Acknowledgement</a:t>
            </a:r>
            <a:endParaRPr lang="en-US" dirty="0"/>
          </a:p>
        </p:txBody>
      </p:sp>
      <p:pic>
        <p:nvPicPr>
          <p:cNvPr id="3" name="Picture 2">
            <a:extLst>
              <a:ext uri="{FF2B5EF4-FFF2-40B4-BE49-F238E27FC236}">
                <a16:creationId xmlns=""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3200400"/>
            <a:ext cx="6498336" cy="3962400"/>
          </a:xfrm>
          <a:prstGeom prst="rect">
            <a:avLst/>
          </a:prstGeom>
        </p:spPr>
      </p:pic>
      <p:pic>
        <p:nvPicPr>
          <p:cNvPr id="5" name="Picture 4">
            <a:extLst>
              <a:ext uri="{FF2B5EF4-FFF2-40B4-BE49-F238E27FC236}">
                <a16:creationId xmlns="" xmlns:a16="http://schemas.microsoft.com/office/drawing/2014/main"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21" y="-2545833"/>
            <a:ext cx="10504635" cy="8481120"/>
          </a:xfrm>
          <a:prstGeom prst="rect">
            <a:avLst/>
          </a:prstGeom>
        </p:spPr>
      </p:pic>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16C79E2-6128-409E-A4FF-B885A460AD7A}"/>
              </a:ext>
            </a:extLst>
          </p:cNvPr>
          <p:cNvSpPr txBox="1"/>
          <p:nvPr/>
        </p:nvSpPr>
        <p:spPr>
          <a:xfrm>
            <a:off x="679939" y="230554"/>
            <a:ext cx="10539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t>Model/s Development and Evaluation </a:t>
            </a:r>
            <a:endParaRPr lang="en-US" sz="4000" b="1" dirty="0">
              <a:cs typeface="Calibri"/>
            </a:endParaRPr>
          </a:p>
        </p:txBody>
      </p:sp>
      <p:sp>
        <p:nvSpPr>
          <p:cNvPr id="3" name="TextBox 2">
            <a:extLst>
              <a:ext uri="{FF2B5EF4-FFF2-40B4-BE49-F238E27FC236}">
                <a16:creationId xmlns="" xmlns:a16="http://schemas.microsoft.com/office/drawing/2014/main" id="{D9FF46E3-0073-40AE-8AB0-B5A0FA2CC25E}"/>
              </a:ext>
            </a:extLst>
          </p:cNvPr>
          <p:cNvSpPr txBox="1"/>
          <p:nvPr/>
        </p:nvSpPr>
        <p:spPr>
          <a:xfrm>
            <a:off x="777631" y="1412631"/>
            <a:ext cx="10646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600" b="1" dirty="0"/>
              <a:t>Identification of possible problem-solving approaches</a:t>
            </a:r>
            <a:endParaRPr lang="en-US" sz="3600" b="1" dirty="0">
              <a:cs typeface="Calibri"/>
            </a:endParaRPr>
          </a:p>
        </p:txBody>
      </p:sp>
      <p:sp>
        <p:nvSpPr>
          <p:cNvPr id="4" name="TextBox 3">
            <a:extLst>
              <a:ext uri="{FF2B5EF4-FFF2-40B4-BE49-F238E27FC236}">
                <a16:creationId xmlns="" xmlns:a16="http://schemas.microsoft.com/office/drawing/2014/main" id="{8BF0316E-A64F-4CDD-B0FA-CA89E4D95224}"/>
              </a:ext>
            </a:extLst>
          </p:cNvPr>
          <p:cNvSpPr txBox="1"/>
          <p:nvPr/>
        </p:nvSpPr>
        <p:spPr>
          <a:xfrm>
            <a:off x="777631" y="2717800"/>
            <a:ext cx="109200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We first converted all our categorical variables to numeric variables with the help of label encoder to checkout the correlation between them and dropped the columns which we felt were unnecessary.</a:t>
            </a:r>
            <a:r>
              <a:rPr lang="en-US" sz="2800" dirty="0">
                <a:cs typeface="Calibri"/>
              </a:rPr>
              <a:t> </a:t>
            </a:r>
          </a:p>
          <a:p>
            <a:pPr algn="just"/>
            <a:endParaRPr lang="en-US" sz="2800" dirty="0">
              <a:cs typeface="Calibri"/>
            </a:endParaRPr>
          </a:p>
          <a:p>
            <a:pPr algn="just"/>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 as shown in fig 3.</a:t>
            </a:r>
            <a:r>
              <a:rPr lang="en-US" sz="2800" dirty="0">
                <a:cs typeface="Calibri"/>
              </a:rPr>
              <a:t> </a:t>
            </a:r>
          </a:p>
        </p:txBody>
      </p:sp>
      <p:pic>
        <p:nvPicPr>
          <p:cNvPr id="5" name="Picture 4">
            <a:extLst>
              <a:ext uri="{FF2B5EF4-FFF2-40B4-BE49-F238E27FC236}">
                <a16:creationId xmlns="" xmlns:a16="http://schemas.microsoft.com/office/drawing/2014/main" id="{8390A903-84E8-4D91-9EE6-BDB10094C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152817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26E0F4E-4811-4D17-8E60-AB3C0B01ACE6}"/>
              </a:ext>
            </a:extLst>
          </p:cNvPr>
          <p:cNvSpPr txBox="1"/>
          <p:nvPr/>
        </p:nvSpPr>
        <p:spPr>
          <a:xfrm>
            <a:off x="699477" y="1144954"/>
            <a:ext cx="1074419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 data was imbalanced so through imblearn’s SmoteTomek package we were able to handle the imbalanced data by increasing the number of fraudulent transactions on relevant data points.</a:t>
            </a:r>
            <a:endParaRPr lang="en-US" sz="2800" dirty="0">
              <a:cs typeface="Calibri"/>
            </a:endParaRPr>
          </a:p>
          <a:p>
            <a:pPr algn="just"/>
            <a:endParaRPr lang="en-IN" sz="2800" dirty="0">
              <a:cs typeface="Segoe UI"/>
            </a:endParaRPr>
          </a:p>
          <a:p>
            <a:pPr algn="just"/>
            <a:r>
              <a:rPr lang="en-IN" sz="2800" dirty="0">
                <a:cs typeface="Segoe UI"/>
              </a:rPr>
              <a:t>The data was improper scaled so we scaled the feature vaariables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endParaRPr lang="en-US" sz="2800" dirty="0">
              <a:cs typeface="Calibri"/>
            </a:endParaRPr>
          </a:p>
          <a:p>
            <a:pPr algn="just"/>
            <a:endParaRPr lang="en-IN" sz="2800" dirty="0">
              <a:cs typeface="Segoe UI"/>
            </a:endParaRPr>
          </a:p>
          <a:p>
            <a:pPr algn="just"/>
            <a:r>
              <a:rPr lang="en-IN" sz="2800" dirty="0">
                <a:cs typeface="Segoe UI"/>
              </a:rPr>
              <a:t>There were too many (37) feature variables in the data so we reduced it to 7 with the help of Principal Component Analysis(PCA) by plotting Eigenvalues and taking the number of nodes as our number of feature variables.</a:t>
            </a:r>
          </a:p>
        </p:txBody>
      </p:sp>
      <p:pic>
        <p:nvPicPr>
          <p:cNvPr id="3" name="Picture 2">
            <a:extLst>
              <a:ext uri="{FF2B5EF4-FFF2-40B4-BE49-F238E27FC236}">
                <a16:creationId xmlns="" xmlns:a16="http://schemas.microsoft.com/office/drawing/2014/main" id="{A8394C4D-8C68-4F9D-AC55-A4D2BAB76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4038850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8EFD637-1D1F-437A-98C1-936876692900}"/>
              </a:ext>
            </a:extLst>
          </p:cNvPr>
          <p:cNvSpPr txBox="1"/>
          <p:nvPr/>
        </p:nvSpPr>
        <p:spPr>
          <a:xfrm>
            <a:off x="650631" y="289170"/>
            <a:ext cx="10617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Testing of Identified Approaches (Algorithms)</a:t>
            </a:r>
            <a:r>
              <a:rPr lang="en-US" sz="4000" b="1" dirty="0">
                <a:cs typeface="Calibri"/>
              </a:rPr>
              <a:t> </a:t>
            </a:r>
          </a:p>
        </p:txBody>
      </p:sp>
      <p:sp>
        <p:nvSpPr>
          <p:cNvPr id="3" name="TextBox 2">
            <a:extLst>
              <a:ext uri="{FF2B5EF4-FFF2-40B4-BE49-F238E27FC236}">
                <a16:creationId xmlns="" xmlns:a16="http://schemas.microsoft.com/office/drawing/2014/main" id="{983AB5E9-FFFF-43EF-83B2-E9386797068D}"/>
              </a:ext>
            </a:extLst>
          </p:cNvPr>
          <p:cNvSpPr txBox="1"/>
          <p:nvPr/>
        </p:nvSpPr>
        <p:spPr>
          <a:xfrm>
            <a:off x="719016" y="1197708"/>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The algorithms we used for the training and testing are as follows:-</a:t>
            </a:r>
          </a:p>
        </p:txBody>
      </p:sp>
      <p:sp>
        <p:nvSpPr>
          <p:cNvPr id="4" name="TextBox 3">
            <a:extLst>
              <a:ext uri="{FF2B5EF4-FFF2-40B4-BE49-F238E27FC236}">
                <a16:creationId xmlns="" xmlns:a16="http://schemas.microsoft.com/office/drawing/2014/main" id="{FEA1EF67-7C75-4F21-A286-25A4402131B4}"/>
              </a:ext>
            </a:extLst>
          </p:cNvPr>
          <p:cNvSpPr txBox="1"/>
          <p:nvPr/>
        </p:nvSpPr>
        <p:spPr>
          <a:xfrm>
            <a:off x="2887785" y="1754555"/>
            <a:ext cx="4570046" cy="561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Font typeface="Symbol"/>
              <a:buChar char="•"/>
            </a:pPr>
            <a:r>
              <a:rPr lang="en-IN" sz="2800" dirty="0">
                <a:ea typeface="+mn-lt"/>
                <a:cs typeface="+mn-lt"/>
              </a:rPr>
              <a:t>Extreme gradient boosting classifier</a:t>
            </a:r>
            <a:endParaRPr lang="en-US" sz="2800" dirty="0">
              <a:ea typeface="+mn-lt"/>
              <a:cs typeface="+mn-lt"/>
            </a:endParaRPr>
          </a:p>
          <a:p>
            <a:pPr lvl="1">
              <a:buFont typeface="Symbol"/>
              <a:buChar char="•"/>
            </a:pPr>
            <a:r>
              <a:rPr lang="en-IN" sz="2800" dirty="0">
                <a:ea typeface="+mn-lt"/>
                <a:cs typeface="+mn-lt"/>
              </a:rPr>
              <a:t>Decision tree classifier</a:t>
            </a:r>
            <a:endParaRPr lang="en-US" sz="2800" dirty="0">
              <a:ea typeface="+mn-lt"/>
              <a:cs typeface="+mn-lt"/>
            </a:endParaRPr>
          </a:p>
          <a:p>
            <a:pPr lvl="1">
              <a:buFont typeface="Symbol"/>
              <a:buChar char="•"/>
            </a:pPr>
            <a:r>
              <a:rPr lang="en-IN" sz="2800" dirty="0" err="1">
                <a:ea typeface="+mn-lt"/>
                <a:cs typeface="+mn-lt"/>
              </a:rPr>
              <a:t>KNeighbors</a:t>
            </a:r>
            <a:r>
              <a:rPr lang="en-IN" sz="2800" dirty="0">
                <a:ea typeface="+mn-lt"/>
                <a:cs typeface="+mn-lt"/>
              </a:rPr>
              <a:t> classifier</a:t>
            </a:r>
            <a:endParaRPr lang="en-US" sz="2800" dirty="0">
              <a:ea typeface="+mn-lt"/>
              <a:cs typeface="+mn-lt"/>
            </a:endParaRPr>
          </a:p>
          <a:p>
            <a:pPr lvl="1">
              <a:buFont typeface="Symbol"/>
              <a:buChar char="•"/>
            </a:pPr>
            <a:r>
              <a:rPr lang="en-IN" sz="2800" dirty="0">
                <a:ea typeface="+mn-lt"/>
                <a:cs typeface="+mn-lt"/>
              </a:rPr>
              <a:t>Logistic Regression</a:t>
            </a:r>
            <a:endParaRPr lang="en-US" sz="2800" dirty="0">
              <a:ea typeface="+mn-lt"/>
              <a:cs typeface="+mn-lt"/>
            </a:endParaRPr>
          </a:p>
          <a:p>
            <a:pPr lvl="1">
              <a:buFont typeface="Symbol"/>
              <a:buChar char="•"/>
            </a:pPr>
            <a:r>
              <a:rPr lang="en-IN" sz="2800" dirty="0" err="1">
                <a:ea typeface="+mn-lt"/>
                <a:cs typeface="+mn-lt"/>
              </a:rPr>
              <a:t>GaussianNB</a:t>
            </a:r>
            <a:endParaRPr lang="en-US" sz="2800" dirty="0">
              <a:ea typeface="+mn-lt"/>
              <a:cs typeface="+mn-lt"/>
            </a:endParaRPr>
          </a:p>
          <a:p>
            <a:pPr lvl="1">
              <a:buFont typeface="Symbol"/>
              <a:buChar char="•"/>
            </a:pPr>
            <a:r>
              <a:rPr lang="en-IN" sz="2800" dirty="0">
                <a:ea typeface="+mn-lt"/>
                <a:cs typeface="+mn-lt"/>
              </a:rPr>
              <a:t>Random forest classifier</a:t>
            </a:r>
            <a:endParaRPr lang="en-US" sz="2800" dirty="0">
              <a:ea typeface="+mn-lt"/>
              <a:cs typeface="+mn-lt"/>
            </a:endParaRPr>
          </a:p>
          <a:p>
            <a:pPr lvl="1">
              <a:buFont typeface="Symbol"/>
              <a:buChar char="•"/>
            </a:pPr>
            <a:r>
              <a:rPr lang="en-IN" sz="2800" dirty="0">
                <a:ea typeface="+mn-lt"/>
                <a:cs typeface="+mn-lt"/>
              </a:rPr>
              <a:t>Ada boost classifier</a:t>
            </a:r>
            <a:endParaRPr lang="en-US" sz="2800" dirty="0">
              <a:ea typeface="+mn-lt"/>
              <a:cs typeface="+mn-lt"/>
            </a:endParaRPr>
          </a:p>
          <a:p>
            <a:pPr lvl="1">
              <a:buFont typeface="Symbol"/>
              <a:buChar char="•"/>
            </a:pPr>
            <a:r>
              <a:rPr lang="en-IN" sz="2800" dirty="0" err="1">
                <a:ea typeface="+mn-lt"/>
                <a:cs typeface="+mn-lt"/>
              </a:rPr>
              <a:t>GradientBoostingClassifie</a:t>
            </a:r>
            <a:endParaRPr lang="en-IN" sz="2800" dirty="0">
              <a:ea typeface="+mn-lt"/>
              <a:cs typeface="+mn-lt"/>
            </a:endParaRPr>
          </a:p>
          <a:p>
            <a:pPr lvl="1">
              <a:buFont typeface="Symbol"/>
              <a:buChar char="•"/>
            </a:pPr>
            <a:r>
              <a:rPr lang="en-IN" sz="2800" dirty="0">
                <a:ea typeface="+mn-lt"/>
                <a:cs typeface="+mn-lt"/>
              </a:rPr>
              <a:t>Bagging classifier</a:t>
            </a:r>
            <a:endParaRPr lang="en-US" sz="2800" dirty="0">
              <a:ea typeface="+mn-lt"/>
              <a:cs typeface="+mn-lt"/>
            </a:endParaRPr>
          </a:p>
          <a:p>
            <a:pPr lvl="1">
              <a:buFont typeface="Symbol"/>
              <a:buChar char="•"/>
            </a:pPr>
            <a:r>
              <a:rPr lang="en-IN" sz="2800" dirty="0">
                <a:ea typeface="+mn-lt"/>
                <a:cs typeface="+mn-lt"/>
              </a:rPr>
              <a:t>Extra trees classifier</a:t>
            </a:r>
            <a:endParaRPr lang="en-US" sz="2800" dirty="0"/>
          </a:p>
          <a:p>
            <a:pPr lvl="1">
              <a:buChar char="•"/>
            </a:pPr>
            <a:endParaRPr lang="en-US" sz="1500" dirty="0">
              <a:cs typeface="Calibri"/>
            </a:endParaRPr>
          </a:p>
          <a:p>
            <a:endParaRPr lang="en-US" dirty="0">
              <a:cs typeface="Calibri"/>
            </a:endParaRPr>
          </a:p>
          <a:p>
            <a:endParaRPr lang="en-US" dirty="0">
              <a:cs typeface="Calibri"/>
            </a:endParaRPr>
          </a:p>
        </p:txBody>
      </p:sp>
      <p:pic>
        <p:nvPicPr>
          <p:cNvPr id="5" name="Picture 4">
            <a:extLst>
              <a:ext uri="{FF2B5EF4-FFF2-40B4-BE49-F238E27FC236}">
                <a16:creationId xmlns="" xmlns:a16="http://schemas.microsoft.com/office/drawing/2014/main" id="{387481C5-7523-4B34-AEAF-910FAECF9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66322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4E276C9-0BE2-48B0-AEDA-D06C4D45845D}"/>
              </a:ext>
            </a:extLst>
          </p:cNvPr>
          <p:cNvSpPr txBox="1"/>
          <p:nvPr/>
        </p:nvSpPr>
        <p:spPr>
          <a:xfrm>
            <a:off x="719016" y="191477"/>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Run and Evaluate selected models</a:t>
            </a:r>
            <a:r>
              <a:rPr lang="en-US" sz="4000" b="1" dirty="0">
                <a:cs typeface="Calibri"/>
              </a:rPr>
              <a:t> </a:t>
            </a:r>
          </a:p>
        </p:txBody>
      </p:sp>
      <p:sp>
        <p:nvSpPr>
          <p:cNvPr id="3" name="TextBox 2">
            <a:extLst>
              <a:ext uri="{FF2B5EF4-FFF2-40B4-BE49-F238E27FC236}">
                <a16:creationId xmlns="" xmlns:a16="http://schemas.microsoft.com/office/drawing/2014/main" id="{BD79FF7F-053A-4089-8282-92B2577D900B}"/>
              </a:ext>
            </a:extLst>
          </p:cNvPr>
          <p:cNvSpPr txBox="1"/>
          <p:nvPr/>
        </p:nvSpPr>
        <p:spPr>
          <a:xfrm>
            <a:off x="777632" y="1266092"/>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t>
            </a:r>
            <a:r>
              <a:rPr lang="en-IN" sz="2800">
                <a:latin typeface="WordVisi_MSFontService"/>
              </a:rPr>
              <a:t>are shown in fig 9,</a:t>
            </a:r>
            <a:endParaRPr lang="en-US" sz="2800">
              <a:cs typeface="Calibri"/>
            </a:endParaRPr>
          </a:p>
        </p:txBody>
      </p:sp>
      <p:pic>
        <p:nvPicPr>
          <p:cNvPr id="4" name="Picture 4" descr="Text&#10;&#10;Description automatically generated">
            <a:extLst>
              <a:ext uri="{FF2B5EF4-FFF2-40B4-BE49-F238E27FC236}">
                <a16:creationId xmlns="" xmlns:a16="http://schemas.microsoft.com/office/drawing/2014/main" id="{D9ADC2A6-37E2-4A33-BC0A-71D770905694}"/>
              </a:ext>
            </a:extLst>
          </p:cNvPr>
          <p:cNvPicPr>
            <a:picLocks noChangeAspect="1"/>
          </p:cNvPicPr>
          <p:nvPr/>
        </p:nvPicPr>
        <p:blipFill>
          <a:blip r:embed="rId2"/>
          <a:stretch>
            <a:fillRect/>
          </a:stretch>
        </p:blipFill>
        <p:spPr>
          <a:xfrm>
            <a:off x="1989303" y="2156415"/>
            <a:ext cx="7235896" cy="3752530"/>
          </a:xfrm>
          <a:prstGeom prst="rect">
            <a:avLst/>
          </a:prstGeom>
        </p:spPr>
      </p:pic>
      <p:sp>
        <p:nvSpPr>
          <p:cNvPr id="5" name="TextBox 4">
            <a:extLst>
              <a:ext uri="{FF2B5EF4-FFF2-40B4-BE49-F238E27FC236}">
                <a16:creationId xmlns="" xmlns:a16="http://schemas.microsoft.com/office/drawing/2014/main" id="{A208C325-969D-4AF7-BC97-4701961809F3}"/>
              </a:ext>
            </a:extLst>
          </p:cNvPr>
          <p:cNvSpPr txBox="1"/>
          <p:nvPr/>
        </p:nvSpPr>
        <p:spPr>
          <a:xfrm>
            <a:off x="4007224" y="628201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9 Algorithms used</a:t>
            </a:r>
            <a:r>
              <a:rPr lang="en-US" sz="1600" dirty="0">
                <a:cs typeface="Calibri"/>
              </a:rPr>
              <a:t> </a:t>
            </a:r>
          </a:p>
        </p:txBody>
      </p:sp>
      <p:pic>
        <p:nvPicPr>
          <p:cNvPr id="6" name="Picture 5">
            <a:extLst>
              <a:ext uri="{FF2B5EF4-FFF2-40B4-BE49-F238E27FC236}">
                <a16:creationId xmlns="" xmlns:a16="http://schemas.microsoft.com/office/drawing/2014/main" id="{CC10B64A-E2DE-4767-989E-2669EF349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45282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76BF63E-D7C2-4695-9299-0CC0D083CABA}"/>
              </a:ext>
            </a:extLst>
          </p:cNvPr>
          <p:cNvSpPr txBox="1"/>
          <p:nvPr/>
        </p:nvSpPr>
        <p:spPr>
          <a:xfrm>
            <a:off x="738554" y="220785"/>
            <a:ext cx="111349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Key Metrics for success in solving problem under consideration</a:t>
            </a:r>
            <a:endParaRPr lang="en-US" sz="4000" b="1"/>
          </a:p>
        </p:txBody>
      </p:sp>
      <p:sp>
        <p:nvSpPr>
          <p:cNvPr id="4" name="TextBox 3">
            <a:extLst>
              <a:ext uri="{FF2B5EF4-FFF2-40B4-BE49-F238E27FC236}">
                <a16:creationId xmlns="" xmlns:a16="http://schemas.microsoft.com/office/drawing/2014/main" id="{8094D8FC-1AC8-440F-9237-57EAA0BE5143}"/>
              </a:ext>
            </a:extLst>
          </p:cNvPr>
          <p:cNvSpPr txBox="1"/>
          <p:nvPr/>
        </p:nvSpPr>
        <p:spPr>
          <a:xfrm>
            <a:off x="1170354" y="2076938"/>
            <a:ext cx="991674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Accuracy is not a appropriate measure of model performance here and we used the metric AREA UNDER ROC CURVE to </a:t>
            </a:r>
            <a:r>
              <a:rPr lang="en-IN" sz="2800" dirty="0" err="1"/>
              <a:t>evaulate</a:t>
            </a:r>
            <a:r>
              <a:rPr lang="en-IN" sz="2800" dirty="0"/>
              <a:t> models performance because high </a:t>
            </a:r>
            <a:r>
              <a:rPr lang="en-IN" sz="2800" dirty="0" err="1"/>
              <a:t>rocscore</a:t>
            </a:r>
            <a:r>
              <a:rPr lang="en-IN" sz="2800" dirty="0"/>
              <a:t> will mean high recall which means the model does well by not classifying legit transactions as fraudulent.</a:t>
            </a:r>
            <a:endParaRPr lang="en-US" sz="2800" dirty="0">
              <a:cs typeface="Calibri"/>
            </a:endParaRPr>
          </a:p>
        </p:txBody>
      </p:sp>
      <p:pic>
        <p:nvPicPr>
          <p:cNvPr id="5" name="Picture 4">
            <a:extLst>
              <a:ext uri="{FF2B5EF4-FFF2-40B4-BE49-F238E27FC236}">
                <a16:creationId xmlns="" xmlns:a16="http://schemas.microsoft.com/office/drawing/2014/main" id="{77C7BE35-B135-4F53-90A1-08EECFA28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37803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3D70E2A-9DCC-4685-9658-3D0D33C27D83}"/>
              </a:ext>
            </a:extLst>
          </p:cNvPr>
          <p:cNvSpPr txBox="1"/>
          <p:nvPr/>
        </p:nvSpPr>
        <p:spPr>
          <a:xfrm>
            <a:off x="640862" y="328247"/>
            <a:ext cx="68267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Interpretation of the Results</a:t>
            </a:r>
            <a:r>
              <a:rPr lang="en-US" sz="4000" b="1" dirty="0">
                <a:cs typeface="Calibri"/>
              </a:rPr>
              <a:t> </a:t>
            </a:r>
          </a:p>
        </p:txBody>
      </p:sp>
      <p:sp>
        <p:nvSpPr>
          <p:cNvPr id="3" name="TextBox 2">
            <a:extLst>
              <a:ext uri="{FF2B5EF4-FFF2-40B4-BE49-F238E27FC236}">
                <a16:creationId xmlns="" xmlns:a16="http://schemas.microsoft.com/office/drawing/2014/main" id="{21B020D3-8DDF-4021-8866-99231B3332F9}"/>
              </a:ext>
            </a:extLst>
          </p:cNvPr>
          <p:cNvSpPr txBox="1"/>
          <p:nvPr/>
        </p:nvSpPr>
        <p:spPr>
          <a:xfrm>
            <a:off x="748324" y="1412631"/>
            <a:ext cx="1066604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From the visualization we interpreted that the data was very imbalanced and the target variable was highly positively correlated with the columns cnt_ma_rech30 and cnt_ma_ma_rech90.</a:t>
            </a:r>
            <a:r>
              <a:rPr lang="en-US" sz="2800" dirty="0">
                <a:cs typeface="Calibri"/>
              </a:rPr>
              <a:t> </a:t>
            </a:r>
          </a:p>
          <a:p>
            <a:pPr algn="just"/>
            <a:endParaRPr lang="en-US" sz="2800" dirty="0">
              <a:cs typeface="Calibri"/>
            </a:endParaRPr>
          </a:p>
          <a:p>
            <a:pPr algn="just"/>
            <a:r>
              <a:rPr lang="en-IN" sz="2800" dirty="0">
                <a:cs typeface="Segoe UI"/>
              </a:rPr>
              <a:t>From the </a:t>
            </a:r>
            <a:r>
              <a:rPr lang="en-IN" sz="2800" dirty="0" err="1">
                <a:cs typeface="Segoe UI"/>
              </a:rPr>
              <a:t>preprocessing</a:t>
            </a:r>
            <a:r>
              <a:rPr lang="en-IN" sz="2800" dirty="0">
                <a:cs typeface="Segoe UI"/>
              </a:rPr>
              <a:t> we interpreted that data was improper scaled, there were hidden features present in the data which needed to be extracted.</a:t>
            </a:r>
            <a:r>
              <a:rPr lang="en-US" sz="2800" dirty="0">
                <a:cs typeface="Calibri"/>
              </a:rPr>
              <a:t> </a:t>
            </a:r>
          </a:p>
          <a:p>
            <a:pPr algn="just"/>
            <a:endParaRPr lang="en-US" sz="2800" dirty="0">
              <a:cs typeface="Calibri"/>
            </a:endParaRPr>
          </a:p>
          <a:p>
            <a:pPr algn="just"/>
            <a:r>
              <a:rPr lang="en-IN" sz="2800" dirty="0">
                <a:cs typeface="Segoe UI"/>
              </a:rPr>
              <a:t>From the modeling we interpreted that XGBClassifier works best with respect to our model with </a:t>
            </a:r>
            <a:r>
              <a:rPr lang="en-IN" sz="2800" dirty="0" err="1">
                <a:cs typeface="Segoe UI"/>
              </a:rPr>
              <a:t>rocscore</a:t>
            </a:r>
            <a:r>
              <a:rPr lang="en-IN" sz="2800" dirty="0">
                <a:cs typeface="Segoe UI"/>
              </a:rPr>
              <a:t> 0.90 as shown in fig 11.</a:t>
            </a:r>
          </a:p>
        </p:txBody>
      </p:sp>
      <p:pic>
        <p:nvPicPr>
          <p:cNvPr id="4" name="Picture 3">
            <a:extLst>
              <a:ext uri="{FF2B5EF4-FFF2-40B4-BE49-F238E27FC236}">
                <a16:creationId xmlns="" xmlns:a16="http://schemas.microsoft.com/office/drawing/2014/main" id="{1C118939-32F6-4F39-97B2-82D92CD0F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50461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E442C41-D7A7-4413-BA50-BE2096BE0E63}"/>
              </a:ext>
            </a:extLst>
          </p:cNvPr>
          <p:cNvSpPr txBox="1"/>
          <p:nvPr/>
        </p:nvSpPr>
        <p:spPr>
          <a:xfrm>
            <a:off x="670170" y="250093"/>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a:latin typeface="WordVisi_MSFontService"/>
              </a:rPr>
              <a:t>CONCLUSION</a:t>
            </a:r>
            <a:endParaRPr lang="en-US" sz="4400" b="1">
              <a:cs typeface="Calibri"/>
            </a:endParaRPr>
          </a:p>
        </p:txBody>
      </p:sp>
      <p:sp>
        <p:nvSpPr>
          <p:cNvPr id="3" name="TextBox 2">
            <a:extLst>
              <a:ext uri="{FF2B5EF4-FFF2-40B4-BE49-F238E27FC236}">
                <a16:creationId xmlns="" xmlns:a16="http://schemas.microsoft.com/office/drawing/2014/main" id="{D8CA7077-D57B-43B7-96AF-17B4672C9FCB}"/>
              </a:ext>
            </a:extLst>
          </p:cNvPr>
          <p:cNvSpPr txBox="1"/>
          <p:nvPr/>
        </p:nvSpPr>
        <p:spPr>
          <a:xfrm>
            <a:off x="758093" y="1217247"/>
            <a:ext cx="9777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Key Findings and Conclusions of the Study</a:t>
            </a:r>
            <a:r>
              <a:rPr lang="en-US" sz="4000" b="1" dirty="0">
                <a:cs typeface="Calibri"/>
              </a:rPr>
              <a:t> </a:t>
            </a:r>
          </a:p>
        </p:txBody>
      </p:sp>
      <p:sp>
        <p:nvSpPr>
          <p:cNvPr id="4" name="TextBox 3">
            <a:extLst>
              <a:ext uri="{FF2B5EF4-FFF2-40B4-BE49-F238E27FC236}">
                <a16:creationId xmlns="" xmlns:a16="http://schemas.microsoft.com/office/drawing/2014/main" id="{6001AD26-6FD7-4EDF-BC28-2226F4D29A93}"/>
              </a:ext>
            </a:extLst>
          </p:cNvPr>
          <p:cNvSpPr txBox="1"/>
          <p:nvPr/>
        </p:nvSpPr>
        <p:spPr>
          <a:xfrm>
            <a:off x="865554" y="2233247"/>
            <a:ext cx="107148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model training.</a:t>
            </a:r>
            <a:endParaRPr lang="en-US" sz="2800" dirty="0">
              <a:cs typeface="Calibri"/>
            </a:endParaRPr>
          </a:p>
          <a:p>
            <a:pPr algn="just"/>
            <a:r>
              <a:rPr lang="en-IN" sz="2800" dirty="0">
                <a:cs typeface="Segoe UI"/>
              </a:rPr>
              <a:t>The best score of 0.90 was achieved using the best parameters of </a:t>
            </a:r>
            <a:r>
              <a:rPr lang="en-IN" sz="2800" dirty="0" err="1">
                <a:cs typeface="Segoe UI"/>
              </a:rPr>
              <a:t>XGBClassifier</a:t>
            </a:r>
            <a:r>
              <a:rPr lang="en-IN" sz="2800" dirty="0">
                <a:cs typeface="Segoe UI"/>
              </a:rPr>
              <a:t> through </a:t>
            </a:r>
            <a:r>
              <a:rPr lang="en-IN" sz="2800" dirty="0" err="1">
                <a:cs typeface="Segoe UI"/>
              </a:rPr>
              <a:t>GridSearchCV</a:t>
            </a:r>
            <a:r>
              <a:rPr lang="en-IN" sz="2800" dirty="0">
                <a:cs typeface="Segoe UI"/>
              </a:rPr>
              <a:t> though both random forest and gradient boosting models performed well too.</a:t>
            </a:r>
            <a:r>
              <a:rPr lang="en-US" sz="2800" dirty="0">
                <a:cs typeface="Calibri"/>
              </a:rPr>
              <a:t> </a:t>
            </a:r>
          </a:p>
        </p:txBody>
      </p:sp>
      <p:pic>
        <p:nvPicPr>
          <p:cNvPr id="5" name="Picture 4">
            <a:extLst>
              <a:ext uri="{FF2B5EF4-FFF2-40B4-BE49-F238E27FC236}">
                <a16:creationId xmlns="" xmlns:a16="http://schemas.microsoft.com/office/drawing/2014/main" id="{AC654687-0887-45E2-B105-FADDDCFE2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89763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57CC5FF-ED88-4125-A923-8860C7DC28D0}"/>
              </a:ext>
            </a:extLst>
          </p:cNvPr>
          <p:cNvSpPr txBox="1"/>
          <p:nvPr/>
        </p:nvSpPr>
        <p:spPr>
          <a:xfrm>
            <a:off x="679939" y="259862"/>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Learning Outcomes of the Study in respect of Data Science</a:t>
            </a:r>
            <a:r>
              <a:rPr lang="en-US" dirty="0">
                <a:cs typeface="Calibri"/>
              </a:rPr>
              <a:t> </a:t>
            </a:r>
            <a:endParaRPr lang="en-US" dirty="0"/>
          </a:p>
        </p:txBody>
      </p:sp>
      <p:sp>
        <p:nvSpPr>
          <p:cNvPr id="3" name="TextBox 2">
            <a:extLst>
              <a:ext uri="{FF2B5EF4-FFF2-40B4-BE49-F238E27FC236}">
                <a16:creationId xmlns="" xmlns:a16="http://schemas.microsoft.com/office/drawing/2014/main" id="{3C46E64E-A0C9-48BD-9F8C-41ABD045B900}"/>
              </a:ext>
            </a:extLst>
          </p:cNvPr>
          <p:cNvSpPr txBox="1"/>
          <p:nvPr/>
        </p:nvSpPr>
        <p:spPr>
          <a:xfrm>
            <a:off x="826477" y="2028093"/>
            <a:ext cx="1057812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This project has demonstrated the importance of sampling effectively, modelling and predicting data with an imbalanced dataset.</a:t>
            </a:r>
            <a:endParaRPr lang="en-US" sz="2800" dirty="0">
              <a:cs typeface="Calibri"/>
            </a:endParaRPr>
          </a:p>
          <a:p>
            <a:pPr algn="just"/>
            <a:endParaRPr lang="en-IN" sz="2800" dirty="0">
              <a:cs typeface="Segoe UI"/>
            </a:endParaRPr>
          </a:p>
          <a:p>
            <a:pPr algn="just"/>
            <a:r>
              <a:rPr lang="en-IN" sz="2800" dirty="0">
                <a:cs typeface="Segoe UI"/>
              </a:rPr>
              <a:t>Through different powerful tools of visualization we were able to analyse and interpret different hidden insights about the data.</a:t>
            </a:r>
            <a:endParaRPr lang="en-US" sz="2800" dirty="0">
              <a:cs typeface="Calibri"/>
            </a:endParaRPr>
          </a:p>
          <a:p>
            <a:pPr algn="just"/>
            <a:endParaRPr lang="en-IN" sz="2800" dirty="0">
              <a:cs typeface="Segoe UI"/>
            </a:endParaRPr>
          </a:p>
          <a:p>
            <a:pPr algn="just"/>
            <a:r>
              <a:rPr lang="en-IN" sz="2800" dirty="0">
                <a:cs typeface="Segoe UI"/>
              </a:rPr>
              <a:t>Through data cleaning we were able to remove unnecessary columns and outliers from our dataset due to which our model would have suffered from overfitting or underfitting.</a:t>
            </a:r>
            <a:r>
              <a:rPr lang="en-US" sz="2800" dirty="0">
                <a:cs typeface="Calibri"/>
              </a:rPr>
              <a:t> </a:t>
            </a:r>
          </a:p>
        </p:txBody>
      </p:sp>
      <p:pic>
        <p:nvPicPr>
          <p:cNvPr id="4" name="Picture 3">
            <a:extLst>
              <a:ext uri="{FF2B5EF4-FFF2-40B4-BE49-F238E27FC236}">
                <a16:creationId xmlns="" xmlns:a16="http://schemas.microsoft.com/office/drawing/2014/main" id="{E9501BD5-671D-4ED5-9B7E-3BE91EDC6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989465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E5B35D9-240B-4FD0-8BC8-784B98B66B39}"/>
              </a:ext>
            </a:extLst>
          </p:cNvPr>
          <p:cNvSpPr txBox="1"/>
          <p:nvPr/>
        </p:nvSpPr>
        <p:spPr>
          <a:xfrm>
            <a:off x="679939" y="367324"/>
            <a:ext cx="10949353"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cs typeface="Segoe UI"/>
              </a:rPr>
              <a:t>The few challenges while working on this project were:-</a:t>
            </a:r>
            <a:r>
              <a:rPr lang="en-US" sz="2800" dirty="0">
                <a:cs typeface="Calibri"/>
              </a:rPr>
              <a:t> </a:t>
            </a:r>
          </a:p>
          <a:p>
            <a:pPr lvl="1" algn="just">
              <a:buChar char="•"/>
            </a:pPr>
            <a:r>
              <a:rPr lang="en-IN" sz="2800" dirty="0">
                <a:ea typeface="游明朝"/>
              </a:rPr>
              <a:t>Improper scaling</a:t>
            </a:r>
            <a:r>
              <a:rPr lang="en-US" sz="2800" dirty="0">
                <a:cs typeface="Calibri"/>
              </a:rPr>
              <a:t> </a:t>
            </a:r>
          </a:p>
          <a:p>
            <a:pPr lvl="1" algn="just">
              <a:buChar char="•"/>
            </a:pPr>
            <a:r>
              <a:rPr lang="en-IN" sz="2800" dirty="0">
                <a:cs typeface="Calibri"/>
              </a:rPr>
              <a:t>Too many features</a:t>
            </a:r>
            <a:r>
              <a:rPr lang="en-US" sz="2800" dirty="0">
                <a:cs typeface="Calibri"/>
              </a:rPr>
              <a:t> </a:t>
            </a:r>
          </a:p>
          <a:p>
            <a:pPr lvl="1" algn="just">
              <a:buChar char="•"/>
            </a:pPr>
            <a:r>
              <a:rPr lang="en-IN" sz="2800" dirty="0">
                <a:cs typeface="Calibri"/>
              </a:rPr>
              <a:t>Hidden features</a:t>
            </a:r>
            <a:r>
              <a:rPr lang="en-US" sz="2800" dirty="0">
                <a:cs typeface="Calibri"/>
              </a:rPr>
              <a:t> </a:t>
            </a:r>
          </a:p>
          <a:p>
            <a:pPr lvl="1" algn="just">
              <a:buChar char="•"/>
            </a:pPr>
            <a:r>
              <a:rPr lang="en-IN" sz="2800" dirty="0">
                <a:cs typeface="Calibri"/>
              </a:rPr>
              <a:t>Imbalanced data</a:t>
            </a:r>
            <a:r>
              <a:rPr lang="en-US" sz="2800" dirty="0">
                <a:cs typeface="Calibri"/>
              </a:rPr>
              <a:t> </a:t>
            </a:r>
          </a:p>
          <a:p>
            <a:pPr lvl="1" algn="just">
              <a:buChar char="•"/>
            </a:pPr>
            <a:r>
              <a:rPr lang="en-IN" sz="2800" dirty="0">
                <a:cs typeface="Calibri"/>
              </a:rPr>
              <a:t>Skewed data due to outliers</a:t>
            </a:r>
            <a:r>
              <a:rPr lang="en-US" sz="2800" dirty="0">
                <a:cs typeface="Calibri"/>
              </a:rPr>
              <a:t> </a:t>
            </a:r>
          </a:p>
          <a:p>
            <a:pPr algn="just"/>
            <a:endParaRPr lang="en-US" sz="2800" dirty="0">
              <a:latin typeface="Segoe UI"/>
              <a:cs typeface="Segoe UI"/>
            </a:endParaRPr>
          </a:p>
          <a:p>
            <a:pPr algn="just"/>
            <a:r>
              <a:rPr lang="en-IN" sz="2800" dirty="0">
                <a:cs typeface="Segoe UI"/>
              </a:rPr>
              <a:t>The data was improper scaled so we scaled it to a single scale using </a:t>
            </a:r>
            <a:r>
              <a:rPr lang="en-IN" sz="2800" dirty="0" err="1">
                <a:cs typeface="Segoe UI"/>
              </a:rPr>
              <a:t>sklearns’s</a:t>
            </a:r>
            <a:r>
              <a:rPr lang="en-IN" sz="2800" dirty="0">
                <a:cs typeface="Segoe UI"/>
              </a:rPr>
              <a:t> package </a:t>
            </a:r>
            <a:r>
              <a:rPr lang="en-IN" sz="2800" dirty="0" err="1">
                <a:cs typeface="Segoe UI"/>
              </a:rPr>
              <a:t>StandardScaler</a:t>
            </a:r>
            <a:r>
              <a:rPr lang="en-IN" sz="2800" dirty="0">
                <a:cs typeface="Segoe UI"/>
              </a:rPr>
              <a:t>.</a:t>
            </a:r>
            <a:endParaRPr lang="en-US" sz="2800" dirty="0">
              <a:cs typeface="Calibri"/>
            </a:endParaRPr>
          </a:p>
          <a:p>
            <a:pPr algn="just"/>
            <a:endParaRPr lang="en-IN" sz="2800" dirty="0">
              <a:cs typeface="Segoe UI"/>
            </a:endParaRPr>
          </a:p>
          <a:p>
            <a:pPr algn="just"/>
            <a:r>
              <a:rPr lang="en-IN" sz="2800" dirty="0">
                <a:cs typeface="Segoe UI"/>
              </a:rPr>
              <a:t>There were too many(37) features present in the data so we applied Principal Component Analysis(PCA) and found out the Eigenvalues and on the basis of number of nodes we were able </a:t>
            </a:r>
            <a:r>
              <a:rPr lang="en-IN" sz="2800" dirty="0" err="1">
                <a:cs typeface="Segoe UI"/>
              </a:rPr>
              <a:t>able</a:t>
            </a:r>
            <a:r>
              <a:rPr lang="en-IN" sz="2800" dirty="0">
                <a:cs typeface="Segoe UI"/>
              </a:rPr>
              <a:t> to reduce our features </a:t>
            </a:r>
            <a:r>
              <a:rPr lang="en-IN" sz="2800" dirty="0" err="1">
                <a:cs typeface="Segoe UI"/>
              </a:rPr>
              <a:t>upto</a:t>
            </a:r>
            <a:r>
              <a:rPr lang="en-IN" sz="2800" dirty="0">
                <a:cs typeface="Segoe UI"/>
              </a:rPr>
              <a:t> 7 columns.</a:t>
            </a:r>
          </a:p>
          <a:p>
            <a:pPr algn="just"/>
            <a:endParaRPr lang="en-US" sz="2800" dirty="0">
              <a:latin typeface="Segoe UI"/>
              <a:cs typeface="Segoe UI"/>
            </a:endParaRPr>
          </a:p>
        </p:txBody>
      </p:sp>
      <p:pic>
        <p:nvPicPr>
          <p:cNvPr id="3" name="Picture 2">
            <a:extLst>
              <a:ext uri="{FF2B5EF4-FFF2-40B4-BE49-F238E27FC236}">
                <a16:creationId xmlns="" xmlns:a16="http://schemas.microsoft.com/office/drawing/2014/main" id="{6E0109EC-5434-492D-A3E4-2BA649E14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821519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B434D03-E12A-4A88-9921-250E4F1AB82A}"/>
              </a:ext>
            </a:extLst>
          </p:cNvPr>
          <p:cNvSpPr txBox="1"/>
          <p:nvPr/>
        </p:nvSpPr>
        <p:spPr>
          <a:xfrm>
            <a:off x="719016" y="191477"/>
            <a:ext cx="113694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Limitations of this work and Scope for Future Work</a:t>
            </a:r>
            <a:r>
              <a:rPr lang="en-US" sz="4000" b="1" dirty="0">
                <a:cs typeface="Calibri"/>
              </a:rPr>
              <a:t> </a:t>
            </a:r>
          </a:p>
        </p:txBody>
      </p:sp>
      <p:sp>
        <p:nvSpPr>
          <p:cNvPr id="3" name="TextBox 2">
            <a:extLst>
              <a:ext uri="{FF2B5EF4-FFF2-40B4-BE49-F238E27FC236}">
                <a16:creationId xmlns="" xmlns:a16="http://schemas.microsoft.com/office/drawing/2014/main" id="{7EB21185-4D60-4475-BF23-50C57BA0FF04}"/>
              </a:ext>
            </a:extLst>
          </p:cNvPr>
          <p:cNvSpPr txBox="1"/>
          <p:nvPr/>
        </p:nvSpPr>
        <p:spPr>
          <a:xfrm>
            <a:off x="846016" y="1119555"/>
            <a:ext cx="1091027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t>While we couldn’t reach out goal of 100% accuracy in fraud </a:t>
            </a:r>
            <a:r>
              <a:rPr lang="en-US" sz="2800" dirty="0">
                <a:cs typeface="Calibri"/>
              </a:rPr>
              <a:t> </a:t>
            </a:r>
            <a:r>
              <a:rPr lang="en-IN" sz="2800" dirty="0"/>
              <a:t>detection, we did end up creating a system that can with enough </a:t>
            </a:r>
            <a:r>
              <a:rPr lang="en-US" sz="2800" dirty="0">
                <a:cs typeface="Calibri"/>
              </a:rPr>
              <a:t> </a:t>
            </a:r>
            <a:r>
              <a:rPr lang="en-IN" sz="2800" dirty="0"/>
              <a:t>time and data get very close to that goal. As with any project there </a:t>
            </a:r>
            <a:r>
              <a:rPr lang="en-US" sz="2800" dirty="0">
                <a:cs typeface="Calibri"/>
              </a:rPr>
              <a:t> </a:t>
            </a:r>
            <a:r>
              <a:rPr lang="en-IN" sz="2800" dirty="0"/>
              <a:t>is room for improvement here. The very nature of this project </a:t>
            </a:r>
            <a:r>
              <a:rPr lang="en-US" sz="2800" dirty="0">
                <a:cs typeface="Calibri"/>
              </a:rPr>
              <a:t> </a:t>
            </a:r>
            <a:r>
              <a:rPr lang="en-IN" sz="2800" dirty="0"/>
              <a:t>allows for multiple algorithms to be integrated together as modules </a:t>
            </a:r>
            <a:r>
              <a:rPr lang="en-US" sz="2800" dirty="0">
                <a:cs typeface="Calibri"/>
              </a:rPr>
              <a:t> </a:t>
            </a:r>
            <a:r>
              <a:rPr lang="en-IN" sz="2800" dirty="0"/>
              <a:t>and their results can be combined to increase the accuracy of the </a:t>
            </a:r>
            <a:r>
              <a:rPr lang="en-US" sz="2800" dirty="0">
                <a:cs typeface="Calibri"/>
              </a:rPr>
              <a:t> </a:t>
            </a:r>
            <a:r>
              <a:rPr lang="en-IN" sz="2800" dirty="0"/>
              <a:t>final result. This model can further be improved with the addition </a:t>
            </a:r>
            <a:r>
              <a:rPr lang="en-US" sz="2800" dirty="0">
                <a:cs typeface="Calibri"/>
              </a:rPr>
              <a:t> </a:t>
            </a:r>
            <a:r>
              <a:rPr lang="en-IN" sz="2800" dirty="0"/>
              <a:t>of more algorithms into it. However, the output of these algorithms </a:t>
            </a:r>
            <a:r>
              <a:rPr lang="en-US" sz="2800" dirty="0">
                <a:cs typeface="Calibri"/>
              </a:rPr>
              <a:t> </a:t>
            </a:r>
            <a:r>
              <a:rPr lang="en-IN" sz="2800" dirty="0"/>
              <a:t>needs to be in the same format as the others. Once that condition </a:t>
            </a:r>
            <a:r>
              <a:rPr lang="en-US" sz="2800" dirty="0">
                <a:cs typeface="Calibri"/>
              </a:rPr>
              <a:t> </a:t>
            </a:r>
            <a:r>
              <a:rPr lang="en-IN" sz="2800" dirty="0"/>
              <a:t>is satisfied, the modules are easy to add as done in the code. This </a:t>
            </a:r>
            <a:r>
              <a:rPr lang="en-US" sz="2800" dirty="0">
                <a:cs typeface="Calibri"/>
              </a:rPr>
              <a:t> </a:t>
            </a:r>
            <a:r>
              <a:rPr lang="en-IN" sz="2800" dirty="0"/>
              <a:t>provides a great degree of modularity and versatility to the project.</a:t>
            </a:r>
            <a:r>
              <a:rPr lang="en-US" sz="2800" dirty="0">
                <a:cs typeface="Calibri"/>
              </a:rPr>
              <a:t> </a:t>
            </a:r>
          </a:p>
        </p:txBody>
      </p:sp>
      <p:pic>
        <p:nvPicPr>
          <p:cNvPr id="4" name="Picture 3">
            <a:extLst>
              <a:ext uri="{FF2B5EF4-FFF2-40B4-BE49-F238E27FC236}">
                <a16:creationId xmlns="" xmlns:a16="http://schemas.microsoft.com/office/drawing/2014/main" id="{564CBAEF-0E0F-4D75-9993-DAB409CFA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87134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36EB718-DE02-4806-B816-73300CC2D806}"/>
              </a:ext>
            </a:extLst>
          </p:cNvPr>
          <p:cNvSpPr txBox="1"/>
          <p:nvPr/>
        </p:nvSpPr>
        <p:spPr>
          <a:xfrm>
            <a:off x="4336678" y="317921"/>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 xmlns:a16="http://schemas.microsoft.com/office/drawing/2014/main" id="{E133B776-CBEC-46C1-B728-98C6734EB4D0}"/>
              </a:ext>
            </a:extLst>
          </p:cNvPr>
          <p:cNvSpPr txBox="1"/>
          <p:nvPr/>
        </p:nvSpPr>
        <p:spPr>
          <a:xfrm>
            <a:off x="1165413" y="1348862"/>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 Framing</a:t>
            </a:r>
            <a:r>
              <a:rPr lang="en-US" sz="3200" dirty="0">
                <a:cs typeface="Calibri"/>
              </a:rPr>
              <a:t> </a:t>
            </a:r>
            <a:endParaRPr lang="en-US">
              <a:cs typeface="Calibri" panose="020F0502020204030204"/>
            </a:endParaRPr>
          </a:p>
        </p:txBody>
      </p:sp>
      <p:sp>
        <p:nvSpPr>
          <p:cNvPr id="4" name="TextBox 3">
            <a:extLst>
              <a:ext uri="{FF2B5EF4-FFF2-40B4-BE49-F238E27FC236}">
                <a16:creationId xmlns="" xmlns:a16="http://schemas.microsoft.com/office/drawing/2014/main" id="{3D8A56FA-C775-453F-806D-E662A819BCA8}"/>
              </a:ext>
            </a:extLst>
          </p:cNvPr>
          <p:cNvSpPr txBox="1"/>
          <p:nvPr/>
        </p:nvSpPr>
        <p:spPr>
          <a:xfrm>
            <a:off x="1165413" y="1942775"/>
            <a:ext cx="1092349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600" dirty="0">
                <a:cs typeface="Segoe UI"/>
              </a:rPr>
              <a:t>A Microfinance Institution (MFI) is an organization that offers </a:t>
            </a:r>
            <a:r>
              <a:rPr lang="en-US" sz="2600" dirty="0">
                <a:cs typeface="Calibri"/>
              </a:rPr>
              <a:t> </a:t>
            </a:r>
            <a:r>
              <a:rPr lang="en-US" sz="2600" dirty="0">
                <a:cs typeface="Segoe UI"/>
              </a:rPr>
              <a:t>financial services </a:t>
            </a:r>
            <a:r>
              <a:rPr lang="en-US" sz="2600" dirty="0">
                <a:cs typeface="Calibri"/>
              </a:rPr>
              <a:t> </a:t>
            </a:r>
            <a:r>
              <a:rPr lang="en-US" sz="2600" dirty="0">
                <a:cs typeface="Segoe UI"/>
              </a:rPr>
              <a:t>to low income populations. MFS  becomes very </a:t>
            </a:r>
            <a:r>
              <a:rPr lang="en-US" sz="2600" dirty="0">
                <a:cs typeface="Calibri"/>
              </a:rPr>
              <a:t> </a:t>
            </a:r>
            <a:r>
              <a:rPr lang="en-US" sz="2600" dirty="0">
                <a:cs typeface="Segoe UI"/>
              </a:rPr>
              <a:t>useful when targeting especially the unbanked poor families living </a:t>
            </a:r>
            <a:r>
              <a:rPr lang="en-US" sz="2600" dirty="0">
                <a:cs typeface="Calibri"/>
              </a:rPr>
              <a:t> </a:t>
            </a:r>
            <a:r>
              <a:rPr lang="en-US" sz="2600" dirty="0">
                <a:cs typeface="Segoe UI"/>
              </a:rPr>
              <a:t>in remote areas with not much sources of income.</a:t>
            </a:r>
            <a:endParaRPr lang="en-US" sz="2600" dirty="0"/>
          </a:p>
          <a:p>
            <a:endParaRPr lang="en-US" sz="2600" dirty="0">
              <a:cs typeface="Segoe UI"/>
            </a:endParaRPr>
          </a:p>
          <a:p>
            <a:r>
              <a:rPr lang="en-IN" sz="2600" dirty="0">
                <a:cs typeface="Segoe UI"/>
              </a:rPr>
              <a:t>They understand the importance of communication and how it </a:t>
            </a:r>
            <a:r>
              <a:rPr lang="en-US" sz="2600" dirty="0">
                <a:cs typeface="Calibri"/>
              </a:rPr>
              <a:t> </a:t>
            </a:r>
            <a:r>
              <a:rPr lang="en-IN" sz="2600" dirty="0">
                <a:cs typeface="Segoe UI"/>
              </a:rPr>
              <a:t>effects a person’s life and lack of communication can cause lot of </a:t>
            </a:r>
            <a:r>
              <a:rPr lang="en-US" sz="2600" dirty="0">
                <a:cs typeface="Calibri"/>
              </a:rPr>
              <a:t> </a:t>
            </a:r>
            <a:r>
              <a:rPr lang="en-IN" sz="2600" dirty="0">
                <a:cs typeface="Segoe UI"/>
              </a:rPr>
              <a:t>uncertain problems, thus, focusing on providing their services and </a:t>
            </a:r>
            <a:r>
              <a:rPr lang="en-US" sz="2600" dirty="0">
                <a:cs typeface="Calibri"/>
              </a:rPr>
              <a:t> </a:t>
            </a:r>
            <a:r>
              <a:rPr lang="en-IN" sz="2600" dirty="0">
                <a:cs typeface="Segoe UI"/>
              </a:rPr>
              <a:t>products to low income families and poor customers that can help </a:t>
            </a:r>
            <a:r>
              <a:rPr lang="en-US" sz="2600" dirty="0">
                <a:cs typeface="Calibri"/>
              </a:rPr>
              <a:t> </a:t>
            </a:r>
            <a:r>
              <a:rPr lang="en-IN" sz="2600" dirty="0">
                <a:cs typeface="Segoe UI"/>
              </a:rPr>
              <a:t>them in the need of hour. </a:t>
            </a:r>
          </a:p>
        </p:txBody>
      </p:sp>
      <p:pic>
        <p:nvPicPr>
          <p:cNvPr id="6" name="Picture 5">
            <a:extLst>
              <a:ext uri="{FF2B5EF4-FFF2-40B4-BE49-F238E27FC236}">
                <a16:creationId xmlns="" xmlns:a16="http://schemas.microsoft.com/office/drawing/2014/main" id="{AC2A7362-D4B7-458F-B77A-54911AA84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511" y="-1600953"/>
            <a:ext cx="10287000" cy="6858000"/>
          </a:xfrm>
          <a:prstGeom prst="rect">
            <a:avLst/>
          </a:prstGeom>
        </p:spPr>
      </p:pic>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BEFF20E-2B0D-43FF-9A73-5AE9907C8AA4}"/>
              </a:ext>
            </a:extLst>
          </p:cNvPr>
          <p:cNvSpPr txBox="1"/>
          <p:nvPr/>
        </p:nvSpPr>
        <p:spPr>
          <a:xfrm>
            <a:off x="699477" y="112347"/>
            <a:ext cx="67681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dirty="0">
                <a:latin typeface="WordVisi_MSFontService"/>
              </a:rPr>
              <a:t>ACKNOWLEDGMENT</a:t>
            </a:r>
            <a:endParaRPr lang="en-US" sz="4400" dirty="0">
              <a:cs typeface="Calibri"/>
            </a:endParaRPr>
          </a:p>
        </p:txBody>
      </p:sp>
      <p:sp>
        <p:nvSpPr>
          <p:cNvPr id="3" name="TextBox 2">
            <a:extLst>
              <a:ext uri="{FF2B5EF4-FFF2-40B4-BE49-F238E27FC236}">
                <a16:creationId xmlns="" xmlns:a16="http://schemas.microsoft.com/office/drawing/2014/main" id="{2E5859D6-E838-4AD6-98A4-63FE67F7CA88}"/>
              </a:ext>
            </a:extLst>
          </p:cNvPr>
          <p:cNvSpPr txBox="1"/>
          <p:nvPr/>
        </p:nvSpPr>
        <p:spPr>
          <a:xfrm>
            <a:off x="495301" y="3852985"/>
            <a:ext cx="11391900"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t>It is my deepest pleasure and gratification to present this report. Working on this project was an incredible experience that has given me a very informative knowledge regarding the data analysis process.</a:t>
            </a:r>
          </a:p>
          <a:p>
            <a:pPr algn="just"/>
            <a:r>
              <a:rPr lang="en-US" sz="2800" dirty="0"/>
              <a:t>All the required information and dataset are provided by Flip Robo Technologies (Bangalore) that helped me to complete the project.</a:t>
            </a:r>
          </a:p>
          <a:p>
            <a:pPr algn="just"/>
            <a:r>
              <a:rPr lang="en-US" sz="2800" dirty="0"/>
              <a:t>I want to thank my SME </a:t>
            </a:r>
            <a:r>
              <a:rPr lang="en-US" sz="2800" dirty="0" err="1"/>
              <a:t>Sristi</a:t>
            </a:r>
            <a:r>
              <a:rPr lang="en-US" sz="2800" dirty="0"/>
              <a:t> </a:t>
            </a:r>
            <a:r>
              <a:rPr lang="en-US" sz="2800" dirty="0" err="1"/>
              <a:t>Maan</a:t>
            </a:r>
            <a:r>
              <a:rPr lang="en-US" sz="2800" dirty="0"/>
              <a:t> for giving the dataset and instructions to perform the complete case study process.</a:t>
            </a:r>
          </a:p>
        </p:txBody>
      </p:sp>
      <p:pic>
        <p:nvPicPr>
          <p:cNvPr id="7" name="Picture 6">
            <a:extLst>
              <a:ext uri="{FF2B5EF4-FFF2-40B4-BE49-F238E27FC236}">
                <a16:creationId xmlns="" xmlns:a16="http://schemas.microsoft.com/office/drawing/2014/main" id="{4CF5C7B5-E9A5-4C38-BBAE-6E0D3A33786E}"/>
              </a:ext>
            </a:extLst>
          </p:cNvPr>
          <p:cNvPicPr>
            <a:picLocks noChangeAspect="1"/>
          </p:cNvPicPr>
          <p:nvPr/>
        </p:nvPicPr>
        <p:blipFill rotWithShape="1">
          <a:blip r:embed="rId2">
            <a:extLst>
              <a:ext uri="{28A0092B-C50C-407E-A947-70E740481C1C}">
                <a14:useLocalDpi xmlns:a14="http://schemas.microsoft.com/office/drawing/2010/main" val="0"/>
              </a:ext>
            </a:extLst>
          </a:blip>
          <a:srcRect l="14902" r="20567"/>
          <a:stretch/>
        </p:blipFill>
        <p:spPr>
          <a:xfrm>
            <a:off x="3326423" y="845216"/>
            <a:ext cx="4750777" cy="3067524"/>
          </a:xfrm>
          <a:prstGeom prst="rect">
            <a:avLst/>
          </a:prstGeom>
        </p:spPr>
      </p:pic>
      <p:pic>
        <p:nvPicPr>
          <p:cNvPr id="8" name="Picture 7">
            <a:extLst>
              <a:ext uri="{FF2B5EF4-FFF2-40B4-BE49-F238E27FC236}">
                <a16:creationId xmlns="" xmlns:a16="http://schemas.microsoft.com/office/drawing/2014/main" id="{FBF78D66-10D3-4BD0-AB7B-83BAA73C1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924499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691855-C92B-4E92-B12A-0C09CCB712BD}"/>
              </a:ext>
            </a:extLst>
          </p:cNvPr>
          <p:cNvSpPr>
            <a:spLocks noGrp="1"/>
          </p:cNvSpPr>
          <p:nvPr>
            <p:ph type="title"/>
          </p:nvPr>
        </p:nvSpPr>
        <p:spPr>
          <a:xfrm>
            <a:off x="681318" y="365125"/>
            <a:ext cx="10672482" cy="1347974"/>
          </a:xfrm>
        </p:spPr>
        <p:txBody>
          <a:bodyPr>
            <a:normAutofit/>
          </a:bodyPr>
          <a:lstStyle/>
          <a:p>
            <a:pPr algn="just"/>
            <a:r>
              <a:rPr lang="en-IN" sz="3200" b="1" dirty="0">
                <a:latin typeface="Calibri"/>
                <a:cs typeface="Calibri"/>
              </a:rPr>
              <a:t>Conceptual Background of the Domain Problem</a:t>
            </a:r>
            <a:endParaRPr lang="en-US" sz="3200" b="1" dirty="0">
              <a:cs typeface="Calibri Light" panose="020F0302020204030204"/>
            </a:endParaRPr>
          </a:p>
        </p:txBody>
      </p:sp>
      <p:sp>
        <p:nvSpPr>
          <p:cNvPr id="3" name="Content Placeholder 2">
            <a:extLst>
              <a:ext uri="{FF2B5EF4-FFF2-40B4-BE49-F238E27FC236}">
                <a16:creationId xmlns="" xmlns:a16="http://schemas.microsoft.com/office/drawing/2014/main" id="{82AF9ABA-34D6-427E-BA4E-96600AE4F29B}"/>
              </a:ext>
            </a:extLst>
          </p:cNvPr>
          <p:cNvSpPr>
            <a:spLocks noGrp="1"/>
          </p:cNvSpPr>
          <p:nvPr>
            <p:ph idx="1"/>
          </p:nvPr>
        </p:nvSpPr>
        <p:spPr>
          <a:xfrm>
            <a:off x="4635499" y="1408766"/>
            <a:ext cx="7345829" cy="4351338"/>
          </a:xfrm>
        </p:spPr>
        <p:txBody>
          <a:bodyPr vert="horz" lIns="91440" tIns="45720" rIns="91440" bIns="45720" rtlCol="0" anchor="t">
            <a:normAutofit lnSpcReduction="10000"/>
          </a:bodyPr>
          <a:lstStyle/>
          <a:p>
            <a:endParaRPr lang="en-IN" sz="2600" dirty="0">
              <a:ea typeface="+mn-lt"/>
              <a:cs typeface="+mn-lt"/>
            </a:endParaRPr>
          </a:p>
          <a:p>
            <a:pPr marL="0" indent="0" algn="just">
              <a:buNone/>
            </a:pPr>
            <a:r>
              <a:rPr lang="en-US" sz="2600"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sz="2600" dirty="0">
              <a:cs typeface="Calibri"/>
            </a:endParaRPr>
          </a:p>
        </p:txBody>
      </p:sp>
      <p:pic>
        <p:nvPicPr>
          <p:cNvPr id="4" name="Picture 3">
            <a:extLst>
              <a:ext uri="{FF2B5EF4-FFF2-40B4-BE49-F238E27FC236}">
                <a16:creationId xmlns="" xmlns:a16="http://schemas.microsoft.com/office/drawing/2014/main" id="{748F3E27-9856-4F6D-AB40-4E4831A94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pic>
        <p:nvPicPr>
          <p:cNvPr id="8" name="Picture 7">
            <a:extLst>
              <a:ext uri="{FF2B5EF4-FFF2-40B4-BE49-F238E27FC236}">
                <a16:creationId xmlns="" xmlns:a16="http://schemas.microsoft.com/office/drawing/2014/main" id="{9E9B44F1-B1FA-4B13-B0A7-881B2010DD18}"/>
              </a:ext>
            </a:extLst>
          </p:cNvPr>
          <p:cNvPicPr>
            <a:picLocks noChangeAspect="1"/>
          </p:cNvPicPr>
          <p:nvPr/>
        </p:nvPicPr>
        <p:blipFill rotWithShape="1">
          <a:blip r:embed="rId3">
            <a:extLst>
              <a:ext uri="{28A0092B-C50C-407E-A947-70E740481C1C}">
                <a14:useLocalDpi xmlns:a14="http://schemas.microsoft.com/office/drawing/2010/main" val="0"/>
              </a:ext>
            </a:extLst>
          </a:blip>
          <a:srcRect l="25857" r="21852" b="1555"/>
          <a:stretch/>
        </p:blipFill>
        <p:spPr>
          <a:xfrm>
            <a:off x="114300" y="2022474"/>
            <a:ext cx="4533900" cy="3334257"/>
          </a:xfrm>
          <a:prstGeom prst="rect">
            <a:avLst/>
          </a:prstGeom>
        </p:spPr>
      </p:pic>
    </p:spTree>
    <p:extLst>
      <p:ext uri="{BB962C8B-B14F-4D97-AF65-F5344CB8AC3E}">
        <p14:creationId xmlns:p14="http://schemas.microsoft.com/office/powerpoint/2010/main" val="39906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57EF4-A4A1-4F51-97EA-D31005B02045}"/>
              </a:ext>
            </a:extLst>
          </p:cNvPr>
          <p:cNvSpPr>
            <a:spLocks noGrp="1"/>
          </p:cNvSpPr>
          <p:nvPr>
            <p:ph type="title"/>
          </p:nvPr>
        </p:nvSpPr>
        <p:spPr>
          <a:xfrm>
            <a:off x="838200" y="51360"/>
            <a:ext cx="10515600" cy="1325563"/>
          </a:xfrm>
        </p:spPr>
        <p:txBody>
          <a:bodyPr>
            <a:normAutofit/>
          </a:bodyPr>
          <a:lstStyle/>
          <a:p>
            <a:pPr algn="ctr"/>
            <a:r>
              <a:rPr lang="en-IN" sz="3200" b="1" dirty="0">
                <a:latin typeface="+mn-lt"/>
                <a:ea typeface="+mj-lt"/>
                <a:cs typeface="+mj-lt"/>
              </a:rPr>
              <a:t>Review of Literature</a:t>
            </a:r>
            <a:endParaRPr lang="en-US" sz="3200" b="1" dirty="0">
              <a:latin typeface="+mn-lt"/>
            </a:endParaRPr>
          </a:p>
        </p:txBody>
      </p:sp>
      <p:sp>
        <p:nvSpPr>
          <p:cNvPr id="3" name="Content Placeholder 2">
            <a:extLst>
              <a:ext uri="{FF2B5EF4-FFF2-40B4-BE49-F238E27FC236}">
                <a16:creationId xmlns=""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 xmlns:a16="http://schemas.microsoft.com/office/drawing/2014/main" id="{1DBB05AD-1AF5-40AE-B6DA-4A8643899177}"/>
              </a:ext>
            </a:extLst>
          </p:cNvPr>
          <p:cNvSpPr txBox="1"/>
          <p:nvPr/>
        </p:nvSpPr>
        <p:spPr>
          <a:xfrm>
            <a:off x="894863" y="1051170"/>
            <a:ext cx="1057812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The Microfinance services (MFS) provided by MFI are Group Loans, </a:t>
            </a:r>
            <a:r>
              <a:rPr lang="en-US" sz="2800" dirty="0">
                <a:cs typeface="Calibri"/>
              </a:rPr>
              <a:t> </a:t>
            </a:r>
            <a:r>
              <a:rPr lang="en-US" sz="2800" dirty="0">
                <a:cs typeface="Segoe UI"/>
              </a:rPr>
              <a:t>Agricultural Loans, Individual Business Loans and so on. Many </a:t>
            </a:r>
            <a:r>
              <a:rPr lang="en-US" sz="2800" dirty="0">
                <a:cs typeface="Calibri"/>
              </a:rPr>
              <a:t> </a:t>
            </a:r>
            <a:r>
              <a:rPr lang="en-US" sz="2800" dirty="0">
                <a:cs typeface="Segoe UI"/>
              </a:rPr>
              <a:t>microfinance institutions (MFI), experts and donors are supporting </a:t>
            </a:r>
            <a:r>
              <a:rPr lang="en-US" sz="2800" dirty="0">
                <a:cs typeface="Calibri"/>
              </a:rPr>
              <a:t> </a:t>
            </a:r>
            <a:r>
              <a:rPr lang="en-US" sz="2800" dirty="0">
                <a:cs typeface="Segoe UI"/>
              </a:rPr>
              <a:t>the idea of using mobile financial services (MFS) which they feel are more convenient and efficient, and cost saving, than the </a:t>
            </a:r>
            <a:r>
              <a:rPr lang="en-US" sz="2800" dirty="0">
                <a:cs typeface="Calibri"/>
              </a:rPr>
              <a:t> </a:t>
            </a:r>
            <a:r>
              <a:rPr lang="en-US" sz="28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800" dirty="0">
                <a:cs typeface="Calibri"/>
              </a:rPr>
              <a:t> </a:t>
            </a:r>
          </a:p>
          <a:p>
            <a:pPr algn="just"/>
            <a:r>
              <a:rPr lang="en-US" sz="2800" dirty="0">
                <a:cs typeface="Segoe UI"/>
              </a:rPr>
              <a:t>Today, microfinance is widely accepted as a poverty-reduction tool,</a:t>
            </a:r>
            <a:r>
              <a:rPr lang="en-US" sz="2800" dirty="0">
                <a:cs typeface="Calibri"/>
              </a:rPr>
              <a:t> </a:t>
            </a:r>
            <a:r>
              <a:rPr lang="en-US" sz="2800" dirty="0">
                <a:cs typeface="Segoe UI"/>
              </a:rPr>
              <a:t>representing $70 billion in outstanding loans and a global outreach </a:t>
            </a:r>
            <a:r>
              <a:rPr lang="en-US" sz="2800" dirty="0">
                <a:cs typeface="Calibri"/>
              </a:rPr>
              <a:t> </a:t>
            </a:r>
            <a:r>
              <a:rPr lang="en-US" sz="2800" dirty="0">
                <a:cs typeface="Segoe UI"/>
              </a:rPr>
              <a:t>of 200 million clients.</a:t>
            </a:r>
          </a:p>
        </p:txBody>
      </p:sp>
      <p:pic>
        <p:nvPicPr>
          <p:cNvPr id="5" name="Picture 4">
            <a:extLst>
              <a:ext uri="{FF2B5EF4-FFF2-40B4-BE49-F238E27FC236}">
                <a16:creationId xmlns="" xmlns:a16="http://schemas.microsoft.com/office/drawing/2014/main" id="{B21BE067-CDB0-4424-BF9F-E381F9237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10171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7A9FD-C450-4A37-8BAC-5F097658B672}"/>
              </a:ext>
            </a:extLst>
          </p:cNvPr>
          <p:cNvSpPr>
            <a:spLocks noGrp="1"/>
          </p:cNvSpPr>
          <p:nvPr>
            <p:ph type="title"/>
          </p:nvPr>
        </p:nvSpPr>
        <p:spPr/>
        <p:txBody>
          <a:bodyPr>
            <a:normAutofit fontScale="90000"/>
          </a:bodyPr>
          <a:lstStyle/>
          <a:p>
            <a:r>
              <a:rPr lang="en-IN" sz="3200" b="1" dirty="0">
                <a:latin typeface="+mn-lt"/>
                <a:ea typeface="+mj-lt"/>
                <a:cs typeface="+mj-lt"/>
              </a:rPr>
              <a:t>Motivation for the Problem Undertaken</a:t>
            </a:r>
            <a:endParaRPr lang="en-US" sz="3200" b="1" dirty="0">
              <a:latin typeface="+mn-lt"/>
              <a:ea typeface="+mj-lt"/>
              <a:cs typeface="+mj-lt"/>
            </a:endParaRPr>
          </a:p>
        </p:txBody>
      </p:sp>
      <p:sp>
        <p:nvSpPr>
          <p:cNvPr id="3" name="Content Placeholder 2">
            <a:extLst>
              <a:ext uri="{FF2B5EF4-FFF2-40B4-BE49-F238E27FC236}">
                <a16:creationId xmlns=""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lgn="just">
              <a:buNone/>
            </a:pPr>
            <a:r>
              <a:rPr lang="en-IN" dirty="0">
                <a:ea typeface="+mn-lt"/>
                <a:cs typeface="+mn-lt"/>
              </a:rPr>
              <a:t>   We understand the importance of communication and how it effects a person’s life and lack of communication can cause lot of uncertain problems so we want to work in order to bridge this gap between people.</a:t>
            </a:r>
            <a:endParaRPr lang="en-US" dirty="0">
              <a:ea typeface="+mn-lt"/>
              <a:cs typeface="+mn-lt"/>
            </a:endParaRPr>
          </a:p>
          <a:p>
            <a:pPr algn="just">
              <a:buNone/>
            </a:pPr>
            <a:endParaRPr lang="en-IN" dirty="0">
              <a:ea typeface="+mn-lt"/>
              <a:cs typeface="+mn-lt"/>
            </a:endParaRPr>
          </a:p>
          <a:p>
            <a:pPr algn="just">
              <a:buNone/>
            </a:pPr>
            <a:r>
              <a:rPr lang="en-US" dirty="0">
                <a:ea typeface="+mn-lt"/>
                <a:cs typeface="+mn-lt"/>
              </a:rPr>
              <a:t>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lgn="just">
              <a:buNone/>
            </a:pPr>
            <a:endParaRPr lang="en-US" dirty="0">
              <a:cs typeface="Calibri" panose="020F0502020204030204"/>
            </a:endParaRPr>
          </a:p>
        </p:txBody>
      </p:sp>
      <p:pic>
        <p:nvPicPr>
          <p:cNvPr id="4" name="Picture 3">
            <a:extLst>
              <a:ext uri="{FF2B5EF4-FFF2-40B4-BE49-F238E27FC236}">
                <a16:creationId xmlns="" xmlns:a16="http://schemas.microsoft.com/office/drawing/2014/main" id="{CAB53BB9-50AD-4BCE-82D2-70C780CB8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33313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B0DC27-C1A6-4D9B-A44A-9320A9BC2DA6}"/>
              </a:ext>
            </a:extLst>
          </p:cNvPr>
          <p:cNvSpPr>
            <a:spLocks noGrp="1"/>
          </p:cNvSpPr>
          <p:nvPr>
            <p:ph type="title"/>
          </p:nvPr>
        </p:nvSpPr>
        <p:spPr/>
        <p:txBody>
          <a:bodyPr>
            <a:normAutofit fontScale="90000"/>
          </a:bodyPr>
          <a:lstStyle/>
          <a:p>
            <a:pPr algn="ctr"/>
            <a:r>
              <a:rPr lang="en-IN" sz="3200" b="1" dirty="0">
                <a:latin typeface="+mn-lt"/>
                <a:ea typeface="+mj-lt"/>
                <a:cs typeface="+mj-lt"/>
              </a:rPr>
              <a:t>Analytical Problem Framing</a:t>
            </a:r>
            <a:endParaRPr lang="en-US" sz="3200" b="1" dirty="0">
              <a:latin typeface="+mn-lt"/>
              <a:cs typeface="Calibri Light"/>
            </a:endParaRPr>
          </a:p>
        </p:txBody>
      </p:sp>
      <p:sp>
        <p:nvSpPr>
          <p:cNvPr id="3" name="Content Placeholder 2">
            <a:extLst>
              <a:ext uri="{FF2B5EF4-FFF2-40B4-BE49-F238E27FC236}">
                <a16:creationId xmlns="" xmlns:a16="http://schemas.microsoft.com/office/drawing/2014/main"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a:ea typeface="+mn-lt"/>
                <a:cs typeface="+mn-lt"/>
              </a:rPr>
              <a:t>Mathematical/ Analytical Modeling of the Problem</a:t>
            </a:r>
          </a:p>
          <a:p>
            <a:pPr marL="0" indent="0">
              <a:buNone/>
            </a:pPr>
            <a:endParaRPr lang="en-IN" sz="3200" b="1" dirty="0">
              <a:ea typeface="+mn-lt"/>
              <a:cs typeface="+mn-lt"/>
            </a:endParaRPr>
          </a:p>
          <a:p>
            <a:pPr marL="0" indent="0">
              <a:buNone/>
            </a:pPr>
            <a:r>
              <a:rPr lang="en-IN">
                <a:ea typeface="+mn-lt"/>
                <a:cs typeface="+mn-lt"/>
              </a:rPr>
              <a:t>We first look into the statistics of data shown in fig 1.</a:t>
            </a:r>
          </a:p>
          <a:p>
            <a:pPr marL="0" indent="0">
              <a:buNone/>
            </a:pPr>
            <a:endParaRPr lang="en-IN" dirty="0">
              <a:cs typeface="Calibri"/>
            </a:endParaRPr>
          </a:p>
        </p:txBody>
      </p:sp>
      <p:pic>
        <p:nvPicPr>
          <p:cNvPr id="5" name="Picture 4">
            <a:extLst>
              <a:ext uri="{FF2B5EF4-FFF2-40B4-BE49-F238E27FC236}">
                <a16:creationId xmlns="" xmlns:a16="http://schemas.microsoft.com/office/drawing/2014/main" id="{183813A3-7A4E-4B77-B818-283D859F9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pic>
        <p:nvPicPr>
          <p:cNvPr id="6" name="Picture 4" descr="Graphical user interface, text, application, table&#10;&#10;Description automatically generated">
            <a:extLst>
              <a:ext uri="{FF2B5EF4-FFF2-40B4-BE49-F238E27FC236}">
                <a16:creationId xmlns="" xmlns:a16="http://schemas.microsoft.com/office/drawing/2014/main" id="{A5BF3FCE-0DBA-475C-B32F-5563B5467EF8}"/>
              </a:ext>
            </a:extLst>
          </p:cNvPr>
          <p:cNvPicPr>
            <a:picLocks noChangeAspect="1"/>
          </p:cNvPicPr>
          <p:nvPr/>
        </p:nvPicPr>
        <p:blipFill>
          <a:blip r:embed="rId3"/>
          <a:stretch>
            <a:fillRect/>
          </a:stretch>
        </p:blipFill>
        <p:spPr>
          <a:xfrm>
            <a:off x="835672" y="3554922"/>
            <a:ext cx="9504369" cy="2829484"/>
          </a:xfrm>
          <a:prstGeom prst="rect">
            <a:avLst/>
          </a:prstGeom>
        </p:spPr>
      </p:pic>
    </p:spTree>
    <p:extLst>
      <p:ext uri="{BB962C8B-B14F-4D97-AF65-F5344CB8AC3E}">
        <p14:creationId xmlns:p14="http://schemas.microsoft.com/office/powerpoint/2010/main" val="3910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D93B7-331D-47A8-807D-9C6725A3E29A}"/>
              </a:ext>
            </a:extLst>
          </p:cNvPr>
          <p:cNvSpPr>
            <a:spLocks noGrp="1"/>
          </p:cNvSpPr>
          <p:nvPr>
            <p:ph type="title"/>
          </p:nvPr>
        </p:nvSpPr>
        <p:spPr>
          <a:xfrm>
            <a:off x="838200" y="154110"/>
            <a:ext cx="10515600" cy="456102"/>
          </a:xfrm>
        </p:spPr>
        <p:txBody>
          <a:bodyPr>
            <a:noAutofit/>
          </a:bodyPr>
          <a:lstStyle/>
          <a:p>
            <a:r>
              <a:rPr lang="en-IN" sz="3200" dirty="0">
                <a:latin typeface="+mn-lt"/>
                <a:ea typeface="+mj-lt"/>
                <a:cs typeface="+mj-lt"/>
              </a:rPr>
              <a:t>We look for the skewness present in data shown in fig 2,</a:t>
            </a:r>
            <a:endParaRPr lang="en-US" sz="3200" dirty="0">
              <a:latin typeface="+mn-lt"/>
            </a:endParaRPr>
          </a:p>
        </p:txBody>
      </p:sp>
      <p:sp>
        <p:nvSpPr>
          <p:cNvPr id="5" name="TextBox 4">
            <a:extLst>
              <a:ext uri="{FF2B5EF4-FFF2-40B4-BE49-F238E27FC236}">
                <a16:creationId xmlns="" xmlns:a16="http://schemas.microsoft.com/office/drawing/2014/main" id="{94C8244A-0F42-4B88-9148-F62AAFB5117E}"/>
              </a:ext>
            </a:extLst>
          </p:cNvPr>
          <p:cNvSpPr txBox="1"/>
          <p:nvPr/>
        </p:nvSpPr>
        <p:spPr>
          <a:xfrm>
            <a:off x="5189818" y="6269318"/>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2 skewness in data</a:t>
            </a:r>
            <a:r>
              <a:rPr lang="en-US" sz="1600" dirty="0">
                <a:cs typeface="Calibri"/>
              </a:rPr>
              <a:t> </a:t>
            </a:r>
          </a:p>
        </p:txBody>
      </p:sp>
      <p:pic>
        <p:nvPicPr>
          <p:cNvPr id="6" name="Picture 5">
            <a:extLst>
              <a:ext uri="{FF2B5EF4-FFF2-40B4-BE49-F238E27FC236}">
                <a16:creationId xmlns="" xmlns:a16="http://schemas.microsoft.com/office/drawing/2014/main" id="{EF5E671F-58A5-4D6F-ACF5-EA095F4A1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
        <p:nvSpPr>
          <p:cNvPr id="3" name="Content Placeholder 2"/>
          <p:cNvSpPr>
            <a:spLocks noGrp="1"/>
          </p:cNvSpPr>
          <p:nvPr>
            <p:ph idx="1"/>
          </p:nvPr>
        </p:nvSpPr>
        <p:spPr/>
        <p:txBody>
          <a:bodyPr/>
          <a:lstStyle/>
          <a:p>
            <a:endParaRPr lang="en-US" dirty="0"/>
          </a:p>
        </p:txBody>
      </p:sp>
      <p:pic>
        <p:nvPicPr>
          <p:cNvPr id="7" name="Picture 4" descr="Table&#10;&#10;Description automatically generated">
            <a:extLst>
              <a:ext uri="{FF2B5EF4-FFF2-40B4-BE49-F238E27FC236}">
                <a16:creationId xmlns="" xmlns:a16="http://schemas.microsoft.com/office/drawing/2014/main" id="{648111E1-03A7-4572-9C4F-73F3258BE27C}"/>
              </a:ext>
            </a:extLst>
          </p:cNvPr>
          <p:cNvPicPr>
            <a:picLocks noChangeAspect="1"/>
          </p:cNvPicPr>
          <p:nvPr/>
        </p:nvPicPr>
        <p:blipFill>
          <a:blip r:embed="rId3"/>
          <a:stretch>
            <a:fillRect/>
          </a:stretch>
        </p:blipFill>
        <p:spPr>
          <a:xfrm>
            <a:off x="4847941" y="762000"/>
            <a:ext cx="3106257" cy="5414963"/>
          </a:xfrm>
          <a:prstGeom prst="rect">
            <a:avLst/>
          </a:prstGeom>
        </p:spPr>
      </p:pic>
    </p:spTree>
    <p:extLst>
      <p:ext uri="{BB962C8B-B14F-4D97-AF65-F5344CB8AC3E}">
        <p14:creationId xmlns:p14="http://schemas.microsoft.com/office/powerpoint/2010/main" val="222319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77033-F802-4F4B-B980-6B50BC5F6DAA}"/>
              </a:ext>
            </a:extLst>
          </p:cNvPr>
          <p:cNvSpPr>
            <a:spLocks noGrp="1"/>
          </p:cNvSpPr>
          <p:nvPr>
            <p:ph type="title"/>
          </p:nvPr>
        </p:nvSpPr>
        <p:spPr/>
        <p:txBody>
          <a:bodyPr>
            <a:normAutofit fontScale="90000"/>
          </a:bodyPr>
          <a:lstStyle/>
          <a:p>
            <a:r>
              <a:rPr lang="en-IN" sz="4000" b="1">
                <a:ea typeface="+mj-lt"/>
                <a:cs typeface="+mj-lt"/>
              </a:rPr>
              <a:t>Data Sources and their formats</a:t>
            </a:r>
            <a:endParaRPr lang="en-US" sz="4000" b="1"/>
          </a:p>
        </p:txBody>
      </p:sp>
      <p:sp>
        <p:nvSpPr>
          <p:cNvPr id="3" name="Content Placeholder 2">
            <a:extLst>
              <a:ext uri="{FF2B5EF4-FFF2-40B4-BE49-F238E27FC236}">
                <a16:creationId xmlns="" xmlns:a16="http://schemas.microsoft.com/office/drawing/2014/main" id="{3030797C-0783-46DE-A69D-B1E4699231D6}"/>
              </a:ext>
            </a:extLst>
          </p:cNvPr>
          <p:cNvSpPr>
            <a:spLocks noGrp="1"/>
          </p:cNvSpPr>
          <p:nvPr>
            <p:ph idx="1"/>
          </p:nvPr>
        </p:nvSpPr>
        <p:spPr/>
        <p:txBody>
          <a:bodyPr vert="horz" lIns="91440" tIns="45720" rIns="91440" bIns="45720" rtlCol="0" anchor="t">
            <a:normAutofit fontScale="92500" lnSpcReduction="20000"/>
          </a:bodyPr>
          <a:lstStyle/>
          <a:p>
            <a:pPr>
              <a:buNone/>
            </a:pPr>
            <a:r>
              <a:rPr lang="en-US" sz="2400" dirty="0">
                <a:ea typeface="+mn-lt"/>
                <a:cs typeface="+mn-lt"/>
              </a:rPr>
              <a:t>The  variable features of this problem statement are :-</a:t>
            </a:r>
          </a:p>
          <a:p>
            <a:pPr>
              <a:buNone/>
            </a:pPr>
            <a:r>
              <a:rPr lang="en-US" sz="2400" dirty="0">
                <a:ea typeface="+mn-lt"/>
                <a:cs typeface="+mn-lt"/>
              </a:rPr>
              <a:t> Variable : </a:t>
            </a:r>
            <a:r>
              <a:rPr lang="en-US" sz="2400" dirty="0" err="1">
                <a:ea typeface="+mn-lt"/>
                <a:cs typeface="+mn-lt"/>
              </a:rPr>
              <a:t>Defination</a:t>
            </a:r>
            <a:r>
              <a:rPr lang="en-US" sz="2400" dirty="0">
                <a:ea typeface="+mn-lt"/>
                <a:cs typeface="+mn-lt"/>
              </a:rPr>
              <a:t> -&gt; comment</a:t>
            </a:r>
          </a:p>
          <a:p>
            <a:pPr algn="l">
              <a:buFont typeface="Arial" panose="020B0604020202020204" pitchFamily="34" charset="0"/>
              <a:buChar char="•"/>
            </a:pPr>
            <a:r>
              <a:rPr lang="en-US" sz="2400" b="0" i="0" dirty="0">
                <a:solidFill>
                  <a:srgbClr val="000000"/>
                </a:solidFill>
                <a:effectLst/>
              </a:rPr>
              <a:t>label : Flag indicating whether the user paid back the credit amount within 5 days of issuing the loan{1:success, 0:failure}</a:t>
            </a:r>
          </a:p>
          <a:p>
            <a:pPr algn="l">
              <a:buFont typeface="Arial" panose="020B0604020202020204" pitchFamily="34" charset="0"/>
              <a:buChar char="•"/>
            </a:pPr>
            <a:r>
              <a:rPr lang="en-US" sz="2400" b="0" i="0" dirty="0" err="1">
                <a:solidFill>
                  <a:srgbClr val="000000"/>
                </a:solidFill>
                <a:effectLst/>
              </a:rPr>
              <a:t>msisdn</a:t>
            </a:r>
            <a:r>
              <a:rPr lang="en-US" sz="2400" b="0" i="0" dirty="0">
                <a:solidFill>
                  <a:srgbClr val="000000"/>
                </a:solidFill>
                <a:effectLst/>
              </a:rPr>
              <a:t> : mobile number of user</a:t>
            </a:r>
          </a:p>
          <a:p>
            <a:pPr algn="l">
              <a:buFont typeface="Arial" panose="020B0604020202020204" pitchFamily="34" charset="0"/>
              <a:buChar char="•"/>
            </a:pPr>
            <a:r>
              <a:rPr lang="en-US" sz="2400" b="0" i="0" dirty="0" err="1">
                <a:solidFill>
                  <a:srgbClr val="000000"/>
                </a:solidFill>
                <a:effectLst/>
              </a:rPr>
              <a:t>aon</a:t>
            </a:r>
            <a:r>
              <a:rPr lang="en-US" sz="2400" b="0" i="0" dirty="0">
                <a:solidFill>
                  <a:srgbClr val="000000"/>
                </a:solidFill>
                <a:effectLst/>
              </a:rPr>
              <a:t> : age on cellular network in days</a:t>
            </a:r>
          </a:p>
          <a:p>
            <a:pPr algn="l">
              <a:buFont typeface="Arial" panose="020B0604020202020204" pitchFamily="34" charset="0"/>
              <a:buChar char="•"/>
            </a:pPr>
            <a:r>
              <a:rPr lang="en-US" sz="2400" b="0" i="0" dirty="0">
                <a:solidFill>
                  <a:srgbClr val="000000"/>
                </a:solidFill>
                <a:effectLst/>
              </a:rPr>
              <a:t>daily_decr30 : Daily amount spent from main account, averaged over last 30 days (in Indonesian Rupiah)</a:t>
            </a:r>
          </a:p>
          <a:p>
            <a:pPr algn="l">
              <a:buFont typeface="Arial" panose="020B0604020202020204" pitchFamily="34" charset="0"/>
              <a:buChar char="•"/>
            </a:pPr>
            <a:r>
              <a:rPr lang="en-US" sz="2400" b="0" i="0" dirty="0">
                <a:solidFill>
                  <a:srgbClr val="000000"/>
                </a:solidFill>
                <a:effectLst/>
              </a:rPr>
              <a:t>daily_decr90 : Daily amount spent from main account, averaged over last 90 days (in Indonesian Rupiah)</a:t>
            </a:r>
          </a:p>
          <a:p>
            <a:pPr marL="0" indent="0">
              <a:buNone/>
            </a:pPr>
            <a:endParaRPr lang="en-US" sz="2400" dirty="0">
              <a:cs typeface="Calibri" panose="020F0502020204030204"/>
            </a:endParaRPr>
          </a:p>
        </p:txBody>
      </p:sp>
      <p:pic>
        <p:nvPicPr>
          <p:cNvPr id="4" name="Picture 3">
            <a:extLst>
              <a:ext uri="{FF2B5EF4-FFF2-40B4-BE49-F238E27FC236}">
                <a16:creationId xmlns="" xmlns:a16="http://schemas.microsoft.com/office/drawing/2014/main" id="{0F8D58FA-474A-4516-ADCE-B2C0E1E10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44909"/>
            <a:ext cx="10287000" cy="6858000"/>
          </a:xfrm>
          <a:prstGeom prst="rect">
            <a:avLst/>
          </a:prstGeom>
        </p:spPr>
      </p:pic>
    </p:spTree>
    <p:extLst>
      <p:ext uri="{BB962C8B-B14F-4D97-AF65-F5344CB8AC3E}">
        <p14:creationId xmlns:p14="http://schemas.microsoft.com/office/powerpoint/2010/main" val="24070331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115</TotalTime>
  <Words>947</Words>
  <Application>Microsoft Office PowerPoint</Application>
  <PresentationFormat>Custom</PresentationFormat>
  <Paragraphs>168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Angles</vt:lpstr>
      <vt:lpstr>Micro Credit Defaulter Project Presentation</vt:lpstr>
      <vt:lpstr>Agenda:</vt:lpstr>
      <vt:lpstr>PowerPoint Presentation</vt:lpstr>
      <vt:lpstr>Conceptual Background of the Domain Problem</vt:lpstr>
      <vt:lpstr>Review of Literature</vt:lpstr>
      <vt:lpstr>Motivation for the Problem Undertaken</vt:lpstr>
      <vt:lpstr>Analytical Problem Framing</vt:lpstr>
      <vt:lpstr>We look for the skewness present in data shown in fig 2,</vt:lpstr>
      <vt:lpstr>Data Sources and their formats</vt:lpstr>
      <vt:lpstr>PowerPoint Presentation</vt:lpstr>
      <vt:lpstr>PowerPoint Presentation</vt:lpstr>
      <vt:lpstr>PowerPoint Presentation</vt:lpstr>
      <vt:lpstr>PowerPoint Presentation</vt:lpstr>
      <vt:lpstr>Data Preprocessing Done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Daga</dc:creator>
  <cp:lastModifiedBy>User</cp:lastModifiedBy>
  <cp:revision>842</cp:revision>
  <dcterms:created xsi:type="dcterms:W3CDTF">2020-12-29T14:55:28Z</dcterms:created>
  <dcterms:modified xsi:type="dcterms:W3CDTF">2022-04-18T17:58:25Z</dcterms:modified>
</cp:coreProperties>
</file>