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25"/>
  </p:notesMasterIdLst>
  <p:handoutMasterIdLst>
    <p:handoutMasterId r:id="rId26"/>
  </p:handoutMasterIdLst>
  <p:sldIdLst>
    <p:sldId id="307" r:id="rId5"/>
    <p:sldId id="308" r:id="rId6"/>
    <p:sldId id="337" r:id="rId7"/>
    <p:sldId id="275" r:id="rId8"/>
    <p:sldId id="276" r:id="rId9"/>
    <p:sldId id="277" r:id="rId10"/>
    <p:sldId id="278" r:id="rId11"/>
    <p:sldId id="269" r:id="rId12"/>
    <p:sldId id="283" r:id="rId13"/>
    <p:sldId id="279" r:id="rId14"/>
    <p:sldId id="274" r:id="rId15"/>
    <p:sldId id="289" r:id="rId16"/>
    <p:sldId id="288" r:id="rId17"/>
    <p:sldId id="280" r:id="rId18"/>
    <p:sldId id="281" r:id="rId19"/>
    <p:sldId id="291" r:id="rId20"/>
    <p:sldId id="292" r:id="rId21"/>
    <p:sldId id="282" r:id="rId22"/>
    <p:sldId id="338" r:id="rId23"/>
    <p:sldId id="28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p:scale>
          <a:sx n="94" d="100"/>
          <a:sy n="94" d="100"/>
        </p:scale>
        <p:origin x="-240" y="8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7915" y="0"/>
          <a:ext cx="2237382" cy="55934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t>Web Scraping</a:t>
          </a:r>
        </a:p>
      </dsp:txBody>
      <dsp:txXfrm>
        <a:off x="84298" y="16383"/>
        <a:ext cx="2204616" cy="526579"/>
      </dsp:txXfrm>
    </dsp:sp>
    <dsp:sp modelId="{1B1F80F4-E9A5-4A99-A630-6548067B7CB5}">
      <dsp:nvSpPr>
        <dsp:cNvPr id="0" name=""/>
        <dsp:cNvSpPr/>
      </dsp:nvSpPr>
      <dsp:spPr>
        <a:xfrm rot="5400000">
          <a:off x="1137664" y="608288"/>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7915" y="755116"/>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84298" y="771499"/>
        <a:ext cx="2204616" cy="526579"/>
      </dsp:txXfrm>
    </dsp:sp>
    <dsp:sp modelId="{7CAEA63C-96B5-40D4-900F-409598FDB0C1}">
      <dsp:nvSpPr>
        <dsp:cNvPr id="0" name=""/>
        <dsp:cNvSpPr/>
      </dsp:nvSpPr>
      <dsp:spPr>
        <a:xfrm rot="5400000">
          <a:off x="1137664" y="1363404"/>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7915" y="1510233"/>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84298" y="1526616"/>
        <a:ext cx="2204616" cy="526579"/>
      </dsp:txXfrm>
    </dsp:sp>
    <dsp:sp modelId="{A65C4264-24F4-4122-844B-F5E582EC0111}">
      <dsp:nvSpPr>
        <dsp:cNvPr id="0" name=""/>
        <dsp:cNvSpPr/>
      </dsp:nvSpPr>
      <dsp:spPr>
        <a:xfrm rot="5400000">
          <a:off x="1137664" y="2118521"/>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7915" y="2265349"/>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84298" y="2281732"/>
        <a:ext cx="2204616" cy="526579"/>
      </dsp:txXfrm>
    </dsp:sp>
    <dsp:sp modelId="{3FBD4BD3-B74D-4AAB-9295-AE19DCC50691}">
      <dsp:nvSpPr>
        <dsp:cNvPr id="0" name=""/>
        <dsp:cNvSpPr/>
      </dsp:nvSpPr>
      <dsp:spPr>
        <a:xfrm rot="5400000">
          <a:off x="1137664" y="2873638"/>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7915" y="3020466"/>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84298" y="3036849"/>
        <a:ext cx="2204616" cy="526579"/>
      </dsp:txXfrm>
    </dsp:sp>
    <dsp:sp modelId="{09ADE9CE-20B7-4A4E-BED6-D56E4ED1D855}">
      <dsp:nvSpPr>
        <dsp:cNvPr id="0" name=""/>
        <dsp:cNvSpPr/>
      </dsp:nvSpPr>
      <dsp:spPr>
        <a:xfrm>
          <a:off x="2618531" y="0"/>
          <a:ext cx="2237382" cy="55934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t>EDA</a:t>
          </a:r>
        </a:p>
      </dsp:txBody>
      <dsp:txXfrm>
        <a:off x="2634914" y="16383"/>
        <a:ext cx="2204616" cy="526579"/>
      </dsp:txXfrm>
    </dsp:sp>
    <dsp:sp modelId="{C8CE6287-76AA-46C4-B478-0F9183DE6118}">
      <dsp:nvSpPr>
        <dsp:cNvPr id="0" name=""/>
        <dsp:cNvSpPr/>
      </dsp:nvSpPr>
      <dsp:spPr>
        <a:xfrm rot="5400000">
          <a:off x="3688280" y="608288"/>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618531" y="755116"/>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634914" y="771499"/>
        <a:ext cx="2204616" cy="526579"/>
      </dsp:txXfrm>
    </dsp:sp>
    <dsp:sp modelId="{DDA5CBC7-AA05-481A-A03A-3964C1BBBB5A}">
      <dsp:nvSpPr>
        <dsp:cNvPr id="0" name=""/>
        <dsp:cNvSpPr/>
      </dsp:nvSpPr>
      <dsp:spPr>
        <a:xfrm rot="5400000">
          <a:off x="3688280" y="1363404"/>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618531" y="1510233"/>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634914" y="1526616"/>
        <a:ext cx="2204616" cy="526579"/>
      </dsp:txXfrm>
    </dsp:sp>
    <dsp:sp modelId="{E7F7C4A8-2F3A-49BA-B2E4-CF48FCA5D8D8}">
      <dsp:nvSpPr>
        <dsp:cNvPr id="0" name=""/>
        <dsp:cNvSpPr/>
      </dsp:nvSpPr>
      <dsp:spPr>
        <a:xfrm rot="5400000">
          <a:off x="3688280" y="2118521"/>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618531" y="2265349"/>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634914" y="2281732"/>
        <a:ext cx="2204616" cy="526579"/>
      </dsp:txXfrm>
    </dsp:sp>
    <dsp:sp modelId="{67971461-EE07-4B5E-A0C3-A166C6559682}">
      <dsp:nvSpPr>
        <dsp:cNvPr id="0" name=""/>
        <dsp:cNvSpPr/>
      </dsp:nvSpPr>
      <dsp:spPr>
        <a:xfrm>
          <a:off x="5169147" y="0"/>
          <a:ext cx="2237382" cy="55934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t>Visualization</a:t>
          </a:r>
        </a:p>
      </dsp:txBody>
      <dsp:txXfrm>
        <a:off x="5185530" y="16383"/>
        <a:ext cx="2204616" cy="526579"/>
      </dsp:txXfrm>
    </dsp:sp>
    <dsp:sp modelId="{BF9CEF10-4726-4D20-AC2F-85DE706D0D00}">
      <dsp:nvSpPr>
        <dsp:cNvPr id="0" name=""/>
        <dsp:cNvSpPr/>
      </dsp:nvSpPr>
      <dsp:spPr>
        <a:xfrm rot="5400000">
          <a:off x="6238896" y="608288"/>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169147" y="755116"/>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5185530" y="771499"/>
        <a:ext cx="2204616" cy="526579"/>
      </dsp:txXfrm>
    </dsp:sp>
    <dsp:sp modelId="{0C1CAC8B-CC80-49DA-9707-021AB163C55F}">
      <dsp:nvSpPr>
        <dsp:cNvPr id="0" name=""/>
        <dsp:cNvSpPr/>
      </dsp:nvSpPr>
      <dsp:spPr>
        <a:xfrm rot="5400000">
          <a:off x="6238896" y="1363404"/>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169147" y="1510233"/>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5185530" y="1526616"/>
        <a:ext cx="2204616" cy="526579"/>
      </dsp:txXfrm>
    </dsp:sp>
    <dsp:sp modelId="{DA50ACFD-2722-4D29-B376-5CF3C8F3EB41}">
      <dsp:nvSpPr>
        <dsp:cNvPr id="0" name=""/>
        <dsp:cNvSpPr/>
      </dsp:nvSpPr>
      <dsp:spPr>
        <a:xfrm>
          <a:off x="7719763" y="0"/>
          <a:ext cx="2237382" cy="55934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t>Model Building</a:t>
          </a:r>
        </a:p>
      </dsp:txBody>
      <dsp:txXfrm>
        <a:off x="7736146" y="16383"/>
        <a:ext cx="2204616" cy="526579"/>
      </dsp:txXfrm>
    </dsp:sp>
    <dsp:sp modelId="{E31C91BC-3A8F-4AC7-8DBF-330AFF31351C}">
      <dsp:nvSpPr>
        <dsp:cNvPr id="0" name=""/>
        <dsp:cNvSpPr/>
      </dsp:nvSpPr>
      <dsp:spPr>
        <a:xfrm rot="5400000">
          <a:off x="8789512" y="608288"/>
          <a:ext cx="97885" cy="97885"/>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719763" y="755116"/>
          <a:ext cx="2237382" cy="55934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736146" y="771499"/>
        <a:ext cx="2204616" cy="52657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5/30/2022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200" y="1730403"/>
            <a:ext cx="7529536"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5949" y="2470926"/>
            <a:ext cx="8679247"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B97B7-09E5-4719-BAFF-3755EFF4A3CD}"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EC8F9-DBA9-4E5C-AB1B-3A3741661DE1}"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F2A96-4E47-430E-BBC6-65B60EC1438B}"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126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247" y="1726738"/>
            <a:ext cx="7532694"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114" y="2468304"/>
            <a:ext cx="8678443"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6994"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056"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94"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1915"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056"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056"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7A6F52-2CB6-4207-B3C0-5D7D112128A7}" type="datetime1">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C7D41-B0B1-41D5-996A-9DA88DA498B7}" type="datetime1">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19511" y="-1719509"/>
            <a:ext cx="6858000" cy="1029702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301" y="1576104"/>
            <a:ext cx="694763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087" y="2618913"/>
            <a:ext cx="5075717"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154" y="2253385"/>
            <a:ext cx="7724335"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1C73512-FAB1-467E-90A7-125A3AD1955D}"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396" y="0"/>
            <a:ext cx="9484429"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126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696" y="1717501"/>
            <a:ext cx="7313295"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242" y="2180529"/>
            <a:ext cx="8126610"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4435"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1998"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6994" y="365760"/>
            <a:ext cx="10025309"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100629"/>
            <a:ext cx="10025309"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54" y="5870448"/>
            <a:ext cx="2900940" cy="201168"/>
          </a:xfrm>
          <a:prstGeom prst="rect">
            <a:avLst/>
          </a:prstGeom>
        </p:spPr>
        <p:txBody>
          <a:bodyPr vert="horz" lIns="91440" tIns="45720" rIns="91440" bIns="45720" rtlCol="0" anchor="ctr"/>
          <a:lstStyle>
            <a:lvl1pPr algn="l">
              <a:defRPr sz="1200">
                <a:solidFill>
                  <a:srgbClr val="FFFFFF"/>
                </a:solidFill>
              </a:defRPr>
            </a:lvl1pPr>
          </a:lstStyle>
          <a:p>
            <a:fld id="{41C74C4B-4D01-4627-9973-5EABAE44F6B4}" type="datetime1">
              <a:rPr lang="en-US" smtClean="0"/>
              <a:t>5/30/2022</a:t>
            </a:fld>
            <a:endParaRPr lang="en-US"/>
          </a:p>
        </p:txBody>
      </p:sp>
      <p:sp>
        <p:nvSpPr>
          <p:cNvPr id="5" name="Footer Placeholder 4"/>
          <p:cNvSpPr>
            <a:spLocks noGrp="1"/>
          </p:cNvSpPr>
          <p:nvPr>
            <p:ph type="ftr" sz="quarter" idx="3"/>
          </p:nvPr>
        </p:nvSpPr>
        <p:spPr>
          <a:xfrm>
            <a:off x="4688797" y="6285122"/>
            <a:ext cx="629756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198467" y="6170822"/>
            <a:ext cx="670385"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F28FB93-0A08-4E7D-8E63-9EFA29F1E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Ratings Prediction Project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a:t>
            </a:r>
            <a:r>
              <a:rPr lang="en-US" b="1" dirty="0" err="1" smtClean="0">
                <a:solidFill>
                  <a:schemeClr val="tx1"/>
                </a:solidFill>
                <a:effectLst>
                  <a:outerShdw blurRad="38100" dist="38100" dir="2700000" algn="tl">
                    <a:srgbClr val="000000">
                      <a:alpha val="43137"/>
                    </a:srgbClr>
                  </a:outerShdw>
                </a:effectLst>
              </a:rPr>
              <a:t>Arti</a:t>
            </a:r>
            <a:r>
              <a:rPr lang="en-US" b="1" dirty="0" smtClean="0">
                <a:solidFill>
                  <a:schemeClr val="tx1"/>
                </a:solidFill>
                <a:effectLst>
                  <a:outerShdw blurRad="38100" dist="38100" dir="2700000" algn="tl">
                    <a:srgbClr val="000000">
                      <a:alpha val="43137"/>
                    </a:srgbClr>
                  </a:outerShdw>
                </a:effectLst>
              </a:rPr>
              <a:t> Sharma</a:t>
            </a:r>
            <a:endParaRPr lang="en-US" b="1" dirty="0">
              <a:solidFill>
                <a:schemeClr val="tx1"/>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12" name="Picture 11">
            <a:extLst>
              <a:ext uri="{FF2B5EF4-FFF2-40B4-BE49-F238E27FC236}">
                <a16:creationId xmlns:a16="http://schemas.microsoft.com/office/drawing/2014/main" xmlns=""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pic>
        <p:nvPicPr>
          <p:cNvPr id="8" name="Picture 7">
            <a:extLst>
              <a:ext uri="{FF2B5EF4-FFF2-40B4-BE49-F238E27FC236}">
                <a16:creationId xmlns:a16="http://schemas.microsoft.com/office/drawing/2014/main" xmlns=""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MISSING VALUES</a:t>
            </a:r>
            <a:endParaRPr lang="en-US" dirty="0"/>
          </a:p>
        </p:txBody>
      </p:sp>
      <p:sp>
        <p:nvSpPr>
          <p:cNvPr id="4" name="Text Placeholder 3"/>
          <p:cNvSpPr>
            <a:spLocks noGrp="1"/>
          </p:cNvSpPr>
          <p:nvPr>
            <p:ph idx="1"/>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1828800"/>
            <a:ext cx="650081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012" y="2057400"/>
            <a:ext cx="5798201" cy="3579812"/>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4294967295"/>
          </p:nvPr>
        </p:nvSpPr>
        <p:spPr>
          <a:xfrm>
            <a:off x="455612" y="990601"/>
            <a:ext cx="9220200" cy="761999"/>
          </a:xfrm>
        </p:spPr>
        <p:txBody>
          <a:bodyPr>
            <a:normAutofit/>
          </a:bodyPr>
          <a:lstStyle/>
          <a:p>
            <a:r>
              <a:rPr lang="en-US" dirty="0" smtClean="0"/>
              <a:t>      Generated </a:t>
            </a:r>
            <a:r>
              <a:rPr lang="en-US" dirty="0"/>
              <a:t>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sp>
        <p:nvSpPr>
          <p:cNvPr id="5" name="TextBox 4">
            <a:extLst>
              <a:ext uri="{FF2B5EF4-FFF2-40B4-BE49-F238E27FC236}">
                <a16:creationId xmlns:a16="http://schemas.microsoft.com/office/drawing/2014/main" xmlns="" id="{8CDCF9D0-5A9E-43D7-9CBE-4F9366844CF6}"/>
              </a:ext>
            </a:extLst>
          </p:cNvPr>
          <p:cNvSpPr txBox="1"/>
          <p:nvPr/>
        </p:nvSpPr>
        <p:spPr>
          <a:xfrm>
            <a:off x="227012" y="3344191"/>
            <a:ext cx="2971800" cy="2030428"/>
          </a:xfrm>
          <a:prstGeom prst="rect">
            <a:avLst/>
          </a:prstGeom>
          <a:noFill/>
        </p:spPr>
        <p:txBody>
          <a:bodyPr wrap="square" rtlCol="0">
            <a:spAutoFit/>
          </a:bodyPr>
          <a:lstStyle/>
          <a:p>
            <a:r>
              <a:rPr lang="en-US" sz="1799" dirty="0"/>
              <a:t>Word Cloud as the name suggests is a cloud of words. It is a visualization technique for text data wherein each word is picturized with its importance in the context or its frequency.</a:t>
            </a:r>
            <a:endParaRPr lang="en-IN" sz="1799"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212" y="762000"/>
            <a:ext cx="6096000" cy="553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83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3603" y="449099"/>
            <a:ext cx="9141619" cy="1142702"/>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519" y="1753036"/>
            <a:ext cx="6856214" cy="4815642"/>
          </a:xfrm>
          <a:prstGeom prst="rect">
            <a:avLst/>
          </a:prstGeom>
          <a:noFill/>
        </p:spPr>
        <p:txBody>
          <a:bodyPr wrap="square">
            <a:spAutoFit/>
          </a:bodyPr>
          <a:lstStyle/>
          <a:p>
            <a:pPr>
              <a:lnSpc>
                <a:spcPct val="107000"/>
              </a:lnSpc>
            </a:pPr>
            <a:r>
              <a:rPr lang="en-US" sz="2399" dirty="0">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a:lnSpc>
                <a:spcPct val="107000"/>
              </a:lnSpc>
            </a:pPr>
            <a:endParaRPr lang="en-IN" sz="2399" dirty="0">
              <a:latin typeface="Calibri" panose="020F0502020204030204" pitchFamily="34" charset="0"/>
              <a:ea typeface="Calibri" panose="020F0502020204030204" pitchFamily="34" charset="0"/>
              <a:cs typeface="Times New Roman" panose="02020603050405020304" pitchFamily="18" charset="0"/>
            </a:endParaRP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Logistic Regression</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Random Forest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Bernoulli Naïve Bayes</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Multinomial Naïve Bayes</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LGBM Classifier</a:t>
            </a:r>
          </a:p>
          <a:p>
            <a:pPr marL="342797" indent="-342797">
              <a:lnSpc>
                <a:spcPct val="107000"/>
              </a:lnSpc>
              <a:spcAft>
                <a:spcPts val="800"/>
              </a:spcAft>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8367" y="3082902"/>
            <a:ext cx="3485776" cy="3485776"/>
          </a:xfrm>
          <a:prstGeom prst="rect">
            <a:avLst/>
          </a:prstGeom>
        </p:spPr>
      </p:pic>
    </p:spTree>
    <p:extLst>
      <p:ext uri="{BB962C8B-B14F-4D97-AF65-F5344CB8AC3E}">
        <p14:creationId xmlns:p14="http://schemas.microsoft.com/office/powerpoint/2010/main" val="55424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1371600"/>
            <a:ext cx="861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1828801"/>
            <a:ext cx="7010400"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91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013" y="2057400"/>
            <a:ext cx="4267200" cy="41910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2057400"/>
            <a:ext cx="396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7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a:bodyPr>
          <a:lstStyle/>
          <a:p>
            <a:r>
              <a:rPr lang="en-US" dirty="0"/>
              <a:t>Areas of improvement:</a:t>
            </a:r>
          </a:p>
          <a:p>
            <a:pPr marL="514196" indent="-514196">
              <a:buFont typeface="+mj-lt"/>
              <a:buAutoNum type="romanUcPeriod"/>
            </a:pPr>
            <a:r>
              <a:rPr lang="en-US" dirty="0"/>
              <a:t>	Less time complexity</a:t>
            </a:r>
          </a:p>
          <a:p>
            <a:pPr marL="514196" indent="-514196">
              <a:buFont typeface="+mj-lt"/>
              <a:buAutoNum type="romanUcPeriod"/>
            </a:pPr>
            <a:r>
              <a:rPr lang="en-US" dirty="0"/>
              <a:t>	More computational power can be given</a:t>
            </a:r>
          </a:p>
          <a:p>
            <a:pPr marL="514196" indent="-514196">
              <a:buFont typeface="+mj-lt"/>
              <a:buAutoNum type="romanUcPeriod"/>
            </a:pPr>
            <a:r>
              <a:rPr lang="en-US" dirty="0"/>
              <a:t>	More accurate reviews can be given</a:t>
            </a:r>
          </a:p>
          <a:p>
            <a:pPr marL="514196" indent="-514196">
              <a:buFont typeface="+mj-lt"/>
              <a:buAutoNum type="romanUcPeriod"/>
            </a:pPr>
            <a:r>
              <a:rPr lang="en-US" dirty="0"/>
              <a:t>	Many more permutations and combinations in hyper parameter tuning can </a:t>
            </a:r>
            <a:r>
              <a:rPr lang="en-US" dirty="0" smtClean="0"/>
              <a:t>be </a:t>
            </a:r>
            <a:r>
              <a:rPr lang="en-US" dirty="0"/>
              <a:t>used to obtain better parameter list</a:t>
            </a:r>
          </a:p>
          <a:p>
            <a:r>
              <a:rPr lang="en-US" dirty="0"/>
              <a:t>Final Remarks: After applying the hyper parameter tuning the best accuracy score obtained was </a:t>
            </a:r>
            <a:r>
              <a:rPr lang="en-US" dirty="0"/>
              <a:t>94.88897396630934</a:t>
            </a:r>
            <a:r>
              <a:rPr lang="en-US" dirty="0" smtClean="0"/>
              <a:t>% </a:t>
            </a:r>
            <a:r>
              <a:rPr lang="en-US" dirty="0"/>
              <a:t>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xmlns=""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xmlns=""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a16="http://schemas.microsoft.com/office/drawing/2014/main" xmlns="" id="{2C5C58F9-45A7-4714-A47D-FD3C0D354AC9}"/>
              </a:ext>
            </a:extLst>
          </p:cNvPr>
          <p:cNvSpPr>
            <a:spLocks noGrp="1"/>
          </p:cNvSpPr>
          <p:nvPr>
            <p:ph type="sldNum" sz="quarter" idx="12"/>
          </p:nvPr>
        </p:nvSpPr>
        <p:spPr/>
        <p:txBody>
          <a:bodyPr/>
          <a:lstStyle/>
          <a:p>
            <a:fld id="{DF28FB93-0A08-4E7D-8E63-9EFA29F1E093}" type="slidenum">
              <a:rPr lang="en-US" smtClean="0"/>
              <a:pPr/>
              <a:t>20</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xmlns="" id="{9A252C73-D347-499B-BEEA-1E50642B9DC7}"/>
              </a:ext>
            </a:extLst>
          </p:cNvPr>
          <p:cNvSpPr>
            <a:spLocks noGrp="1"/>
          </p:cNvSpPr>
          <p:nvPr>
            <p:ph idx="1"/>
          </p:nvPr>
        </p:nvSpPr>
        <p:spPr>
          <a:xfrm>
            <a:off x="1096994" y="1600200"/>
            <a:ext cx="10025309" cy="3080278"/>
          </a:xfrm>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	</a:t>
            </a:r>
            <a:r>
              <a:rPr lang="en-US" sz="1800" b="1" dirty="0" smtClean="0">
                <a:effectLst/>
                <a:latin typeface="Georgia" panose="02040502050405020303" pitchFamily="18" charset="0"/>
                <a:ea typeface="Georgia" panose="02040502050405020303" pitchFamily="18" charset="0"/>
                <a:cs typeface="Times New Roman" panose="02020603050405020304" pitchFamily="18" charset="0"/>
              </a:rPr>
              <a:t>SAPNA VERMA </a:t>
            </a:r>
            <a:r>
              <a:rPr lang="en-US" sz="1800" dirty="0" smtClean="0">
                <a:effectLst/>
                <a:latin typeface="Georgia" panose="02040502050405020303" pitchFamily="18" charset="0"/>
                <a:ea typeface="Georgia" panose="02040502050405020303" pitchFamily="18" charset="0"/>
                <a:cs typeface="Times New Roman" panose="02020603050405020304" pitchFamily="18" charset="0"/>
              </a:rPr>
              <a:t>for </a:t>
            </a:r>
            <a:r>
              <a:rPr lang="en-US" sz="1800" dirty="0">
                <a:effectLst/>
                <a:latin typeface="Georgia" panose="02040502050405020303" pitchFamily="18" charset="0"/>
                <a:ea typeface="Georgia" panose="02040502050405020303" pitchFamily="18" charset="0"/>
                <a:cs typeface="Times New Roman" panose="02020603050405020304" pitchFamily="18" charset="0"/>
              </a:rPr>
              <a:t>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nvPr>
        </p:nvGraphicFramePr>
        <p:xfrm>
          <a:off x="1096963" y="1100138"/>
          <a:ext cx="10025062"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Angles</Template>
  <TotalTime>1036</TotalTime>
  <Words>990</Words>
  <Application>Microsoft Office PowerPoint</Application>
  <PresentationFormat>Custom</PresentationFormat>
  <Paragraphs>105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Ratings Prediction Project Presentation</vt:lpstr>
      <vt:lpstr>Agenda:</vt:lpstr>
      <vt:lpstr>ACKNOWLEDGMENT</vt:lpstr>
      <vt:lpstr>INTRODUCTION</vt:lpstr>
      <vt:lpstr>PROBLEM STATEMENT</vt:lpstr>
      <vt:lpstr>DATA COLLECTION PHASE</vt:lpstr>
      <vt:lpstr>MODEL BUILDING PHASE</vt:lpstr>
      <vt:lpstr>PROJECT FLOW</vt:lpstr>
      <vt:lpstr>HARDWARE AND SOFTWARE USED</vt:lpstr>
      <vt:lpstr>DATA PREPROCESSING</vt:lpstr>
      <vt:lpstr>MISSING VALUES</vt:lpstr>
      <vt:lpstr>BAR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User</cp:lastModifiedBy>
  <cp:revision>9</cp:revision>
  <dcterms:created xsi:type="dcterms:W3CDTF">2021-09-16T06:05:54Z</dcterms:created>
  <dcterms:modified xsi:type="dcterms:W3CDTF">2022-05-30T11:35:15Z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