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8" r:id="rId3"/>
    <p:sldId id="263" r:id="rId4"/>
    <p:sldId id="276" r:id="rId5"/>
    <p:sldId id="259" r:id="rId6"/>
    <p:sldId id="277" r:id="rId7"/>
    <p:sldId id="278" r:id="rId8"/>
    <p:sldId id="279" r:id="rId9"/>
    <p:sldId id="280" r:id="rId10"/>
    <p:sldId id="281" r:id="rId11"/>
    <p:sldId id="274" r:id="rId12"/>
    <p:sldId id="261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mad" initials="M" lastIdx="2" clrIdx="0">
    <p:extLst>
      <p:ext uri="{19B8F6BF-5375-455C-9EA6-DF929625EA0E}">
        <p15:presenceInfo xmlns:p15="http://schemas.microsoft.com/office/powerpoint/2012/main" userId="Mohamma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1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78" d="100"/>
          <a:sy n="78" d="100"/>
        </p:scale>
        <p:origin x="9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E92B-A39C-45C2-89A7-AF9CD4FE1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9983CD-6AA9-4C3A-9033-F56ABD6E5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7EB1C-B5AF-48B0-9840-74FC58415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EB8F-A44A-47BB-9CF9-CF844E8E2DD5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3D590-FE10-4D9B-AB90-CE17039DA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E4A8E-6049-4E18-AA63-BE862453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92E6-7C45-4890-8D90-781AA048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2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80F01-1536-45B9-892A-8B9292831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60593-8853-490C-9D27-84061129A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101BA-EE10-4FFA-B4BD-450DB9FD6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EB8F-A44A-47BB-9CF9-CF844E8E2DD5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EF937-7785-4AD1-BE21-4CB4D66E3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0390F-7B23-4238-B738-6142A6A3A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92E6-7C45-4890-8D90-781AA048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29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77D1F3-546B-4CEF-BFA8-56DE4C1547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F7A4FD-C508-46BD-B26A-C20E1F197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FF0CD-ED49-4E5D-9596-AF28E0500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EB8F-A44A-47BB-9CF9-CF844E8E2DD5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CFBC7-4440-4059-B0A0-15ABC5E58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4D834-2931-4CD0-81AD-7B51E52AA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92E6-7C45-4890-8D90-781AA048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8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D3DEE-D8E8-4DBB-8FE6-D11D458AA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26E28-9164-4995-BADB-1606E7E0E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FCDF5-3DB5-42C1-BF84-0BF338771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EB8F-A44A-47BB-9CF9-CF844E8E2DD5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196EE-636A-4DFC-96A1-9BF9BBB45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279BB-A619-4402-B80B-593E8FADF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92E6-7C45-4890-8D90-781AA048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67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B298E-D448-4B15-B12C-56C27F93D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0E1EF-6F94-4F4E-A83B-16CA890B7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7729E-E0D3-4D9F-AB08-A0C541505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EB8F-A44A-47BB-9CF9-CF844E8E2DD5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85AD9-315E-4B2A-A240-FEFF5110A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5747B-4438-4060-B8D5-BC11D2440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92E6-7C45-4890-8D90-781AA048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8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71DF7-8F13-4AE3-9002-97619CAAA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917A4-C88B-4345-86DF-B241B2014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37B97-0A68-47F0-86A7-24ACE821A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93761-8648-4FDC-90A1-E21EEDE9F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EB8F-A44A-47BB-9CF9-CF844E8E2DD5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35554-C6E4-48DC-898A-68CC41AF9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80F96-525C-4A80-A400-3A8617DCB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92E6-7C45-4890-8D90-781AA048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9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89641-70A2-45C5-AF2B-C280FBBDF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46914-66A2-4CF4-AEB5-4A00BF7AF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4EE75B-2597-4CED-A243-D7D6BC436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72CB1-4524-4AFD-829C-B7277C120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ACB67-C64F-4FB2-9804-8E23B02C63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A2AA1F-9128-42CE-AA1D-61E0CA082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EB8F-A44A-47BB-9CF9-CF844E8E2DD5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C7ADB5-9EC7-4C33-8B6F-5A0E9EEF0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1ECCAC-2505-4F4A-A4CD-F89E55E9E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92E6-7C45-4890-8D90-781AA048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2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3E031-090B-4956-B281-DE4EB36D0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87DC7-797B-4DAB-B00D-85C561C90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EB8F-A44A-47BB-9CF9-CF844E8E2DD5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3300A3-7EC5-4686-98F5-1D85B5753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A7B669-B999-48F1-8C7F-C449B9D12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92E6-7C45-4890-8D90-781AA048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60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7D6EB5-928A-43DA-BA2A-B9120D076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EB8F-A44A-47BB-9CF9-CF844E8E2DD5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9D84B1-5E62-4452-9687-77C58B7F8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139E3-D7D6-4F70-B25F-71AA295B7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92E6-7C45-4890-8D90-781AA048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04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904E0-48F6-45EF-9D25-3A25DC664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E79F3-0F31-4533-9029-EE307C910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6B70B-0F97-4D12-88AC-08C689EB4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A650C-29DE-4C3D-9F4F-40BCCACE0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EB8F-A44A-47BB-9CF9-CF844E8E2DD5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F876E-3F16-475A-8C05-064820D68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281F2-681D-4B52-8871-99C216C24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92E6-7C45-4890-8D90-781AA048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28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4D32A-C662-4181-BCE4-26A6E13B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78114C-BD7B-419E-B983-2CE806FDE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D67BA-90D6-40FC-9801-B4E1C7964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A9F09C-6006-4D62-ABCE-06AE2CE7C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EB8F-A44A-47BB-9CF9-CF844E8E2DD5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69815-0A09-4669-9F4E-6468863C7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0D8F0-7E69-4440-BBDA-FBC5CF384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92E6-7C45-4890-8D90-781AA048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01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6E5567-BA32-403D-8948-418A9CAB0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9A43D-6311-4AA1-9F42-3A96C6604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E4E14-BB0A-4279-BDAD-06158865C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7EB8F-A44A-47BB-9CF9-CF844E8E2DD5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D6A37-93C5-4CB3-A787-AE3569BC7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B4978-FC5A-4758-86A4-A939CE4E8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A92E6-7C45-4890-8D90-781AA048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45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78984CB-ED27-40E7-B04D-428473BC8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710" y="3058567"/>
            <a:ext cx="9974580" cy="20878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F1F8F41-988A-4AD7-967F-3105DDF3A3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667000"/>
            <a:ext cx="6096000" cy="1524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72C4AE-E5F2-43EE-AD6A-41A05C8E7278}"/>
              </a:ext>
            </a:extLst>
          </p:cNvPr>
          <p:cNvSpPr txBox="1"/>
          <p:nvPr/>
        </p:nvSpPr>
        <p:spPr>
          <a:xfrm>
            <a:off x="2439390" y="4270256"/>
            <a:ext cx="7313220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200" b="1">
                <a:latin typeface="Poppins" panose="00000500000000000000" pitchFamily="50" charset="0"/>
                <a:cs typeface="Poppins" panose="00000500000000000000" pitchFamily="50" charset="0"/>
              </a:rPr>
              <a:t>An Overview of </a:t>
            </a:r>
            <a:r>
              <a:rPr lang="en-US" sz="3200" b="1">
                <a:solidFill>
                  <a:srgbClr val="00D1B2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Bulma</a:t>
            </a:r>
            <a:r>
              <a:rPr lang="en-US" sz="3200" b="1">
                <a:latin typeface="Poppins" panose="00000500000000000000" pitchFamily="50" charset="0"/>
                <a:cs typeface="Poppins" panose="00000500000000000000" pitchFamily="50" charset="0"/>
              </a:rPr>
              <a:t> Framework</a:t>
            </a:r>
            <a:endParaRPr lang="fa-IR" sz="3200" b="1">
              <a:latin typeface="Poppins" panose="00000500000000000000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FEC698-A117-43C6-AC4C-874A3974A33C}"/>
              </a:ext>
            </a:extLst>
          </p:cNvPr>
          <p:cNvSpPr txBox="1"/>
          <p:nvPr/>
        </p:nvSpPr>
        <p:spPr>
          <a:xfrm>
            <a:off x="4390072" y="1460679"/>
            <a:ext cx="3015569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</a:rPr>
              <a:t>What is </a:t>
            </a:r>
            <a:r>
              <a:rPr lang="en-US" sz="3200" b="1">
                <a:solidFill>
                  <a:srgbClr val="00D1B2"/>
                </a:solidFill>
                <a:latin typeface="Poppins" panose="00000500000000000000" pitchFamily="50" charset="0"/>
                <a:ea typeface="Roboto" panose="02000000000000000000" pitchFamily="2" charset="0"/>
                <a:cs typeface="Poppins" panose="00000500000000000000" pitchFamily="50" charset="0"/>
              </a:rPr>
              <a:t>Bulma</a:t>
            </a: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  <a:endParaRPr lang="fa-IR" sz="28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C155D0-68BE-4CAC-AF6A-EF13B080B890}"/>
              </a:ext>
            </a:extLst>
          </p:cNvPr>
          <p:cNvSpPr/>
          <p:nvPr/>
        </p:nvSpPr>
        <p:spPr>
          <a:xfrm>
            <a:off x="1208338" y="2279337"/>
            <a:ext cx="97753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00D1B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Bulma</a:t>
            </a:r>
            <a:r>
              <a:rPr lang="en-US" sz="2000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 is a </a:t>
            </a:r>
            <a:r>
              <a:rPr lang="en-US" sz="2000" b="1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Free</a:t>
            </a:r>
            <a:r>
              <a:rPr lang="en-US" sz="2000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2000" b="1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Modular </a:t>
            </a:r>
            <a:r>
              <a:rPr lang="en-US" sz="2000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And</a:t>
            </a:r>
            <a:r>
              <a:rPr lang="en-US" sz="2000" b="1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Modern Responsive</a:t>
            </a:r>
            <a:r>
              <a:rPr lang="en-US" sz="2000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CSS framework based on </a:t>
            </a:r>
            <a:r>
              <a:rPr lang="en-US" sz="2000" b="1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Flexbox</a:t>
            </a:r>
            <a:endParaRPr lang="en-US" sz="2000" b="0" i="0">
              <a:solidFill>
                <a:srgbClr val="363636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401D47-5DFC-4659-9777-C8F40DA6B1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197" y="3058355"/>
            <a:ext cx="1962150" cy="1762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F612CC-7CA4-4797-A88B-22FF80F7FC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338" y="3058355"/>
            <a:ext cx="1962150" cy="17621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E6C072-187E-4732-9428-0394E487B8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291" y="3058355"/>
            <a:ext cx="1962150" cy="17621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1937E12-4C2E-4DEE-B893-619B78DA95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244" y="3058355"/>
            <a:ext cx="19621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656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2.22222E-6 L 0 -0.56227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4" presetClass="entr" presetSubtype="1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F2EA28-659A-496C-918B-89ED44252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905" y="1100901"/>
            <a:ext cx="3238095" cy="42952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686E64A-884D-4CBC-B976-976D1B7B1F7E}"/>
              </a:ext>
            </a:extLst>
          </p:cNvPr>
          <p:cNvSpPr/>
          <p:nvPr/>
        </p:nvSpPr>
        <p:spPr>
          <a:xfrm>
            <a:off x="4551695" y="1927645"/>
            <a:ext cx="6156410" cy="1703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 quick to customize</a:t>
            </a:r>
          </a:p>
          <a:p>
            <a:pPr algn="just">
              <a:lnSpc>
                <a:spcPct val="150000"/>
              </a:lnSpc>
            </a:pPr>
            <a:r>
              <a:rPr lang="en-US" sz="2000">
                <a:solidFill>
                  <a:srgbClr val="4A4A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Simply set your own Sass variables before importing Bulma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A60EFB6-3DBD-4E0B-BD6E-C4E080A770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927645"/>
            <a:ext cx="2520000" cy="2520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B787332-746A-494D-ADAA-F5996D444CC8}"/>
              </a:ext>
            </a:extLst>
          </p:cNvPr>
          <p:cNvSpPr/>
          <p:nvPr/>
        </p:nvSpPr>
        <p:spPr>
          <a:xfrm>
            <a:off x="1515727" y="4447645"/>
            <a:ext cx="5590674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>
                <a:latin typeface="Roboto" panose="02000000000000000000" pitchFamily="2" charset="0"/>
                <a:ea typeface="Roboto" panose="02000000000000000000" pitchFamily="2" charset="0"/>
              </a:rPr>
              <a:t>So</a:t>
            </a:r>
            <a:r>
              <a:rPr lang="en-US" sz="3200" b="1">
                <a:solidFill>
                  <a:srgbClr val="B5B5B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 </a:t>
            </a:r>
            <a:r>
              <a:rPr lang="en-US" sz="3200" b="1">
                <a:solidFill>
                  <a:srgbClr val="00D1B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easy</a:t>
            </a:r>
            <a:r>
              <a:rPr lang="en-US" sz="3200" b="1">
                <a:solidFill>
                  <a:srgbClr val="B5B5B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 </a:t>
            </a:r>
            <a:r>
              <a:rPr lang="en-US" sz="3200" b="1">
                <a:latin typeface="Roboto" panose="02000000000000000000" pitchFamily="2" charset="0"/>
                <a:ea typeface="Roboto" panose="02000000000000000000" pitchFamily="2" charset="0"/>
              </a:rPr>
              <a:t>to learn</a:t>
            </a:r>
          </a:p>
          <a:p>
            <a:endParaRPr lang="en-US" sz="1400">
              <a:solidFill>
                <a:srgbClr val="B5B5B5"/>
              </a:solidFill>
              <a:latin typeface="Poppins" panose="00000500000000000000" pitchFamily="50" charset="0"/>
              <a:ea typeface="Roboto" panose="02000000000000000000" pitchFamily="2" charset="0"/>
              <a:cs typeface="Poppins" panose="00000500000000000000" pitchFamily="50" charset="0"/>
            </a:endParaRPr>
          </a:p>
          <a:p>
            <a:r>
              <a:rPr lang="en-US" sz="2000">
                <a:solidFill>
                  <a:srgbClr val="B5B5B5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50" charset="0"/>
              </a:rPr>
              <a:t>Get a design started within minutes</a:t>
            </a:r>
          </a:p>
        </p:txBody>
      </p:sp>
    </p:spTree>
    <p:extLst>
      <p:ext uri="{BB962C8B-B14F-4D97-AF65-F5344CB8AC3E}">
        <p14:creationId xmlns:p14="http://schemas.microsoft.com/office/powerpoint/2010/main" val="341988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4.81481E-6 L 0.07448 -4.81481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50"/>
                            </p:stCondLst>
                            <p:childTnLst>
                              <p:par>
                                <p:cTn id="1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5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97AF638-94DE-4D79-9023-DBA3C0C37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04369"/>
            <a:ext cx="5896134" cy="47763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078BB0-0F13-45D8-AD06-F0C65B8DB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29" y="1506851"/>
            <a:ext cx="5828571" cy="477142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686E64A-884D-4CBC-B976-976D1B7B1F7E}"/>
              </a:ext>
            </a:extLst>
          </p:cNvPr>
          <p:cNvSpPr/>
          <p:nvPr/>
        </p:nvSpPr>
        <p:spPr>
          <a:xfrm>
            <a:off x="3285554" y="1501457"/>
            <a:ext cx="6819980" cy="1703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 quick to customize</a:t>
            </a:r>
          </a:p>
          <a:p>
            <a:pPr algn="just">
              <a:lnSpc>
                <a:spcPct val="150000"/>
              </a:lnSpc>
            </a:pPr>
            <a:r>
              <a:rPr lang="en-US" sz="2000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Simply set your own Sass variables before importing Bulma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B12414-13EA-4F59-BAE8-BE49E77043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080000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460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62D1B3-BE8C-48A5-BDB5-94360E179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509" y="468756"/>
            <a:ext cx="6371429" cy="10380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D01F9AB-9949-4DBE-8BD4-0B07698FC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29" y="1506851"/>
            <a:ext cx="5828571" cy="47714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AAD36E-77C1-4472-91C6-C23228065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04369"/>
            <a:ext cx="5896134" cy="477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646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8B6973-FA31-461A-B243-EA397260A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7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535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8CDF8D-FE6E-46FD-90A6-2531E1EE2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265" y="3429000"/>
            <a:ext cx="6096000" cy="1524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74D4A5-78C3-45A3-B684-3122CBFB843F}"/>
              </a:ext>
            </a:extLst>
          </p:cNvPr>
          <p:cNvSpPr txBox="1"/>
          <p:nvPr/>
        </p:nvSpPr>
        <p:spPr>
          <a:xfrm>
            <a:off x="671428" y="1514533"/>
            <a:ext cx="7061549" cy="156966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600" b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50" charset="0"/>
              </a:rPr>
              <a:t>Why Choose</a:t>
            </a:r>
            <a:endParaRPr lang="fa-IR" sz="9600" b="1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843C1E-EC75-429A-802F-1988F97D0D23}"/>
              </a:ext>
            </a:extLst>
          </p:cNvPr>
          <p:cNvSpPr txBox="1"/>
          <p:nvPr/>
        </p:nvSpPr>
        <p:spPr>
          <a:xfrm>
            <a:off x="10133486" y="3083005"/>
            <a:ext cx="1064715" cy="221599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3800" b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50" charset="0"/>
              </a:rPr>
              <a:t>?</a:t>
            </a:r>
            <a:endParaRPr lang="fa-IR" sz="13800" b="1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545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686E64A-884D-4CBC-B976-976D1B7B1F7E}"/>
              </a:ext>
            </a:extLst>
          </p:cNvPr>
          <p:cNvSpPr/>
          <p:nvPr/>
        </p:nvSpPr>
        <p:spPr>
          <a:xfrm>
            <a:off x="4551695" y="2108125"/>
            <a:ext cx="5838989" cy="2318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Modern features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>
                <a:solidFill>
                  <a:srgbClr val="4A4A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Using the latest CSS3 features such as Flexbox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>
                <a:solidFill>
                  <a:srgbClr val="4A4A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Planning on using CSS Variables and CSS Grid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000">
              <a:solidFill>
                <a:srgbClr val="4A4A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A60EFB6-3DBD-4E0B-BD6E-C4E080A77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000" y="2108125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32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2.22222E-6 L 0.07448 -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5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5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75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686E64A-884D-4CBC-B976-976D1B7B1F7E}"/>
              </a:ext>
            </a:extLst>
          </p:cNvPr>
          <p:cNvSpPr/>
          <p:nvPr/>
        </p:nvSpPr>
        <p:spPr>
          <a:xfrm>
            <a:off x="4551695" y="2108125"/>
            <a:ext cx="6300789" cy="1703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Simple grid System</a:t>
            </a:r>
          </a:p>
          <a:p>
            <a:pPr>
              <a:lnSpc>
                <a:spcPct val="150000"/>
              </a:lnSpc>
            </a:pPr>
            <a:r>
              <a:rPr lang="en-US" sz="2000">
                <a:solidFill>
                  <a:srgbClr val="4A4A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 build a Bulma grid, you only need a single </a:t>
            </a:r>
            <a:r>
              <a:rPr lang="en-US" sz="200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.columns </a:t>
            </a:r>
            <a:r>
              <a:rPr lang="en-US" sz="2000">
                <a:solidFill>
                  <a:srgbClr val="4A4A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container to wrap as many </a:t>
            </a:r>
            <a:r>
              <a:rPr lang="en-US" sz="200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.column </a:t>
            </a:r>
            <a:r>
              <a:rPr lang="en-US" sz="2000">
                <a:solidFill>
                  <a:srgbClr val="4A4A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items as you want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A60EFB6-3DBD-4E0B-BD6E-C4E080A77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7500" y="2108125"/>
            <a:ext cx="2205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06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2.22222E-6 L 0.07448 -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5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5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3EEF7E-9159-4C8F-B014-D91930CA1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0252"/>
            <a:ext cx="12192000" cy="403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981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F2EA28-659A-496C-918B-89ED44252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905" y="1100901"/>
            <a:ext cx="3238095" cy="42952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686E64A-884D-4CBC-B976-976D1B7B1F7E}"/>
              </a:ext>
            </a:extLst>
          </p:cNvPr>
          <p:cNvSpPr/>
          <p:nvPr/>
        </p:nvSpPr>
        <p:spPr>
          <a:xfrm>
            <a:off x="4551695" y="1927645"/>
            <a:ext cx="6156410" cy="2318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Modern features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>
                <a:solidFill>
                  <a:srgbClr val="4A4A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Simple readable class names like </a:t>
            </a:r>
            <a:r>
              <a:rPr lang="en-US" sz="200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.button </a:t>
            </a:r>
            <a:r>
              <a:rPr lang="en-US" sz="2000">
                <a:solidFill>
                  <a:srgbClr val="4A4A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or </a:t>
            </a:r>
            <a:r>
              <a:rPr lang="en-US" sz="200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.title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>
                <a:solidFill>
                  <a:srgbClr val="4A4A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Straightforward </a:t>
            </a:r>
            <a:r>
              <a:rPr lang="en-US" sz="200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modifiers</a:t>
            </a:r>
            <a:r>
              <a:rPr lang="en-US" sz="2000">
                <a:solidFill>
                  <a:srgbClr val="4A4A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system like </a:t>
            </a:r>
            <a:r>
              <a:rPr lang="en-US" sz="200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.is-primary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000">
              <a:solidFill>
                <a:srgbClr val="4A4A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A60EFB6-3DBD-4E0B-BD6E-C4E080A770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0000" y="1927645"/>
            <a:ext cx="2520000" cy="2520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B787332-746A-494D-ADAA-F5996D444CC8}"/>
              </a:ext>
            </a:extLst>
          </p:cNvPr>
          <p:cNvSpPr/>
          <p:nvPr/>
        </p:nvSpPr>
        <p:spPr>
          <a:xfrm>
            <a:off x="1515727" y="4447645"/>
            <a:ext cx="5590674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>
                <a:latin typeface="Roboto" panose="02000000000000000000" pitchFamily="2" charset="0"/>
                <a:ea typeface="Roboto" panose="02000000000000000000" pitchFamily="2" charset="0"/>
              </a:rPr>
              <a:t>So</a:t>
            </a:r>
            <a:r>
              <a:rPr lang="en-US" sz="3200" b="1">
                <a:solidFill>
                  <a:srgbClr val="B5B5B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 </a:t>
            </a:r>
            <a:r>
              <a:rPr lang="en-US" sz="3200" b="1">
                <a:solidFill>
                  <a:srgbClr val="00D1B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easy</a:t>
            </a:r>
            <a:r>
              <a:rPr lang="en-US" sz="3200" b="1">
                <a:solidFill>
                  <a:srgbClr val="B5B5B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 </a:t>
            </a:r>
            <a:r>
              <a:rPr lang="en-US" sz="3200" b="1">
                <a:latin typeface="Roboto" panose="02000000000000000000" pitchFamily="2" charset="0"/>
                <a:ea typeface="Roboto" panose="02000000000000000000" pitchFamily="2" charset="0"/>
              </a:rPr>
              <a:t>to learn</a:t>
            </a:r>
          </a:p>
          <a:p>
            <a:endParaRPr lang="en-US" sz="1400">
              <a:solidFill>
                <a:srgbClr val="B5B5B5"/>
              </a:solidFill>
              <a:latin typeface="Poppins" panose="00000500000000000000" pitchFamily="50" charset="0"/>
              <a:ea typeface="Roboto" panose="02000000000000000000" pitchFamily="2" charset="0"/>
              <a:cs typeface="Poppins" panose="00000500000000000000" pitchFamily="50" charset="0"/>
            </a:endParaRPr>
          </a:p>
          <a:p>
            <a:r>
              <a:rPr lang="en-US" sz="2000">
                <a:solidFill>
                  <a:srgbClr val="B5B5B5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50" charset="0"/>
              </a:rPr>
              <a:t>Get a design started within minutes</a:t>
            </a:r>
          </a:p>
        </p:txBody>
      </p:sp>
    </p:spTree>
    <p:extLst>
      <p:ext uri="{BB962C8B-B14F-4D97-AF65-F5344CB8AC3E}">
        <p14:creationId xmlns:p14="http://schemas.microsoft.com/office/powerpoint/2010/main" val="222371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4.81481E-6 L 0.07448 -4.81481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5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5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75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22222E-6 L -0.24362 -2.22222E-6 " pathEditMode="relative" rAng="0" ptsTypes="AA">
                                      <p:cBhvr>
                                        <p:cTn id="25" dur="12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88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2.22222E-6 L -0.25 2.22222E-6 " pathEditMode="relative" rAng="0" ptsTypes="AA">
                                      <p:cBhvr>
                                        <p:cTn id="27" dur="125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44444E-6 L -0.25 4.44444E-6 " pathEditMode="relative" rAng="0" ptsTypes="AA">
                                      <p:cBhvr>
                                        <p:cTn id="29" dur="125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allAtOnce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686E64A-884D-4CBC-B976-976D1B7B1F7E}"/>
              </a:ext>
            </a:extLst>
          </p:cNvPr>
          <p:cNvSpPr/>
          <p:nvPr/>
        </p:nvSpPr>
        <p:spPr>
          <a:xfrm>
            <a:off x="4551695" y="2108125"/>
            <a:ext cx="6300789" cy="1703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Font Awesome 5 support</a:t>
            </a:r>
          </a:p>
          <a:p>
            <a:pPr>
              <a:lnSpc>
                <a:spcPct val="150000"/>
              </a:lnSpc>
            </a:pPr>
            <a:r>
              <a:rPr lang="en-US" sz="2000">
                <a:solidFill>
                  <a:srgbClr val="4A4A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Bulma is compatible with both </a:t>
            </a:r>
            <a:r>
              <a:rPr lang="en-US" sz="200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Font Awesome 4 </a:t>
            </a:r>
            <a:r>
              <a:rPr lang="en-US" sz="2000">
                <a:solidFill>
                  <a:srgbClr val="4A4A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and </a:t>
            </a:r>
            <a:r>
              <a:rPr lang="en-US" sz="200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Font Awesome 5 </a:t>
            </a:r>
            <a:r>
              <a:rPr lang="en-US" sz="2000">
                <a:solidFill>
                  <a:srgbClr val="4A4A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thanks to the </a:t>
            </a:r>
            <a:r>
              <a:rPr lang="en-US" sz="200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.icon </a:t>
            </a:r>
            <a:r>
              <a:rPr lang="en-US" sz="2000">
                <a:solidFill>
                  <a:srgbClr val="4A4A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element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A60EFB6-3DBD-4E0B-BD6E-C4E080A77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7500" y="2108125"/>
            <a:ext cx="2205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59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2.22222E-6 L 0.07448 -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5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5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686E64A-884D-4CBC-B976-976D1B7B1F7E}"/>
              </a:ext>
            </a:extLst>
          </p:cNvPr>
          <p:cNvSpPr/>
          <p:nvPr/>
        </p:nvSpPr>
        <p:spPr>
          <a:xfrm>
            <a:off x="4551695" y="2108125"/>
            <a:ext cx="6300789" cy="356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100+ useful CSS helpers</a:t>
            </a:r>
          </a:p>
          <a:p>
            <a:pPr>
              <a:lnSpc>
                <a:spcPct val="150000"/>
              </a:lnSpc>
            </a:pPr>
            <a:r>
              <a:rPr lang="en-US" sz="2000">
                <a:solidFill>
                  <a:srgbClr val="4A4A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Bulma ships with more than 100 helpers to specify color, display, and spacing</a:t>
            </a:r>
          </a:p>
          <a:p>
            <a:pPr>
              <a:lnSpc>
                <a:spcPct val="150000"/>
              </a:lnSpc>
            </a:pPr>
            <a:endParaRPr lang="en-US" sz="2000">
              <a:solidFill>
                <a:srgbClr val="4A4A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803275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>
                <a:solidFill>
                  <a:srgbClr val="0070C0"/>
                </a:solidFill>
                <a:latin typeface="Poppins" panose="00000500000000000000" pitchFamily="50" charset="0"/>
                <a:ea typeface="Roboto" panose="02000000000000000000" pitchFamily="2" charset="0"/>
                <a:cs typeface="Poppins" panose="00000500000000000000" pitchFamily="50" charset="0"/>
              </a:rPr>
              <a:t>Responsive helpers</a:t>
            </a:r>
          </a:p>
          <a:p>
            <a:pPr marL="803275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>
                <a:solidFill>
                  <a:srgbClr val="0070C0"/>
                </a:solidFill>
                <a:latin typeface="Poppins" panose="00000500000000000000" pitchFamily="50" charset="0"/>
                <a:ea typeface="Roboto" panose="02000000000000000000" pitchFamily="2" charset="0"/>
                <a:cs typeface="Poppins" panose="00000500000000000000" pitchFamily="50" charset="0"/>
              </a:rPr>
              <a:t>Typography helpers</a:t>
            </a:r>
            <a:endParaRPr lang="en-US" sz="2000">
              <a:solidFill>
                <a:srgbClr val="363636"/>
              </a:solidFill>
              <a:latin typeface="Poppins" panose="00000500000000000000" pitchFamily="50" charset="0"/>
              <a:ea typeface="Roboto" panose="02000000000000000000" pitchFamily="2" charset="0"/>
              <a:cs typeface="Poppins" panose="00000500000000000000" pitchFamily="50" charset="0"/>
            </a:endParaRPr>
          </a:p>
          <a:p>
            <a:pPr marL="803275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>
                <a:solidFill>
                  <a:srgbClr val="0070C0"/>
                </a:solidFill>
                <a:latin typeface="Poppins" panose="00000500000000000000" pitchFamily="50" charset="0"/>
                <a:ea typeface="Roboto" panose="02000000000000000000" pitchFamily="2" charset="0"/>
                <a:cs typeface="Poppins" panose="00000500000000000000" pitchFamily="50" charset="0"/>
              </a:rPr>
              <a:t>Other helpers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A60EFB6-3DBD-4E0B-BD6E-C4E080A77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7500" y="2108125"/>
            <a:ext cx="2205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39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2.22222E-6 L 0.07448 -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50"/>
                            </p:stCondLst>
                            <p:childTnLst>
                              <p:par>
                                <p:cTn id="1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5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75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5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75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686E64A-884D-4CBC-B976-976D1B7B1F7E}"/>
              </a:ext>
            </a:extLst>
          </p:cNvPr>
          <p:cNvSpPr/>
          <p:nvPr/>
        </p:nvSpPr>
        <p:spPr>
          <a:xfrm>
            <a:off x="4551695" y="2108125"/>
            <a:ext cx="6300789" cy="2164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>
                <a:solidFill>
                  <a:srgbClr val="3636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 JavaScript</a:t>
            </a:r>
          </a:p>
          <a:p>
            <a:pPr>
              <a:lnSpc>
                <a:spcPct val="150000"/>
              </a:lnSpc>
            </a:pPr>
            <a:r>
              <a:rPr lang="en-US" sz="2000">
                <a:solidFill>
                  <a:srgbClr val="4A4A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By focusing only on </a:t>
            </a:r>
            <a:r>
              <a:rPr lang="en-US" sz="200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CSS</a:t>
            </a:r>
            <a:r>
              <a:rPr lang="en-US" sz="2000">
                <a:solidFill>
                  <a:srgbClr val="4A4A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Bulma provides a </a:t>
            </a:r>
            <a:r>
              <a:rPr lang="en-US" sz="200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lightweight</a:t>
            </a:r>
            <a:r>
              <a:rPr lang="en-US" sz="2000">
                <a:solidFill>
                  <a:srgbClr val="4A4A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solution that can easily be implemented in any development context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A60EFB6-3DBD-4E0B-BD6E-C4E080A77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7500" y="2486125"/>
            <a:ext cx="2205000" cy="1764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6DD162-2BB2-40E0-A3B5-910AEC274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6763" y="3150125"/>
            <a:ext cx="5923809" cy="2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93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2.22222E-6 L 0.07448 -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50"/>
                            </p:stCondLst>
                            <p:childTnLst>
                              <p:par>
                                <p:cTn id="1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5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448 -2.22222E-6 L 0.07448 -0.25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3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5" dur="2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174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Poppins</vt:lpstr>
      <vt:lpstr>Roboto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</dc:creator>
  <cp:lastModifiedBy>Ahmadi.Mohammad</cp:lastModifiedBy>
  <cp:revision>134</cp:revision>
  <dcterms:created xsi:type="dcterms:W3CDTF">2019-11-29T14:08:20Z</dcterms:created>
  <dcterms:modified xsi:type="dcterms:W3CDTF">2019-12-04T14:04:10Z</dcterms:modified>
</cp:coreProperties>
</file>