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66" r:id="rId4"/>
    <p:sldId id="271" r:id="rId5"/>
    <p:sldId id="272" r:id="rId6"/>
    <p:sldId id="273" r:id="rId7"/>
    <p:sldId id="274" r:id="rId8"/>
    <p:sldId id="268" r:id="rId9"/>
    <p:sldId id="276" r:id="rId10"/>
    <p:sldId id="277" r:id="rId11"/>
    <p:sldId id="267" r:id="rId12"/>
    <p:sldId id="257" r:id="rId13"/>
    <p:sldId id="259" r:id="rId14"/>
    <p:sldId id="258" r:id="rId15"/>
    <p:sldId id="260" r:id="rId16"/>
    <p:sldId id="261" r:id="rId17"/>
    <p:sldId id="262" r:id="rId18"/>
    <p:sldId id="263" r:id="rId19"/>
    <p:sldId id="264" r:id="rId20"/>
    <p:sldId id="265" r:id="rId21"/>
    <p:sldId id="275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tx1"/>
                </a:solidFill>
                <a:latin typeface="Myriad Pro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7890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yriad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3505200" y="4652963"/>
            <a:ext cx="2133600" cy="365125"/>
          </a:xfr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0E26CA-991B-49E5-8A8E-F3FE54B28D28}" type="datetimeFigureOut">
              <a:rPr lang="zh-TW" altLang="en-US" smtClean="0"/>
              <a:t>2017/5/17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65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只有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8913"/>
            <a:ext cx="16319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內容版面配置區 13"/>
          <p:cNvSpPr>
            <a:spLocks noGrp="1"/>
          </p:cNvSpPr>
          <p:nvPr>
            <p:ph sz="quarter" idx="13"/>
          </p:nvPr>
        </p:nvSpPr>
        <p:spPr>
          <a:xfrm>
            <a:off x="468312" y="1340768"/>
            <a:ext cx="8256191" cy="4897016"/>
          </a:xfrm>
        </p:spPr>
        <p:txBody>
          <a:bodyPr/>
          <a:lstStyle>
            <a:lvl1pPr>
              <a:defRPr sz="2400">
                <a:latin typeface="微軟正黑體" pitchFamily="34" charset="-120"/>
                <a:ea typeface="微軟正黑體" pitchFamily="34" charset="-120"/>
              </a:defRPr>
            </a:lvl1pPr>
            <a:lvl2pPr>
              <a:defRPr sz="22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>
          <a:xfrm>
            <a:off x="675957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50D9CC6-51D4-49B5-974D-A1A519AA9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13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26CA-991B-49E5-8A8E-F3FE54B28D2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9CC6-51D4-49B5-974D-A1A519AA9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2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26CA-991B-49E5-8A8E-F3FE54B28D2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9CC6-51D4-49B5-974D-A1A519AA9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40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68313" y="6207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內容</a:t>
            </a:r>
          </a:p>
          <a:p>
            <a:pPr lvl="1"/>
            <a:r>
              <a:rPr lang="zh-TW" altLang="en-US" smtClean="0"/>
              <a:t>內容</a:t>
            </a:r>
          </a:p>
          <a:p>
            <a:pPr lvl="2"/>
            <a:r>
              <a:rPr lang="zh-TW" altLang="en-US" smtClean="0"/>
              <a:t>內容</a:t>
            </a:r>
          </a:p>
          <a:p>
            <a:pPr lvl="3"/>
            <a:r>
              <a:rPr lang="zh-TW" altLang="en-US" smtClean="0"/>
              <a:t>內容</a:t>
            </a:r>
          </a:p>
          <a:p>
            <a:pPr lvl="4"/>
            <a:r>
              <a:rPr lang="zh-TW" altLang="en-US" smtClean="0"/>
              <a:t>內容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50E26CA-991B-49E5-8A8E-F3FE54B28D2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</a:defRPr>
            </a:lvl1pPr>
          </a:lstStyle>
          <a:p>
            <a:fld id="{050D9CC6-51D4-49B5-974D-A1A519AA99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0" y="1214438"/>
            <a:ext cx="9144000" cy="15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8913"/>
            <a:ext cx="16319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56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D7000F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D7000F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data.gov.tw/api/v1/rest/dataset?modified=%5b&#26178;&#38291;&#40670;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IPGOD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0096"/>
          </a:xfrm>
        </p:spPr>
        <p:txBody>
          <a:bodyPr>
            <a:norm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gov</a:t>
            </a:r>
            <a:r>
              <a:rPr lang="en-US" altLang="zh-TW" dirty="0"/>
              <a:t> open data to </a:t>
            </a:r>
            <a:r>
              <a:rPr lang="en-US" altLang="zh-TW" dirty="0" err="1" smtClean="0"/>
              <a:t>ckan</a:t>
            </a:r>
            <a:endParaRPr lang="en-US" altLang="zh-TW" dirty="0" smtClean="0"/>
          </a:p>
          <a:p>
            <a:r>
              <a:rPr lang="en-US" altLang="zh-TW" dirty="0" smtClean="0"/>
              <a:t>NCHC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5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86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Crawler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0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程式碼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First_run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Fetcher</a:t>
            </a:r>
          </a:p>
          <a:p>
            <a:pPr lvl="1"/>
            <a:r>
              <a:rPr lang="en-US" altLang="zh-TW" dirty="0" smtClean="0"/>
              <a:t>Downloader</a:t>
            </a:r>
          </a:p>
          <a:p>
            <a:pPr lvl="1"/>
            <a:r>
              <a:rPr lang="en-US" altLang="zh-TW" dirty="0" err="1" smtClean="0"/>
              <a:t>DownloadData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DBUtil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Metadata</a:t>
            </a:r>
          </a:p>
          <a:p>
            <a:r>
              <a:rPr lang="zh-TW" altLang="en-US" dirty="0" smtClean="0"/>
              <a:t>資料</a:t>
            </a:r>
            <a:r>
              <a:rPr lang="zh-TW" altLang="en-US" dirty="0"/>
              <a:t>表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Ckan_download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Dataset</a:t>
            </a:r>
          </a:p>
          <a:p>
            <a:pPr lvl="1"/>
            <a:r>
              <a:rPr lang="en-US" altLang="zh-TW" dirty="0" err="1" smtClean="0"/>
              <a:t>Resource_metadta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0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First_run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將所有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寫入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，寫入完成後會多寫一筆</a:t>
            </a:r>
            <a:r>
              <a:rPr lang="en-US" altLang="zh-TW" dirty="0" smtClean="0"/>
              <a:t>Done</a:t>
            </a:r>
          </a:p>
          <a:p>
            <a:pPr lvl="1"/>
            <a:r>
              <a:rPr lang="zh-TW" altLang="en-US" dirty="0" smtClean="0"/>
              <a:t>若程式中斷，重啟會檢查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是否有</a:t>
            </a:r>
            <a:r>
              <a:rPr lang="en-US" altLang="zh-TW" dirty="0" smtClean="0"/>
              <a:t>Done</a:t>
            </a:r>
            <a:r>
              <a:rPr lang="zh-TW" altLang="en-US" dirty="0" smtClean="0"/>
              <a:t>存在。不存在則代表尚未完成</a:t>
            </a:r>
            <a:r>
              <a:rPr lang="en-US" altLang="zh-TW" dirty="0" smtClean="0"/>
              <a:t>Dataset</a:t>
            </a:r>
            <a:r>
              <a:rPr lang="zh-TW" altLang="en-US" dirty="0"/>
              <a:t> </a:t>
            </a:r>
            <a:r>
              <a:rPr lang="en-US" altLang="zh-TW" dirty="0" smtClean="0"/>
              <a:t>setting</a:t>
            </a:r>
            <a:r>
              <a:rPr lang="zh-TW" altLang="en-US" dirty="0" smtClean="0"/>
              <a:t>，程式會重新讀取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並寫入</a:t>
            </a:r>
            <a:r>
              <a:rPr lang="en-US" altLang="zh-TW" dirty="0" smtClean="0"/>
              <a:t>Dataset</a:t>
            </a:r>
          </a:p>
          <a:p>
            <a:r>
              <a:rPr lang="zh-TW" altLang="en-US" dirty="0" smtClean="0"/>
              <a:t>建</a:t>
            </a:r>
            <a:r>
              <a:rPr lang="zh-TW" altLang="en-US" dirty="0"/>
              <a:t>立</a:t>
            </a:r>
            <a:r>
              <a:rPr lang="en-US" altLang="zh-TW" dirty="0" smtClean="0"/>
              <a:t>Fetcher</a:t>
            </a:r>
            <a:r>
              <a:rPr lang="zh-TW" altLang="en-US" dirty="0" smtClean="0"/>
              <a:t>開始讀取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，讀取後會將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Processed</a:t>
            </a:r>
            <a:r>
              <a:rPr lang="zh-TW" altLang="en-US" dirty="0" smtClean="0"/>
              <a:t>設成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，並將下載必須的資訊寫入</a:t>
            </a:r>
            <a:r>
              <a:rPr lang="en-US" altLang="zh-TW" dirty="0" err="1" smtClean="0"/>
              <a:t>Resource_metadata</a:t>
            </a:r>
            <a:r>
              <a:rPr lang="zh-TW" altLang="en-US" dirty="0" smtClean="0"/>
              <a:t>，並且放入</a:t>
            </a:r>
            <a:r>
              <a:rPr lang="en-US" altLang="zh-TW" dirty="0" smtClean="0"/>
              <a:t>Share Queue</a:t>
            </a:r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Downloader</a:t>
            </a:r>
            <a:r>
              <a:rPr lang="zh-TW" altLang="en-US" dirty="0" smtClean="0"/>
              <a:t>開始讀取</a:t>
            </a:r>
            <a:r>
              <a:rPr lang="en-US" altLang="zh-TW" dirty="0" smtClean="0"/>
              <a:t>Share Queue</a:t>
            </a:r>
            <a:r>
              <a:rPr lang="zh-TW" altLang="en-US" dirty="0" smtClean="0"/>
              <a:t>，並且開始下載資料，完成後會將結果寫入</a:t>
            </a:r>
            <a:r>
              <a:rPr lang="en-US" altLang="zh-TW" dirty="0" err="1" smtClean="0"/>
              <a:t>ckan_download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925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Fetcher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抓取</a:t>
            </a:r>
            <a:r>
              <a:rPr lang="en-US" altLang="zh-TW" dirty="0" smtClean="0"/>
              <a:t>package name</a:t>
            </a:r>
            <a:r>
              <a:rPr lang="zh-TW" altLang="en-US" dirty="0" smtClean="0"/>
              <a:t>並且建構</a:t>
            </a:r>
            <a:r>
              <a:rPr lang="en-US" altLang="zh-TW" dirty="0" smtClean="0"/>
              <a:t>metadata</a:t>
            </a:r>
            <a:r>
              <a:rPr lang="zh-TW" altLang="en-US" dirty="0" smtClean="0"/>
              <a:t>得到四個欄位值：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Download URL</a:t>
            </a:r>
          </a:p>
          <a:p>
            <a:pPr lvl="1"/>
            <a:r>
              <a:rPr lang="en-US" altLang="zh-TW" dirty="0" smtClean="0"/>
              <a:t>Format</a:t>
            </a:r>
          </a:p>
          <a:p>
            <a:pPr lvl="1"/>
            <a:r>
              <a:rPr lang="en-US" altLang="zh-TW" dirty="0" smtClean="0"/>
              <a:t>Dataset ID</a:t>
            </a:r>
          </a:p>
          <a:p>
            <a:pPr lvl="1"/>
            <a:r>
              <a:rPr lang="en-US" altLang="zh-TW" dirty="0" smtClean="0"/>
              <a:t>Resource ID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更新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  <a:r>
              <a:rPr lang="en-US" altLang="zh-TW" dirty="0" smtClean="0">
                <a:solidFill>
                  <a:srgbClr val="FF0000"/>
                </a:solidFill>
              </a:rPr>
              <a:t>ataset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</a:rPr>
              <a:t>Processed</a:t>
            </a:r>
            <a:r>
              <a:rPr lang="zh-TW" altLang="en-US" dirty="0" smtClean="0">
                <a:solidFill>
                  <a:srgbClr val="FF0000"/>
                </a:solidFill>
              </a:rPr>
              <a:t>為</a:t>
            </a:r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</a:p>
          <a:p>
            <a:r>
              <a:rPr lang="zh-TW" altLang="en-US" dirty="0" smtClean="0"/>
              <a:t>這四個資訊會傳入</a:t>
            </a:r>
            <a:r>
              <a:rPr lang="en-US" altLang="zh-TW" dirty="0" err="1" smtClean="0"/>
              <a:t>downlaodData</a:t>
            </a:r>
            <a:r>
              <a:rPr lang="zh-TW" altLang="en-US" dirty="0" smtClean="0"/>
              <a:t>內並且丟入</a:t>
            </a:r>
            <a:r>
              <a:rPr lang="en-US" altLang="zh-TW" dirty="0" smtClean="0"/>
              <a:t>Share Queue</a:t>
            </a:r>
            <a:r>
              <a:rPr lang="zh-TW" altLang="en-US" dirty="0" smtClean="0"/>
              <a:t>中</a:t>
            </a:r>
          </a:p>
          <a:p>
            <a:r>
              <a:rPr lang="zh-TW" altLang="en-US" dirty="0" smtClean="0"/>
              <a:t>將這四個資訊寫入</a:t>
            </a:r>
            <a:r>
              <a:rPr lang="en-US" altLang="zh-TW" dirty="0" err="1" smtClean="0"/>
              <a:t>Resource_metadata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6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</a:t>
            </a:r>
            <a:r>
              <a:rPr lang="en-US" altLang="zh-TW" dirty="0" smtClean="0"/>
              <a:t>Share Queue</a:t>
            </a:r>
            <a:r>
              <a:rPr lang="zh-TW" altLang="en-US" dirty="0" smtClean="0"/>
              <a:t>取的</a:t>
            </a:r>
            <a:r>
              <a:rPr lang="en-US" altLang="zh-TW" dirty="0" err="1" smtClean="0"/>
              <a:t>downloadData</a:t>
            </a:r>
            <a:endParaRPr lang="en-US" altLang="zh-TW" dirty="0"/>
          </a:p>
          <a:p>
            <a:r>
              <a:rPr lang="zh-TW" altLang="en-US" dirty="0" smtClean="0"/>
              <a:t>呼叫</a:t>
            </a:r>
            <a:r>
              <a:rPr lang="en-US" altLang="zh-TW" dirty="0" err="1" smtClean="0"/>
              <a:t>downloadData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進行下載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5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DownloadData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此物件存放四個資訊，分別為：</a:t>
            </a:r>
            <a:endParaRPr lang="en-US" altLang="zh-TW" dirty="0" smtClean="0"/>
          </a:p>
          <a:p>
            <a:pPr lvl="1"/>
            <a:r>
              <a:rPr lang="en-US" altLang="zh-TW" dirty="0"/>
              <a:t>Download URL</a:t>
            </a:r>
          </a:p>
          <a:p>
            <a:pPr lvl="1"/>
            <a:r>
              <a:rPr lang="en-US" altLang="zh-TW" dirty="0"/>
              <a:t>Format</a:t>
            </a:r>
          </a:p>
          <a:p>
            <a:pPr lvl="1"/>
            <a:r>
              <a:rPr lang="en-US" altLang="zh-TW" dirty="0"/>
              <a:t>Dataset ID</a:t>
            </a:r>
          </a:p>
          <a:p>
            <a:pPr lvl="1"/>
            <a:r>
              <a:rPr lang="en-US" altLang="zh-TW" dirty="0"/>
              <a:t>Resource ID</a:t>
            </a:r>
          </a:p>
          <a:p>
            <a:r>
              <a:rPr lang="en-US" altLang="zh-TW" dirty="0" smtClean="0"/>
              <a:t>Download()</a:t>
            </a:r>
            <a:r>
              <a:rPr lang="zh-TW" altLang="en-US" dirty="0" smtClean="0"/>
              <a:t>會把進行下載並且將結果寫到</a:t>
            </a:r>
            <a:r>
              <a:rPr lang="en-US" altLang="zh-TW" dirty="0" err="1" smtClean="0"/>
              <a:t>ckan_download</a:t>
            </a:r>
            <a:endParaRPr lang="en-US" altLang="zh-TW" dirty="0" smtClean="0"/>
          </a:p>
          <a:p>
            <a:r>
              <a:rPr lang="zh-TW" altLang="en-US" dirty="0" smtClean="0"/>
              <a:t>確定寫到</a:t>
            </a:r>
            <a:r>
              <a:rPr lang="en-US" altLang="zh-TW" dirty="0" err="1" smtClean="0"/>
              <a:t>ckan_download</a:t>
            </a:r>
            <a:r>
              <a:rPr lang="zh-TW" altLang="en-US" dirty="0" smtClean="0"/>
              <a:t>後會更新</a:t>
            </a:r>
            <a:r>
              <a:rPr lang="en-US" altLang="zh-TW" dirty="0" err="1" smtClean="0"/>
              <a:t>resource_metadata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processed</a:t>
            </a:r>
            <a:r>
              <a:rPr lang="zh-TW" altLang="en-US" dirty="0" smtClean="0"/>
              <a:t>為</a:t>
            </a:r>
            <a:r>
              <a:rPr lang="en-US" altLang="zh-TW" dirty="0" smtClean="0"/>
              <a:t>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98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86" y="1367481"/>
            <a:ext cx="6634628" cy="511885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目前作法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13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00" y="1363256"/>
            <a:ext cx="6634800" cy="511401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Flag</a:t>
            </a:r>
            <a:r>
              <a:rPr lang="zh-TW" altLang="en-US" dirty="0" smtClean="0"/>
              <a:t>在做完後設成</a:t>
            </a:r>
            <a:r>
              <a:rPr lang="en-US" altLang="zh-TW" dirty="0" smtClean="0"/>
              <a:t>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0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單箭頭接點 2"/>
          <p:cNvCxnSpPr/>
          <p:nvPr/>
        </p:nvCxnSpPr>
        <p:spPr>
          <a:xfrm>
            <a:off x="1010092" y="4687116"/>
            <a:ext cx="0" cy="12566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28650" y="2190736"/>
            <a:ext cx="8111314" cy="61986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50" y="5943768"/>
            <a:ext cx="8111314" cy="61986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Ckan_download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79115" y="4067250"/>
            <a:ext cx="3060848" cy="61986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Resource_metadata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314221"/>
            <a:ext cx="8111314" cy="61986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Opendata.gov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1010093" y="934084"/>
            <a:ext cx="0" cy="12566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10091" y="1124181"/>
            <a:ext cx="5380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first_run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取得所有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，完成後會有額</a:t>
            </a:r>
            <a:r>
              <a:rPr lang="zh-TW" altLang="en-US" dirty="0"/>
              <a:t>外</a:t>
            </a:r>
            <a:r>
              <a:rPr lang="zh-TW" altLang="en-US" dirty="0" smtClean="0"/>
              <a:t>一筆</a:t>
            </a:r>
            <a:r>
              <a:rPr lang="en-US" altLang="zh-TW" dirty="0" smtClean="0"/>
              <a:t>Done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0070C0"/>
                </a:solidFill>
              </a:rPr>
              <a:t>並將</a:t>
            </a:r>
            <a:r>
              <a:rPr lang="en-US" altLang="zh-TW" dirty="0" smtClean="0">
                <a:solidFill>
                  <a:srgbClr val="0070C0"/>
                </a:solidFill>
              </a:rPr>
              <a:t>Done</a:t>
            </a:r>
            <a:r>
              <a:rPr lang="zh-TW" altLang="en-US" dirty="0" smtClean="0">
                <a:solidFill>
                  <a:srgbClr val="0070C0"/>
                </a:solidFill>
              </a:rPr>
              <a:t>的</a:t>
            </a:r>
            <a:r>
              <a:rPr lang="en-US" altLang="zh-TW" dirty="0" smtClean="0">
                <a:solidFill>
                  <a:srgbClr val="0070C0"/>
                </a:solidFill>
              </a:rPr>
              <a:t>Processed</a:t>
            </a:r>
            <a:r>
              <a:rPr lang="zh-TW" altLang="en-US" dirty="0" smtClean="0">
                <a:solidFill>
                  <a:srgbClr val="0070C0"/>
                </a:solidFill>
              </a:rPr>
              <a:t>設為</a:t>
            </a:r>
            <a:r>
              <a:rPr lang="en-US" altLang="zh-TW" dirty="0" smtClean="0">
                <a:solidFill>
                  <a:srgbClr val="0070C0"/>
                </a:solidFill>
              </a:rPr>
              <a:t>True</a:t>
            </a:r>
            <a:r>
              <a:rPr lang="zh-TW" altLang="en-US" dirty="0" smtClean="0">
                <a:solidFill>
                  <a:srgbClr val="0070C0"/>
                </a:solidFill>
              </a:rPr>
              <a:t>，確保不被</a:t>
            </a:r>
            <a:r>
              <a:rPr lang="en-US" altLang="zh-TW" dirty="0" smtClean="0">
                <a:solidFill>
                  <a:srgbClr val="0070C0"/>
                </a:solidFill>
              </a:rPr>
              <a:t>Fetcher</a:t>
            </a:r>
            <a:r>
              <a:rPr lang="zh-TW" altLang="en-US" dirty="0" smtClean="0">
                <a:solidFill>
                  <a:srgbClr val="0070C0"/>
                </a:solidFill>
              </a:rPr>
              <a:t>取出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1010093" y="2821232"/>
            <a:ext cx="0" cy="12566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10092" y="2781285"/>
            <a:ext cx="7517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Fetcher:</a:t>
            </a:r>
          </a:p>
          <a:p>
            <a:r>
              <a:rPr lang="zh-TW" altLang="en-US" dirty="0" smtClean="0"/>
              <a:t>取得</a:t>
            </a:r>
            <a:r>
              <a:rPr lang="en-US" altLang="zh-TW" dirty="0" smtClean="0"/>
              <a:t>package name</a:t>
            </a:r>
          </a:p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metadat</a:t>
            </a:r>
            <a:r>
              <a:rPr lang="zh-TW" altLang="en-US" dirty="0" smtClean="0"/>
              <a:t>物件得到</a:t>
            </a:r>
            <a:r>
              <a:rPr lang="en-US" altLang="zh-TW" dirty="0" err="1" smtClean="0"/>
              <a:t>downloadData</a:t>
            </a:r>
            <a:r>
              <a:rPr lang="zh-TW" altLang="en-US" dirty="0" smtClean="0"/>
              <a:t>所需的資訊，並放到</a:t>
            </a:r>
            <a:r>
              <a:rPr lang="en-US" altLang="zh-TW" dirty="0" smtClean="0"/>
              <a:t>Share Queue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8650" y="4067251"/>
            <a:ext cx="3060848" cy="61986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 Queue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肘形接點 12"/>
          <p:cNvCxnSpPr/>
          <p:nvPr/>
        </p:nvCxnSpPr>
        <p:spPr>
          <a:xfrm>
            <a:off x="1010091" y="3704615"/>
            <a:ext cx="4669024" cy="768264"/>
          </a:xfrm>
          <a:prstGeom prst="bentConnector3">
            <a:avLst>
              <a:gd name="adj1" fmla="val 74594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10092" y="4809536"/>
            <a:ext cx="751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Downloader:</a:t>
            </a:r>
          </a:p>
          <a:p>
            <a:r>
              <a:rPr lang="zh-TW" altLang="en-US" dirty="0" smtClean="0"/>
              <a:t>下載</a:t>
            </a:r>
            <a:r>
              <a:rPr lang="en-US" altLang="zh-TW" dirty="0" err="1" smtClean="0"/>
              <a:t>downloadData</a:t>
            </a:r>
            <a:r>
              <a:rPr lang="zh-TW" altLang="en-US" dirty="0" smtClean="0"/>
              <a:t>，並將結果寫到</a:t>
            </a:r>
            <a:r>
              <a:rPr lang="en-US" altLang="zh-TW" dirty="0" err="1" smtClean="0"/>
              <a:t>ckan_download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更新</a:t>
            </a:r>
            <a:r>
              <a:rPr lang="en-US" altLang="zh-TW" dirty="0" err="1" smtClean="0">
                <a:solidFill>
                  <a:srgbClr val="FF0000"/>
                </a:solidFill>
              </a:rPr>
              <a:t>resource_metadata.processed</a:t>
            </a:r>
            <a:r>
              <a:rPr lang="en-US" altLang="zh-TW" dirty="0" smtClean="0">
                <a:solidFill>
                  <a:srgbClr val="FF0000"/>
                </a:solidFill>
              </a:rPr>
              <a:t>=True</a:t>
            </a:r>
            <a:r>
              <a:rPr lang="zh-TW" altLang="en-US" dirty="0"/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dataset.processed</a:t>
            </a:r>
            <a:r>
              <a:rPr lang="en-US" altLang="zh-TW" dirty="0" smtClean="0">
                <a:solidFill>
                  <a:srgbClr val="FF0000"/>
                </a:solidFill>
              </a:rPr>
              <a:t>=True</a:t>
            </a:r>
          </a:p>
          <a:p>
            <a:endParaRPr lang="en-US" altLang="zh-TW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8739963" y="2532333"/>
            <a:ext cx="323505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RESTART後</a:t>
            </a:r>
            <a:endParaRPr lang="en-US" altLang="zh-TW" dirty="0" smtClean="0"/>
          </a:p>
          <a:p>
            <a:r>
              <a:rPr lang="en-US" altLang="zh-TW" dirty="0" err="1" smtClean="0"/>
              <a:t>Resource_metadata</a:t>
            </a:r>
            <a:endParaRPr lang="en-US" altLang="zh-TW" dirty="0" smtClean="0"/>
          </a:p>
          <a:p>
            <a:r>
              <a:rPr lang="zh-TW" altLang="en-US" dirty="0" smtClean="0"/>
              <a:t>有可能</a:t>
            </a:r>
            <a:r>
              <a:rPr lang="en-US" altLang="zh-TW" dirty="0" smtClean="0"/>
              <a:t>duplicated?</a:t>
            </a:r>
          </a:p>
          <a:p>
            <a:endParaRPr lang="en-US" altLang="zh-TW" dirty="0"/>
          </a:p>
          <a:p>
            <a:r>
              <a:rPr lang="en-US" altLang="zh-TW" dirty="0" smtClean="0"/>
              <a:t>Insert or update?</a:t>
            </a:r>
          </a:p>
          <a:p>
            <a:endParaRPr lang="en-US" altLang="zh-TW" dirty="0"/>
          </a:p>
          <a:p>
            <a:r>
              <a:rPr lang="zh-TW" altLang="en-US" dirty="0" smtClean="0"/>
              <a:t>可是</a:t>
            </a:r>
            <a:r>
              <a:rPr lang="en-US" altLang="zh-TW" dirty="0" err="1" smtClean="0"/>
              <a:t>duplicate好像也不會有事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</p:txBody>
      </p:sp>
      <p:sp>
        <p:nvSpPr>
          <p:cNvPr id="15" name="文字方塊 14"/>
          <p:cNvSpPr txBox="1"/>
          <p:nvPr/>
        </p:nvSpPr>
        <p:spPr>
          <a:xfrm>
            <a:off x="113289" y="1420690"/>
            <a:ext cx="292019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RESTART後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每個</a:t>
            </a:r>
            <a:r>
              <a:rPr lang="en-US" altLang="zh-TW" dirty="0" err="1" smtClean="0"/>
              <a:t>Fetcher所處理的</a:t>
            </a:r>
            <a:endParaRPr lang="en-US" altLang="zh-TW" dirty="0" smtClean="0"/>
          </a:p>
          <a:p>
            <a:r>
              <a:rPr lang="en-US" altLang="zh-TW" dirty="0" smtClean="0"/>
              <a:t>Dataset </a:t>
            </a:r>
          </a:p>
          <a:p>
            <a:pPr marL="342900" indent="-342900">
              <a:buAutoNum type="arabicPeriod"/>
            </a:pPr>
            <a:r>
              <a:rPr lang="en-US" altLang="zh-TW" dirty="0" err="1" smtClean="0"/>
              <a:t>從db拿</a:t>
            </a:r>
            <a:r>
              <a:rPr lang="en-US" altLang="zh-TW" dirty="0" smtClean="0"/>
              <a:t>?</a:t>
            </a:r>
          </a:p>
          <a:p>
            <a:pPr marL="342900" indent="-342900">
              <a:buAutoNum type="arabicPeriod"/>
            </a:pPr>
            <a:r>
              <a:rPr lang="zh-TW" altLang="en-US" dirty="0" smtClean="0"/>
              <a:t>切</a:t>
            </a:r>
            <a:r>
              <a:rPr lang="en-US" altLang="zh-TW" dirty="0" err="1" smtClean="0"/>
              <a:t>array定義每個fetcher負責的範圍</a:t>
            </a:r>
            <a:r>
              <a:rPr lang="en-US" altLang="zh-TW" dirty="0" smtClean="0"/>
              <a:t>?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538430" y="1216514"/>
            <a:ext cx="44030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DONE是dataset</a:t>
            </a:r>
            <a:r>
              <a:rPr lang="en-US" altLang="zh-TW" dirty="0" smtClean="0"/>
              <a:t> 和 </a:t>
            </a:r>
            <a:r>
              <a:rPr lang="en-US" altLang="zh-TW" dirty="0" err="1" smtClean="0"/>
              <a:t>resource_metadata都有</a:t>
            </a:r>
            <a:r>
              <a:rPr lang="en-US" altLang="zh-TW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531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矩形 192"/>
          <p:cNvSpPr/>
          <p:nvPr/>
        </p:nvSpPr>
        <p:spPr>
          <a:xfrm>
            <a:off x="72009" y="1857795"/>
            <a:ext cx="7812359" cy="3867942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123153" y="2151563"/>
            <a:ext cx="4639798" cy="34794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sz="20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2083610"/>
            <a:ext cx="2285268" cy="14173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96136" y="2492896"/>
            <a:ext cx="1849284" cy="3024336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使用者呈現端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528" y="4076431"/>
            <a:ext cx="2285268" cy="14408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分析端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18866" y="2492896"/>
            <a:ext cx="2281909" cy="30243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資料倉儲</a:t>
            </a:r>
          </a:p>
        </p:txBody>
      </p:sp>
      <p:grpSp>
        <p:nvGrpSpPr>
          <p:cNvPr id="215" name="群組 214"/>
          <p:cNvGrpSpPr/>
          <p:nvPr/>
        </p:nvGrpSpPr>
        <p:grpSpPr>
          <a:xfrm>
            <a:off x="72009" y="0"/>
            <a:ext cx="9036495" cy="2050449"/>
            <a:chOff x="72009" y="0"/>
            <a:chExt cx="9036495" cy="2050449"/>
          </a:xfrm>
        </p:grpSpPr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" y="0"/>
              <a:ext cx="9036495" cy="168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文字方塊 213"/>
            <p:cNvSpPr txBox="1"/>
            <p:nvPr/>
          </p:nvSpPr>
          <p:spPr>
            <a:xfrm>
              <a:off x="1696926" y="840615"/>
              <a:ext cx="3373788" cy="52322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政府開放資料平台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504516" y="1527229"/>
              <a:ext cx="2741646" cy="52322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IPGOD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13" name="流程圖: 人工輸入 212"/>
          <p:cNvSpPr/>
          <p:nvPr/>
        </p:nvSpPr>
        <p:spPr>
          <a:xfrm>
            <a:off x="-6708" y="5877271"/>
            <a:ext cx="9150708" cy="98072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3 w 10000"/>
              <a:gd name="connsiteY0" fmla="*/ 0 h 11613"/>
              <a:gd name="connsiteX1" fmla="*/ 10000 w 10000"/>
              <a:gd name="connsiteY1" fmla="*/ 1613 h 11613"/>
              <a:gd name="connsiteX2" fmla="*/ 10000 w 10000"/>
              <a:gd name="connsiteY2" fmla="*/ 11613 h 11613"/>
              <a:gd name="connsiteX3" fmla="*/ 0 w 10000"/>
              <a:gd name="connsiteY3" fmla="*/ 11613 h 11613"/>
              <a:gd name="connsiteX4" fmla="*/ 83 w 10000"/>
              <a:gd name="connsiteY4" fmla="*/ 0 h 11613"/>
              <a:gd name="connsiteX0" fmla="*/ 83 w 10000"/>
              <a:gd name="connsiteY0" fmla="*/ 0 h 11613"/>
              <a:gd name="connsiteX1" fmla="*/ 10000 w 10000"/>
              <a:gd name="connsiteY1" fmla="*/ 5743 h 11613"/>
              <a:gd name="connsiteX2" fmla="*/ 10000 w 10000"/>
              <a:gd name="connsiteY2" fmla="*/ 11613 h 11613"/>
              <a:gd name="connsiteX3" fmla="*/ 0 w 10000"/>
              <a:gd name="connsiteY3" fmla="*/ 11613 h 11613"/>
              <a:gd name="connsiteX4" fmla="*/ 83 w 10000"/>
              <a:gd name="connsiteY4" fmla="*/ 0 h 11613"/>
              <a:gd name="connsiteX0" fmla="*/ 7 w 10009"/>
              <a:gd name="connsiteY0" fmla="*/ 0 h 11785"/>
              <a:gd name="connsiteX1" fmla="*/ 10009 w 10009"/>
              <a:gd name="connsiteY1" fmla="*/ 5915 h 11785"/>
              <a:gd name="connsiteX2" fmla="*/ 10009 w 10009"/>
              <a:gd name="connsiteY2" fmla="*/ 11785 h 11785"/>
              <a:gd name="connsiteX3" fmla="*/ 9 w 10009"/>
              <a:gd name="connsiteY3" fmla="*/ 11785 h 11785"/>
              <a:gd name="connsiteX4" fmla="*/ 7 w 10009"/>
              <a:gd name="connsiteY4" fmla="*/ 0 h 1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1785">
                <a:moveTo>
                  <a:pt x="7" y="0"/>
                </a:moveTo>
                <a:lnTo>
                  <a:pt x="10009" y="5915"/>
                </a:lnTo>
                <a:lnTo>
                  <a:pt x="10009" y="11785"/>
                </a:lnTo>
                <a:lnTo>
                  <a:pt x="9" y="11785"/>
                </a:lnTo>
                <a:cubicBezTo>
                  <a:pt x="37" y="7914"/>
                  <a:pt x="-21" y="3871"/>
                  <a:pt x="7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5048" y="2636912"/>
            <a:ext cx="1845858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0152" y="3717032"/>
            <a:ext cx="1368152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1992" y="4609433"/>
            <a:ext cx="186834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分析匯入引擎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40152" y="2961008"/>
            <a:ext cx="1368152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管理工具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40" name="Picture 16" descr="http://ufodos.org.ua/avatar/sysadm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94" y="2591455"/>
            <a:ext cx="1103154" cy="110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naco.gov.in/upload/2014%20mslns/Administrato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605" y="3964524"/>
            <a:ext cx="1000353" cy="10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29" name="圓角矩形 1128"/>
          <p:cNvSpPr/>
          <p:nvPr/>
        </p:nvSpPr>
        <p:spPr>
          <a:xfrm>
            <a:off x="3419948" y="4797152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資料倉儲</a:t>
            </a:r>
          </a:p>
        </p:txBody>
      </p:sp>
      <p:sp>
        <p:nvSpPr>
          <p:cNvPr id="238" name="圓角矩形 237"/>
          <p:cNvSpPr/>
          <p:nvPr/>
        </p:nvSpPr>
        <p:spPr>
          <a:xfrm>
            <a:off x="3433301" y="3984460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索引資料庫</a:t>
            </a:r>
          </a:p>
        </p:txBody>
      </p:sp>
      <p:sp>
        <p:nvSpPr>
          <p:cNvPr id="266" name="圓角矩形 265"/>
          <p:cNvSpPr/>
          <p:nvPr/>
        </p:nvSpPr>
        <p:spPr>
          <a:xfrm>
            <a:off x="3419947" y="3146698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元件中介資料庫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4489880" y="6197062"/>
            <a:ext cx="1905254" cy="5376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專屬工作空間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244065" y="6198710"/>
            <a:ext cx="3528392" cy="4324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國網中心大資料平台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8" name="直線單箭頭接點 59"/>
          <p:cNvCxnSpPr>
            <a:stCxn id="214" idx="2"/>
            <a:endCxn id="2" idx="0"/>
          </p:cNvCxnSpPr>
          <p:nvPr/>
        </p:nvCxnSpPr>
        <p:spPr>
          <a:xfrm rot="5400000">
            <a:off x="2065104" y="764893"/>
            <a:ext cx="719775" cy="1917658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68975" y="173946"/>
            <a:ext cx="19547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其他開放資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28521" y="669260"/>
            <a:ext cx="193236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其他開放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>
            <a:stCxn id="4" idx="3"/>
            <a:endCxn id="266" idx="1"/>
          </p:cNvCxnSpPr>
          <p:nvPr/>
        </p:nvCxnSpPr>
        <p:spPr>
          <a:xfrm>
            <a:off x="2340906" y="2906912"/>
            <a:ext cx="1079041" cy="50978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9" idx="3"/>
            <a:endCxn id="266" idx="1"/>
          </p:cNvCxnSpPr>
          <p:nvPr/>
        </p:nvCxnSpPr>
        <p:spPr>
          <a:xfrm flipV="1">
            <a:off x="2400332" y="3416698"/>
            <a:ext cx="1019615" cy="14627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59"/>
          <p:cNvCxnSpPr>
            <a:stCxn id="4" idx="2"/>
            <a:endCxn id="9" idx="0"/>
          </p:cNvCxnSpPr>
          <p:nvPr/>
        </p:nvCxnSpPr>
        <p:spPr>
          <a:xfrm rot="16200000" flipH="1">
            <a:off x="725809" y="3869079"/>
            <a:ext cx="1432521" cy="48185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9"/>
          <p:cNvCxnSpPr>
            <a:stCxn id="9" idx="3"/>
          </p:cNvCxnSpPr>
          <p:nvPr/>
        </p:nvCxnSpPr>
        <p:spPr>
          <a:xfrm>
            <a:off x="2400332" y="4879433"/>
            <a:ext cx="983310" cy="260099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9"/>
          <p:cNvCxnSpPr/>
          <p:nvPr/>
        </p:nvCxnSpPr>
        <p:spPr>
          <a:xfrm>
            <a:off x="5297886" y="5034900"/>
            <a:ext cx="2838001" cy="18843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1040" idx="1"/>
          </p:cNvCxnSpPr>
          <p:nvPr/>
        </p:nvCxnSpPr>
        <p:spPr>
          <a:xfrm flipV="1">
            <a:off x="7327416" y="3143033"/>
            <a:ext cx="616378" cy="689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8" idx="3"/>
            <a:endCxn id="1042" idx="1"/>
          </p:cNvCxnSpPr>
          <p:nvPr/>
        </p:nvCxnSpPr>
        <p:spPr>
          <a:xfrm>
            <a:off x="7308304" y="3987032"/>
            <a:ext cx="680301" cy="4776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201" idx="3"/>
            <a:endCxn id="1042" idx="1"/>
          </p:cNvCxnSpPr>
          <p:nvPr/>
        </p:nvCxnSpPr>
        <p:spPr>
          <a:xfrm flipV="1">
            <a:off x="7308304" y="4464701"/>
            <a:ext cx="680301" cy="24241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59"/>
          <p:cNvCxnSpPr>
            <a:stCxn id="1129" idx="2"/>
            <a:endCxn id="293" idx="0"/>
          </p:cNvCxnSpPr>
          <p:nvPr/>
        </p:nvCxnSpPr>
        <p:spPr>
          <a:xfrm rot="16200000" flipH="1">
            <a:off x="4472049" y="5226604"/>
            <a:ext cx="859910" cy="1081006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endCxn id="1042" idx="1"/>
          </p:cNvCxnSpPr>
          <p:nvPr/>
        </p:nvCxnSpPr>
        <p:spPr>
          <a:xfrm flipV="1">
            <a:off x="6358429" y="4464701"/>
            <a:ext cx="1630176" cy="189716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5940152" y="4437112"/>
            <a:ext cx="1368152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資料操作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044538" y="5759410"/>
            <a:ext cx="20024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data flow</a:t>
            </a:r>
          </a:p>
          <a:p>
            <a:r>
              <a:rPr lang="en-US" altLang="zh-TW" dirty="0" smtClean="0"/>
              <a:t>info flow  </a:t>
            </a:r>
          </a:p>
          <a:p>
            <a:r>
              <a:rPr lang="en-US" altLang="zh-TW" dirty="0" smtClean="0"/>
              <a:t>service </a:t>
            </a:r>
            <a:endParaRPr lang="zh-TW" altLang="en-US" dirty="0"/>
          </a:p>
        </p:txBody>
      </p:sp>
      <p:cxnSp>
        <p:nvCxnSpPr>
          <p:cNvPr id="80" name="直線單箭頭接點 59"/>
          <p:cNvCxnSpPr/>
          <p:nvPr/>
        </p:nvCxnSpPr>
        <p:spPr>
          <a:xfrm flipV="1">
            <a:off x="8106858" y="5878504"/>
            <a:ext cx="710851" cy="3786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V="1">
            <a:off x="8114123" y="6197062"/>
            <a:ext cx="711886" cy="2401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「gear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765" y="1957778"/>
            <a:ext cx="459680" cy="4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「gear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570" y="6286265"/>
            <a:ext cx="338413" cy="3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「gear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24" y="1910731"/>
            <a:ext cx="459680" cy="4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「gear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24" y="3821702"/>
            <a:ext cx="459680" cy="4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直線接點 92"/>
          <p:cNvCxnSpPr>
            <a:stCxn id="1129" idx="0"/>
            <a:endCxn id="238" idx="2"/>
          </p:cNvCxnSpPr>
          <p:nvPr/>
        </p:nvCxnSpPr>
        <p:spPr>
          <a:xfrm flipV="1">
            <a:off x="4361501" y="4524460"/>
            <a:ext cx="13353" cy="27269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「check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66" y="2465916"/>
            <a:ext cx="545568" cy="5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「check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2" y="4466534"/>
            <a:ext cx="545568" cy="5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「check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41" y="2888966"/>
            <a:ext cx="545568" cy="5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7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1886" y="1298121"/>
            <a:ext cx="7181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err="1" smtClean="0"/>
              <a:t>Restart後，resource_metadata表不會變多，和當初理解的行為不同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err="1" smtClean="0"/>
              <a:t>有些Dataset永遠無法改為true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131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468312" y="1340768"/>
            <a:ext cx="8256191" cy="145253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3606755"/>
            <a:ext cx="5610225" cy="9525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68312" y="3168242"/>
            <a:ext cx="291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41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</a:t>
            </a:r>
            <a:r>
              <a:rPr lang="en-US" altLang="zh-TW" dirty="0" smtClean="0"/>
              <a:t>. DB table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7" y="1339175"/>
            <a:ext cx="2171700" cy="847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70" y="1339175"/>
            <a:ext cx="2038350" cy="800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41535" y="2518460"/>
            <a:ext cx="1845858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94226" y="2518460"/>
            <a:ext cx="186834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分析匯入引擎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44999" y="1599275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元件中介資料庫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name :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ipgod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0" y="3256767"/>
            <a:ext cx="9144000" cy="12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4"/>
          <a:srcRect b="87989"/>
          <a:stretch/>
        </p:blipFill>
        <p:spPr>
          <a:xfrm>
            <a:off x="194129" y="4636599"/>
            <a:ext cx="5133975" cy="324211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5"/>
          <a:srcRect b="79645"/>
          <a:stretch/>
        </p:blipFill>
        <p:spPr>
          <a:xfrm>
            <a:off x="212943" y="6071758"/>
            <a:ext cx="6249624" cy="375535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216857" y="5081376"/>
            <a:ext cx="2916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 smtClean="0"/>
              <a:t>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 err="1" smtClean="0"/>
              <a:t>resource_metadata</a:t>
            </a:r>
            <a:endParaRPr lang="zh-TW" altLang="en-US" sz="2000" b="1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6"/>
          <a:srcRect b="70898"/>
          <a:stretch/>
        </p:blipFill>
        <p:spPr>
          <a:xfrm>
            <a:off x="217388" y="3804006"/>
            <a:ext cx="1905000" cy="480393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212942" y="3500451"/>
            <a:ext cx="145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 smtClean="0"/>
              <a:t>dataset</a:t>
            </a:r>
            <a:endParaRPr lang="zh-TW" altLang="en-US" sz="2000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94129" y="4297427"/>
            <a:ext cx="2916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 err="1"/>
              <a:t>c</a:t>
            </a:r>
            <a:r>
              <a:rPr lang="en-US" altLang="zh-TW" sz="2000" b="1" dirty="0" err="1" smtClean="0"/>
              <a:t>kan_download</a:t>
            </a:r>
            <a:endParaRPr lang="zh-TW" altLang="en-US" sz="2000" b="1" dirty="0"/>
          </a:p>
        </p:txBody>
      </p:sp>
      <p:sp>
        <p:nvSpPr>
          <p:cNvPr id="41" name="矩形圖說文字 40"/>
          <p:cNvSpPr/>
          <p:nvPr/>
        </p:nvSpPr>
        <p:spPr>
          <a:xfrm>
            <a:off x="3079265" y="3387235"/>
            <a:ext cx="2114135" cy="797464"/>
          </a:xfrm>
          <a:prstGeom prst="wedgeRectCallout">
            <a:avLst>
              <a:gd name="adj1" fmla="val -79163"/>
              <a:gd name="adj2" fmla="val 382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紀錄資料集的名稱</a:t>
            </a:r>
            <a:endParaRPr lang="en-US" altLang="zh-TW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1400" dirty="0" err="1" smtClean="0"/>
              <a:t>package_name</a:t>
            </a:r>
            <a:r>
              <a:rPr lang="en-US" altLang="zh-TW" sz="1400" dirty="0" smtClean="0"/>
              <a:t> : dataset id</a:t>
            </a:r>
          </a:p>
          <a:p>
            <a:r>
              <a:rPr lang="en-US" altLang="zh-TW" sz="1400" dirty="0" smtClean="0"/>
              <a:t>Processed : </a:t>
            </a:r>
            <a:r>
              <a:rPr lang="zh-TW" altLang="en-US" sz="1400" dirty="0" smtClean="0"/>
              <a:t>是否處理過</a:t>
            </a:r>
            <a:endParaRPr lang="zh-TW" altLang="en-US" sz="1400" dirty="0"/>
          </a:p>
        </p:txBody>
      </p:sp>
      <p:sp>
        <p:nvSpPr>
          <p:cNvPr id="44" name="矩形圖說文字 43"/>
          <p:cNvSpPr/>
          <p:nvPr/>
        </p:nvSpPr>
        <p:spPr>
          <a:xfrm>
            <a:off x="6181423" y="3269293"/>
            <a:ext cx="2828484" cy="1129180"/>
          </a:xfrm>
          <a:prstGeom prst="wedgeRectCallout">
            <a:avLst>
              <a:gd name="adj1" fmla="val -80213"/>
              <a:gd name="adj2" fmla="val 733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紀錄個別資料的下載狀況</a:t>
            </a:r>
            <a:endParaRPr lang="en-US" altLang="zh-TW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1400" dirty="0" err="1"/>
              <a:t>r</a:t>
            </a:r>
            <a:r>
              <a:rPr lang="en-US" altLang="zh-TW" sz="1400" dirty="0" err="1" smtClean="0"/>
              <a:t>esource_id</a:t>
            </a:r>
            <a:r>
              <a:rPr lang="en-US" altLang="zh-TW" sz="1400" dirty="0" smtClean="0"/>
              <a:t> : data id</a:t>
            </a:r>
          </a:p>
          <a:p>
            <a:r>
              <a:rPr lang="en-US" altLang="zh-TW" sz="1400" dirty="0"/>
              <a:t>s</a:t>
            </a:r>
            <a:r>
              <a:rPr lang="en-US" altLang="zh-TW" sz="1400" dirty="0" smtClean="0"/>
              <a:t>tatus : http </a:t>
            </a:r>
            <a:r>
              <a:rPr lang="zh-TW" altLang="en-US" sz="1400" dirty="0" smtClean="0"/>
              <a:t>回傳碼 </a:t>
            </a:r>
            <a:endParaRPr lang="en-US" altLang="zh-TW" sz="1400" dirty="0" smtClean="0"/>
          </a:p>
          <a:p>
            <a:r>
              <a:rPr lang="en-US" altLang="zh-TW" sz="1400" dirty="0"/>
              <a:t>p</a:t>
            </a:r>
            <a:r>
              <a:rPr lang="en-US" altLang="zh-TW" sz="1400" dirty="0" smtClean="0"/>
              <a:t>rocessed : </a:t>
            </a:r>
            <a:r>
              <a:rPr lang="zh-TW" altLang="en-US" sz="1400" dirty="0" smtClean="0"/>
              <a:t>是否處理過</a:t>
            </a:r>
            <a:endParaRPr lang="en-US" altLang="zh-TW" sz="1400" dirty="0" smtClean="0"/>
          </a:p>
          <a:p>
            <a:r>
              <a:rPr lang="en-US" altLang="zh-TW" sz="1400" dirty="0" smtClean="0"/>
              <a:t>skip : retry</a:t>
            </a:r>
            <a:r>
              <a:rPr lang="zh-TW" altLang="en-US" sz="1400" dirty="0" smtClean="0"/>
              <a:t>太多次則停止再</a:t>
            </a:r>
            <a:r>
              <a:rPr lang="en-US" altLang="zh-TW" sz="1400" dirty="0" smtClean="0"/>
              <a:t>try</a:t>
            </a:r>
            <a:endParaRPr lang="zh-TW" altLang="en-US" sz="1400" dirty="0"/>
          </a:p>
        </p:txBody>
      </p:sp>
      <p:sp>
        <p:nvSpPr>
          <p:cNvPr id="45" name="矩形圖說文字 44"/>
          <p:cNvSpPr/>
          <p:nvPr/>
        </p:nvSpPr>
        <p:spPr>
          <a:xfrm>
            <a:off x="6600996" y="5711077"/>
            <a:ext cx="2408911" cy="961501"/>
          </a:xfrm>
          <a:prstGeom prst="wedgeRectCallout">
            <a:avLst>
              <a:gd name="adj1" fmla="val -57675"/>
              <a:gd name="adj2" fmla="val 1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匯入</a:t>
            </a:r>
            <a:r>
              <a:rPr lang="en-US" altLang="zh-TW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ckan</a:t>
            </a:r>
            <a:r>
              <a:rPr lang="zh-TW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中的屬性</a:t>
            </a:r>
            <a:endParaRPr lang="en-US" altLang="zh-TW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1400" dirty="0" err="1" smtClean="0"/>
              <a:t>url</a:t>
            </a:r>
            <a:r>
              <a:rPr lang="en-US" altLang="zh-TW" sz="1400" dirty="0" smtClean="0"/>
              <a:t> : </a:t>
            </a:r>
            <a:r>
              <a:rPr lang="zh-TW" altLang="en-US" sz="1400" dirty="0" smtClean="0"/>
              <a:t>下載的連結</a:t>
            </a:r>
            <a:endParaRPr lang="en-US" altLang="zh-TW" sz="1400" dirty="0" smtClean="0"/>
          </a:p>
          <a:p>
            <a:r>
              <a:rPr lang="en-US" altLang="zh-TW" sz="1400" dirty="0" smtClean="0"/>
              <a:t>Format : </a:t>
            </a:r>
            <a:r>
              <a:rPr lang="zh-TW" altLang="en-US" sz="1400" dirty="0" smtClean="0"/>
              <a:t>檔案屬性</a:t>
            </a:r>
            <a:endParaRPr lang="en-US" altLang="zh-TW" sz="1400" dirty="0" smtClean="0"/>
          </a:p>
          <a:p>
            <a:r>
              <a:rPr lang="en-US" altLang="zh-TW" sz="1400" dirty="0" smtClean="0"/>
              <a:t>Processed : </a:t>
            </a:r>
            <a:r>
              <a:rPr lang="zh-TW" altLang="en-US" sz="1400" dirty="0" smtClean="0"/>
              <a:t>是否處理過</a:t>
            </a:r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426" y="5433443"/>
            <a:ext cx="5605483" cy="292228"/>
          </a:xfrm>
          <a:prstGeom prst="rect">
            <a:avLst/>
          </a:prstGeom>
        </p:spPr>
      </p:pic>
      <p:sp>
        <p:nvSpPr>
          <p:cNvPr id="19" name="矩形圖說文字 18"/>
          <p:cNvSpPr/>
          <p:nvPr/>
        </p:nvSpPr>
        <p:spPr>
          <a:xfrm>
            <a:off x="6349173" y="4470355"/>
            <a:ext cx="2721627" cy="1131875"/>
          </a:xfrm>
          <a:prstGeom prst="wedgeRectCallout">
            <a:avLst>
              <a:gd name="adj1" fmla="val -70593"/>
              <a:gd name="adj2" fmla="val 468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紀錄個別資料</a:t>
            </a:r>
            <a:r>
              <a:rPr lang="zh-TW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的匯入</a:t>
            </a:r>
            <a:r>
              <a:rPr lang="en-US" altLang="zh-TW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ckan</a:t>
            </a:r>
            <a:r>
              <a:rPr lang="zh-TW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的狀況</a:t>
            </a:r>
            <a:endParaRPr lang="en-US" altLang="zh-TW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1400" dirty="0" err="1" smtClean="0"/>
              <a:t>datetime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: </a:t>
            </a:r>
            <a:r>
              <a:rPr lang="zh-TW" altLang="en-US" sz="1400" dirty="0" smtClean="0"/>
              <a:t>是否處理</a:t>
            </a:r>
            <a:r>
              <a:rPr lang="zh-TW" altLang="en-US" sz="1400" dirty="0" smtClean="0"/>
              <a:t>過</a:t>
            </a:r>
            <a:endParaRPr lang="en-US" altLang="zh-TW" sz="1400" dirty="0" smtClean="0"/>
          </a:p>
          <a:p>
            <a:r>
              <a:rPr lang="en-US" altLang="zh-TW" sz="1400" dirty="0" smtClean="0"/>
              <a:t>comment : </a:t>
            </a:r>
            <a:r>
              <a:rPr lang="zh-TW" altLang="en-US" sz="1400" dirty="0" smtClean="0"/>
              <a:t>通常</a:t>
            </a:r>
            <a:r>
              <a:rPr lang="en-US" altLang="zh-TW" sz="1400" dirty="0" smtClean="0"/>
              <a:t>null</a:t>
            </a:r>
          </a:p>
          <a:p>
            <a:r>
              <a:rPr lang="en-US" altLang="zh-TW" sz="1400" dirty="0" smtClean="0"/>
              <a:t>status:</a:t>
            </a:r>
            <a:r>
              <a:rPr lang="zh-TW" altLang="en-US" sz="1400" dirty="0" smtClean="0"/>
              <a:t> 是否匯入成功</a:t>
            </a:r>
            <a:endParaRPr lang="en-US" altLang="zh-TW" sz="1400" dirty="0" smtClean="0"/>
          </a:p>
          <a:p>
            <a:r>
              <a:rPr lang="en-US" altLang="zh-TW" sz="1400" dirty="0" err="1"/>
              <a:t>f</a:t>
            </a:r>
            <a:r>
              <a:rPr lang="en-US" altLang="zh-TW" sz="1400" dirty="0" err="1" smtClean="0"/>
              <a:t>ile_id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: </a:t>
            </a:r>
            <a:r>
              <a:rPr lang="zh-TW" altLang="en-US" sz="1400" dirty="0" smtClean="0"/>
              <a:t>等</a:t>
            </a:r>
            <a:r>
              <a:rPr lang="zh-TW" altLang="en-US" sz="1400" dirty="0"/>
              <a:t>於</a:t>
            </a:r>
            <a:r>
              <a:rPr lang="en-US" altLang="zh-TW" sz="1400" dirty="0" err="1" smtClean="0"/>
              <a:t>resource_id</a:t>
            </a:r>
            <a:r>
              <a:rPr lang="en-US" altLang="zh-TW" sz="1400" dirty="0" smtClean="0"/>
              <a:t>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733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415" y="3411670"/>
            <a:ext cx="4772025" cy="278130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查詢所有資料集之歷史清單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4685" y="3524932"/>
            <a:ext cx="391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1.1 Query  http</a:t>
            </a:r>
            <a:r>
              <a:rPr lang="en-US" altLang="zh-TW" dirty="0"/>
              <a:t>://data.gov.tw/api/v1/rest/dataset/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7" y="1339175"/>
            <a:ext cx="2171700" cy="847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170" y="1339175"/>
            <a:ext cx="2038350" cy="800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41535" y="2518460"/>
            <a:ext cx="1845858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94226" y="2518460"/>
            <a:ext cx="186834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分析匯入引擎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44999" y="1599275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元件中介資料庫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name :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ipgod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91805" y="5787204"/>
            <a:ext cx="272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1.3  insert to </a:t>
            </a:r>
            <a:r>
              <a:rPr lang="en-US" altLang="zh-TW" dirty="0" err="1" smtClean="0"/>
              <a:t>ipgod.dataset</a:t>
            </a:r>
            <a:r>
              <a:rPr lang="en-US" altLang="zh-TW" dirty="0" smtClean="0"/>
              <a:t>  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1941535" y="2186900"/>
            <a:ext cx="175364" cy="3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388557" y="2186900"/>
            <a:ext cx="216857" cy="3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3594970" y="2186900"/>
            <a:ext cx="192423" cy="32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490598" y="2216738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521744" y="2044700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155257" y="2123141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1.3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24685" y="4698214"/>
            <a:ext cx="225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1.2 return : </a:t>
            </a:r>
            <a:r>
              <a:rPr lang="zh-TW" altLang="en-US" dirty="0" smtClean="0"/>
              <a:t>到目前為止所有的</a:t>
            </a:r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155257" y="5026276"/>
            <a:ext cx="1857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Ipgod.dataset</a:t>
            </a:r>
            <a:endParaRPr lang="zh-TW" altLang="en-US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5257" y="5395608"/>
            <a:ext cx="1857375" cy="1152525"/>
          </a:xfrm>
          <a:prstGeom prst="rect">
            <a:avLst/>
          </a:prstGeom>
        </p:spPr>
      </p:pic>
      <p:cxnSp>
        <p:nvCxnSpPr>
          <p:cNvPr id="34" name="直線接點 33"/>
          <p:cNvCxnSpPr/>
          <p:nvPr/>
        </p:nvCxnSpPr>
        <p:spPr>
          <a:xfrm flipV="1">
            <a:off x="0" y="3256767"/>
            <a:ext cx="9144000" cy="12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09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53" y="3766803"/>
            <a:ext cx="3660548" cy="1320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zh-TW" altLang="en-US" dirty="0"/>
              <a:t>延伸</a:t>
            </a:r>
            <a:r>
              <a:rPr lang="zh-TW" altLang="en-US" dirty="0" smtClean="0"/>
              <a:t>資料集得資料資訊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4685" y="3524932"/>
            <a:ext cx="2254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2.1 </a:t>
            </a:r>
            <a:r>
              <a:rPr lang="en-US" altLang="zh-TW" dirty="0"/>
              <a:t>Query  http://data.gov.tw/api/v1/rest/dataset</a:t>
            </a:r>
            <a:r>
              <a:rPr lang="en-US" altLang="zh-TW" dirty="0" smtClean="0"/>
              <a:t>/&lt;dataset_id&gt;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7" y="1339175"/>
            <a:ext cx="2171700" cy="847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170" y="1339175"/>
            <a:ext cx="2038350" cy="800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41535" y="2518460"/>
            <a:ext cx="1845858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94226" y="2518460"/>
            <a:ext cx="186834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分析匯入引擎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44999" y="1599275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元件中介資料庫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name :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ipgod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7108" y="5512335"/>
            <a:ext cx="7431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2.3  insert to </a:t>
            </a:r>
            <a:r>
              <a:rPr lang="en-US" altLang="zh-TW" dirty="0" err="1" smtClean="0"/>
              <a:t>ipgod.dataset</a:t>
            </a:r>
            <a:r>
              <a:rPr lang="en-US" altLang="zh-TW" dirty="0" smtClean="0"/>
              <a:t>.[processed =</a:t>
            </a:r>
            <a:r>
              <a:rPr lang="en-US" altLang="zh-TW" dirty="0" err="1" smtClean="0"/>
              <a:t>ture</a:t>
            </a:r>
            <a:r>
              <a:rPr lang="en-US" altLang="zh-TW" dirty="0" smtClean="0"/>
              <a:t>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2.4  </a:t>
            </a:r>
            <a:r>
              <a:rPr lang="en-US" altLang="zh-TW" dirty="0"/>
              <a:t>insert to </a:t>
            </a:r>
            <a:r>
              <a:rPr lang="en-US" altLang="zh-TW" dirty="0" err="1"/>
              <a:t>ipgod</a:t>
            </a:r>
            <a:r>
              <a:rPr lang="en-US" altLang="zh-TW" dirty="0" smtClean="0"/>
              <a:t>.</a:t>
            </a:r>
            <a:r>
              <a:rPr lang="en-US" altLang="zh-TW" dirty="0"/>
              <a:t> </a:t>
            </a:r>
            <a:r>
              <a:rPr lang="en-US" altLang="zh-TW" dirty="0" err="1" smtClean="0"/>
              <a:t>ckan_download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( </a:t>
            </a:r>
            <a:r>
              <a:rPr lang="zh-TW" altLang="en-US" dirty="0" smtClean="0"/>
              <a:t>紀錄下載的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中的個別</a:t>
            </a:r>
            <a:r>
              <a:rPr lang="en-US" altLang="zh-TW" dirty="0" smtClean="0"/>
              <a:t>data )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1941535" y="2186900"/>
            <a:ext cx="175364" cy="3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388557" y="2186900"/>
            <a:ext cx="216857" cy="3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3594970" y="2186900"/>
            <a:ext cx="192423" cy="32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490598" y="2216738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521744" y="2044700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81700" y="2085439"/>
            <a:ext cx="53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2.3</a:t>
            </a:r>
          </a:p>
          <a:p>
            <a:r>
              <a:rPr lang="en-US" altLang="zh-TW" dirty="0" smtClean="0"/>
              <a:t>2.4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24685" y="4761502"/>
            <a:ext cx="225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2.2 return : dataset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metadata 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914368" y="3724518"/>
            <a:ext cx="1857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Ipgod.dataset</a:t>
            </a:r>
            <a:endParaRPr lang="zh-TW" altLang="en-US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0" y="3256767"/>
            <a:ext cx="9144000" cy="12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605414" y="3319038"/>
            <a:ext cx="43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ataset_id</a:t>
            </a:r>
            <a:r>
              <a:rPr lang="en-US" altLang="zh-TW" dirty="0" smtClean="0"/>
              <a:t> =  </a:t>
            </a:r>
            <a:r>
              <a:rPr lang="en-US" altLang="zh-TW" dirty="0" err="1" smtClean="0"/>
              <a:t>ipgod.dataset</a:t>
            </a:r>
            <a:r>
              <a:rPr lang="en-US" altLang="zh-TW" dirty="0" smtClean="0"/>
              <a:t>.[</a:t>
            </a:r>
            <a:r>
              <a:rPr lang="en-US" altLang="zh-TW" dirty="0" err="1" smtClean="0"/>
              <a:t>package_name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368" y="4040691"/>
            <a:ext cx="1905000" cy="809625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250" y="5386559"/>
            <a:ext cx="3970750" cy="132397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653602" y="5047387"/>
            <a:ext cx="2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</a:t>
            </a:r>
            <a:r>
              <a:rPr lang="en-US" altLang="zh-TW" dirty="0" err="1" smtClean="0"/>
              <a:t>kan_download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06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下</a:t>
            </a:r>
            <a:r>
              <a:rPr lang="zh-TW" altLang="en-US" dirty="0"/>
              <a:t>載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4685" y="3524932"/>
            <a:ext cx="253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.1 query </a:t>
            </a:r>
            <a:r>
              <a:rPr lang="en-US" altLang="zh-TW" dirty="0" err="1" smtClean="0"/>
              <a:t>downloadURL</a:t>
            </a:r>
            <a:r>
              <a:rPr lang="en-US" altLang="zh-TW" dirty="0" smtClean="0"/>
              <a:t> to get data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7" y="1339175"/>
            <a:ext cx="2171700" cy="847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70" y="1339175"/>
            <a:ext cx="2038350" cy="800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41535" y="2518460"/>
            <a:ext cx="1845858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94226" y="2518460"/>
            <a:ext cx="186834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分析匯入引擎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44999" y="1599275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元件中介資料庫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name :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ipgod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7108" y="5512335"/>
            <a:ext cx="743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3.3  update ipgod.ckan_download.* information</a:t>
            </a:r>
          </a:p>
          <a:p>
            <a:endParaRPr lang="en-US" altLang="zh-TW" dirty="0" smtClean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938779" y="2760866"/>
            <a:ext cx="1002756" cy="2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3594970" y="2186900"/>
            <a:ext cx="192423" cy="32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139299" y="2429068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3.1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81700" y="2085439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3.3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24685" y="4761502"/>
            <a:ext cx="27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.2 put data to </a:t>
            </a:r>
            <a:r>
              <a:rPr lang="en-US" altLang="zh-TW" dirty="0" err="1" smtClean="0"/>
              <a:t>local_pool</a:t>
            </a:r>
            <a:endParaRPr lang="zh-TW" altLang="en-US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0" y="3256767"/>
            <a:ext cx="9144000" cy="12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795" y="5100674"/>
            <a:ext cx="3970750" cy="132397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342147" y="4761502"/>
            <a:ext cx="2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</a:t>
            </a:r>
            <a:r>
              <a:rPr lang="en-US" altLang="zh-TW" dirty="0" err="1" smtClean="0"/>
              <a:t>kan_download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452" y="3428511"/>
            <a:ext cx="6375564" cy="830239"/>
          </a:xfrm>
          <a:prstGeom prst="rect">
            <a:avLst/>
          </a:prstGeom>
        </p:spPr>
      </p:pic>
      <p:pic>
        <p:nvPicPr>
          <p:cNvPr id="5122" name="Picture 2" descr="「gov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48" y="2296549"/>
            <a:ext cx="695187" cy="69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0" y="3003705"/>
            <a:ext cx="12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檔案所在</a:t>
            </a:r>
            <a:r>
              <a:rPr lang="zh-TW" altLang="en-US" sz="1200" dirty="0"/>
              <a:t>網站</a:t>
            </a:r>
          </a:p>
        </p:txBody>
      </p:sp>
      <p:sp>
        <p:nvSpPr>
          <p:cNvPr id="19" name="圓柱 18"/>
          <p:cNvSpPr/>
          <p:nvPr/>
        </p:nvSpPr>
        <p:spPr>
          <a:xfrm>
            <a:off x="2618452" y="1432376"/>
            <a:ext cx="713471" cy="8286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 </a:t>
            </a:r>
          </a:p>
          <a:p>
            <a:pPr algn="ctr"/>
            <a:r>
              <a:rPr lang="en-US" altLang="zh-TW" dirty="0" smtClean="0"/>
              <a:t>data</a:t>
            </a:r>
          </a:p>
          <a:p>
            <a:pPr algn="ctr"/>
            <a:r>
              <a:rPr lang="en-US" altLang="zh-TW" dirty="0" smtClean="0"/>
              <a:t>pool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endCxn id="19" idx="3"/>
          </p:cNvCxnSpPr>
          <p:nvPr/>
        </p:nvCxnSpPr>
        <p:spPr>
          <a:xfrm flipH="1" flipV="1">
            <a:off x="2975188" y="2261047"/>
            <a:ext cx="86856" cy="23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392364" y="2161452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47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zh-TW" altLang="en-US" dirty="0" smtClean="0"/>
              <a:t>匯入</a:t>
            </a:r>
            <a:r>
              <a:rPr lang="en-US" altLang="zh-TW" dirty="0" err="1" smtClean="0"/>
              <a:t>ipgod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ckan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4685" y="3524932"/>
            <a:ext cx="296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4.1 Query </a:t>
            </a:r>
            <a:r>
              <a:rPr lang="en-US" altLang="zh-TW" dirty="0" err="1" smtClean="0"/>
              <a:t>xxxx.json</a:t>
            </a:r>
            <a:r>
              <a:rPr lang="en-US" altLang="zh-TW" dirty="0" smtClean="0"/>
              <a:t> to query metadata information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7" y="1339175"/>
            <a:ext cx="2171700" cy="847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70" y="1339175"/>
            <a:ext cx="2038350" cy="800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41535" y="2518460"/>
            <a:ext cx="1845858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資料擷取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94226" y="2518460"/>
            <a:ext cx="186834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分析匯入引擎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44999" y="1599275"/>
            <a:ext cx="1883105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元件中介資料庫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 name :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ipgod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16857" y="5353337"/>
            <a:ext cx="743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.3  update ipgod.resource_metadata.* information</a:t>
            </a:r>
          </a:p>
          <a:p>
            <a:endParaRPr lang="en-US" altLang="zh-TW" dirty="0" smtClean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6462566" y="2161452"/>
            <a:ext cx="902738" cy="44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4904509" y="2161452"/>
            <a:ext cx="193965" cy="35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865604" y="2328689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4.3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73901" y="2139275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4.2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1204" y="4518633"/>
            <a:ext cx="274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.2 upload data file to IPGOD </a:t>
            </a:r>
            <a:r>
              <a:rPr lang="en-US" altLang="zh-TW" dirty="0" err="1" smtClean="0"/>
              <a:t>Ckan</a:t>
            </a:r>
            <a:endParaRPr lang="zh-TW" altLang="en-US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0" y="3256767"/>
            <a:ext cx="9144000" cy="12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22" name="Picture 2" descr="「gov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48" y="2296549"/>
            <a:ext cx="695187" cy="69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0" y="3003705"/>
            <a:ext cx="12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檔案所在</a:t>
            </a:r>
            <a:r>
              <a:rPr lang="zh-TW" altLang="en-US" sz="1200" dirty="0"/>
              <a:t>網站</a:t>
            </a:r>
          </a:p>
        </p:txBody>
      </p:sp>
      <p:sp>
        <p:nvSpPr>
          <p:cNvPr id="19" name="圓柱 18"/>
          <p:cNvSpPr/>
          <p:nvPr/>
        </p:nvSpPr>
        <p:spPr>
          <a:xfrm>
            <a:off x="2618452" y="1432376"/>
            <a:ext cx="713471" cy="8286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Local </a:t>
            </a:r>
          </a:p>
          <a:p>
            <a:pPr algn="ctr"/>
            <a:r>
              <a:rPr lang="en-US" altLang="zh-TW" dirty="0" smtClean="0"/>
              <a:t>data</a:t>
            </a:r>
          </a:p>
          <a:p>
            <a:pPr algn="ctr"/>
            <a:r>
              <a:rPr lang="en-US" altLang="zh-TW" dirty="0" smtClean="0"/>
              <a:t>pool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stCxn id="19" idx="3"/>
          </p:cNvCxnSpPr>
          <p:nvPr/>
        </p:nvCxnSpPr>
        <p:spPr>
          <a:xfrm>
            <a:off x="2975188" y="2261047"/>
            <a:ext cx="1669990" cy="23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847932" y="2149128"/>
            <a:ext cx="5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4.1</a:t>
            </a:r>
            <a:endParaRPr lang="zh-TW" altLang="en-US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890" y="5744405"/>
            <a:ext cx="6002805" cy="1114139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5769054" y="5401343"/>
            <a:ext cx="291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</a:t>
            </a:r>
            <a:r>
              <a:rPr lang="en-US" altLang="zh-TW" dirty="0" err="1" smtClean="0"/>
              <a:t>esource_metadata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2987" y="3385194"/>
            <a:ext cx="5466707" cy="38684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7"/>
          <a:srcRect t="1" b="38955"/>
          <a:stretch/>
        </p:blipFill>
        <p:spPr>
          <a:xfrm>
            <a:off x="3684252" y="4426334"/>
            <a:ext cx="5079450" cy="768607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3684252" y="3993087"/>
            <a:ext cx="291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18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25" y="1590981"/>
            <a:ext cx="5133975" cy="132397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完成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07" y="5317518"/>
            <a:ext cx="7210425" cy="9048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2907" y="4908792"/>
            <a:ext cx="291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</a:t>
            </a:r>
            <a:r>
              <a:rPr lang="en-US" altLang="zh-TW" dirty="0" err="1" smtClean="0"/>
              <a:t>esource_metadata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07" y="1617518"/>
            <a:ext cx="1905000" cy="8096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02907" y="1313962"/>
            <a:ext cx="291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898325" y="1251809"/>
            <a:ext cx="291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</a:t>
            </a:r>
            <a:r>
              <a:rPr lang="en-US" altLang="zh-TW" dirty="0" err="1" smtClean="0"/>
              <a:t>kan_download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07" y="3411780"/>
            <a:ext cx="5079450" cy="125908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02907" y="3057528"/>
            <a:ext cx="291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68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內容版面配置區 25"/>
          <p:cNvSpPr>
            <a:spLocks noGrp="1"/>
          </p:cNvSpPr>
          <p:nvPr>
            <p:ph sz="quarter" idx="13"/>
          </p:nvPr>
        </p:nvSpPr>
        <p:spPr>
          <a:xfrm>
            <a:off x="468312" y="3636200"/>
            <a:ext cx="8256191" cy="2601583"/>
          </a:xfrm>
        </p:spPr>
        <p:txBody>
          <a:bodyPr/>
          <a:lstStyle/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取得時間區間內的資料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://data.gov.tw/api/v1/rest/dataset?modified</a:t>
            </a:r>
            <a:r>
              <a:rPr lang="en-US" altLang="zh-TW" dirty="0" smtClean="0">
                <a:hlinkClick r:id="rId2"/>
              </a:rPr>
              <a:t>=[</a:t>
            </a:r>
            <a:r>
              <a:rPr lang="zh-TW" altLang="en-US" dirty="0" smtClean="0">
                <a:hlinkClick r:id="rId2"/>
              </a:rPr>
              <a:t>時間點</a:t>
            </a:r>
            <a:r>
              <a:rPr lang="en-US" altLang="zh-TW" dirty="0" smtClean="0"/>
              <a:t>] </a:t>
            </a:r>
          </a:p>
          <a:p>
            <a:r>
              <a:rPr lang="zh-TW" altLang="en-US" dirty="0" smtClean="0"/>
              <a:t>將資料更新到</a:t>
            </a:r>
            <a:r>
              <a:rPr lang="en-US" altLang="zh-TW" dirty="0" smtClean="0"/>
              <a:t>DB</a:t>
            </a:r>
          </a:p>
          <a:p>
            <a:r>
              <a:rPr lang="zh-TW" altLang="en-US" dirty="0" smtClean="0"/>
              <a:t>使用此 </a:t>
            </a:r>
            <a:r>
              <a:rPr lang="en-US" altLang="zh-TW" dirty="0" smtClean="0"/>
              <a:t>timing windows</a:t>
            </a:r>
            <a:r>
              <a:rPr lang="zh-TW" altLang="en-US" dirty="0" smtClean="0"/>
              <a:t>機制補資料，可以解決程序重啟、資料續傳等問題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A. </a:t>
            </a:r>
            <a:r>
              <a:rPr lang="zh-TW" altLang="en-US" dirty="0" smtClean="0"/>
              <a:t>持續更新資料模式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83" y="1337841"/>
            <a:ext cx="1338756" cy="847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74" y="2447475"/>
            <a:ext cx="2038350" cy="800100"/>
          </a:xfrm>
          <a:prstGeom prst="rect">
            <a:avLst/>
          </a:prstGeom>
        </p:spPr>
      </p:pic>
      <p:cxnSp>
        <p:nvCxnSpPr>
          <p:cNvPr id="34" name="直線接點 33"/>
          <p:cNvCxnSpPr/>
          <p:nvPr/>
        </p:nvCxnSpPr>
        <p:spPr>
          <a:xfrm flipV="1">
            <a:off x="0" y="3256767"/>
            <a:ext cx="9144000" cy="12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22" name="Picture 2" descr="「gov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19" y="1273276"/>
            <a:ext cx="695187" cy="69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8196871" y="1980432"/>
            <a:ext cx="12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檔案所在</a:t>
            </a:r>
            <a:r>
              <a:rPr lang="zh-TW" altLang="en-US" sz="1200" dirty="0"/>
              <a:t>網站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48725" y="1742494"/>
            <a:ext cx="5252923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>
            <a:off x="830585" y="1437786"/>
            <a:ext cx="380061" cy="47897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2495103" y="1550315"/>
            <a:ext cx="219302" cy="325591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/>
          <p:cNvSpPr/>
          <p:nvPr/>
        </p:nvSpPr>
        <p:spPr>
          <a:xfrm>
            <a:off x="4073255" y="1567165"/>
            <a:ext cx="219302" cy="325591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422413" y="1863774"/>
            <a:ext cx="43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t1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085755" y="1910251"/>
            <a:ext cx="43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t2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69294" y="1899546"/>
            <a:ext cx="43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532137" y="1738836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</a:t>
            </a:r>
            <a:r>
              <a:rPr lang="zh-TW" altLang="en-US" dirty="0"/>
              <a:t>軸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95474" y="2038656"/>
            <a:ext cx="1471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歷史資料下載的最後一筆時間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661737" y="1193115"/>
            <a:ext cx="186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上次啟動時間點</a:t>
            </a:r>
            <a:endParaRPr lang="zh-TW" altLang="en-US" dirty="0"/>
          </a:p>
        </p:txBody>
      </p:sp>
      <p:sp>
        <p:nvSpPr>
          <p:cNvPr id="45" name="右大括弧 44"/>
          <p:cNvSpPr/>
          <p:nvPr/>
        </p:nvSpPr>
        <p:spPr>
          <a:xfrm rot="5400000">
            <a:off x="1669417" y="1433068"/>
            <a:ext cx="359439" cy="126197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500766" y="1141316"/>
            <a:ext cx="217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本次啟動時間點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416501" y="2532634"/>
            <a:ext cx="865269" cy="35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data1</a:t>
            </a:r>
            <a:endParaRPr lang="zh-TW" altLang="en-US" dirty="0"/>
          </a:p>
        </p:txBody>
      </p:sp>
      <p:sp>
        <p:nvSpPr>
          <p:cNvPr id="51" name="右大括弧 50"/>
          <p:cNvSpPr/>
          <p:nvPr/>
        </p:nvSpPr>
        <p:spPr>
          <a:xfrm rot="5400000">
            <a:off x="3293546" y="1477183"/>
            <a:ext cx="359439" cy="126197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040630" y="2879952"/>
            <a:ext cx="865269" cy="35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data2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49" idx="3"/>
          </p:cNvCxnSpPr>
          <p:nvPr/>
        </p:nvCxnSpPr>
        <p:spPr>
          <a:xfrm>
            <a:off x="2281770" y="2711247"/>
            <a:ext cx="3959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52" idx="3"/>
          </p:cNvCxnSpPr>
          <p:nvPr/>
        </p:nvCxnSpPr>
        <p:spPr>
          <a:xfrm>
            <a:off x="3905899" y="3058565"/>
            <a:ext cx="2289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872832"/>
      </p:ext>
    </p:extLst>
  </p:cSld>
  <p:clrMapOvr>
    <a:masterClrMapping/>
  </p:clrMapOvr>
</p:sld>
</file>

<file path=ppt/theme/theme1.xml><?xml version="1.0" encoding="utf-8"?>
<a:theme xmlns:a="http://schemas.openxmlformats.org/drawingml/2006/main" name="NARL_sh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nchc投影片範本檔</Template>
  <TotalTime>932</TotalTime>
  <Words>777</Words>
  <Application>Microsoft Office PowerPoint</Application>
  <PresentationFormat>如螢幕大小 (4:3)</PresentationFormat>
  <Paragraphs>203</Paragraphs>
  <Slides>21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Myriad Pro</vt:lpstr>
      <vt:lpstr>微軟正黑體</vt:lpstr>
      <vt:lpstr>新細明體</vt:lpstr>
      <vt:lpstr>Arial</vt:lpstr>
      <vt:lpstr>Calibri</vt:lpstr>
      <vt:lpstr>NARL_shan</vt:lpstr>
      <vt:lpstr>IPGOD</vt:lpstr>
      <vt:lpstr>PowerPoint 簡報</vt:lpstr>
      <vt:lpstr>0. DB table說明</vt:lpstr>
      <vt:lpstr>1. 查詢所有資料集之歷史清單</vt:lpstr>
      <vt:lpstr>2. 延伸資料集得資料資訊</vt:lpstr>
      <vt:lpstr>3. 下載資料</vt:lpstr>
      <vt:lpstr>4. 匯入ipgod ckan</vt:lpstr>
      <vt:lpstr>完成</vt:lpstr>
      <vt:lpstr>A. 持續更新資料模式</vt:lpstr>
      <vt:lpstr>PowerPoint 簡報</vt:lpstr>
      <vt:lpstr>Backup </vt:lpstr>
      <vt:lpstr>Outline</vt:lpstr>
      <vt:lpstr>First_run</vt:lpstr>
      <vt:lpstr>Fetcher</vt:lpstr>
      <vt:lpstr>Downloader</vt:lpstr>
      <vt:lpstr>DownloadData</vt:lpstr>
      <vt:lpstr>目前作法</vt:lpstr>
      <vt:lpstr>Flag在做完後設成True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IPGOD</dc:title>
  <dc:creator>蕭國展</dc:creator>
  <cp:lastModifiedBy>Windows 使用者</cp:lastModifiedBy>
  <cp:revision>168</cp:revision>
  <dcterms:created xsi:type="dcterms:W3CDTF">2017-02-08T04:11:23Z</dcterms:created>
  <dcterms:modified xsi:type="dcterms:W3CDTF">2017-05-17T11:03:22Z</dcterms:modified>
</cp:coreProperties>
</file>