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82" r:id="rId5"/>
    <p:sldId id="260" r:id="rId6"/>
    <p:sldId id="265" r:id="rId7"/>
    <p:sldId id="27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 職稱</a:t>
            </a:r>
          </a:p>
        </p:txBody>
      </p:sp>
      <p:sp>
        <p:nvSpPr>
          <p:cNvPr id="9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3136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D0718A-A026-43A9-936B-05D1C3C4B424}" type="datetime1">
              <a:rPr lang="zh-TW" altLang="en-US" smtClean="0"/>
              <a:pPr/>
              <a:t>2017/7/21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2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reza's\國研院\標誌應用系統_標案\應用設計修改\定稿_簡報版型\130416-國家實驗研究院-簡報_比例縮小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9120" cy="68616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528" y="274638"/>
            <a:ext cx="5482952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7000F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409528" y="1600200"/>
            <a:ext cx="5482952" cy="4525963"/>
          </a:xfrm>
        </p:spPr>
        <p:txBody>
          <a:bodyPr/>
          <a:lstStyle>
            <a:lvl1pPr>
              <a:defRPr sz="240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24780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5272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簡報內頁">
    <p:bg>
      <p:bgPr>
        <a:blipFill dpi="0" rotWithShape="1">
          <a:blip r:embed="rId2" cstate="print">
            <a:lum/>
          </a:blip>
          <a:srcRect/>
          <a:stretch>
            <a:fillRect l="-1000" t="-5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14353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lnSpc>
                <a:spcPct val="100000"/>
              </a:lnSpc>
              <a:buClr>
                <a:srgbClr val="800000"/>
              </a:buClr>
              <a:buSzPct val="75000"/>
              <a:buFont typeface="Wingdings" pitchFamily="2" charset="2"/>
              <a:buChar char="n"/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lnSpc>
                <a:spcPct val="100000"/>
              </a:lnSpc>
              <a:buClr>
                <a:srgbClr val="CC3300"/>
              </a:buClr>
              <a:buSzPct val="75000"/>
              <a:buFont typeface="Wingdings" pitchFamily="2" charset="2"/>
              <a:buChar char="n"/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lnSpc>
                <a:spcPct val="100000"/>
              </a:lnSpc>
              <a:buClr>
                <a:srgbClr val="FF9900"/>
              </a:buClr>
              <a:buSzPct val="75000"/>
              <a:buFont typeface="Wingdings" pitchFamily="2" charset="2"/>
              <a:buChar char="n"/>
              <a:defRPr baseline="0">
                <a:latin typeface="Arial" pitchFamily="34" charset="0"/>
                <a:ea typeface="標楷體" pitchFamily="65" charset="-120"/>
              </a:defRPr>
            </a:lvl3pPr>
            <a:lvl4pPr>
              <a:lnSpc>
                <a:spcPct val="100000"/>
              </a:lnSpc>
              <a:buClr>
                <a:srgbClr val="FFCC00"/>
              </a:buClr>
              <a:buSzPct val="75000"/>
              <a:buFont typeface="Wingdings" pitchFamily="2" charset="2"/>
              <a:buChar char="n"/>
              <a:defRPr sz="1600" baseline="0">
                <a:latin typeface="Arial" pitchFamily="34" charset="0"/>
                <a:ea typeface="標楷體" pitchFamily="65" charset="-120"/>
              </a:defRPr>
            </a:lvl4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15878" y="6569050"/>
            <a:ext cx="685277" cy="238148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D37C0A-AB07-4C91-96FF-4E86DF15F45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 descr="Logo_透明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21280" y="34504"/>
            <a:ext cx="785818" cy="785818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2844" y="0"/>
            <a:ext cx="6715172" cy="857232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6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549791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簡報給檔-C2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</a:p>
          <a:p>
            <a:pPr lvl="3"/>
            <a:r>
              <a:rPr lang="zh-TW" altLang="en-US" dirty="0"/>
              <a:t>內容</a:t>
            </a:r>
          </a:p>
          <a:p>
            <a:pPr lvl="4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6658-A44F-4016-BAEA-8179464CA92C}" type="datetime1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Spark </a:t>
            </a:r>
            <a:r>
              <a:rPr lang="zh-TW" altLang="en-US" sz="3200" dirty="0"/>
              <a:t>機器學習平台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盧沛怡</a:t>
            </a:r>
          </a:p>
        </p:txBody>
      </p:sp>
    </p:spTree>
    <p:extLst>
      <p:ext uri="{BB962C8B-B14F-4D97-AF65-F5344CB8AC3E}">
        <p14:creationId xmlns:p14="http://schemas.microsoft.com/office/powerpoint/2010/main" val="35836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開發目的</a:t>
            </a:r>
            <a:endParaRPr lang="en-US" altLang="zh-TW" dirty="0"/>
          </a:p>
          <a:p>
            <a:r>
              <a:rPr lang="zh-TW" altLang="en-US" dirty="0"/>
              <a:t>平台架構</a:t>
            </a:r>
            <a:endParaRPr lang="en-US" altLang="zh-TW" dirty="0"/>
          </a:p>
          <a:p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使用流程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 </a:t>
            </a:r>
            <a:r>
              <a:rPr lang="zh-TW" altLang="en-US" dirty="0"/>
              <a:t>機器學習平台開發目的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巨量資料</a:t>
            </a:r>
            <a:r>
              <a:rPr lang="en-US" altLang="zh-TW" dirty="0"/>
              <a:t>(Big</a:t>
            </a:r>
            <a:r>
              <a:rPr lang="zh-TW" altLang="en-US" dirty="0"/>
              <a:t> </a:t>
            </a:r>
            <a:r>
              <a:rPr lang="en-US" altLang="zh-TW" dirty="0"/>
              <a:t>Data)</a:t>
            </a:r>
            <a:r>
              <a:rPr lang="zh-TW" altLang="en-US" dirty="0"/>
              <a:t>分析與應⽤為全球近年重要的發展趨勢，因此使用當紅</a:t>
            </a:r>
            <a:r>
              <a:rPr lang="en-US" altLang="zh-TW" dirty="0"/>
              <a:t>Spark</a:t>
            </a:r>
            <a:r>
              <a:rPr lang="zh-TW" altLang="en-US" dirty="0"/>
              <a:t>為本平台基礎，並建構於</a:t>
            </a:r>
            <a:r>
              <a:rPr lang="en-US" altLang="zh-TW" dirty="0"/>
              <a:t>HDFS</a:t>
            </a:r>
            <a:r>
              <a:rPr lang="zh-TW" altLang="en-US" dirty="0"/>
              <a:t>之上，由</a:t>
            </a:r>
            <a:r>
              <a:rPr lang="en-US" altLang="zh-TW" dirty="0"/>
              <a:t>HDFS</a:t>
            </a:r>
            <a:r>
              <a:rPr lang="zh-TW" altLang="en-US" dirty="0"/>
              <a:t>管理底層資料。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多數統計分析軟體</a:t>
            </a:r>
            <a:r>
              <a:rPr lang="zh-TW" altLang="zh-TW" dirty="0"/>
              <a:t>仍運行於單機版之上</a:t>
            </a:r>
            <a:r>
              <a:rPr lang="zh-TW" altLang="en-US" dirty="0"/>
              <a:t>，本平台利用</a:t>
            </a:r>
            <a:r>
              <a:rPr lang="en-US" altLang="zh-TW" dirty="0" err="1"/>
              <a:t>SparkML</a:t>
            </a:r>
            <a:r>
              <a:rPr lang="zh-TW" altLang="en-US" dirty="0"/>
              <a:t>之分散版機器學習演算法，增進分析效能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Spark</a:t>
            </a:r>
            <a:r>
              <a:rPr lang="zh-TW" altLang="en-US" dirty="0"/>
              <a:t>程式必須使用</a:t>
            </a:r>
            <a:r>
              <a:rPr lang="en-US" altLang="zh-TW" dirty="0" err="1"/>
              <a:t>scala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python</a:t>
            </a:r>
            <a:r>
              <a:rPr lang="zh-TW" altLang="en-US" dirty="0"/>
              <a:t>語言撰寫，入門門檻較高。本平台完成資料前處理、資料分析程式碼之撰寫，並透過串接前端顯示介面，使用者不需會寫</a:t>
            </a:r>
            <a:r>
              <a:rPr lang="en-US" altLang="zh-TW" dirty="0"/>
              <a:t>Spark</a:t>
            </a:r>
            <a:r>
              <a:rPr lang="zh-TW" altLang="en-US" dirty="0"/>
              <a:t>程式，僅需透過圖形化介面操作分析。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8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 </a:t>
            </a:r>
            <a:r>
              <a:rPr lang="zh-TW" altLang="en-US" dirty="0"/>
              <a:t>機器學習平台架構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03648" y="1607212"/>
            <a:ext cx="6258392" cy="3984512"/>
            <a:chOff x="1403648" y="1607212"/>
            <a:chExt cx="6258392" cy="3984512"/>
          </a:xfrm>
        </p:grpSpPr>
        <p:sp>
          <p:nvSpPr>
            <p:cNvPr id="6" name="矩形 5"/>
            <p:cNvSpPr/>
            <p:nvPr/>
          </p:nvSpPr>
          <p:spPr>
            <a:xfrm>
              <a:off x="2195735" y="1607212"/>
              <a:ext cx="5466305" cy="39845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399640" y="1752022"/>
              <a:ext cx="3024336" cy="50405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D3.js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41" name="矩形: 圓角 40"/>
            <p:cNvSpPr/>
            <p:nvPr/>
          </p:nvSpPr>
          <p:spPr>
            <a:xfrm>
              <a:off x="2437240" y="3261858"/>
              <a:ext cx="5130208" cy="136432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88663" y="4794737"/>
              <a:ext cx="251759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HDFS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22229" y="3632915"/>
              <a:ext cx="129614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 err="1">
                  <a:ea typeface="微軟正黑體" panose="020B0604030504040204" pitchFamily="34" charset="-120"/>
                </a:rPr>
                <a:t>Mllib</a:t>
              </a:r>
              <a:r>
                <a:rPr lang="en-US" altLang="zh-TW" dirty="0">
                  <a:ea typeface="微軟正黑體" panose="020B0604030504040204" pitchFamily="34" charset="-120"/>
                </a:rPr>
                <a:t>(RDD)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17962" y="3631893"/>
              <a:ext cx="162628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 Analytics Program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03648" y="1607212"/>
              <a:ext cx="792088" cy="10354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GUI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03648" y="2647161"/>
              <a:ext cx="792088" cy="19560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Statistics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03648" y="4490738"/>
              <a:ext cx="792088" cy="11009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Storage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0563" y="2472069"/>
              <a:ext cx="4503723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Play framework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55836" y="4789203"/>
              <a:ext cx="251759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Local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23038" y="3631893"/>
              <a:ext cx="157276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ML(</a:t>
              </a:r>
              <a:r>
                <a:rPr lang="en-US" altLang="zh-TW" dirty="0" err="1">
                  <a:ea typeface="微軟正黑體" panose="020B0604030504040204" pitchFamily="34" charset="-120"/>
                </a:rPr>
                <a:t>Dataframe</a:t>
              </a:r>
              <a:r>
                <a:rPr lang="en-US" altLang="zh-TW" dirty="0">
                  <a:ea typeface="微軟正黑體" panose="020B0604030504040204" pitchFamily="34" charset="-120"/>
                </a:rPr>
                <a:t>)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cxnSp>
          <p:nvCxnSpPr>
            <p:cNvPr id="43" name="接點: 肘形 42"/>
            <p:cNvCxnSpPr>
              <a:stCxn id="7" idx="2"/>
              <a:endCxn id="22" idx="0"/>
            </p:cNvCxnSpPr>
            <p:nvPr/>
          </p:nvCxnSpPr>
          <p:spPr>
            <a:xfrm rot="16200000" flipH="1">
              <a:off x="4804121" y="2363764"/>
              <a:ext cx="215991" cy="6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接點: 肘形 44"/>
            <p:cNvCxnSpPr>
              <a:stCxn id="22" idx="2"/>
              <a:endCxn id="10" idx="0"/>
            </p:cNvCxnSpPr>
            <p:nvPr/>
          </p:nvCxnSpPr>
          <p:spPr>
            <a:xfrm rot="5400000">
              <a:off x="3762968" y="2483458"/>
              <a:ext cx="656790" cy="16421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接點: 肘形 46"/>
            <p:cNvCxnSpPr>
              <a:cxnSpLocks/>
              <a:stCxn id="22" idx="2"/>
              <a:endCxn id="11" idx="0"/>
            </p:cNvCxnSpPr>
            <p:nvPr/>
          </p:nvCxnSpPr>
          <p:spPr>
            <a:xfrm rot="16200000" flipH="1">
              <a:off x="5443880" y="2444669"/>
              <a:ext cx="655768" cy="17186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接點: 肘形 48"/>
            <p:cNvCxnSpPr>
              <a:stCxn id="22" idx="2"/>
              <a:endCxn id="29" idx="0"/>
            </p:cNvCxnSpPr>
            <p:nvPr/>
          </p:nvCxnSpPr>
          <p:spPr>
            <a:xfrm rot="5400000">
              <a:off x="4583039" y="3302507"/>
              <a:ext cx="655768" cy="30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47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68312" y="1340767"/>
            <a:ext cx="8256191" cy="526686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資料前處理</a:t>
            </a:r>
            <a:endParaRPr lang="en-US" altLang="zh-TW" dirty="0"/>
          </a:p>
          <a:p>
            <a:pPr lvl="1"/>
            <a:r>
              <a:rPr lang="zh-TW" altLang="en-US" dirty="0"/>
              <a:t>資料匯入</a:t>
            </a:r>
            <a:endParaRPr lang="en-US" altLang="zh-TW" dirty="0"/>
          </a:p>
          <a:p>
            <a:pPr lvl="1"/>
            <a:r>
              <a:rPr lang="zh-TW" altLang="en-US" dirty="0"/>
              <a:t>基本統計資訊視覺化呈現</a:t>
            </a:r>
            <a:endParaRPr lang="en-US" altLang="zh-TW" dirty="0"/>
          </a:p>
          <a:p>
            <a:pPr lvl="1"/>
            <a:r>
              <a:rPr lang="zh-TW" altLang="en-US" dirty="0"/>
              <a:t>資料欄位挑選、型態轉換</a:t>
            </a:r>
            <a:endParaRPr lang="en-US" altLang="zh-TW" dirty="0"/>
          </a:p>
          <a:p>
            <a:pPr lvl="1"/>
            <a:r>
              <a:rPr lang="zh-TW" altLang="en-US" dirty="0"/>
              <a:t>基本資料格式轉換為</a:t>
            </a:r>
            <a:r>
              <a:rPr lang="en-US" altLang="zh-TW" dirty="0"/>
              <a:t>Spark</a:t>
            </a:r>
            <a:r>
              <a:rPr lang="zh-TW" altLang="en-US" dirty="0"/>
              <a:t>輸入格式</a:t>
            </a:r>
            <a:endParaRPr lang="en-US" altLang="zh-TW" dirty="0"/>
          </a:p>
          <a:p>
            <a:pPr lvl="1"/>
            <a:r>
              <a:rPr lang="zh-TW" altLang="en-US" dirty="0"/>
              <a:t>特徵值挑選</a:t>
            </a:r>
            <a:endParaRPr lang="en-US" altLang="zh-TW" dirty="0"/>
          </a:p>
          <a:p>
            <a:r>
              <a:rPr lang="zh-TW" altLang="en-US" dirty="0"/>
              <a:t>機器學習模型建立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  <a:p>
            <a:r>
              <a:rPr lang="zh-TW" altLang="en-US" dirty="0"/>
              <a:t>機器學習導入模型，並分析結果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7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矩形 1028"/>
          <p:cNvSpPr/>
          <p:nvPr/>
        </p:nvSpPr>
        <p:spPr>
          <a:xfrm>
            <a:off x="0" y="1068867"/>
            <a:ext cx="9144000" cy="486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359079" y="6572250"/>
            <a:ext cx="685800" cy="238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1051" name="群組 1050"/>
          <p:cNvGrpSpPr/>
          <p:nvPr/>
        </p:nvGrpSpPr>
        <p:grpSpPr>
          <a:xfrm>
            <a:off x="538555" y="694190"/>
            <a:ext cx="8066889" cy="6008006"/>
            <a:chOff x="434853" y="707571"/>
            <a:chExt cx="8066889" cy="6008006"/>
          </a:xfrm>
        </p:grpSpPr>
        <p:sp>
          <p:nvSpPr>
            <p:cNvPr id="5" name="矩形 4"/>
            <p:cNvSpPr/>
            <p:nvPr/>
          </p:nvSpPr>
          <p:spPr>
            <a:xfrm>
              <a:off x="1186543" y="707571"/>
              <a:ext cx="1785257" cy="47026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Data Preprocess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05200" y="707571"/>
              <a:ext cx="1785257" cy="457199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Build Model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866251" y="707572"/>
              <a:ext cx="1785257" cy="457199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Analysis Result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34853" y="5495470"/>
              <a:ext cx="8066889" cy="12201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</a:t>
              </a:r>
            </a:p>
            <a:p>
              <a:r>
                <a:rPr lang="en-US" altLang="zh-TW" dirty="0"/>
                <a:t>D</a:t>
              </a:r>
            </a:p>
            <a:p>
              <a:r>
                <a:rPr lang="en-US" altLang="zh-TW" dirty="0"/>
                <a:t>F</a:t>
              </a:r>
            </a:p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9" name="矩形: 圓角 8"/>
            <p:cNvSpPr/>
            <p:nvPr/>
          </p:nvSpPr>
          <p:spPr>
            <a:xfrm>
              <a:off x="785317" y="5868079"/>
              <a:ext cx="1415143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Raw data</a:t>
              </a:r>
              <a:endParaRPr lang="zh-TW" altLang="en-US" dirty="0"/>
            </a:p>
          </p:txBody>
        </p:sp>
        <p:sp>
          <p:nvSpPr>
            <p:cNvPr id="10" name="矩形: 圓角 9"/>
            <p:cNvSpPr/>
            <p:nvPr/>
          </p:nvSpPr>
          <p:spPr>
            <a:xfrm>
              <a:off x="2481466" y="5868079"/>
              <a:ext cx="1771034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frame</a:t>
              </a:r>
              <a:endParaRPr lang="zh-TW" altLang="en-US" dirty="0"/>
            </a:p>
          </p:txBody>
        </p:sp>
        <p:sp>
          <p:nvSpPr>
            <p:cNvPr id="11" name="矩形: 圓角 10"/>
            <p:cNvSpPr/>
            <p:nvPr/>
          </p:nvSpPr>
          <p:spPr>
            <a:xfrm>
              <a:off x="4707746" y="5866943"/>
              <a:ext cx="1758368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Model</a:t>
              </a:r>
              <a:endParaRPr lang="zh-TW" altLang="en-US" dirty="0"/>
            </a:p>
          </p:txBody>
        </p:sp>
        <p:sp>
          <p:nvSpPr>
            <p:cNvPr id="12" name="矩形: 圓角 11"/>
            <p:cNvSpPr/>
            <p:nvPr/>
          </p:nvSpPr>
          <p:spPr>
            <a:xfrm>
              <a:off x="6943936" y="5866943"/>
              <a:ext cx="1415143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Result</a:t>
              </a:r>
              <a:endParaRPr lang="zh-TW" altLang="en-US" dirty="0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1359165" y="3389109"/>
              <a:ext cx="1595501" cy="1362791"/>
              <a:chOff x="1359165" y="3148008"/>
              <a:chExt cx="1595501" cy="1362791"/>
            </a:xfrm>
          </p:grpSpPr>
          <p:pic>
            <p:nvPicPr>
              <p:cNvPr id="14" name="Shape 74"/>
              <p:cNvPicPr preferRelativeResize="0"/>
              <p:nvPr/>
            </p:nvPicPr>
            <p:blipFill rotWithShape="1">
              <a:blip r:embed="rId2">
                <a:alphaModFix/>
              </a:blip>
              <a:srcRect l="13316" t="2627" r="33567"/>
              <a:stretch/>
            </p:blipFill>
            <p:spPr>
              <a:xfrm>
                <a:off x="1456377" y="3478983"/>
                <a:ext cx="1183702" cy="1031816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1359165" y="3148008"/>
                <a:ext cx="1595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1"/>
                    </a:solidFill>
                  </a:rPr>
                  <a:t>Visualize Column</a:t>
                </a:r>
                <a:endParaRPr lang="zh-TW" alt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1387374" y="1068867"/>
              <a:ext cx="1341201" cy="1241461"/>
              <a:chOff x="1336392" y="1125934"/>
              <a:chExt cx="1341201" cy="1241461"/>
            </a:xfrm>
          </p:grpSpPr>
          <p:pic>
            <p:nvPicPr>
              <p:cNvPr id="17" name="Shape 73"/>
              <p:cNvPicPr preferRelativeResize="0"/>
              <p:nvPr/>
            </p:nvPicPr>
            <p:blipFill rotWithShape="1">
              <a:blip r:embed="rId3">
                <a:alphaModFix/>
              </a:blip>
              <a:srcRect l="822" t="13102" r="76226" b="56631"/>
              <a:stretch/>
            </p:blipFill>
            <p:spPr>
              <a:xfrm>
                <a:off x="1405395" y="1420338"/>
                <a:ext cx="1183702" cy="94705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</p:pic>
          <p:sp>
            <p:nvSpPr>
              <p:cNvPr id="18" name="文字方塊 17"/>
              <p:cNvSpPr txBox="1"/>
              <p:nvPr/>
            </p:nvSpPr>
            <p:spPr>
              <a:xfrm>
                <a:off x="1336392" y="1125934"/>
                <a:ext cx="13412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1"/>
                    </a:solidFill>
                  </a:rPr>
                  <a:t>Show Schema</a:t>
                </a:r>
                <a:endParaRPr lang="zh-TW" altLang="en-US" sz="16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462947" y="2558992"/>
              <a:ext cx="1183702" cy="6811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Feature Selection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41750" y="4938778"/>
              <a:ext cx="1183702" cy="3703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Label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箭號: 向下 28"/>
            <p:cNvSpPr/>
            <p:nvPr/>
          </p:nvSpPr>
          <p:spPr>
            <a:xfrm>
              <a:off x="1937657" y="2342986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箭號: 向下 29"/>
            <p:cNvSpPr/>
            <p:nvPr/>
          </p:nvSpPr>
          <p:spPr>
            <a:xfrm>
              <a:off x="1937657" y="3182350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箭號: 向下 30"/>
            <p:cNvSpPr/>
            <p:nvPr/>
          </p:nvSpPr>
          <p:spPr>
            <a:xfrm>
              <a:off x="1937657" y="4729175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80346" y="1260476"/>
              <a:ext cx="1183702" cy="8740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Machine Learning Algorithm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接點: 肘形 33"/>
            <p:cNvCxnSpPr>
              <a:endCxn id="5" idx="0"/>
            </p:cNvCxnSpPr>
            <p:nvPr/>
          </p:nvCxnSpPr>
          <p:spPr>
            <a:xfrm rot="5400000" flipH="1" flipV="1">
              <a:off x="-1011430" y="2776341"/>
              <a:ext cx="5159372" cy="1021832"/>
            </a:xfrm>
            <a:prstGeom prst="bentConnector3">
              <a:avLst>
                <a:gd name="adj1" fmla="val 10443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/>
            <p:cNvCxnSpPr/>
            <p:nvPr/>
          </p:nvCxnSpPr>
          <p:spPr>
            <a:xfrm rot="16200000" flipH="1">
              <a:off x="2217680" y="5059770"/>
              <a:ext cx="558914" cy="105770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接點: 肘形 40"/>
            <p:cNvCxnSpPr>
              <a:stCxn id="10" idx="0"/>
              <a:endCxn id="6" idx="0"/>
            </p:cNvCxnSpPr>
            <p:nvPr/>
          </p:nvCxnSpPr>
          <p:spPr>
            <a:xfrm rot="5400000" flipH="1" flipV="1">
              <a:off x="1302152" y="2772402"/>
              <a:ext cx="5160508" cy="1030846"/>
            </a:xfrm>
            <a:prstGeom prst="bentConnector3">
              <a:avLst>
                <a:gd name="adj1" fmla="val 10443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接點: 肘形 42"/>
            <p:cNvCxnSpPr/>
            <p:nvPr/>
          </p:nvCxnSpPr>
          <p:spPr>
            <a:xfrm rot="16200000" flipH="1">
              <a:off x="4489749" y="5165877"/>
              <a:ext cx="587373" cy="81475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接點: 肘形 48"/>
            <p:cNvCxnSpPr>
              <a:endCxn id="7" idx="0"/>
            </p:cNvCxnSpPr>
            <p:nvPr/>
          </p:nvCxnSpPr>
          <p:spPr>
            <a:xfrm flipV="1">
              <a:off x="948480" y="707572"/>
              <a:ext cx="5810400" cy="5159370"/>
            </a:xfrm>
            <a:prstGeom prst="bentConnector4">
              <a:avLst>
                <a:gd name="adj1" fmla="val -210"/>
                <a:gd name="adj2" fmla="val 106752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接點: 肘形 62"/>
            <p:cNvCxnSpPr/>
            <p:nvPr/>
          </p:nvCxnSpPr>
          <p:spPr>
            <a:xfrm rot="5400000" flipH="1" flipV="1">
              <a:off x="3440816" y="2701283"/>
              <a:ext cx="5159371" cy="1171950"/>
            </a:xfrm>
            <a:prstGeom prst="bentConnector3">
              <a:avLst>
                <a:gd name="adj1" fmla="val 10443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7" name="接點: 肘形 1026"/>
            <p:cNvCxnSpPr/>
            <p:nvPr/>
          </p:nvCxnSpPr>
          <p:spPr>
            <a:xfrm rot="16200000" flipH="1">
              <a:off x="6938602" y="5119258"/>
              <a:ext cx="587373" cy="89262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150972" y="1555049"/>
              <a:ext cx="1183702" cy="563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Fitting Data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1042" name="群組 1041"/>
            <p:cNvGrpSpPr/>
            <p:nvPr/>
          </p:nvGrpSpPr>
          <p:grpSpPr>
            <a:xfrm>
              <a:off x="3739651" y="2233923"/>
              <a:ext cx="3677407" cy="2810531"/>
              <a:chOff x="3739651" y="2322397"/>
              <a:chExt cx="3677407" cy="2810531"/>
            </a:xfrm>
          </p:grpSpPr>
          <p:sp>
            <p:nvSpPr>
              <p:cNvPr id="1031" name="矩形: 圓角 1030"/>
              <p:cNvSpPr/>
              <p:nvPr/>
            </p:nvSpPr>
            <p:spPr>
              <a:xfrm>
                <a:off x="3739651" y="2322397"/>
                <a:ext cx="3677407" cy="281053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TW" dirty="0"/>
                  <a:t>Spark ML library</a:t>
                </a:r>
                <a:endParaRPr lang="zh-TW" altLang="en-US" dirty="0"/>
              </a:p>
            </p:txBody>
          </p:sp>
          <p:grpSp>
            <p:nvGrpSpPr>
              <p:cNvPr id="1034" name="群組 1033"/>
              <p:cNvGrpSpPr/>
              <p:nvPr/>
            </p:nvGrpSpPr>
            <p:grpSpPr>
              <a:xfrm>
                <a:off x="3841096" y="2761237"/>
                <a:ext cx="1126157" cy="1382798"/>
                <a:chOff x="5671594" y="2993570"/>
                <a:chExt cx="1126157" cy="1382798"/>
              </a:xfrm>
            </p:grpSpPr>
            <p:pic>
              <p:nvPicPr>
                <p:cNvPr id="1032" name="圖片 10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59542" y="3343010"/>
                  <a:ext cx="1038209" cy="1033358"/>
                </a:xfrm>
                <a:prstGeom prst="rect">
                  <a:avLst/>
                </a:prstGeom>
                <a:ln w="19050">
                  <a:solidFill>
                    <a:schemeClr val="accent6"/>
                  </a:solidFill>
                </a:ln>
              </p:spPr>
            </p:pic>
            <p:sp>
              <p:nvSpPr>
                <p:cNvPr id="45" name="文字方塊 44"/>
                <p:cNvSpPr txBox="1"/>
                <p:nvPr/>
              </p:nvSpPr>
              <p:spPr>
                <a:xfrm>
                  <a:off x="5671594" y="2993570"/>
                  <a:ext cx="10872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Regression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35" name="群組 1034"/>
              <p:cNvGrpSpPr/>
              <p:nvPr/>
            </p:nvGrpSpPr>
            <p:grpSpPr>
              <a:xfrm>
                <a:off x="4985232" y="3868737"/>
                <a:ext cx="1590331" cy="1192315"/>
                <a:chOff x="5536876" y="2800420"/>
                <a:chExt cx="1590331" cy="1192315"/>
              </a:xfrm>
            </p:grpSpPr>
            <p:sp>
              <p:nvSpPr>
                <p:cNvPr id="46" name="文字方塊 45"/>
                <p:cNvSpPr txBox="1"/>
                <p:nvPr/>
              </p:nvSpPr>
              <p:spPr>
                <a:xfrm>
                  <a:off x="5536876" y="2800420"/>
                  <a:ext cx="12662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Classification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76" name="Shape 1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6593" t="10532"/>
                <a:stretch/>
              </p:blipFill>
              <p:spPr>
                <a:xfrm>
                  <a:off x="5601169" y="3136545"/>
                  <a:ext cx="1526038" cy="856190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</a:ln>
              </p:spPr>
            </p:pic>
          </p:grpSp>
          <p:grpSp>
            <p:nvGrpSpPr>
              <p:cNvPr id="1036" name="群組 1035"/>
              <p:cNvGrpSpPr/>
              <p:nvPr/>
            </p:nvGrpSpPr>
            <p:grpSpPr>
              <a:xfrm>
                <a:off x="5834463" y="2392032"/>
                <a:ext cx="1249118" cy="1490429"/>
                <a:chOff x="5834463" y="2411797"/>
                <a:chExt cx="1249118" cy="1490429"/>
              </a:xfrm>
            </p:grpSpPr>
            <p:sp>
              <p:nvSpPr>
                <p:cNvPr id="47" name="文字方塊 46"/>
                <p:cNvSpPr txBox="1"/>
                <p:nvPr/>
              </p:nvSpPr>
              <p:spPr>
                <a:xfrm>
                  <a:off x="5834463" y="2411797"/>
                  <a:ext cx="10169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Clustering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78" name="Shape 10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902339" y="2687262"/>
                  <a:ext cx="1181242" cy="1214964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</a:ln>
              </p:spPr>
            </p:pic>
          </p:grpSp>
        </p:grpSp>
      </p:grpSp>
      <p:sp>
        <p:nvSpPr>
          <p:cNvPr id="95" name="標題 1"/>
          <p:cNvSpPr>
            <a:spLocks noGrp="1"/>
          </p:cNvSpPr>
          <p:nvPr>
            <p:ph type="title"/>
          </p:nvPr>
        </p:nvSpPr>
        <p:spPr>
          <a:xfrm>
            <a:off x="0" y="8721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1859650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/>
              <a:t>流程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en-US" altLang="zh-TW" b="1" dirty="0"/>
              <a:t>.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先登入 </a:t>
            </a:r>
            <a:r>
              <a:rPr lang="en-US" altLang="zh-TW" b="1" dirty="0" err="1" smtClean="0"/>
              <a:t>ipgod</a:t>
            </a:r>
            <a:r>
              <a:rPr lang="zh-TW" altLang="en-US" b="1" dirty="0" smtClean="0"/>
              <a:t> 使用者帳戶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 smtClean="0"/>
              <a:t>2. </a:t>
            </a:r>
            <a:r>
              <a:rPr lang="zh-TW" altLang="en-US" b="1" dirty="0" smtClean="0"/>
              <a:t>選擇</a:t>
            </a:r>
            <a:r>
              <a:rPr lang="en-US" altLang="zh-TW" b="1" dirty="0" smtClean="0"/>
              <a:t>csv</a:t>
            </a:r>
            <a:r>
              <a:rPr lang="zh-TW" altLang="en-US" b="1" dirty="0" smtClean="0"/>
              <a:t>檔</a:t>
            </a:r>
            <a:endParaRPr lang="en-US" altLang="zh-TW" b="1" dirty="0" smtClean="0"/>
          </a:p>
          <a:p>
            <a:pPr lvl="1"/>
            <a:r>
              <a:rPr lang="en-US" altLang="zh-TW" sz="1800" dirty="0" smtClean="0"/>
              <a:t>(</a:t>
            </a:r>
            <a:r>
              <a:rPr lang="zh-TW" altLang="en-US" sz="1800" dirty="0" smtClean="0"/>
              <a:t>其他檔案類型目前不支援</a:t>
            </a:r>
            <a:r>
              <a:rPr lang="en-US" altLang="zh-TW" sz="1800" dirty="0" smtClean="0"/>
              <a:t>)</a:t>
            </a:r>
          </a:p>
          <a:p>
            <a:r>
              <a:rPr lang="en-US" altLang="zh-TW" b="1" dirty="0" smtClean="0"/>
              <a:t>3. </a:t>
            </a:r>
            <a:r>
              <a:rPr lang="zh-TW" altLang="en-US" b="1" dirty="0" smtClean="0"/>
              <a:t>資料已經匯入</a:t>
            </a:r>
            <a:endParaRPr lang="en-US" altLang="zh-TW" b="1" dirty="0" smtClean="0"/>
          </a:p>
          <a:p>
            <a:r>
              <a:rPr lang="zh-TW" altLang="en-US" b="1" dirty="0" smtClean="0"/>
              <a:t>開始做分析囉</a:t>
            </a:r>
            <a:endParaRPr lang="en-US" altLang="zh-TW" b="1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42" y="1340768"/>
            <a:ext cx="409575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95" y="2780184"/>
            <a:ext cx="4612370" cy="26347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0" y="4058382"/>
            <a:ext cx="4203269" cy="2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4082"/>
      </p:ext>
    </p:extLst>
  </p:cSld>
  <p:clrMapOvr>
    <a:masterClrMapping/>
  </p:clrMapOvr>
</p:sld>
</file>

<file path=ppt/theme/theme1.xml><?xml version="1.0" encoding="utf-8"?>
<a:theme xmlns:a="http://schemas.openxmlformats.org/drawingml/2006/main" name="NARLabs簡報樣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NARLabs簡報樣板</Template>
  <TotalTime>11882</TotalTime>
  <Words>288</Words>
  <Application>Microsoft Office PowerPoint</Application>
  <PresentationFormat>如螢幕大小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Myriad Pro</vt:lpstr>
      <vt:lpstr>微軟正黑體</vt:lpstr>
      <vt:lpstr>新細明體</vt:lpstr>
      <vt:lpstr>標楷體</vt:lpstr>
      <vt:lpstr>Arial</vt:lpstr>
      <vt:lpstr>Calibri</vt:lpstr>
      <vt:lpstr>Wingdings</vt:lpstr>
      <vt:lpstr>NARLabs簡報樣板</vt:lpstr>
      <vt:lpstr>Spark 機器學習平台</vt:lpstr>
      <vt:lpstr>Outline</vt:lpstr>
      <vt:lpstr>Spark 機器學習平台開發目的</vt:lpstr>
      <vt:lpstr>Spark 機器學習平台架構</vt:lpstr>
      <vt:lpstr>功能</vt:lpstr>
      <vt:lpstr>功能</vt:lpstr>
      <vt:lpstr>使用流程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 Peggy</dc:creator>
  <cp:lastModifiedBy>Windows 使用者</cp:lastModifiedBy>
  <cp:revision>43</cp:revision>
  <dcterms:created xsi:type="dcterms:W3CDTF">2016-09-08T01:43:55Z</dcterms:created>
  <dcterms:modified xsi:type="dcterms:W3CDTF">2017-07-21T09:20:54Z</dcterms:modified>
</cp:coreProperties>
</file>