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7" r:id="rId2"/>
    <p:sldId id="287" r:id="rId3"/>
    <p:sldId id="274" r:id="rId4"/>
    <p:sldId id="278" r:id="rId5"/>
    <p:sldId id="275" r:id="rId6"/>
    <p:sldId id="279" r:id="rId7"/>
    <p:sldId id="260" r:id="rId8"/>
    <p:sldId id="281" r:id="rId9"/>
    <p:sldId id="282" r:id="rId10"/>
    <p:sldId id="283" r:id="rId11"/>
    <p:sldId id="284" r:id="rId12"/>
    <p:sldId id="285" r:id="rId13"/>
    <p:sldId id="261" r:id="rId14"/>
    <p:sldId id="262" r:id="rId15"/>
    <p:sldId id="263" r:id="rId16"/>
    <p:sldId id="265" r:id="rId17"/>
    <p:sldId id="268" r:id="rId18"/>
    <p:sldId id="266" r:id="rId19"/>
    <p:sldId id="258" r:id="rId20"/>
    <p:sldId id="286" r:id="rId21"/>
    <p:sldId id="257" r:id="rId22"/>
    <p:sldId id="280"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842" autoAdjust="0"/>
  </p:normalViewPr>
  <p:slideViewPr>
    <p:cSldViewPr>
      <p:cViewPr varScale="1">
        <p:scale>
          <a:sx n="67" d="100"/>
          <a:sy n="67" d="100"/>
        </p:scale>
        <p:origin x="8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F7A893-C6BE-4710-8CE2-F71EEBB979F8}" type="doc">
      <dgm:prSet loTypeId="urn:microsoft.com/office/officeart/2005/8/layout/cycle6" loCatId="cycle" qsTypeId="urn:microsoft.com/office/officeart/2005/8/quickstyle/simple1" qsCatId="simple" csTypeId="urn:microsoft.com/office/officeart/2005/8/colors/colorful5" csCatId="colorful" phldr="1"/>
      <dgm:spPr/>
      <dgm:t>
        <a:bodyPr/>
        <a:lstStyle/>
        <a:p>
          <a:endParaRPr lang="zh-TW" altLang="en-US"/>
        </a:p>
      </dgm:t>
    </dgm:pt>
    <dgm:pt modelId="{2A1B3947-BA95-4A36-9337-2EF4BE044B24}">
      <dgm:prSet phldrT="[文字]" custT="1"/>
      <dgm:spPr/>
      <dgm:t>
        <a:bodyPr/>
        <a:lstStyle/>
        <a:p>
          <a:r>
            <a:rPr lang="zh-TW" altLang="en-US" sz="2400" b="1" dirty="0" smtClean="0"/>
            <a:t>資料在地化</a:t>
          </a:r>
          <a:endParaRPr lang="zh-TW" altLang="en-US" sz="2400" b="1" dirty="0"/>
        </a:p>
      </dgm:t>
    </dgm:pt>
    <dgm:pt modelId="{1D108E8F-C68C-4D2C-803E-A24833C634CB}" type="parTrans" cxnId="{FFE4BA61-A946-4AB4-BF27-7D58037824F6}">
      <dgm:prSet/>
      <dgm:spPr/>
      <dgm:t>
        <a:bodyPr/>
        <a:lstStyle/>
        <a:p>
          <a:endParaRPr lang="zh-TW" altLang="en-US" sz="2400" b="1"/>
        </a:p>
      </dgm:t>
    </dgm:pt>
    <dgm:pt modelId="{BE181FE7-DB61-4C4C-8E84-FD7A7E69A568}" type="sibTrans" cxnId="{FFE4BA61-A946-4AB4-BF27-7D58037824F6}">
      <dgm:prSet/>
      <dgm:spPr/>
      <dgm:t>
        <a:bodyPr/>
        <a:lstStyle/>
        <a:p>
          <a:endParaRPr lang="zh-TW" altLang="en-US" sz="2400" b="1"/>
        </a:p>
      </dgm:t>
    </dgm:pt>
    <dgm:pt modelId="{15799E09-F8A1-4094-8541-5452A1672DB2}">
      <dgm:prSet phldrT="[文字]" custT="1"/>
      <dgm:spPr/>
      <dgm:t>
        <a:bodyPr/>
        <a:lstStyle/>
        <a:p>
          <a:r>
            <a:rPr lang="zh-TW" altLang="en-US" sz="2400" b="1" dirty="0" smtClean="0"/>
            <a:t>及時預覽</a:t>
          </a:r>
          <a:endParaRPr lang="zh-TW" altLang="en-US" sz="2400" b="1" dirty="0"/>
        </a:p>
      </dgm:t>
    </dgm:pt>
    <dgm:pt modelId="{A44024C8-F0B1-4B25-9F46-814420A6BDEF}" type="parTrans" cxnId="{01C86029-4CE6-46B0-B1AF-20E0E13EA60B}">
      <dgm:prSet/>
      <dgm:spPr/>
      <dgm:t>
        <a:bodyPr/>
        <a:lstStyle/>
        <a:p>
          <a:endParaRPr lang="zh-TW" altLang="en-US" sz="2400" b="1"/>
        </a:p>
      </dgm:t>
    </dgm:pt>
    <dgm:pt modelId="{077227D7-7AD7-4B68-B04F-81D7A05216C1}" type="sibTrans" cxnId="{01C86029-4CE6-46B0-B1AF-20E0E13EA60B}">
      <dgm:prSet/>
      <dgm:spPr/>
      <dgm:t>
        <a:bodyPr/>
        <a:lstStyle/>
        <a:p>
          <a:endParaRPr lang="zh-TW" altLang="en-US" sz="2400" b="1"/>
        </a:p>
      </dgm:t>
    </dgm:pt>
    <dgm:pt modelId="{188AE0C4-551F-45EB-B906-1A55E5A4CFF0}">
      <dgm:prSet phldrT="[文字]" custT="1"/>
      <dgm:spPr/>
      <dgm:t>
        <a:bodyPr/>
        <a:lstStyle/>
        <a:p>
          <a:r>
            <a:rPr lang="zh-TW" altLang="en-US" sz="2400" b="1" dirty="0" smtClean="0"/>
            <a:t>檔案匯入</a:t>
          </a:r>
          <a:r>
            <a:rPr lang="en-US" altLang="zh-TW" sz="2400" b="1" dirty="0" err="1" smtClean="0"/>
            <a:t>nchc</a:t>
          </a:r>
          <a:r>
            <a:rPr lang="zh-TW" altLang="en-US" sz="2400" b="1" dirty="0" smtClean="0"/>
            <a:t>大資料平台</a:t>
          </a:r>
          <a:endParaRPr lang="zh-TW" altLang="en-US" sz="2400" b="1" dirty="0"/>
        </a:p>
      </dgm:t>
    </dgm:pt>
    <dgm:pt modelId="{88D55A0D-D79B-45CB-9643-B804DC4D7617}" type="parTrans" cxnId="{150B76CA-AC91-44FB-81AE-6CA8C93CB2D2}">
      <dgm:prSet/>
      <dgm:spPr/>
      <dgm:t>
        <a:bodyPr/>
        <a:lstStyle/>
        <a:p>
          <a:endParaRPr lang="zh-TW" altLang="en-US" sz="2400" b="1"/>
        </a:p>
      </dgm:t>
    </dgm:pt>
    <dgm:pt modelId="{89554A1D-C0A9-4DFC-9E86-B731B855A720}" type="sibTrans" cxnId="{150B76CA-AC91-44FB-81AE-6CA8C93CB2D2}">
      <dgm:prSet/>
      <dgm:spPr/>
      <dgm:t>
        <a:bodyPr/>
        <a:lstStyle/>
        <a:p>
          <a:endParaRPr lang="zh-TW" altLang="en-US" sz="2400" b="1"/>
        </a:p>
      </dgm:t>
    </dgm:pt>
    <dgm:pt modelId="{C8F25EB2-C732-439E-ABEC-5117F4E78DE3}">
      <dgm:prSet phldrT="[文字]" custT="1"/>
      <dgm:spPr/>
      <dgm:t>
        <a:bodyPr/>
        <a:lstStyle/>
        <a:p>
          <a:r>
            <a:rPr lang="zh-TW" altLang="en-US" sz="2400" b="1" dirty="0" smtClean="0"/>
            <a:t>即時視覺化分析</a:t>
          </a:r>
          <a:endParaRPr lang="zh-TW" altLang="en-US" sz="2400" b="1" dirty="0"/>
        </a:p>
      </dgm:t>
    </dgm:pt>
    <dgm:pt modelId="{735EA276-4515-4D72-A66D-B00006206C2E}" type="parTrans" cxnId="{AA86862A-491C-4877-B1BD-809B5E4E9C43}">
      <dgm:prSet/>
      <dgm:spPr/>
      <dgm:t>
        <a:bodyPr/>
        <a:lstStyle/>
        <a:p>
          <a:endParaRPr lang="zh-TW" altLang="en-US" sz="2400" b="1"/>
        </a:p>
      </dgm:t>
    </dgm:pt>
    <dgm:pt modelId="{FB081D52-54D5-45C9-8160-3520CFCA08FA}" type="sibTrans" cxnId="{AA86862A-491C-4877-B1BD-809B5E4E9C43}">
      <dgm:prSet/>
      <dgm:spPr/>
      <dgm:t>
        <a:bodyPr/>
        <a:lstStyle/>
        <a:p>
          <a:endParaRPr lang="zh-TW" altLang="en-US" sz="2400" b="1"/>
        </a:p>
      </dgm:t>
    </dgm:pt>
    <dgm:pt modelId="{C9A6B9C1-7F14-43AF-9329-14F28178EDE2}">
      <dgm:prSet phldrT="[文字]" custT="1"/>
      <dgm:spPr/>
      <dgm:t>
        <a:bodyPr/>
        <a:lstStyle/>
        <a:p>
          <a:r>
            <a:rPr lang="zh-TW" altLang="en-US" sz="2400" b="1" dirty="0" smtClean="0"/>
            <a:t>權限管理</a:t>
          </a:r>
          <a:endParaRPr lang="zh-TW" altLang="en-US" sz="2400" b="1" dirty="0"/>
        </a:p>
      </dgm:t>
    </dgm:pt>
    <dgm:pt modelId="{E984BB38-AFF4-4E96-AE6F-0775FA33FBA7}" type="parTrans" cxnId="{7C39B494-FD9A-46AD-822A-751B47257CB7}">
      <dgm:prSet/>
      <dgm:spPr/>
      <dgm:t>
        <a:bodyPr/>
        <a:lstStyle/>
        <a:p>
          <a:endParaRPr lang="zh-TW" altLang="en-US" sz="2400" b="1"/>
        </a:p>
      </dgm:t>
    </dgm:pt>
    <dgm:pt modelId="{9B6340CB-7725-4AC9-8206-F8262A4DA2B6}" type="sibTrans" cxnId="{7C39B494-FD9A-46AD-822A-751B47257CB7}">
      <dgm:prSet/>
      <dgm:spPr/>
      <dgm:t>
        <a:bodyPr/>
        <a:lstStyle/>
        <a:p>
          <a:endParaRPr lang="zh-TW" altLang="en-US" sz="2400" b="1"/>
        </a:p>
      </dgm:t>
    </dgm:pt>
    <dgm:pt modelId="{4741E3F5-C826-422E-80E6-52CB6D150EEE}">
      <dgm:prSet custT="1"/>
      <dgm:spPr/>
      <dgm:t>
        <a:bodyPr/>
        <a:lstStyle/>
        <a:p>
          <a:r>
            <a:rPr lang="zh-TW" altLang="en-US" sz="2400" b="1" dirty="0" smtClean="0"/>
            <a:t>服務監控</a:t>
          </a:r>
          <a:endParaRPr lang="zh-TW" altLang="en-US" sz="2400" b="1" dirty="0"/>
        </a:p>
      </dgm:t>
    </dgm:pt>
    <dgm:pt modelId="{000C2847-382D-4420-8620-006F90FFC1A0}" type="parTrans" cxnId="{D0432D45-FC0B-445F-832C-5FF48B06DB0A}">
      <dgm:prSet/>
      <dgm:spPr/>
      <dgm:t>
        <a:bodyPr/>
        <a:lstStyle/>
        <a:p>
          <a:endParaRPr lang="zh-TW" altLang="en-US" sz="2400" b="1"/>
        </a:p>
      </dgm:t>
    </dgm:pt>
    <dgm:pt modelId="{05AC0372-3758-4021-B37D-C65610921D60}" type="sibTrans" cxnId="{D0432D45-FC0B-445F-832C-5FF48B06DB0A}">
      <dgm:prSet/>
      <dgm:spPr/>
      <dgm:t>
        <a:bodyPr/>
        <a:lstStyle/>
        <a:p>
          <a:endParaRPr lang="zh-TW" altLang="en-US" sz="2400" b="1"/>
        </a:p>
      </dgm:t>
    </dgm:pt>
    <dgm:pt modelId="{FA2A7811-D724-43C2-9EB5-B4C43A816F3E}" type="pres">
      <dgm:prSet presAssocID="{43F7A893-C6BE-4710-8CE2-F71EEBB979F8}" presName="cycle" presStyleCnt="0">
        <dgm:presLayoutVars>
          <dgm:dir/>
          <dgm:resizeHandles val="exact"/>
        </dgm:presLayoutVars>
      </dgm:prSet>
      <dgm:spPr/>
      <dgm:t>
        <a:bodyPr/>
        <a:lstStyle/>
        <a:p>
          <a:endParaRPr lang="zh-TW" altLang="en-US"/>
        </a:p>
      </dgm:t>
    </dgm:pt>
    <dgm:pt modelId="{47EA5164-14CA-490D-94DA-A2E9ECA5C73F}" type="pres">
      <dgm:prSet presAssocID="{2A1B3947-BA95-4A36-9337-2EF4BE044B24}" presName="node" presStyleLbl="node1" presStyleIdx="0" presStyleCnt="6" custScaleX="188661" custRadScaleRad="90351" custRadScaleInc="-19705">
        <dgm:presLayoutVars>
          <dgm:bulletEnabled val="1"/>
        </dgm:presLayoutVars>
      </dgm:prSet>
      <dgm:spPr/>
      <dgm:t>
        <a:bodyPr/>
        <a:lstStyle/>
        <a:p>
          <a:endParaRPr lang="zh-TW" altLang="en-US"/>
        </a:p>
      </dgm:t>
    </dgm:pt>
    <dgm:pt modelId="{3E2A2389-AA04-44DF-AEC8-8B2AC7E11199}" type="pres">
      <dgm:prSet presAssocID="{2A1B3947-BA95-4A36-9337-2EF4BE044B24}" presName="spNode" presStyleCnt="0"/>
      <dgm:spPr/>
      <dgm:t>
        <a:bodyPr/>
        <a:lstStyle/>
        <a:p>
          <a:endParaRPr lang="zh-TW" altLang="en-US"/>
        </a:p>
      </dgm:t>
    </dgm:pt>
    <dgm:pt modelId="{44C61B04-0DD7-4971-BF40-6C6FA060A1D2}" type="pres">
      <dgm:prSet presAssocID="{BE181FE7-DB61-4C4C-8E84-FD7A7E69A568}" presName="sibTrans" presStyleLbl="sibTrans1D1" presStyleIdx="0" presStyleCnt="6"/>
      <dgm:spPr/>
      <dgm:t>
        <a:bodyPr/>
        <a:lstStyle/>
        <a:p>
          <a:endParaRPr lang="zh-TW" altLang="en-US"/>
        </a:p>
      </dgm:t>
    </dgm:pt>
    <dgm:pt modelId="{CC10455A-F2CC-4738-B3E9-23C17474DBE2}" type="pres">
      <dgm:prSet presAssocID="{15799E09-F8A1-4094-8541-5452A1672DB2}" presName="node" presStyleLbl="node1" presStyleIdx="1" presStyleCnt="6" custScaleX="188661" custRadScaleRad="96174" custRadScaleInc="60813">
        <dgm:presLayoutVars>
          <dgm:bulletEnabled val="1"/>
        </dgm:presLayoutVars>
      </dgm:prSet>
      <dgm:spPr/>
      <dgm:t>
        <a:bodyPr/>
        <a:lstStyle/>
        <a:p>
          <a:endParaRPr lang="zh-TW" altLang="en-US"/>
        </a:p>
      </dgm:t>
    </dgm:pt>
    <dgm:pt modelId="{3E17167A-69B0-4119-A48F-E920A3687D5F}" type="pres">
      <dgm:prSet presAssocID="{15799E09-F8A1-4094-8541-5452A1672DB2}" presName="spNode" presStyleCnt="0"/>
      <dgm:spPr/>
      <dgm:t>
        <a:bodyPr/>
        <a:lstStyle/>
        <a:p>
          <a:endParaRPr lang="zh-TW" altLang="en-US"/>
        </a:p>
      </dgm:t>
    </dgm:pt>
    <dgm:pt modelId="{C2FFFEDF-3473-49F5-A162-D1E7D5F7588B}" type="pres">
      <dgm:prSet presAssocID="{077227D7-7AD7-4B68-B04F-81D7A05216C1}" presName="sibTrans" presStyleLbl="sibTrans1D1" presStyleIdx="1" presStyleCnt="6"/>
      <dgm:spPr/>
      <dgm:t>
        <a:bodyPr/>
        <a:lstStyle/>
        <a:p>
          <a:endParaRPr lang="zh-TW" altLang="en-US"/>
        </a:p>
      </dgm:t>
    </dgm:pt>
    <dgm:pt modelId="{C67FBD7C-7D6B-432F-8943-D2DD9909D37D}" type="pres">
      <dgm:prSet presAssocID="{4741E3F5-C826-422E-80E6-52CB6D150EEE}" presName="node" presStyleLbl="node1" presStyleIdx="2" presStyleCnt="6" custScaleX="188661" custRadScaleRad="97339" custRadScaleInc="-40280">
        <dgm:presLayoutVars>
          <dgm:bulletEnabled val="1"/>
        </dgm:presLayoutVars>
      </dgm:prSet>
      <dgm:spPr/>
      <dgm:t>
        <a:bodyPr/>
        <a:lstStyle/>
        <a:p>
          <a:endParaRPr lang="zh-TW" altLang="en-US"/>
        </a:p>
      </dgm:t>
    </dgm:pt>
    <dgm:pt modelId="{6DF7F369-3E73-4E0A-A0C9-E8BA9297A9DF}" type="pres">
      <dgm:prSet presAssocID="{4741E3F5-C826-422E-80E6-52CB6D150EEE}" presName="spNode" presStyleCnt="0"/>
      <dgm:spPr/>
      <dgm:t>
        <a:bodyPr/>
        <a:lstStyle/>
        <a:p>
          <a:endParaRPr lang="zh-TW" altLang="en-US"/>
        </a:p>
      </dgm:t>
    </dgm:pt>
    <dgm:pt modelId="{D4A3C709-F5C2-4F7A-8577-D1EF3A703E1E}" type="pres">
      <dgm:prSet presAssocID="{05AC0372-3758-4021-B37D-C65610921D60}" presName="sibTrans" presStyleLbl="sibTrans1D1" presStyleIdx="2" presStyleCnt="6"/>
      <dgm:spPr/>
      <dgm:t>
        <a:bodyPr/>
        <a:lstStyle/>
        <a:p>
          <a:endParaRPr lang="zh-TW" altLang="en-US"/>
        </a:p>
      </dgm:t>
    </dgm:pt>
    <dgm:pt modelId="{0C930864-3790-47B0-A622-E898A4944B36}" type="pres">
      <dgm:prSet presAssocID="{188AE0C4-551F-45EB-B906-1A55E5A4CFF0}" presName="node" presStyleLbl="node1" presStyleIdx="3" presStyleCnt="6" custScaleX="188661" custRadScaleRad="96106" custRadScaleInc="5047">
        <dgm:presLayoutVars>
          <dgm:bulletEnabled val="1"/>
        </dgm:presLayoutVars>
      </dgm:prSet>
      <dgm:spPr/>
      <dgm:t>
        <a:bodyPr/>
        <a:lstStyle/>
        <a:p>
          <a:endParaRPr lang="zh-TW" altLang="en-US"/>
        </a:p>
      </dgm:t>
    </dgm:pt>
    <dgm:pt modelId="{DB4DC532-F2FB-4F16-B235-77C51BCD30FD}" type="pres">
      <dgm:prSet presAssocID="{188AE0C4-551F-45EB-B906-1A55E5A4CFF0}" presName="spNode" presStyleCnt="0"/>
      <dgm:spPr/>
      <dgm:t>
        <a:bodyPr/>
        <a:lstStyle/>
        <a:p>
          <a:endParaRPr lang="zh-TW" altLang="en-US"/>
        </a:p>
      </dgm:t>
    </dgm:pt>
    <dgm:pt modelId="{0BD245B7-1C6E-48D9-ADF0-0CC168E41012}" type="pres">
      <dgm:prSet presAssocID="{89554A1D-C0A9-4DFC-9E86-B731B855A720}" presName="sibTrans" presStyleLbl="sibTrans1D1" presStyleIdx="3" presStyleCnt="6"/>
      <dgm:spPr/>
      <dgm:t>
        <a:bodyPr/>
        <a:lstStyle/>
        <a:p>
          <a:endParaRPr lang="zh-TW" altLang="en-US"/>
        </a:p>
      </dgm:t>
    </dgm:pt>
    <dgm:pt modelId="{AD2E4AE2-9283-4BFF-AFE6-76C8A6ED2117}" type="pres">
      <dgm:prSet presAssocID="{C8F25EB2-C732-439E-ABEC-5117F4E78DE3}" presName="node" presStyleLbl="node1" presStyleIdx="4" presStyleCnt="6" custScaleX="188661" custRadScaleRad="104346" custRadScaleInc="50006">
        <dgm:presLayoutVars>
          <dgm:bulletEnabled val="1"/>
        </dgm:presLayoutVars>
      </dgm:prSet>
      <dgm:spPr/>
      <dgm:t>
        <a:bodyPr/>
        <a:lstStyle/>
        <a:p>
          <a:endParaRPr lang="zh-TW" altLang="en-US"/>
        </a:p>
      </dgm:t>
    </dgm:pt>
    <dgm:pt modelId="{165B10D1-FB64-49A0-A8B6-DCDF9AD36B79}" type="pres">
      <dgm:prSet presAssocID="{C8F25EB2-C732-439E-ABEC-5117F4E78DE3}" presName="spNode" presStyleCnt="0"/>
      <dgm:spPr/>
      <dgm:t>
        <a:bodyPr/>
        <a:lstStyle/>
        <a:p>
          <a:endParaRPr lang="zh-TW" altLang="en-US"/>
        </a:p>
      </dgm:t>
    </dgm:pt>
    <dgm:pt modelId="{27686A93-F708-409F-8103-2A91DE1774B7}" type="pres">
      <dgm:prSet presAssocID="{FB081D52-54D5-45C9-8160-3520CFCA08FA}" presName="sibTrans" presStyleLbl="sibTrans1D1" presStyleIdx="4" presStyleCnt="6"/>
      <dgm:spPr/>
      <dgm:t>
        <a:bodyPr/>
        <a:lstStyle/>
        <a:p>
          <a:endParaRPr lang="zh-TW" altLang="en-US"/>
        </a:p>
      </dgm:t>
    </dgm:pt>
    <dgm:pt modelId="{593DF9F1-5250-4E2B-8C3D-E38D7E0D36B1}" type="pres">
      <dgm:prSet presAssocID="{C9A6B9C1-7F14-43AF-9329-14F28178EDE2}" presName="node" presStyleLbl="node1" presStyleIdx="5" presStyleCnt="6" custScaleX="188661" custRadScaleRad="101959" custRadScaleInc="-59465">
        <dgm:presLayoutVars>
          <dgm:bulletEnabled val="1"/>
        </dgm:presLayoutVars>
      </dgm:prSet>
      <dgm:spPr/>
      <dgm:t>
        <a:bodyPr/>
        <a:lstStyle/>
        <a:p>
          <a:endParaRPr lang="zh-TW" altLang="en-US"/>
        </a:p>
      </dgm:t>
    </dgm:pt>
    <dgm:pt modelId="{18B81C0E-4DD6-4F61-8422-517F51F9FF0F}" type="pres">
      <dgm:prSet presAssocID="{C9A6B9C1-7F14-43AF-9329-14F28178EDE2}" presName="spNode" presStyleCnt="0"/>
      <dgm:spPr/>
      <dgm:t>
        <a:bodyPr/>
        <a:lstStyle/>
        <a:p>
          <a:endParaRPr lang="zh-TW" altLang="en-US"/>
        </a:p>
      </dgm:t>
    </dgm:pt>
    <dgm:pt modelId="{7FA93EEE-B1F6-4B28-AD9D-23F0C6EB9239}" type="pres">
      <dgm:prSet presAssocID="{9B6340CB-7725-4AC9-8206-F8262A4DA2B6}" presName="sibTrans" presStyleLbl="sibTrans1D1" presStyleIdx="5" presStyleCnt="6"/>
      <dgm:spPr/>
      <dgm:t>
        <a:bodyPr/>
        <a:lstStyle/>
        <a:p>
          <a:endParaRPr lang="zh-TW" altLang="en-US"/>
        </a:p>
      </dgm:t>
    </dgm:pt>
  </dgm:ptLst>
  <dgm:cxnLst>
    <dgm:cxn modelId="{65621FFF-5E1F-4D3B-843C-4E006C29ABF9}" type="presOf" srcId="{C8F25EB2-C732-439E-ABEC-5117F4E78DE3}" destId="{AD2E4AE2-9283-4BFF-AFE6-76C8A6ED2117}" srcOrd="0" destOrd="0" presId="urn:microsoft.com/office/officeart/2005/8/layout/cycle6"/>
    <dgm:cxn modelId="{29B4E4CE-0FF9-4FEC-B4B0-F2C852FB4A21}" type="presOf" srcId="{05AC0372-3758-4021-B37D-C65610921D60}" destId="{D4A3C709-F5C2-4F7A-8577-D1EF3A703E1E}" srcOrd="0" destOrd="0" presId="urn:microsoft.com/office/officeart/2005/8/layout/cycle6"/>
    <dgm:cxn modelId="{5DC3B060-8AFB-4F61-B3B6-385EC4D1912A}" type="presOf" srcId="{9B6340CB-7725-4AC9-8206-F8262A4DA2B6}" destId="{7FA93EEE-B1F6-4B28-AD9D-23F0C6EB9239}" srcOrd="0" destOrd="0" presId="urn:microsoft.com/office/officeart/2005/8/layout/cycle6"/>
    <dgm:cxn modelId="{A71C84BC-8603-4C13-81CD-F89503D1B08D}" type="presOf" srcId="{BE181FE7-DB61-4C4C-8E84-FD7A7E69A568}" destId="{44C61B04-0DD7-4971-BF40-6C6FA060A1D2}" srcOrd="0" destOrd="0" presId="urn:microsoft.com/office/officeart/2005/8/layout/cycle6"/>
    <dgm:cxn modelId="{67E45EFA-1A1A-42C3-A692-91346A8B0A0A}" type="presOf" srcId="{2A1B3947-BA95-4A36-9337-2EF4BE044B24}" destId="{47EA5164-14CA-490D-94DA-A2E9ECA5C73F}" srcOrd="0" destOrd="0" presId="urn:microsoft.com/office/officeart/2005/8/layout/cycle6"/>
    <dgm:cxn modelId="{AA86862A-491C-4877-B1BD-809B5E4E9C43}" srcId="{43F7A893-C6BE-4710-8CE2-F71EEBB979F8}" destId="{C8F25EB2-C732-439E-ABEC-5117F4E78DE3}" srcOrd="4" destOrd="0" parTransId="{735EA276-4515-4D72-A66D-B00006206C2E}" sibTransId="{FB081D52-54D5-45C9-8160-3520CFCA08FA}"/>
    <dgm:cxn modelId="{1DA61CBD-4584-4C08-8847-FDA3E0DCDAD3}" type="presOf" srcId="{43F7A893-C6BE-4710-8CE2-F71EEBB979F8}" destId="{FA2A7811-D724-43C2-9EB5-B4C43A816F3E}" srcOrd="0" destOrd="0" presId="urn:microsoft.com/office/officeart/2005/8/layout/cycle6"/>
    <dgm:cxn modelId="{7DA87133-FA58-42C7-8554-278AA74C4F08}" type="presOf" srcId="{C9A6B9C1-7F14-43AF-9329-14F28178EDE2}" destId="{593DF9F1-5250-4E2B-8C3D-E38D7E0D36B1}" srcOrd="0" destOrd="0" presId="urn:microsoft.com/office/officeart/2005/8/layout/cycle6"/>
    <dgm:cxn modelId="{7FCE84D5-C7B7-4FEF-9192-46F9D419325D}" type="presOf" srcId="{4741E3F5-C826-422E-80E6-52CB6D150EEE}" destId="{C67FBD7C-7D6B-432F-8943-D2DD9909D37D}" srcOrd="0" destOrd="0" presId="urn:microsoft.com/office/officeart/2005/8/layout/cycle6"/>
    <dgm:cxn modelId="{EEA87091-42A0-4FC6-9473-D7FA22012FF4}" type="presOf" srcId="{FB081D52-54D5-45C9-8160-3520CFCA08FA}" destId="{27686A93-F708-409F-8103-2A91DE1774B7}" srcOrd="0" destOrd="0" presId="urn:microsoft.com/office/officeart/2005/8/layout/cycle6"/>
    <dgm:cxn modelId="{43C95C6E-CD96-4E63-B0D6-A50AFA2A2F74}" type="presOf" srcId="{077227D7-7AD7-4B68-B04F-81D7A05216C1}" destId="{C2FFFEDF-3473-49F5-A162-D1E7D5F7588B}" srcOrd="0" destOrd="0" presId="urn:microsoft.com/office/officeart/2005/8/layout/cycle6"/>
    <dgm:cxn modelId="{3B4EC918-6EDF-41C4-B98B-1A5AB02E6C83}" type="presOf" srcId="{89554A1D-C0A9-4DFC-9E86-B731B855A720}" destId="{0BD245B7-1C6E-48D9-ADF0-0CC168E41012}" srcOrd="0" destOrd="0" presId="urn:microsoft.com/office/officeart/2005/8/layout/cycle6"/>
    <dgm:cxn modelId="{7C39B494-FD9A-46AD-822A-751B47257CB7}" srcId="{43F7A893-C6BE-4710-8CE2-F71EEBB979F8}" destId="{C9A6B9C1-7F14-43AF-9329-14F28178EDE2}" srcOrd="5" destOrd="0" parTransId="{E984BB38-AFF4-4E96-AE6F-0775FA33FBA7}" sibTransId="{9B6340CB-7725-4AC9-8206-F8262A4DA2B6}"/>
    <dgm:cxn modelId="{F64D95F3-1BF7-4C5B-BE8C-47C60569EF73}" type="presOf" srcId="{188AE0C4-551F-45EB-B906-1A55E5A4CFF0}" destId="{0C930864-3790-47B0-A622-E898A4944B36}" srcOrd="0" destOrd="0" presId="urn:microsoft.com/office/officeart/2005/8/layout/cycle6"/>
    <dgm:cxn modelId="{5C979051-60B2-41AC-BBF8-631C5BE7C46A}" type="presOf" srcId="{15799E09-F8A1-4094-8541-5452A1672DB2}" destId="{CC10455A-F2CC-4738-B3E9-23C17474DBE2}" srcOrd="0" destOrd="0" presId="urn:microsoft.com/office/officeart/2005/8/layout/cycle6"/>
    <dgm:cxn modelId="{150B76CA-AC91-44FB-81AE-6CA8C93CB2D2}" srcId="{43F7A893-C6BE-4710-8CE2-F71EEBB979F8}" destId="{188AE0C4-551F-45EB-B906-1A55E5A4CFF0}" srcOrd="3" destOrd="0" parTransId="{88D55A0D-D79B-45CB-9643-B804DC4D7617}" sibTransId="{89554A1D-C0A9-4DFC-9E86-B731B855A720}"/>
    <dgm:cxn modelId="{FFE4BA61-A946-4AB4-BF27-7D58037824F6}" srcId="{43F7A893-C6BE-4710-8CE2-F71EEBB979F8}" destId="{2A1B3947-BA95-4A36-9337-2EF4BE044B24}" srcOrd="0" destOrd="0" parTransId="{1D108E8F-C68C-4D2C-803E-A24833C634CB}" sibTransId="{BE181FE7-DB61-4C4C-8E84-FD7A7E69A568}"/>
    <dgm:cxn modelId="{D0432D45-FC0B-445F-832C-5FF48B06DB0A}" srcId="{43F7A893-C6BE-4710-8CE2-F71EEBB979F8}" destId="{4741E3F5-C826-422E-80E6-52CB6D150EEE}" srcOrd="2" destOrd="0" parTransId="{000C2847-382D-4420-8620-006F90FFC1A0}" sibTransId="{05AC0372-3758-4021-B37D-C65610921D60}"/>
    <dgm:cxn modelId="{01C86029-4CE6-46B0-B1AF-20E0E13EA60B}" srcId="{43F7A893-C6BE-4710-8CE2-F71EEBB979F8}" destId="{15799E09-F8A1-4094-8541-5452A1672DB2}" srcOrd="1" destOrd="0" parTransId="{A44024C8-F0B1-4B25-9F46-814420A6BDEF}" sibTransId="{077227D7-7AD7-4B68-B04F-81D7A05216C1}"/>
    <dgm:cxn modelId="{8CD64602-D57C-46B2-86B1-2356D2F44E6B}" type="presParOf" srcId="{FA2A7811-D724-43C2-9EB5-B4C43A816F3E}" destId="{47EA5164-14CA-490D-94DA-A2E9ECA5C73F}" srcOrd="0" destOrd="0" presId="urn:microsoft.com/office/officeart/2005/8/layout/cycle6"/>
    <dgm:cxn modelId="{0C78DBDE-D656-466C-AEBC-0B846A2EA681}" type="presParOf" srcId="{FA2A7811-D724-43C2-9EB5-B4C43A816F3E}" destId="{3E2A2389-AA04-44DF-AEC8-8B2AC7E11199}" srcOrd="1" destOrd="0" presId="urn:microsoft.com/office/officeart/2005/8/layout/cycle6"/>
    <dgm:cxn modelId="{A170846D-0A62-4038-B47F-06D285D145AC}" type="presParOf" srcId="{FA2A7811-D724-43C2-9EB5-B4C43A816F3E}" destId="{44C61B04-0DD7-4971-BF40-6C6FA060A1D2}" srcOrd="2" destOrd="0" presId="urn:microsoft.com/office/officeart/2005/8/layout/cycle6"/>
    <dgm:cxn modelId="{844AC357-7DF1-4517-8AB8-CC5998D98FF9}" type="presParOf" srcId="{FA2A7811-D724-43C2-9EB5-B4C43A816F3E}" destId="{CC10455A-F2CC-4738-B3E9-23C17474DBE2}" srcOrd="3" destOrd="0" presId="urn:microsoft.com/office/officeart/2005/8/layout/cycle6"/>
    <dgm:cxn modelId="{A77BDBA6-8C7B-4CF0-9801-F19498B32741}" type="presParOf" srcId="{FA2A7811-D724-43C2-9EB5-B4C43A816F3E}" destId="{3E17167A-69B0-4119-A48F-E920A3687D5F}" srcOrd="4" destOrd="0" presId="urn:microsoft.com/office/officeart/2005/8/layout/cycle6"/>
    <dgm:cxn modelId="{CC45645E-4574-4DB2-B096-47B42EE7A81B}" type="presParOf" srcId="{FA2A7811-D724-43C2-9EB5-B4C43A816F3E}" destId="{C2FFFEDF-3473-49F5-A162-D1E7D5F7588B}" srcOrd="5" destOrd="0" presId="urn:microsoft.com/office/officeart/2005/8/layout/cycle6"/>
    <dgm:cxn modelId="{85707527-A868-45C1-B7FB-8D7E2B703ED0}" type="presParOf" srcId="{FA2A7811-D724-43C2-9EB5-B4C43A816F3E}" destId="{C67FBD7C-7D6B-432F-8943-D2DD9909D37D}" srcOrd="6" destOrd="0" presId="urn:microsoft.com/office/officeart/2005/8/layout/cycle6"/>
    <dgm:cxn modelId="{1DAD769C-8174-4CD0-9EBB-682E6C1E0293}" type="presParOf" srcId="{FA2A7811-D724-43C2-9EB5-B4C43A816F3E}" destId="{6DF7F369-3E73-4E0A-A0C9-E8BA9297A9DF}" srcOrd="7" destOrd="0" presId="urn:microsoft.com/office/officeart/2005/8/layout/cycle6"/>
    <dgm:cxn modelId="{5C2E4D4C-5273-40A2-BEB2-5CA1DB928448}" type="presParOf" srcId="{FA2A7811-D724-43C2-9EB5-B4C43A816F3E}" destId="{D4A3C709-F5C2-4F7A-8577-D1EF3A703E1E}" srcOrd="8" destOrd="0" presId="urn:microsoft.com/office/officeart/2005/8/layout/cycle6"/>
    <dgm:cxn modelId="{59A464FC-A9CF-4825-9AE3-98014586D70B}" type="presParOf" srcId="{FA2A7811-D724-43C2-9EB5-B4C43A816F3E}" destId="{0C930864-3790-47B0-A622-E898A4944B36}" srcOrd="9" destOrd="0" presId="urn:microsoft.com/office/officeart/2005/8/layout/cycle6"/>
    <dgm:cxn modelId="{6E8420BA-A254-4F80-8BE6-C7E7E26A41E2}" type="presParOf" srcId="{FA2A7811-D724-43C2-9EB5-B4C43A816F3E}" destId="{DB4DC532-F2FB-4F16-B235-77C51BCD30FD}" srcOrd="10" destOrd="0" presId="urn:microsoft.com/office/officeart/2005/8/layout/cycle6"/>
    <dgm:cxn modelId="{F4707DF1-8DA4-4A30-8812-78BD237C9BB7}" type="presParOf" srcId="{FA2A7811-D724-43C2-9EB5-B4C43A816F3E}" destId="{0BD245B7-1C6E-48D9-ADF0-0CC168E41012}" srcOrd="11" destOrd="0" presId="urn:microsoft.com/office/officeart/2005/8/layout/cycle6"/>
    <dgm:cxn modelId="{43839902-3F71-41A7-9839-C778133D73F3}" type="presParOf" srcId="{FA2A7811-D724-43C2-9EB5-B4C43A816F3E}" destId="{AD2E4AE2-9283-4BFF-AFE6-76C8A6ED2117}" srcOrd="12" destOrd="0" presId="urn:microsoft.com/office/officeart/2005/8/layout/cycle6"/>
    <dgm:cxn modelId="{96F1C116-8B32-4180-92E4-678D053B6A78}" type="presParOf" srcId="{FA2A7811-D724-43C2-9EB5-B4C43A816F3E}" destId="{165B10D1-FB64-49A0-A8B6-DCDF9AD36B79}" srcOrd="13" destOrd="0" presId="urn:microsoft.com/office/officeart/2005/8/layout/cycle6"/>
    <dgm:cxn modelId="{CECEEC68-7111-435D-A489-558A98F919D9}" type="presParOf" srcId="{FA2A7811-D724-43C2-9EB5-B4C43A816F3E}" destId="{27686A93-F708-409F-8103-2A91DE1774B7}" srcOrd="14" destOrd="0" presId="urn:microsoft.com/office/officeart/2005/8/layout/cycle6"/>
    <dgm:cxn modelId="{EBD18943-4175-40A6-BAC6-FCDB391C96E6}" type="presParOf" srcId="{FA2A7811-D724-43C2-9EB5-B4C43A816F3E}" destId="{593DF9F1-5250-4E2B-8C3D-E38D7E0D36B1}" srcOrd="15" destOrd="0" presId="urn:microsoft.com/office/officeart/2005/8/layout/cycle6"/>
    <dgm:cxn modelId="{67375AFC-7C57-4194-99F0-A36814E1FFA5}" type="presParOf" srcId="{FA2A7811-D724-43C2-9EB5-B4C43A816F3E}" destId="{18B81C0E-4DD6-4F61-8422-517F51F9FF0F}" srcOrd="16" destOrd="0" presId="urn:microsoft.com/office/officeart/2005/8/layout/cycle6"/>
    <dgm:cxn modelId="{37FEBA49-1F4F-451A-96E1-3AC1E4FF7D36}" type="presParOf" srcId="{FA2A7811-D724-43C2-9EB5-B4C43A816F3E}" destId="{7FA93EEE-B1F6-4B28-AD9D-23F0C6EB9239}" srcOrd="17" destOrd="0" presId="urn:microsoft.com/office/officeart/2005/8/layout/cycle6"/>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A5164-14CA-490D-94DA-A2E9ECA5C73F}">
      <dsp:nvSpPr>
        <dsp:cNvPr id="0" name=""/>
        <dsp:cNvSpPr/>
      </dsp:nvSpPr>
      <dsp:spPr>
        <a:xfrm>
          <a:off x="1845708" y="175846"/>
          <a:ext cx="2184473" cy="75262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b="1" kern="1200" dirty="0" smtClean="0"/>
            <a:t>資料在地化</a:t>
          </a:r>
          <a:endParaRPr lang="zh-TW" altLang="en-US" sz="2400" b="1" kern="1200" dirty="0"/>
        </a:p>
      </dsp:txBody>
      <dsp:txXfrm>
        <a:off x="1882448" y="212586"/>
        <a:ext cx="2110993" cy="679143"/>
      </dsp:txXfrm>
    </dsp:sp>
    <dsp:sp modelId="{44C61B04-0DD7-4971-BF40-6C6FA060A1D2}">
      <dsp:nvSpPr>
        <dsp:cNvPr id="0" name=""/>
        <dsp:cNvSpPr/>
      </dsp:nvSpPr>
      <dsp:spPr>
        <a:xfrm>
          <a:off x="1411715" y="669924"/>
          <a:ext cx="3544595" cy="3544595"/>
        </a:xfrm>
        <a:custGeom>
          <a:avLst/>
          <a:gdLst/>
          <a:ahLst/>
          <a:cxnLst/>
          <a:rect l="0" t="0" r="0" b="0"/>
          <a:pathLst>
            <a:path>
              <a:moveTo>
                <a:pt x="2623670" y="217883"/>
              </a:moveTo>
              <a:arcTo wR="1772297" hR="1772297" stAng="17922606" swAng="1132587"/>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C10455A-F2CC-4738-B3E9-23C17474DBE2}">
      <dsp:nvSpPr>
        <dsp:cNvPr id="0" name=""/>
        <dsp:cNvSpPr/>
      </dsp:nvSpPr>
      <dsp:spPr>
        <a:xfrm>
          <a:off x="3578317" y="1251234"/>
          <a:ext cx="2184473" cy="752623"/>
        </a:xfrm>
        <a:prstGeom prst="roundRect">
          <a:avLst/>
        </a:prstGeom>
        <a:solidFill>
          <a:schemeClr val="accent5">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b="1" kern="1200" dirty="0" smtClean="0"/>
            <a:t>及時預覽</a:t>
          </a:r>
          <a:endParaRPr lang="zh-TW" altLang="en-US" sz="2400" b="1" kern="1200" dirty="0"/>
        </a:p>
      </dsp:txBody>
      <dsp:txXfrm>
        <a:off x="3615057" y="1287974"/>
        <a:ext cx="2110993" cy="679143"/>
      </dsp:txXfrm>
    </dsp:sp>
    <dsp:sp modelId="{C2FFFEDF-3473-49F5-A162-D1E7D5F7588B}">
      <dsp:nvSpPr>
        <dsp:cNvPr id="0" name=""/>
        <dsp:cNvSpPr/>
      </dsp:nvSpPr>
      <dsp:spPr>
        <a:xfrm>
          <a:off x="1216913" y="463685"/>
          <a:ext cx="3544595" cy="3544595"/>
        </a:xfrm>
        <a:custGeom>
          <a:avLst/>
          <a:gdLst/>
          <a:ahLst/>
          <a:cxnLst/>
          <a:rect l="0" t="0" r="0" b="0"/>
          <a:pathLst>
            <a:path>
              <a:moveTo>
                <a:pt x="3529866" y="1544280"/>
              </a:moveTo>
              <a:arcTo wR="1772297" hR="1772297" stAng="21156483" swAng="789230"/>
            </a:path>
          </a:pathLst>
        </a:custGeom>
        <a:noFill/>
        <a:ln w="9525" cap="flat" cmpd="sng" algn="ctr">
          <a:solidFill>
            <a:schemeClr val="accent5">
              <a:hueOff val="-1986775"/>
              <a:satOff val="7962"/>
              <a:lumOff val="1726"/>
              <a:alphaOff val="0"/>
            </a:schemeClr>
          </a:solidFill>
          <a:prstDash val="solid"/>
        </a:ln>
        <a:effectLst/>
      </dsp:spPr>
      <dsp:style>
        <a:lnRef idx="1">
          <a:scrgbClr r="0" g="0" b="0"/>
        </a:lnRef>
        <a:fillRef idx="0">
          <a:scrgbClr r="0" g="0" b="0"/>
        </a:fillRef>
        <a:effectRef idx="0">
          <a:scrgbClr r="0" g="0" b="0"/>
        </a:effectRef>
        <a:fontRef idx="minor"/>
      </dsp:style>
    </dsp:sp>
    <dsp:sp modelId="{C67FBD7C-7D6B-432F-8943-D2DD9909D37D}">
      <dsp:nvSpPr>
        <dsp:cNvPr id="0" name=""/>
        <dsp:cNvSpPr/>
      </dsp:nvSpPr>
      <dsp:spPr>
        <a:xfrm>
          <a:off x="3555913" y="2418032"/>
          <a:ext cx="2184473" cy="752623"/>
        </a:xfrm>
        <a:prstGeom prst="roundRect">
          <a:avLst/>
        </a:prstGeom>
        <a:solidFill>
          <a:schemeClr val="accent5">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b="1" kern="1200" dirty="0" smtClean="0"/>
            <a:t>服務監控</a:t>
          </a:r>
          <a:endParaRPr lang="zh-TW" altLang="en-US" sz="2400" b="1" kern="1200" dirty="0"/>
        </a:p>
      </dsp:txBody>
      <dsp:txXfrm>
        <a:off x="3592653" y="2454772"/>
        <a:ext cx="2110993" cy="679143"/>
      </dsp:txXfrm>
    </dsp:sp>
    <dsp:sp modelId="{D4A3C709-F5C2-4F7A-8577-D1EF3A703E1E}">
      <dsp:nvSpPr>
        <dsp:cNvPr id="0" name=""/>
        <dsp:cNvSpPr/>
      </dsp:nvSpPr>
      <dsp:spPr>
        <a:xfrm>
          <a:off x="1294316" y="276397"/>
          <a:ext cx="3544595" cy="3544595"/>
        </a:xfrm>
        <a:custGeom>
          <a:avLst/>
          <a:gdLst/>
          <a:ahLst/>
          <a:cxnLst/>
          <a:rect l="0" t="0" r="0" b="0"/>
          <a:pathLst>
            <a:path>
              <a:moveTo>
                <a:pt x="3141381" y="2897753"/>
              </a:moveTo>
              <a:arcTo wR="1772297" hR="1772297" stAng="2365315" swAng="861395"/>
            </a:path>
          </a:pathLst>
        </a:custGeom>
        <a:noFill/>
        <a:ln w="9525" cap="flat" cmpd="sng" algn="ctr">
          <a:solidFill>
            <a:schemeClr val="accent5">
              <a:hueOff val="-3973551"/>
              <a:satOff val="15924"/>
              <a:lumOff val="3451"/>
              <a:alphaOff val="0"/>
            </a:schemeClr>
          </a:solidFill>
          <a:prstDash val="solid"/>
        </a:ln>
        <a:effectLst/>
      </dsp:spPr>
      <dsp:style>
        <a:lnRef idx="1">
          <a:scrgbClr r="0" g="0" b="0"/>
        </a:lnRef>
        <a:fillRef idx="0">
          <a:scrgbClr r="0" g="0" b="0"/>
        </a:fillRef>
        <a:effectRef idx="0">
          <a:scrgbClr r="0" g="0" b="0"/>
        </a:effectRef>
        <a:fontRef idx="minor"/>
      </dsp:style>
    </dsp:sp>
    <dsp:sp modelId="{0C930864-3790-47B0-A622-E898A4944B36}">
      <dsp:nvSpPr>
        <dsp:cNvPr id="0" name=""/>
        <dsp:cNvSpPr/>
      </dsp:nvSpPr>
      <dsp:spPr>
        <a:xfrm>
          <a:off x="1925757" y="3476368"/>
          <a:ext cx="2184473" cy="752623"/>
        </a:xfrm>
        <a:prstGeom prst="roundRect">
          <a:avLst/>
        </a:prstGeom>
        <a:solidFill>
          <a:schemeClr val="accent5">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b="1" kern="1200" dirty="0" smtClean="0"/>
            <a:t>檔案匯入</a:t>
          </a:r>
          <a:r>
            <a:rPr lang="en-US" altLang="zh-TW" sz="2400" b="1" kern="1200" dirty="0" err="1" smtClean="0"/>
            <a:t>nchc</a:t>
          </a:r>
          <a:r>
            <a:rPr lang="zh-TW" altLang="en-US" sz="2400" b="1" kern="1200" dirty="0" smtClean="0"/>
            <a:t>大資料平台</a:t>
          </a:r>
          <a:endParaRPr lang="zh-TW" altLang="en-US" sz="2400" b="1" kern="1200" dirty="0"/>
        </a:p>
      </dsp:txBody>
      <dsp:txXfrm>
        <a:off x="1962497" y="3513108"/>
        <a:ext cx="2110993" cy="679143"/>
      </dsp:txXfrm>
    </dsp:sp>
    <dsp:sp modelId="{0BD245B7-1C6E-48D9-ADF0-0CC168E41012}">
      <dsp:nvSpPr>
        <dsp:cNvPr id="0" name=""/>
        <dsp:cNvSpPr/>
      </dsp:nvSpPr>
      <dsp:spPr>
        <a:xfrm>
          <a:off x="929777" y="85622"/>
          <a:ext cx="3544595" cy="3544595"/>
        </a:xfrm>
        <a:custGeom>
          <a:avLst/>
          <a:gdLst/>
          <a:ahLst/>
          <a:cxnLst/>
          <a:rect l="0" t="0" r="0" b="0"/>
          <a:pathLst>
            <a:path>
              <a:moveTo>
                <a:pt x="1044767" y="3388385"/>
              </a:moveTo>
              <a:arcTo wR="1772297" hR="1772297" stAng="6854179" swAng="1102244"/>
            </a:path>
          </a:pathLst>
        </a:custGeom>
        <a:noFill/>
        <a:ln w="9525" cap="flat" cmpd="sng" algn="ctr">
          <a:solidFill>
            <a:schemeClr val="accent5">
              <a:hueOff val="-5960326"/>
              <a:satOff val="23887"/>
              <a:lumOff val="5177"/>
              <a:alphaOff val="0"/>
            </a:schemeClr>
          </a:solidFill>
          <a:prstDash val="solid"/>
        </a:ln>
        <a:effectLst/>
      </dsp:spPr>
      <dsp:style>
        <a:lnRef idx="1">
          <a:scrgbClr r="0" g="0" b="0"/>
        </a:lnRef>
        <a:fillRef idx="0">
          <a:scrgbClr r="0" g="0" b="0"/>
        </a:fillRef>
        <a:effectRef idx="0">
          <a:scrgbClr r="0" g="0" b="0"/>
        </a:effectRef>
        <a:fontRef idx="minor"/>
      </dsp:style>
    </dsp:sp>
    <dsp:sp modelId="{AD2E4AE2-9283-4BFF-AFE6-76C8A6ED2117}">
      <dsp:nvSpPr>
        <dsp:cNvPr id="0" name=""/>
        <dsp:cNvSpPr/>
      </dsp:nvSpPr>
      <dsp:spPr>
        <a:xfrm>
          <a:off x="217955" y="2405817"/>
          <a:ext cx="2184473" cy="752623"/>
        </a:xfrm>
        <a:prstGeom prst="roundRect">
          <a:avLst/>
        </a:prstGeom>
        <a:solidFill>
          <a:schemeClr val="accent5">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b="1" kern="1200" dirty="0" smtClean="0"/>
            <a:t>即時視覺化分析</a:t>
          </a:r>
          <a:endParaRPr lang="zh-TW" altLang="en-US" sz="2400" b="1" kern="1200" dirty="0"/>
        </a:p>
      </dsp:txBody>
      <dsp:txXfrm>
        <a:off x="254695" y="2442557"/>
        <a:ext cx="2110993" cy="679143"/>
      </dsp:txXfrm>
    </dsp:sp>
    <dsp:sp modelId="{27686A93-F708-409F-8103-2A91DE1774B7}">
      <dsp:nvSpPr>
        <dsp:cNvPr id="0" name=""/>
        <dsp:cNvSpPr/>
      </dsp:nvSpPr>
      <dsp:spPr>
        <a:xfrm>
          <a:off x="1214432" y="547838"/>
          <a:ext cx="3544595" cy="3544595"/>
        </a:xfrm>
        <a:custGeom>
          <a:avLst/>
          <a:gdLst/>
          <a:ahLst/>
          <a:cxnLst/>
          <a:rect l="0" t="0" r="0" b="0"/>
          <a:pathLst>
            <a:path>
              <a:moveTo>
                <a:pt x="1863" y="1853556"/>
              </a:moveTo>
              <a:arcTo wR="1772297" hR="1772297" stAng="10642326" swAng="843900"/>
            </a:path>
          </a:pathLst>
        </a:custGeom>
        <a:noFill/>
        <a:ln w="9525" cap="flat" cmpd="sng" algn="ctr">
          <a:solidFill>
            <a:schemeClr val="accent5">
              <a:hueOff val="-7947101"/>
              <a:satOff val="31849"/>
              <a:lumOff val="6902"/>
              <a:alphaOff val="0"/>
            </a:schemeClr>
          </a:solidFill>
          <a:prstDash val="solid"/>
        </a:ln>
        <a:effectLst/>
      </dsp:spPr>
      <dsp:style>
        <a:lnRef idx="1">
          <a:scrgbClr r="0" g="0" b="0"/>
        </a:lnRef>
        <a:fillRef idx="0">
          <a:scrgbClr r="0" g="0" b="0"/>
        </a:fillRef>
        <a:effectRef idx="0">
          <a:scrgbClr r="0" g="0" b="0"/>
        </a:effectRef>
        <a:fontRef idx="minor"/>
      </dsp:style>
    </dsp:sp>
    <dsp:sp modelId="{593DF9F1-5250-4E2B-8C3D-E38D7E0D36B1}">
      <dsp:nvSpPr>
        <dsp:cNvPr id="0" name=""/>
        <dsp:cNvSpPr/>
      </dsp:nvSpPr>
      <dsp:spPr>
        <a:xfrm>
          <a:off x="238233" y="1211741"/>
          <a:ext cx="2184473" cy="752623"/>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b="1" kern="1200" dirty="0" smtClean="0"/>
            <a:t>權限管理</a:t>
          </a:r>
          <a:endParaRPr lang="zh-TW" altLang="en-US" sz="2400" b="1" kern="1200" dirty="0"/>
        </a:p>
      </dsp:txBody>
      <dsp:txXfrm>
        <a:off x="274973" y="1248481"/>
        <a:ext cx="2110993" cy="679143"/>
      </dsp:txXfrm>
    </dsp:sp>
    <dsp:sp modelId="{7FA93EEE-B1F6-4B28-AD9D-23F0C6EB9239}">
      <dsp:nvSpPr>
        <dsp:cNvPr id="0" name=""/>
        <dsp:cNvSpPr/>
      </dsp:nvSpPr>
      <dsp:spPr>
        <a:xfrm>
          <a:off x="835973" y="825236"/>
          <a:ext cx="3544595" cy="3544595"/>
        </a:xfrm>
        <a:custGeom>
          <a:avLst/>
          <a:gdLst/>
          <a:ahLst/>
          <a:cxnLst/>
          <a:rect l="0" t="0" r="0" b="0"/>
          <a:pathLst>
            <a:path>
              <a:moveTo>
                <a:pt x="672041" y="382882"/>
              </a:moveTo>
              <a:arcTo wR="1772297" hR="1772297" stAng="13897491" swAng="1112082"/>
            </a:path>
          </a:pathLst>
        </a:custGeom>
        <a:noFill/>
        <a:ln w="9525" cap="flat" cmpd="sng" algn="ctr">
          <a:solidFill>
            <a:schemeClr val="accent5">
              <a:hueOff val="-9933876"/>
              <a:satOff val="39811"/>
              <a:lumOff val="8628"/>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0F9AB2-D400-48CD-94E0-C454FD4DE611}" type="datetimeFigureOut">
              <a:rPr lang="zh-TW" altLang="en-US" smtClean="0"/>
              <a:t>2017/7/18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40D11-855C-4949-A836-D3492E5B89B5}" type="slidenum">
              <a:rPr lang="zh-TW" altLang="en-US" smtClean="0"/>
              <a:t>‹#›</a:t>
            </a:fld>
            <a:endParaRPr lang="zh-TW" altLang="en-US"/>
          </a:p>
        </p:txBody>
      </p:sp>
    </p:spTree>
    <p:extLst>
      <p:ext uri="{BB962C8B-B14F-4D97-AF65-F5344CB8AC3E}">
        <p14:creationId xmlns:p14="http://schemas.microsoft.com/office/powerpoint/2010/main" val="242345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7E40D11-855C-4949-A836-D3492E5B89B5}" type="slidenum">
              <a:rPr lang="zh-TW" altLang="en-US" smtClean="0"/>
              <a:t>5</a:t>
            </a:fld>
            <a:endParaRPr lang="zh-TW" altLang="en-US"/>
          </a:p>
        </p:txBody>
      </p:sp>
    </p:spTree>
    <p:extLst>
      <p:ext uri="{BB962C8B-B14F-4D97-AF65-F5344CB8AC3E}">
        <p14:creationId xmlns:p14="http://schemas.microsoft.com/office/powerpoint/2010/main" val="3387412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7E40D11-855C-4949-A836-D3492E5B89B5}" type="slidenum">
              <a:rPr lang="zh-TW" altLang="en-US" smtClean="0"/>
              <a:t>6</a:t>
            </a:fld>
            <a:endParaRPr lang="zh-TW" altLang="en-US"/>
          </a:p>
        </p:txBody>
      </p:sp>
    </p:spTree>
    <p:extLst>
      <p:ext uri="{BB962C8B-B14F-4D97-AF65-F5344CB8AC3E}">
        <p14:creationId xmlns:p14="http://schemas.microsoft.com/office/powerpoint/2010/main" val="412777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7E40D11-855C-4949-A836-D3492E5B89B5}" type="slidenum">
              <a:rPr lang="zh-TW" altLang="en-US" smtClean="0"/>
              <a:t>7</a:t>
            </a:fld>
            <a:endParaRPr lang="zh-TW" altLang="en-US"/>
          </a:p>
        </p:txBody>
      </p:sp>
    </p:spTree>
    <p:extLst>
      <p:ext uri="{BB962C8B-B14F-4D97-AF65-F5344CB8AC3E}">
        <p14:creationId xmlns:p14="http://schemas.microsoft.com/office/powerpoint/2010/main" val="2302374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smtClean="0">
                <a:solidFill>
                  <a:schemeClr val="tx1"/>
                </a:solidFill>
                <a:latin typeface="+mn-lt"/>
                <a:ea typeface="+mn-ea"/>
                <a:cs typeface="+mn-cs"/>
              </a:rPr>
              <a:t>申請資格：符合本部補助專題研究計畫作業要點之申請機構及計畫主持人與共同主</a:t>
            </a:r>
          </a:p>
          <a:p>
            <a:r>
              <a:rPr lang="zh-TW" altLang="en-US" sz="1200" b="0" i="0" u="none" strike="noStrike" kern="1200" baseline="0" dirty="0" smtClean="0">
                <a:solidFill>
                  <a:schemeClr val="tx1"/>
                </a:solidFill>
                <a:latin typeface="+mn-lt"/>
                <a:ea typeface="+mn-ea"/>
                <a:cs typeface="+mn-cs"/>
              </a:rPr>
              <a:t>持人資格者。</a:t>
            </a:r>
            <a:endParaRPr lang="en-US" altLang="zh-TW"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 計畫歸屬為「工程司」； 學門代碼為「</a:t>
            </a:r>
            <a:r>
              <a:rPr lang="en-US" altLang="zh-TW" dirty="0" smtClean="0"/>
              <a:t>E9827-</a:t>
            </a:r>
            <a:r>
              <a:rPr lang="zh-TW" altLang="en-US" dirty="0" smtClean="0"/>
              <a:t>政府巨量資料技術工具研發計畫」。</a:t>
            </a:r>
          </a:p>
          <a:p>
            <a:endParaRPr lang="zh-TW" altLang="en-US" dirty="0"/>
          </a:p>
        </p:txBody>
      </p:sp>
      <p:sp>
        <p:nvSpPr>
          <p:cNvPr id="4" name="投影片編號版面配置區 3"/>
          <p:cNvSpPr>
            <a:spLocks noGrp="1"/>
          </p:cNvSpPr>
          <p:nvPr>
            <p:ph type="sldNum" sz="quarter" idx="10"/>
          </p:nvPr>
        </p:nvSpPr>
        <p:spPr/>
        <p:txBody>
          <a:bodyPr/>
          <a:lstStyle/>
          <a:p>
            <a:fld id="{07E40D11-855C-4949-A836-D3492E5B89B5}" type="slidenum">
              <a:rPr lang="zh-TW" altLang="en-US" smtClean="0"/>
              <a:t>8</a:t>
            </a:fld>
            <a:endParaRPr lang="zh-TW" altLang="en-US"/>
          </a:p>
        </p:txBody>
      </p:sp>
    </p:spTree>
    <p:extLst>
      <p:ext uri="{BB962C8B-B14F-4D97-AF65-F5344CB8AC3E}">
        <p14:creationId xmlns:p14="http://schemas.microsoft.com/office/powerpoint/2010/main" val="1933073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4D1C956D-4BF3-4ED2-BF62-2BF02147A7CC}" type="datetimeFigureOut">
              <a:rPr lang="zh-TW" altLang="en-US" smtClean="0"/>
              <a:t>2017/7/18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4C03BFF-A969-4D3D-B150-2F33BB4427CA}" type="slidenum">
              <a:rPr lang="zh-TW" altLang="en-US" smtClean="0"/>
              <a:t>‹#›</a:t>
            </a:fld>
            <a:endParaRPr lang="zh-TW" altLang="en-US"/>
          </a:p>
        </p:txBody>
      </p:sp>
    </p:spTree>
    <p:extLst>
      <p:ext uri="{BB962C8B-B14F-4D97-AF65-F5344CB8AC3E}">
        <p14:creationId xmlns:p14="http://schemas.microsoft.com/office/powerpoint/2010/main" val="6283201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D1C956D-4BF3-4ED2-BF62-2BF02147A7CC}" type="datetimeFigureOut">
              <a:rPr lang="zh-TW" altLang="en-US" smtClean="0"/>
              <a:t>2017/7/18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4C03BFF-A969-4D3D-B150-2F33BB4427CA}" type="slidenum">
              <a:rPr lang="zh-TW" altLang="en-US" smtClean="0"/>
              <a:t>‹#›</a:t>
            </a:fld>
            <a:endParaRPr lang="zh-TW" altLang="en-US"/>
          </a:p>
        </p:txBody>
      </p:sp>
    </p:spTree>
    <p:extLst>
      <p:ext uri="{BB962C8B-B14F-4D97-AF65-F5344CB8AC3E}">
        <p14:creationId xmlns:p14="http://schemas.microsoft.com/office/powerpoint/2010/main" val="263256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ACAD280-39AB-4F49-A06B-72859E4E5B1A}" type="datetimeFigureOut">
              <a:rPr lang="zh-TW" altLang="en-US" smtClean="0"/>
              <a:t>2017/7/18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B452664-77B0-426B-8E0E-F629BCA0FD81}" type="slidenum">
              <a:rPr lang="zh-TW" altLang="en-US" smtClean="0"/>
              <a:t>‹#›</a:t>
            </a:fld>
            <a:endParaRPr lang="zh-TW" altLang="en-US"/>
          </a:p>
        </p:txBody>
      </p:sp>
    </p:spTree>
    <p:extLst>
      <p:ext uri="{BB962C8B-B14F-4D97-AF65-F5344CB8AC3E}">
        <p14:creationId xmlns:p14="http://schemas.microsoft.com/office/powerpoint/2010/main" val="4062898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C956D-4BF3-4ED2-BF62-2BF02147A7CC}" type="datetimeFigureOut">
              <a:rPr lang="zh-TW" altLang="en-US" smtClean="0"/>
              <a:t>2017/7/18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03BFF-A969-4D3D-B150-2F33BB4427CA}" type="slidenum">
              <a:rPr lang="zh-TW" altLang="en-US" smtClean="0"/>
              <a:t>‹#›</a:t>
            </a:fld>
            <a:endParaRPr lang="zh-TW" altLang="en-US"/>
          </a:p>
        </p:txBody>
      </p:sp>
    </p:spTree>
    <p:extLst>
      <p:ext uri="{BB962C8B-B14F-4D97-AF65-F5344CB8AC3E}">
        <p14:creationId xmlns:p14="http://schemas.microsoft.com/office/powerpoint/2010/main" val="3014287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diagramQuickStyle" Target="../diagrams/quickStyle1.xml"/><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diagramLayout" Target="../diagrams/layout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diagramData" Target="../diagrams/data1.xml"/><Relationship Id="rId5" Type="http://schemas.openxmlformats.org/officeDocument/2006/relationships/image" Target="../media/image9.png"/><Relationship Id="rId15" Type="http://schemas.microsoft.com/office/2007/relationships/diagramDrawing" Target="../diagrams/drawing1.xml"/><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矩形 192"/>
          <p:cNvSpPr/>
          <p:nvPr/>
        </p:nvSpPr>
        <p:spPr>
          <a:xfrm>
            <a:off x="72009" y="1857795"/>
            <a:ext cx="7812359" cy="3867942"/>
          </a:xfrm>
          <a:prstGeom prst="rect">
            <a:avLst/>
          </a:prstGeom>
          <a:ln w="57150">
            <a:solidFill>
              <a:schemeClr val="accent6">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dirty="0"/>
          </a:p>
        </p:txBody>
      </p:sp>
      <p:sp>
        <p:nvSpPr>
          <p:cNvPr id="19" name="矩形 18"/>
          <p:cNvSpPr/>
          <p:nvPr/>
        </p:nvSpPr>
        <p:spPr>
          <a:xfrm>
            <a:off x="3123153" y="2151563"/>
            <a:ext cx="4639798" cy="3479490"/>
          </a:xfrm>
          <a:prstGeom prst="rect">
            <a:avLst/>
          </a:prstGeom>
          <a:solidFill>
            <a:schemeClr val="bg1">
              <a:lumMod val="95000"/>
            </a:schemeClr>
          </a:solidFill>
          <a:ln w="28575">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endParaRPr lang="zh-TW" altLang="en-US" sz="2000" b="1">
              <a:solidFill>
                <a:schemeClr val="accent1">
                  <a:lumMod val="5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2" name="矩形 1"/>
          <p:cNvSpPr/>
          <p:nvPr/>
        </p:nvSpPr>
        <p:spPr>
          <a:xfrm>
            <a:off x="323528" y="2083610"/>
            <a:ext cx="2285268" cy="1417398"/>
          </a:xfrm>
          <a:prstGeom prst="rect">
            <a:avLst/>
          </a:prstGeom>
          <a:solidFill>
            <a:schemeClr val="bg1">
              <a:lumMod val="95000"/>
            </a:schemeClr>
          </a:solidFill>
          <a:ln w="28575">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r>
              <a:rPr lang="zh-TW" altLang="en-US" sz="2000" b="1" dirty="0" smtClean="0">
                <a:solidFill>
                  <a:schemeClr val="accent1">
                    <a:lumMod val="5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前處理</a:t>
            </a:r>
            <a:endParaRPr lang="zh-TW" altLang="en-US" sz="2000" b="1" dirty="0">
              <a:solidFill>
                <a:schemeClr val="accent1">
                  <a:lumMod val="5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28" name="矩形 27"/>
          <p:cNvSpPr/>
          <p:nvPr/>
        </p:nvSpPr>
        <p:spPr>
          <a:xfrm>
            <a:off x="5796136" y="2492896"/>
            <a:ext cx="1849284" cy="3024336"/>
          </a:xfrm>
          <a:prstGeom prst="rect">
            <a:avLst/>
          </a:prstGeom>
          <a:solidFill>
            <a:schemeClr val="bg1"/>
          </a:solidFill>
          <a:ln w="28575">
            <a:solidFill>
              <a:srgbClr val="7030A0"/>
            </a:solidFill>
          </a:ln>
        </p:spPr>
        <p:style>
          <a:lnRef idx="2">
            <a:schemeClr val="accent1"/>
          </a:lnRef>
          <a:fillRef idx="1">
            <a:schemeClr val="lt1"/>
          </a:fillRef>
          <a:effectRef idx="0">
            <a:schemeClr val="accent1"/>
          </a:effectRef>
          <a:fontRef idx="minor">
            <a:schemeClr val="dk1"/>
          </a:fontRef>
        </p:style>
        <p:txBody>
          <a:bodyPr rtlCol="0" anchor="t"/>
          <a:lstStyle/>
          <a:p>
            <a:r>
              <a:rPr lang="zh-TW" altLang="en-US" sz="2000" b="1" dirty="0" smtClean="0">
                <a:solidFill>
                  <a:schemeClr val="accent1">
                    <a:lumMod val="5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使用者呈現端</a:t>
            </a:r>
            <a:endParaRPr lang="zh-TW" altLang="en-US" sz="2000" b="1" dirty="0">
              <a:solidFill>
                <a:schemeClr val="accent1">
                  <a:lumMod val="5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33" name="矩形 32"/>
          <p:cNvSpPr/>
          <p:nvPr/>
        </p:nvSpPr>
        <p:spPr>
          <a:xfrm>
            <a:off x="323528" y="4076431"/>
            <a:ext cx="2285268" cy="1440801"/>
          </a:xfrm>
          <a:prstGeom prst="rect">
            <a:avLst/>
          </a:prstGeom>
          <a:solidFill>
            <a:schemeClr val="bg1">
              <a:lumMod val="95000"/>
            </a:schemeClr>
          </a:solidFill>
          <a:ln w="28575">
            <a:solidFill>
              <a:schemeClr val="accent5">
                <a:lumMod val="50000"/>
              </a:schemeClr>
            </a:solidFill>
          </a:ln>
        </p:spPr>
        <p:style>
          <a:lnRef idx="2">
            <a:schemeClr val="accent1"/>
          </a:lnRef>
          <a:fillRef idx="1">
            <a:schemeClr val="lt1"/>
          </a:fillRef>
          <a:effectRef idx="0">
            <a:schemeClr val="accent1"/>
          </a:effectRef>
          <a:fontRef idx="minor">
            <a:schemeClr val="dk1"/>
          </a:fontRef>
        </p:style>
        <p:txBody>
          <a:bodyPr rtlCol="0" anchor="t"/>
          <a:lstStyle/>
          <a:p>
            <a:r>
              <a:rPr lang="zh-TW" altLang="en-US" sz="2000" b="1" dirty="0" smtClean="0">
                <a:solidFill>
                  <a:schemeClr val="accent1">
                    <a:lumMod val="5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分析端</a:t>
            </a:r>
            <a:endParaRPr lang="zh-TW" altLang="en-US" sz="2000" b="1" dirty="0">
              <a:solidFill>
                <a:schemeClr val="accent1">
                  <a:lumMod val="5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34" name="矩形 33"/>
          <p:cNvSpPr/>
          <p:nvPr/>
        </p:nvSpPr>
        <p:spPr>
          <a:xfrm>
            <a:off x="3218866" y="2492896"/>
            <a:ext cx="2281909" cy="3024336"/>
          </a:xfrm>
          <a:prstGeom prst="rect">
            <a:avLst/>
          </a:prstGeom>
          <a:solidFill>
            <a:schemeClr val="bg1"/>
          </a:solidFill>
          <a:ln w="28575">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r>
              <a:rPr lang="zh-TW" altLang="en-US" sz="2000" b="1" dirty="0">
                <a:solidFill>
                  <a:schemeClr val="accent1">
                    <a:lumMod val="5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資料倉儲</a:t>
            </a:r>
          </a:p>
        </p:txBody>
      </p:sp>
      <p:grpSp>
        <p:nvGrpSpPr>
          <p:cNvPr id="215" name="群組 214"/>
          <p:cNvGrpSpPr/>
          <p:nvPr/>
        </p:nvGrpSpPr>
        <p:grpSpPr>
          <a:xfrm>
            <a:off x="72009" y="0"/>
            <a:ext cx="9036495" cy="2050449"/>
            <a:chOff x="72009" y="0"/>
            <a:chExt cx="9036495" cy="2050449"/>
          </a:xfrm>
        </p:grpSpPr>
        <p:pic>
          <p:nvPicPr>
            <p:cNvPr id="1043" name="Picture 19"/>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2009" y="0"/>
              <a:ext cx="9036495" cy="16812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14" name="文字方塊 213"/>
            <p:cNvSpPr txBox="1"/>
            <p:nvPr/>
          </p:nvSpPr>
          <p:spPr>
            <a:xfrm>
              <a:off x="1696926" y="840615"/>
              <a:ext cx="3373788" cy="523220"/>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TW" altLang="en-US" sz="2800" b="1" dirty="0" smtClean="0">
                  <a:latin typeface="微軟正黑體" panose="020B0604030504040204" pitchFamily="34" charset="-120"/>
                  <a:ea typeface="微軟正黑體" panose="020B0604030504040204" pitchFamily="34" charset="-120"/>
                </a:rPr>
                <a:t>政府開放資料平台</a:t>
              </a:r>
              <a:endParaRPr lang="zh-TW" altLang="en-US" sz="2800" b="1" dirty="0">
                <a:latin typeface="微軟正黑體" panose="020B0604030504040204" pitchFamily="34" charset="-120"/>
                <a:ea typeface="微軟正黑體" panose="020B0604030504040204" pitchFamily="34" charset="-120"/>
              </a:endParaRPr>
            </a:p>
          </p:txBody>
        </p:sp>
        <p:sp>
          <p:nvSpPr>
            <p:cNvPr id="50" name="文字方塊 49"/>
            <p:cNvSpPr txBox="1"/>
            <p:nvPr/>
          </p:nvSpPr>
          <p:spPr>
            <a:xfrm>
              <a:off x="3504516" y="1527229"/>
              <a:ext cx="2741646" cy="523220"/>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ltLang="zh-TW" sz="2800" b="1" dirty="0" smtClean="0">
                  <a:latin typeface="微軟正黑體" panose="020B0604030504040204" pitchFamily="34" charset="-120"/>
                  <a:ea typeface="微軟正黑體" panose="020B0604030504040204" pitchFamily="34" charset="-120"/>
                </a:rPr>
                <a:t>IPGOD</a:t>
              </a:r>
              <a:endParaRPr lang="zh-TW" altLang="en-US" sz="2800" b="1" dirty="0">
                <a:latin typeface="微軟正黑體" panose="020B0604030504040204" pitchFamily="34" charset="-120"/>
                <a:ea typeface="微軟正黑體" panose="020B0604030504040204" pitchFamily="34" charset="-120"/>
              </a:endParaRPr>
            </a:p>
          </p:txBody>
        </p:sp>
      </p:grpSp>
      <p:sp>
        <p:nvSpPr>
          <p:cNvPr id="213" name="流程圖: 人工輸入 212"/>
          <p:cNvSpPr/>
          <p:nvPr/>
        </p:nvSpPr>
        <p:spPr>
          <a:xfrm>
            <a:off x="-6708" y="5877271"/>
            <a:ext cx="9150708" cy="9807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83 w 10000"/>
              <a:gd name="connsiteY0" fmla="*/ 0 h 11613"/>
              <a:gd name="connsiteX1" fmla="*/ 10000 w 10000"/>
              <a:gd name="connsiteY1" fmla="*/ 1613 h 11613"/>
              <a:gd name="connsiteX2" fmla="*/ 10000 w 10000"/>
              <a:gd name="connsiteY2" fmla="*/ 11613 h 11613"/>
              <a:gd name="connsiteX3" fmla="*/ 0 w 10000"/>
              <a:gd name="connsiteY3" fmla="*/ 11613 h 11613"/>
              <a:gd name="connsiteX4" fmla="*/ 83 w 10000"/>
              <a:gd name="connsiteY4" fmla="*/ 0 h 11613"/>
              <a:gd name="connsiteX0" fmla="*/ 83 w 10000"/>
              <a:gd name="connsiteY0" fmla="*/ 0 h 11613"/>
              <a:gd name="connsiteX1" fmla="*/ 10000 w 10000"/>
              <a:gd name="connsiteY1" fmla="*/ 5743 h 11613"/>
              <a:gd name="connsiteX2" fmla="*/ 10000 w 10000"/>
              <a:gd name="connsiteY2" fmla="*/ 11613 h 11613"/>
              <a:gd name="connsiteX3" fmla="*/ 0 w 10000"/>
              <a:gd name="connsiteY3" fmla="*/ 11613 h 11613"/>
              <a:gd name="connsiteX4" fmla="*/ 83 w 10000"/>
              <a:gd name="connsiteY4" fmla="*/ 0 h 11613"/>
              <a:gd name="connsiteX0" fmla="*/ 7 w 10009"/>
              <a:gd name="connsiteY0" fmla="*/ 0 h 11785"/>
              <a:gd name="connsiteX1" fmla="*/ 10009 w 10009"/>
              <a:gd name="connsiteY1" fmla="*/ 5915 h 11785"/>
              <a:gd name="connsiteX2" fmla="*/ 10009 w 10009"/>
              <a:gd name="connsiteY2" fmla="*/ 11785 h 11785"/>
              <a:gd name="connsiteX3" fmla="*/ 9 w 10009"/>
              <a:gd name="connsiteY3" fmla="*/ 11785 h 11785"/>
              <a:gd name="connsiteX4" fmla="*/ 7 w 10009"/>
              <a:gd name="connsiteY4" fmla="*/ 0 h 11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9" h="11785">
                <a:moveTo>
                  <a:pt x="7" y="0"/>
                </a:moveTo>
                <a:lnTo>
                  <a:pt x="10009" y="5915"/>
                </a:lnTo>
                <a:lnTo>
                  <a:pt x="10009" y="11785"/>
                </a:lnTo>
                <a:lnTo>
                  <a:pt x="9" y="11785"/>
                </a:lnTo>
                <a:cubicBezTo>
                  <a:pt x="37" y="7914"/>
                  <a:pt x="-21" y="3871"/>
                  <a:pt x="7" y="0"/>
                </a:cubicBezTo>
                <a:close/>
              </a:path>
            </a:pathLst>
          </a:cu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TW" b="1" dirty="0" smtClean="0">
              <a:latin typeface="微軟正黑體" panose="020B0604030504040204" pitchFamily="34" charset="-120"/>
              <a:ea typeface="微軟正黑體" panose="020B0604030504040204" pitchFamily="34" charset="-120"/>
            </a:endParaRPr>
          </a:p>
        </p:txBody>
      </p:sp>
      <p:sp>
        <p:nvSpPr>
          <p:cNvPr id="4" name="矩形 3"/>
          <p:cNvSpPr/>
          <p:nvPr/>
        </p:nvSpPr>
        <p:spPr>
          <a:xfrm>
            <a:off x="495048" y="2636912"/>
            <a:ext cx="1845858" cy="540000"/>
          </a:xfrm>
          <a:prstGeom prst="rect">
            <a:avLst/>
          </a:prstGeom>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1600" b="1" dirty="0" smtClean="0">
                <a:latin typeface="微軟正黑體" panose="020B0604030504040204" pitchFamily="34" charset="-120"/>
                <a:ea typeface="微軟正黑體" panose="020B0604030504040204" pitchFamily="34" charset="-120"/>
              </a:rPr>
              <a:t>資料擷取</a:t>
            </a:r>
            <a:r>
              <a:rPr lang="zh-TW" altLang="en-US" sz="1600" b="1" dirty="0">
                <a:latin typeface="微軟正黑體" panose="020B0604030504040204" pitchFamily="34" charset="-120"/>
                <a:ea typeface="微軟正黑體" panose="020B0604030504040204" pitchFamily="34" charset="-120"/>
              </a:rPr>
              <a:t>引擎</a:t>
            </a:r>
            <a:endParaRPr lang="en-US" altLang="zh-TW" sz="1600" b="1" dirty="0">
              <a:latin typeface="微軟正黑體" panose="020B0604030504040204" pitchFamily="34" charset="-120"/>
              <a:ea typeface="微軟正黑體" panose="020B0604030504040204" pitchFamily="34" charset="-120"/>
            </a:endParaRPr>
          </a:p>
        </p:txBody>
      </p:sp>
      <p:sp>
        <p:nvSpPr>
          <p:cNvPr id="8" name="矩形 7"/>
          <p:cNvSpPr/>
          <p:nvPr/>
        </p:nvSpPr>
        <p:spPr>
          <a:xfrm>
            <a:off x="5940152" y="3717032"/>
            <a:ext cx="1368152"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600" b="1" dirty="0">
                <a:latin typeface="微軟正黑體" panose="020B0604030504040204" pitchFamily="34" charset="-120"/>
                <a:ea typeface="微軟正黑體" panose="020B0604030504040204" pitchFamily="34" charset="-120"/>
              </a:rPr>
              <a:t>視覺</a:t>
            </a:r>
            <a:r>
              <a:rPr lang="zh-TW" altLang="en-US" sz="1600" b="1" dirty="0" smtClean="0">
                <a:latin typeface="微軟正黑體" panose="020B0604030504040204" pitchFamily="34" charset="-120"/>
                <a:ea typeface="微軟正黑體" panose="020B0604030504040204" pitchFamily="34" charset="-120"/>
              </a:rPr>
              <a:t>分析</a:t>
            </a:r>
            <a:endParaRPr lang="en-US" altLang="zh-TW" sz="1600" b="1" dirty="0">
              <a:latin typeface="微軟正黑體" panose="020B0604030504040204" pitchFamily="34" charset="-120"/>
              <a:ea typeface="微軟正黑體" panose="020B0604030504040204" pitchFamily="34" charset="-120"/>
            </a:endParaRPr>
          </a:p>
        </p:txBody>
      </p:sp>
      <p:sp>
        <p:nvSpPr>
          <p:cNvPr id="9" name="矩形 8"/>
          <p:cNvSpPr/>
          <p:nvPr/>
        </p:nvSpPr>
        <p:spPr>
          <a:xfrm>
            <a:off x="531992" y="4609433"/>
            <a:ext cx="1868340" cy="540000"/>
          </a:xfrm>
          <a:prstGeom prst="rect">
            <a:avLst/>
          </a:prstGeom>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1600" b="1" dirty="0" smtClean="0">
                <a:latin typeface="微軟正黑體" panose="020B0604030504040204" pitchFamily="34" charset="-120"/>
                <a:ea typeface="微軟正黑體" panose="020B0604030504040204" pitchFamily="34" charset="-120"/>
              </a:rPr>
              <a:t>分析匯入引擎</a:t>
            </a:r>
            <a:endParaRPr lang="en-US" altLang="zh-TW" sz="1600" b="1" dirty="0">
              <a:latin typeface="微軟正黑體" panose="020B0604030504040204" pitchFamily="34" charset="-120"/>
              <a:ea typeface="微軟正黑體" panose="020B0604030504040204" pitchFamily="34" charset="-120"/>
            </a:endParaRPr>
          </a:p>
        </p:txBody>
      </p:sp>
      <p:sp>
        <p:nvSpPr>
          <p:cNvPr id="23" name="矩形 22"/>
          <p:cNvSpPr/>
          <p:nvPr/>
        </p:nvSpPr>
        <p:spPr>
          <a:xfrm>
            <a:off x="5940152" y="2961008"/>
            <a:ext cx="1368152"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600" b="1" dirty="0" smtClean="0">
                <a:latin typeface="微軟正黑體" panose="020B0604030504040204" pitchFamily="34" charset="-120"/>
                <a:ea typeface="微軟正黑體" panose="020B0604030504040204" pitchFamily="34" charset="-120"/>
              </a:rPr>
              <a:t>管理工具</a:t>
            </a:r>
            <a:endParaRPr lang="en-US" altLang="zh-TW" sz="1600" b="1" dirty="0">
              <a:latin typeface="微軟正黑體" panose="020B0604030504040204" pitchFamily="34" charset="-120"/>
              <a:ea typeface="微軟正黑體" panose="020B0604030504040204" pitchFamily="34" charset="-120"/>
            </a:endParaRPr>
          </a:p>
        </p:txBody>
      </p:sp>
      <p:pic>
        <p:nvPicPr>
          <p:cNvPr id="1040" name="Picture 16" descr="http://ufodos.org.ua/avatar/sysadmi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3794" y="2591455"/>
            <a:ext cx="1103154" cy="1103155"/>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http://www.naco.gov.in/upload/2014%20mslns/Administrator-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8605" y="3964524"/>
            <a:ext cx="1000353" cy="1000353"/>
          </a:xfrm>
          <a:prstGeom prst="rect">
            <a:avLst/>
          </a:prstGeom>
          <a:noFill/>
          <a:extLst>
            <a:ext uri="{909E8E84-426E-40dd-AFC4-6F175D3DCCD1}">
              <a14:hiddenFill xmlns="" xmlns:a14="http://schemas.microsoft.com/office/drawing/2010/main">
                <a:solidFill>
                  <a:srgbClr val="FFFFFF"/>
                </a:solidFill>
              </a14:hiddenFill>
            </a:ext>
          </a:extLst>
        </p:spPr>
      </p:pic>
      <p:sp>
        <p:nvSpPr>
          <p:cNvPr id="1129" name="圓角矩形 1128"/>
          <p:cNvSpPr/>
          <p:nvPr/>
        </p:nvSpPr>
        <p:spPr>
          <a:xfrm>
            <a:off x="3419948" y="4797152"/>
            <a:ext cx="1883105" cy="540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600" b="1" dirty="0">
                <a:latin typeface="微軟正黑體" panose="020B0604030504040204" pitchFamily="34" charset="-120"/>
                <a:ea typeface="微軟正黑體" panose="020B0604030504040204" pitchFamily="34" charset="-120"/>
              </a:rPr>
              <a:t>資料倉儲</a:t>
            </a:r>
          </a:p>
        </p:txBody>
      </p:sp>
      <p:sp>
        <p:nvSpPr>
          <p:cNvPr id="238" name="圓角矩形 237"/>
          <p:cNvSpPr/>
          <p:nvPr/>
        </p:nvSpPr>
        <p:spPr>
          <a:xfrm>
            <a:off x="3433301" y="3984460"/>
            <a:ext cx="1883105" cy="540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600" b="1" dirty="0">
                <a:latin typeface="微軟正黑體" panose="020B0604030504040204" pitchFamily="34" charset="-120"/>
                <a:ea typeface="微軟正黑體" panose="020B0604030504040204" pitchFamily="34" charset="-120"/>
              </a:rPr>
              <a:t>索引資料庫</a:t>
            </a:r>
          </a:p>
        </p:txBody>
      </p:sp>
      <p:sp>
        <p:nvSpPr>
          <p:cNvPr id="266" name="圓角矩形 265"/>
          <p:cNvSpPr/>
          <p:nvPr/>
        </p:nvSpPr>
        <p:spPr>
          <a:xfrm>
            <a:off x="3419947" y="3146698"/>
            <a:ext cx="1883105" cy="540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600" b="1" dirty="0" smtClean="0">
                <a:latin typeface="微軟正黑體" panose="020B0604030504040204" pitchFamily="34" charset="-120"/>
                <a:ea typeface="微軟正黑體" panose="020B0604030504040204" pitchFamily="34" charset="-120"/>
              </a:rPr>
              <a:t>元件中介資料庫</a:t>
            </a:r>
            <a:endParaRPr lang="en-US" altLang="zh-TW" sz="1600" b="1" dirty="0">
              <a:latin typeface="微軟正黑體" panose="020B0604030504040204" pitchFamily="34" charset="-120"/>
              <a:ea typeface="微軟正黑體" panose="020B0604030504040204" pitchFamily="34" charset="-120"/>
            </a:endParaRPr>
          </a:p>
        </p:txBody>
      </p:sp>
      <p:sp>
        <p:nvSpPr>
          <p:cNvPr id="293" name="矩形 292"/>
          <p:cNvSpPr/>
          <p:nvPr/>
        </p:nvSpPr>
        <p:spPr>
          <a:xfrm>
            <a:off x="4489880" y="6197062"/>
            <a:ext cx="1905254" cy="537646"/>
          </a:xfrm>
          <a:prstGeom prst="rect">
            <a:avLst/>
          </a:prstGeom>
          <a:noFill/>
          <a:ln>
            <a:solidFill>
              <a:schemeClr val="tx1"/>
            </a:solidFill>
          </a:ln>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zh-TW" altLang="en-US" b="1" dirty="0" smtClean="0">
                <a:solidFill>
                  <a:schemeClr val="tx1"/>
                </a:solidFill>
                <a:latin typeface="微軟正黑體" panose="020B0604030504040204" pitchFamily="34" charset="-120"/>
                <a:ea typeface="微軟正黑體" panose="020B0604030504040204" pitchFamily="34" charset="-120"/>
              </a:rPr>
              <a:t>專屬工作空間</a:t>
            </a:r>
            <a:endParaRPr lang="en-US" altLang="zh-TW" b="1" dirty="0">
              <a:solidFill>
                <a:schemeClr val="tx1"/>
              </a:solidFill>
              <a:latin typeface="微軟正黑體" panose="020B0604030504040204" pitchFamily="34" charset="-120"/>
              <a:ea typeface="微軟正黑體" panose="020B0604030504040204" pitchFamily="34" charset="-120"/>
            </a:endParaRPr>
          </a:p>
        </p:txBody>
      </p:sp>
      <p:sp>
        <p:nvSpPr>
          <p:cNvPr id="294" name="矩形 293"/>
          <p:cNvSpPr/>
          <p:nvPr/>
        </p:nvSpPr>
        <p:spPr>
          <a:xfrm>
            <a:off x="244065" y="6198710"/>
            <a:ext cx="3528392" cy="43241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zh-TW" altLang="en-US" sz="2800" b="1" dirty="0">
                <a:latin typeface="微軟正黑體" panose="020B0604030504040204" pitchFamily="34" charset="-120"/>
                <a:ea typeface="微軟正黑體" panose="020B0604030504040204" pitchFamily="34" charset="-120"/>
              </a:rPr>
              <a:t>國網中心大資料平台</a:t>
            </a:r>
            <a:endParaRPr lang="en-US" altLang="zh-TW" sz="2800" b="1" dirty="0">
              <a:latin typeface="微軟正黑體" panose="020B0604030504040204" pitchFamily="34" charset="-120"/>
              <a:ea typeface="微軟正黑體" panose="020B0604030504040204" pitchFamily="34" charset="-120"/>
            </a:endParaRPr>
          </a:p>
        </p:txBody>
      </p:sp>
      <p:cxnSp>
        <p:nvCxnSpPr>
          <p:cNvPr id="248" name="直線單箭頭接點 59"/>
          <p:cNvCxnSpPr>
            <a:stCxn id="214" idx="2"/>
            <a:endCxn id="2" idx="0"/>
          </p:cNvCxnSpPr>
          <p:nvPr/>
        </p:nvCxnSpPr>
        <p:spPr>
          <a:xfrm rot="5400000">
            <a:off x="2065104" y="764893"/>
            <a:ext cx="719775" cy="1917658"/>
          </a:xfrm>
          <a:prstGeom prst="curvedConnector3">
            <a:avLst>
              <a:gd name="adj1" fmla="val 50000"/>
            </a:avLst>
          </a:prstGeom>
          <a:ln w="57150">
            <a:tailEnd type="arrow"/>
          </a:ln>
        </p:spPr>
        <p:style>
          <a:lnRef idx="3">
            <a:schemeClr val="accent1"/>
          </a:lnRef>
          <a:fillRef idx="0">
            <a:schemeClr val="accent1"/>
          </a:fillRef>
          <a:effectRef idx="2">
            <a:schemeClr val="accent1"/>
          </a:effectRef>
          <a:fontRef idx="minor">
            <a:schemeClr val="tx1"/>
          </a:fontRef>
        </p:style>
      </p:cxnSp>
      <p:sp>
        <p:nvSpPr>
          <p:cNvPr id="35" name="文字方塊 34"/>
          <p:cNvSpPr txBox="1"/>
          <p:nvPr/>
        </p:nvSpPr>
        <p:spPr>
          <a:xfrm>
            <a:off x="168975" y="173946"/>
            <a:ext cx="1954756" cy="369332"/>
          </a:xfrm>
          <a:prstGeom prst="rect">
            <a:avLst/>
          </a:prstGeom>
          <a:solidFill>
            <a:schemeClr val="accent5">
              <a:lumMod val="40000"/>
              <a:lumOff val="6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TW" altLang="en-US" b="1" dirty="0" smtClean="0">
                <a:latin typeface="微軟正黑體" panose="020B0604030504040204" pitchFamily="34" charset="-120"/>
                <a:ea typeface="微軟正黑體" panose="020B0604030504040204" pitchFamily="34" charset="-120"/>
              </a:rPr>
              <a:t>其他開放資</a:t>
            </a:r>
            <a:r>
              <a:rPr lang="zh-TW" altLang="en-US" b="1" dirty="0">
                <a:latin typeface="微軟正黑體" panose="020B0604030504040204" pitchFamily="34" charset="-120"/>
                <a:ea typeface="微軟正黑體" panose="020B0604030504040204" pitchFamily="34" charset="-120"/>
              </a:rPr>
              <a:t>料</a:t>
            </a:r>
            <a:r>
              <a:rPr lang="en-US" altLang="zh-TW" b="1" dirty="0" smtClean="0">
                <a:latin typeface="微軟正黑體" panose="020B0604030504040204" pitchFamily="34" charset="-120"/>
                <a:ea typeface="微軟正黑體" panose="020B0604030504040204" pitchFamily="34" charset="-120"/>
              </a:rPr>
              <a:t>1</a:t>
            </a:r>
            <a:endParaRPr lang="zh-TW" altLang="en-US" b="1" dirty="0">
              <a:latin typeface="微軟正黑體" panose="020B0604030504040204" pitchFamily="34" charset="-120"/>
              <a:ea typeface="微軟正黑體" panose="020B0604030504040204" pitchFamily="34" charset="-120"/>
            </a:endParaRPr>
          </a:p>
        </p:txBody>
      </p:sp>
      <p:sp>
        <p:nvSpPr>
          <p:cNvPr id="36" name="文字方塊 35"/>
          <p:cNvSpPr txBox="1"/>
          <p:nvPr/>
        </p:nvSpPr>
        <p:spPr>
          <a:xfrm>
            <a:off x="5628521" y="669260"/>
            <a:ext cx="1932364" cy="400110"/>
          </a:xfrm>
          <a:prstGeom prst="rect">
            <a:avLst/>
          </a:prstGeom>
          <a:solidFill>
            <a:schemeClr val="accent5">
              <a:lumMod val="40000"/>
              <a:lumOff val="6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TW" altLang="en-US" sz="2000" b="1" dirty="0">
                <a:latin typeface="微軟正黑體" panose="020B0604030504040204" pitchFamily="34" charset="-120"/>
                <a:ea typeface="微軟正黑體" panose="020B0604030504040204" pitchFamily="34" charset="-120"/>
              </a:rPr>
              <a:t>其他開放</a:t>
            </a:r>
            <a:r>
              <a:rPr lang="zh-TW" altLang="en-US" sz="2000" b="1" dirty="0" smtClean="0">
                <a:latin typeface="微軟正黑體" panose="020B0604030504040204" pitchFamily="34" charset="-120"/>
                <a:ea typeface="微軟正黑體" panose="020B0604030504040204" pitchFamily="34" charset="-120"/>
              </a:rPr>
              <a:t>資料</a:t>
            </a:r>
            <a:r>
              <a:rPr lang="en-US" altLang="zh-TW" sz="2000" b="1" dirty="0" smtClean="0">
                <a:latin typeface="微軟正黑體" panose="020B0604030504040204" pitchFamily="34" charset="-120"/>
                <a:ea typeface="微軟正黑體" panose="020B0604030504040204" pitchFamily="34" charset="-120"/>
              </a:rPr>
              <a:t>2</a:t>
            </a:r>
            <a:endParaRPr lang="zh-TW" altLang="en-US" sz="2000" b="1" dirty="0">
              <a:latin typeface="微軟正黑體" panose="020B0604030504040204" pitchFamily="34" charset="-120"/>
              <a:ea typeface="微軟正黑體" panose="020B0604030504040204" pitchFamily="34" charset="-120"/>
            </a:endParaRPr>
          </a:p>
        </p:txBody>
      </p:sp>
      <p:cxnSp>
        <p:nvCxnSpPr>
          <p:cNvPr id="16" name="直線接點 15"/>
          <p:cNvCxnSpPr>
            <a:stCxn id="4" idx="3"/>
            <a:endCxn id="266" idx="1"/>
          </p:cNvCxnSpPr>
          <p:nvPr/>
        </p:nvCxnSpPr>
        <p:spPr>
          <a:xfrm>
            <a:off x="2340906" y="2906912"/>
            <a:ext cx="1079041" cy="50978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45" name="直線接點 44"/>
          <p:cNvCxnSpPr>
            <a:stCxn id="9" idx="3"/>
            <a:endCxn id="266" idx="1"/>
          </p:cNvCxnSpPr>
          <p:nvPr/>
        </p:nvCxnSpPr>
        <p:spPr>
          <a:xfrm flipV="1">
            <a:off x="2400332" y="3416698"/>
            <a:ext cx="1019615" cy="1462735"/>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49" name="直線單箭頭接點 59"/>
          <p:cNvCxnSpPr>
            <a:stCxn id="4" idx="2"/>
            <a:endCxn id="9" idx="0"/>
          </p:cNvCxnSpPr>
          <p:nvPr/>
        </p:nvCxnSpPr>
        <p:spPr>
          <a:xfrm rot="16200000" flipH="1">
            <a:off x="725809" y="3869079"/>
            <a:ext cx="1432521" cy="48185"/>
          </a:xfrm>
          <a:prstGeom prst="curvedConnector3">
            <a:avLst>
              <a:gd name="adj1" fmla="val 50000"/>
            </a:avLst>
          </a:prstGeom>
          <a:ln w="57150">
            <a:tailEnd type="arrow"/>
          </a:ln>
        </p:spPr>
        <p:style>
          <a:lnRef idx="3">
            <a:schemeClr val="accent1"/>
          </a:lnRef>
          <a:fillRef idx="0">
            <a:schemeClr val="accent1"/>
          </a:fillRef>
          <a:effectRef idx="2">
            <a:schemeClr val="accent1"/>
          </a:effectRef>
          <a:fontRef idx="minor">
            <a:schemeClr val="tx1"/>
          </a:fontRef>
        </p:style>
      </p:cxnSp>
      <p:cxnSp>
        <p:nvCxnSpPr>
          <p:cNvPr id="52" name="直線單箭頭接點 59"/>
          <p:cNvCxnSpPr>
            <a:stCxn id="9" idx="3"/>
          </p:cNvCxnSpPr>
          <p:nvPr/>
        </p:nvCxnSpPr>
        <p:spPr>
          <a:xfrm>
            <a:off x="2400332" y="4879433"/>
            <a:ext cx="983310" cy="260099"/>
          </a:xfrm>
          <a:prstGeom prst="curvedConnector3">
            <a:avLst>
              <a:gd name="adj1" fmla="val 50000"/>
            </a:avLst>
          </a:prstGeom>
          <a:ln w="57150">
            <a:tailEnd type="arrow"/>
          </a:ln>
        </p:spPr>
        <p:style>
          <a:lnRef idx="3">
            <a:schemeClr val="accent1"/>
          </a:lnRef>
          <a:fillRef idx="0">
            <a:schemeClr val="accent1"/>
          </a:fillRef>
          <a:effectRef idx="2">
            <a:schemeClr val="accent1"/>
          </a:effectRef>
          <a:fontRef idx="minor">
            <a:schemeClr val="tx1"/>
          </a:fontRef>
        </p:style>
      </p:cxnSp>
      <p:cxnSp>
        <p:nvCxnSpPr>
          <p:cNvPr id="56" name="直線單箭頭接點 59"/>
          <p:cNvCxnSpPr/>
          <p:nvPr/>
        </p:nvCxnSpPr>
        <p:spPr>
          <a:xfrm>
            <a:off x="5297886" y="5034900"/>
            <a:ext cx="2838001" cy="188430"/>
          </a:xfrm>
          <a:prstGeom prst="curvedConnector3">
            <a:avLst>
              <a:gd name="adj1" fmla="val 50000"/>
            </a:avLst>
          </a:prstGeom>
          <a:ln w="57150">
            <a:tailEnd type="arrow"/>
          </a:ln>
        </p:spPr>
        <p:style>
          <a:lnRef idx="3">
            <a:schemeClr val="accent1"/>
          </a:lnRef>
          <a:fillRef idx="0">
            <a:schemeClr val="accent1"/>
          </a:fillRef>
          <a:effectRef idx="2">
            <a:schemeClr val="accent1"/>
          </a:effectRef>
          <a:fontRef idx="minor">
            <a:schemeClr val="tx1"/>
          </a:fontRef>
        </p:style>
      </p:cxnSp>
      <p:cxnSp>
        <p:nvCxnSpPr>
          <p:cNvPr id="58" name="直線接點 57"/>
          <p:cNvCxnSpPr>
            <a:endCxn id="1040" idx="1"/>
          </p:cNvCxnSpPr>
          <p:nvPr/>
        </p:nvCxnSpPr>
        <p:spPr>
          <a:xfrm flipV="1">
            <a:off x="7327416" y="3143033"/>
            <a:ext cx="616378" cy="6891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1" name="直線接點 60"/>
          <p:cNvCxnSpPr>
            <a:stCxn id="8" idx="3"/>
            <a:endCxn id="1042" idx="1"/>
          </p:cNvCxnSpPr>
          <p:nvPr/>
        </p:nvCxnSpPr>
        <p:spPr>
          <a:xfrm>
            <a:off x="7308304" y="3987032"/>
            <a:ext cx="680301" cy="47766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a:stCxn id="201" idx="3"/>
            <a:endCxn id="1042" idx="1"/>
          </p:cNvCxnSpPr>
          <p:nvPr/>
        </p:nvCxnSpPr>
        <p:spPr>
          <a:xfrm flipV="1">
            <a:off x="7308304" y="4464701"/>
            <a:ext cx="680301" cy="24241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7" name="直線單箭頭接點 59"/>
          <p:cNvCxnSpPr>
            <a:stCxn id="1129" idx="2"/>
            <a:endCxn id="293" idx="0"/>
          </p:cNvCxnSpPr>
          <p:nvPr/>
        </p:nvCxnSpPr>
        <p:spPr>
          <a:xfrm rot="16200000" flipH="1">
            <a:off x="4472049" y="5226604"/>
            <a:ext cx="859910" cy="1081006"/>
          </a:xfrm>
          <a:prstGeom prst="curvedConnector3">
            <a:avLst>
              <a:gd name="adj1" fmla="val 50000"/>
            </a:avLst>
          </a:prstGeom>
          <a:ln w="57150">
            <a:tailEnd type="arrow"/>
          </a:ln>
        </p:spPr>
        <p:style>
          <a:lnRef idx="3">
            <a:schemeClr val="accent1"/>
          </a:lnRef>
          <a:fillRef idx="0">
            <a:schemeClr val="accent1"/>
          </a:fillRef>
          <a:effectRef idx="2">
            <a:schemeClr val="accent1"/>
          </a:effectRef>
          <a:fontRef idx="minor">
            <a:schemeClr val="tx1"/>
          </a:fontRef>
        </p:style>
      </p:cxnSp>
      <p:cxnSp>
        <p:nvCxnSpPr>
          <p:cNvPr id="70" name="直線接點 69"/>
          <p:cNvCxnSpPr>
            <a:endCxn id="1042" idx="1"/>
          </p:cNvCxnSpPr>
          <p:nvPr/>
        </p:nvCxnSpPr>
        <p:spPr>
          <a:xfrm flipV="1">
            <a:off x="6358429" y="4464701"/>
            <a:ext cx="1630176" cy="189716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01" name="矩形 200"/>
          <p:cNvSpPr/>
          <p:nvPr/>
        </p:nvSpPr>
        <p:spPr>
          <a:xfrm>
            <a:off x="5940152" y="4437112"/>
            <a:ext cx="1368152"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600" b="1" dirty="0" smtClean="0">
                <a:latin typeface="微軟正黑體" panose="020B0604030504040204" pitchFamily="34" charset="-120"/>
                <a:ea typeface="微軟正黑體" panose="020B0604030504040204" pitchFamily="34" charset="-120"/>
              </a:rPr>
              <a:t>資料操作</a:t>
            </a:r>
            <a:endParaRPr lang="en-US" altLang="zh-TW" sz="1600" b="1" dirty="0">
              <a:latin typeface="微軟正黑體" panose="020B0604030504040204" pitchFamily="34" charset="-120"/>
              <a:ea typeface="微軟正黑體" panose="020B0604030504040204" pitchFamily="34" charset="-120"/>
            </a:endParaRPr>
          </a:p>
        </p:txBody>
      </p:sp>
      <p:sp>
        <p:nvSpPr>
          <p:cNvPr id="53" name="文字方塊 52"/>
          <p:cNvSpPr txBox="1"/>
          <p:nvPr/>
        </p:nvSpPr>
        <p:spPr>
          <a:xfrm>
            <a:off x="7044538" y="5759410"/>
            <a:ext cx="200241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smtClean="0"/>
              <a:t>data flow</a:t>
            </a:r>
          </a:p>
          <a:p>
            <a:r>
              <a:rPr lang="en-US" altLang="zh-TW" dirty="0" smtClean="0"/>
              <a:t>info flow  </a:t>
            </a:r>
          </a:p>
          <a:p>
            <a:r>
              <a:rPr lang="en-US" altLang="zh-TW" dirty="0" smtClean="0"/>
              <a:t>service </a:t>
            </a:r>
            <a:endParaRPr lang="zh-TW" altLang="en-US" dirty="0"/>
          </a:p>
        </p:txBody>
      </p:sp>
      <p:cxnSp>
        <p:nvCxnSpPr>
          <p:cNvPr id="80" name="直線單箭頭接點 59"/>
          <p:cNvCxnSpPr/>
          <p:nvPr/>
        </p:nvCxnSpPr>
        <p:spPr>
          <a:xfrm flipV="1">
            <a:off x="8106858" y="5878504"/>
            <a:ext cx="710851" cy="37868"/>
          </a:xfrm>
          <a:prstGeom prst="curvedConnector3">
            <a:avLst>
              <a:gd name="adj1" fmla="val 50000"/>
            </a:avLst>
          </a:prstGeom>
          <a:ln w="19050">
            <a:tailEnd type="arrow"/>
          </a:ln>
        </p:spPr>
        <p:style>
          <a:lnRef idx="3">
            <a:schemeClr val="accent1"/>
          </a:lnRef>
          <a:fillRef idx="0">
            <a:schemeClr val="accent1"/>
          </a:fillRef>
          <a:effectRef idx="2">
            <a:schemeClr val="accent1"/>
          </a:effectRef>
          <a:fontRef idx="minor">
            <a:schemeClr val="tx1"/>
          </a:fontRef>
        </p:style>
      </p:cxnSp>
      <p:cxnSp>
        <p:nvCxnSpPr>
          <p:cNvPr id="83" name="直線接點 82"/>
          <p:cNvCxnSpPr/>
          <p:nvPr/>
        </p:nvCxnSpPr>
        <p:spPr>
          <a:xfrm flipV="1">
            <a:off x="8114123" y="6197062"/>
            <a:ext cx="711886" cy="240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pic>
        <p:nvPicPr>
          <p:cNvPr id="89" name="Picture 2" descr="「gear」的圖片搜尋結果"/>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5765" y="1957778"/>
            <a:ext cx="459680" cy="45968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gear」的圖片搜尋結果"/>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8570" y="6286265"/>
            <a:ext cx="338413" cy="338413"/>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gear」的圖片搜尋結果"/>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03824" y="1910731"/>
            <a:ext cx="459680" cy="45968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gear」的圖片搜尋結果"/>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03824" y="3821702"/>
            <a:ext cx="459680" cy="459680"/>
          </a:xfrm>
          <a:prstGeom prst="rect">
            <a:avLst/>
          </a:prstGeom>
          <a:noFill/>
          <a:extLst>
            <a:ext uri="{909E8E84-426E-40DD-AFC4-6F175D3DCCD1}">
              <a14:hiddenFill xmlns:a14="http://schemas.microsoft.com/office/drawing/2010/main">
                <a:solidFill>
                  <a:srgbClr val="FFFFFF"/>
                </a:solidFill>
              </a14:hiddenFill>
            </a:ext>
          </a:extLst>
        </p:spPr>
      </p:pic>
      <p:cxnSp>
        <p:nvCxnSpPr>
          <p:cNvPr id="93" name="直線接點 92"/>
          <p:cNvCxnSpPr>
            <a:stCxn id="1129" idx="0"/>
            <a:endCxn id="238" idx="2"/>
          </p:cNvCxnSpPr>
          <p:nvPr/>
        </p:nvCxnSpPr>
        <p:spPr>
          <a:xfrm flipV="1">
            <a:off x="4361501" y="4524460"/>
            <a:ext cx="13353" cy="27269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123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評審</a:t>
            </a:r>
            <a:r>
              <a:rPr lang="zh-TW" altLang="en-US" dirty="0"/>
              <a:t>標準</a:t>
            </a:r>
          </a:p>
        </p:txBody>
      </p:sp>
      <p:sp>
        <p:nvSpPr>
          <p:cNvPr id="3" name="內容版面配置區 2"/>
          <p:cNvSpPr>
            <a:spLocks noGrp="1"/>
          </p:cNvSpPr>
          <p:nvPr>
            <p:ph idx="1"/>
          </p:nvPr>
        </p:nvSpPr>
        <p:spPr/>
        <p:txBody>
          <a:bodyPr>
            <a:normAutofit fontScale="92500" lnSpcReduction="10000"/>
          </a:bodyPr>
          <a:lstStyle/>
          <a:p>
            <a:pPr lvl="1"/>
            <a:r>
              <a:rPr lang="zh-TW" altLang="en-US" b="1" dirty="0" smtClean="0"/>
              <a:t>前瞻性</a:t>
            </a:r>
            <a:endParaRPr lang="en-US" altLang="zh-TW" b="1" dirty="0"/>
          </a:p>
          <a:p>
            <a:pPr lvl="1"/>
            <a:r>
              <a:rPr lang="zh-TW" altLang="en-US" b="1" dirty="0" smtClean="0"/>
              <a:t>原</a:t>
            </a:r>
            <a:r>
              <a:rPr lang="zh-TW" altLang="en-US" b="1" dirty="0"/>
              <a:t>創</a:t>
            </a:r>
            <a:r>
              <a:rPr lang="zh-TW" altLang="en-US" b="1" dirty="0" smtClean="0"/>
              <a:t>性</a:t>
            </a:r>
            <a:endParaRPr lang="en-US" altLang="zh-TW" b="1" dirty="0" smtClean="0"/>
          </a:p>
          <a:p>
            <a:pPr lvl="1"/>
            <a:r>
              <a:rPr lang="zh-TW" altLang="en-US" b="1" dirty="0" smtClean="0"/>
              <a:t>研究</a:t>
            </a:r>
            <a:r>
              <a:rPr lang="zh-TW" altLang="en-US" b="1" dirty="0"/>
              <a:t>方法</a:t>
            </a:r>
            <a:r>
              <a:rPr lang="zh-TW" altLang="en-US" b="1" dirty="0" smtClean="0"/>
              <a:t>之可行性</a:t>
            </a:r>
            <a:endParaRPr lang="en-US" altLang="zh-TW" b="1" dirty="0"/>
          </a:p>
          <a:p>
            <a:pPr lvl="1"/>
            <a:r>
              <a:rPr lang="zh-TW" altLang="en-US" b="1" dirty="0" smtClean="0">
                <a:solidFill>
                  <a:srgbClr val="0070C0"/>
                </a:solidFill>
              </a:rPr>
              <a:t>應用價值</a:t>
            </a:r>
            <a:endParaRPr lang="en-US" altLang="zh-TW" b="1" dirty="0" smtClean="0">
              <a:solidFill>
                <a:srgbClr val="0070C0"/>
              </a:solidFill>
            </a:endParaRPr>
          </a:p>
          <a:p>
            <a:pPr lvl="1"/>
            <a:r>
              <a:rPr lang="zh-TW" altLang="en-US" b="1" dirty="0" smtClean="0"/>
              <a:t>計畫</a:t>
            </a:r>
            <a:r>
              <a:rPr lang="zh-TW" altLang="en-US" b="1" dirty="0"/>
              <a:t>執行</a:t>
            </a:r>
            <a:r>
              <a:rPr lang="zh-TW" altLang="en-US" b="1" dirty="0" smtClean="0"/>
              <a:t>規劃 </a:t>
            </a:r>
            <a:r>
              <a:rPr lang="en-US" altLang="zh-TW" b="1" dirty="0"/>
              <a:t>(</a:t>
            </a:r>
            <a:r>
              <a:rPr lang="zh-TW" altLang="en-US" b="1" dirty="0">
                <a:solidFill>
                  <a:srgbClr val="FF0000"/>
                </a:solidFill>
              </a:rPr>
              <a:t>技術發展路程圖</a:t>
            </a:r>
            <a:r>
              <a:rPr lang="zh-TW" altLang="en-US" b="1" dirty="0"/>
              <a:t>、</a:t>
            </a:r>
            <a:r>
              <a:rPr lang="zh-TW" altLang="en-US" b="1" dirty="0">
                <a:solidFill>
                  <a:srgbClr val="FF0000"/>
                </a:solidFill>
              </a:rPr>
              <a:t>評量指標</a:t>
            </a:r>
            <a:r>
              <a:rPr lang="zh-TW" altLang="en-US" b="1" dirty="0"/>
              <a:t>及</a:t>
            </a:r>
            <a:r>
              <a:rPr lang="zh-TW" altLang="en-US" b="1" dirty="0">
                <a:solidFill>
                  <a:srgbClr val="FF0000"/>
                </a:solidFill>
              </a:rPr>
              <a:t>查核點</a:t>
            </a:r>
            <a:r>
              <a:rPr lang="zh-TW" altLang="en-US" b="1" dirty="0"/>
              <a:t>等</a:t>
            </a:r>
            <a:r>
              <a:rPr lang="en-US" altLang="zh-TW" b="1" dirty="0"/>
              <a:t>)</a:t>
            </a:r>
            <a:r>
              <a:rPr lang="zh-TW" altLang="en-US" b="1" dirty="0" smtClean="0"/>
              <a:t>、</a:t>
            </a:r>
            <a:endParaRPr lang="en-US" altLang="zh-TW" b="1" dirty="0" smtClean="0"/>
          </a:p>
          <a:p>
            <a:pPr lvl="1"/>
            <a:r>
              <a:rPr lang="zh-TW" altLang="en-US" b="1" dirty="0" smtClean="0">
                <a:solidFill>
                  <a:srgbClr val="0070C0"/>
                </a:solidFill>
              </a:rPr>
              <a:t>軟體程式源</a:t>
            </a:r>
            <a:r>
              <a:rPr lang="zh-TW" altLang="en-US" b="1" dirty="0">
                <a:solidFill>
                  <a:srgbClr val="0070C0"/>
                </a:solidFill>
              </a:rPr>
              <a:t>碼</a:t>
            </a:r>
            <a:r>
              <a:rPr lang="zh-TW" altLang="en-US" b="1" dirty="0" smtClean="0">
                <a:solidFill>
                  <a:srgbClr val="0070C0"/>
                </a:solidFill>
              </a:rPr>
              <a:t>開放</a:t>
            </a:r>
            <a:endParaRPr lang="en-US" altLang="zh-TW" b="1" dirty="0" smtClean="0">
              <a:solidFill>
                <a:srgbClr val="0070C0"/>
              </a:solidFill>
            </a:endParaRPr>
          </a:p>
          <a:p>
            <a:pPr lvl="1"/>
            <a:r>
              <a:rPr lang="zh-TW" altLang="en-US" b="1" dirty="0" smtClean="0"/>
              <a:t>提供</a:t>
            </a:r>
            <a:r>
              <a:rPr lang="zh-TW" altLang="en-US" b="1" dirty="0">
                <a:solidFill>
                  <a:srgbClr val="0070C0"/>
                </a:solidFill>
              </a:rPr>
              <a:t>佈署於國網中心資料分析平台</a:t>
            </a:r>
            <a:r>
              <a:rPr lang="zh-TW" altLang="en-US" b="1" dirty="0"/>
              <a:t>之</a:t>
            </a:r>
            <a:r>
              <a:rPr lang="zh-TW" altLang="en-US" b="1" dirty="0" smtClean="0"/>
              <a:t>規劃</a:t>
            </a:r>
            <a:endParaRPr lang="en-US" altLang="zh-TW" b="1" dirty="0" smtClean="0"/>
          </a:p>
          <a:p>
            <a:pPr lvl="1"/>
            <a:r>
              <a:rPr lang="zh-TW" altLang="en-US" b="1" dirty="0" smtClean="0">
                <a:solidFill>
                  <a:srgbClr val="FF0000"/>
                </a:solidFill>
              </a:rPr>
              <a:t>計畫</a:t>
            </a:r>
            <a:r>
              <a:rPr lang="zh-TW" altLang="en-US" b="1" dirty="0">
                <a:solidFill>
                  <a:srgbClr val="FF0000"/>
                </a:solidFill>
              </a:rPr>
              <a:t>主持人與研究團隊</a:t>
            </a:r>
            <a:r>
              <a:rPr lang="zh-TW" altLang="en-US" b="1" dirty="0"/>
              <a:t>之相關</a:t>
            </a:r>
            <a:r>
              <a:rPr lang="zh-TW" altLang="en-US" b="1" dirty="0" smtClean="0"/>
              <a:t>經驗與</a:t>
            </a:r>
            <a:r>
              <a:rPr lang="zh-TW" altLang="en-US" b="1" dirty="0"/>
              <a:t>計畫執行</a:t>
            </a:r>
            <a:r>
              <a:rPr lang="zh-TW" altLang="en-US" b="1" dirty="0" smtClean="0"/>
              <a:t>能力</a:t>
            </a:r>
            <a:endParaRPr lang="en-US" altLang="zh-TW" b="1" dirty="0" smtClean="0"/>
          </a:p>
          <a:p>
            <a:pPr lvl="1"/>
            <a:r>
              <a:rPr lang="zh-TW" altLang="en-US" b="1" dirty="0" smtClean="0">
                <a:solidFill>
                  <a:srgbClr val="FF0000"/>
                </a:solidFill>
              </a:rPr>
              <a:t>申請</a:t>
            </a:r>
            <a:r>
              <a:rPr lang="zh-TW" altLang="en-US" b="1" dirty="0">
                <a:solidFill>
                  <a:srgbClr val="FF0000"/>
                </a:solidFill>
              </a:rPr>
              <a:t>經費</a:t>
            </a:r>
            <a:r>
              <a:rPr lang="zh-TW" altLang="en-US" b="1" dirty="0"/>
              <a:t>之合理</a:t>
            </a:r>
            <a:r>
              <a:rPr lang="zh-TW" altLang="en-US" b="1" dirty="0" smtClean="0"/>
              <a:t>性</a:t>
            </a:r>
            <a:endParaRPr lang="zh-TW" altLang="en-US" dirty="0"/>
          </a:p>
        </p:txBody>
      </p:sp>
    </p:spTree>
    <p:extLst>
      <p:ext uri="{BB962C8B-B14F-4D97-AF65-F5344CB8AC3E}">
        <p14:creationId xmlns:p14="http://schemas.microsoft.com/office/powerpoint/2010/main" val="261724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timeline</a:t>
            </a:r>
            <a:endParaRPr lang="zh-TW" altLang="en-US" dirty="0"/>
          </a:p>
        </p:txBody>
      </p:sp>
      <p:sp>
        <p:nvSpPr>
          <p:cNvPr id="3" name="內容版面配置區 2"/>
          <p:cNvSpPr>
            <a:spLocks noGrp="1"/>
          </p:cNvSpPr>
          <p:nvPr>
            <p:ph idx="1"/>
          </p:nvPr>
        </p:nvSpPr>
        <p:spPr>
          <a:xfrm>
            <a:off x="457200" y="3429000"/>
            <a:ext cx="8229600" cy="2697163"/>
          </a:xfrm>
        </p:spPr>
        <p:txBody>
          <a:bodyPr/>
          <a:lstStyle/>
          <a:p>
            <a:r>
              <a:rPr lang="zh-TW" altLang="en-US" dirty="0" smtClean="0"/>
              <a:t>院部 </a:t>
            </a:r>
            <a:r>
              <a:rPr lang="en-US" altLang="zh-TW" dirty="0" smtClean="0"/>
              <a:t>:</a:t>
            </a:r>
            <a:r>
              <a:rPr lang="zh-TW" altLang="en-US" dirty="0" smtClean="0"/>
              <a:t> </a:t>
            </a:r>
            <a:endParaRPr lang="en-US" altLang="zh-TW" dirty="0" smtClean="0"/>
          </a:p>
          <a:p>
            <a:pPr lvl="1"/>
            <a:r>
              <a:rPr lang="zh-TW" altLang="en-US" dirty="0" smtClean="0"/>
              <a:t>中英摘要、動機背景、目的、方法、執行進度</a:t>
            </a:r>
            <a:r>
              <a:rPr lang="en-US" altLang="zh-TW" dirty="0" smtClean="0"/>
              <a:t>(</a:t>
            </a:r>
            <a:r>
              <a:rPr lang="zh-TW" altLang="en-US" dirty="0" smtClean="0"/>
              <a:t>甘特圖</a:t>
            </a:r>
            <a:r>
              <a:rPr lang="en-US" altLang="zh-TW" dirty="0" smtClean="0"/>
              <a:t>)</a:t>
            </a:r>
            <a:r>
              <a:rPr lang="zh-TW" altLang="en-US" dirty="0" smtClean="0"/>
              <a:t>、</a:t>
            </a:r>
            <a:r>
              <a:rPr lang="en-US" altLang="zh-TW" dirty="0" smtClean="0"/>
              <a:t>KPI</a:t>
            </a:r>
            <a:r>
              <a:rPr lang="zh-TW" altLang="en-US" dirty="0" smtClean="0"/>
              <a:t>、預期效益</a:t>
            </a:r>
            <a:endParaRPr lang="en-US" altLang="zh-TW" dirty="0" smtClean="0"/>
          </a:p>
          <a:p>
            <a:r>
              <a:rPr lang="zh-TW" altLang="en-US" dirty="0" smtClean="0"/>
              <a:t>科技部 </a:t>
            </a:r>
            <a:r>
              <a:rPr lang="en-US" altLang="zh-TW" dirty="0" smtClean="0"/>
              <a:t>:</a:t>
            </a:r>
            <a:r>
              <a:rPr lang="zh-TW" altLang="en-US" dirty="0" smtClean="0"/>
              <a:t> </a:t>
            </a:r>
            <a:endParaRPr lang="en-US" altLang="zh-TW" dirty="0" smtClean="0"/>
          </a:p>
          <a:p>
            <a:pPr lvl="1"/>
            <a:r>
              <a:rPr lang="zh-TW" altLang="en-US" dirty="0" smtClean="0"/>
              <a:t>全部 </a:t>
            </a:r>
            <a:r>
              <a:rPr lang="en-US" altLang="zh-TW" dirty="0" smtClean="0"/>
              <a:t>(</a:t>
            </a:r>
            <a:r>
              <a:rPr lang="zh-TW" altLang="en-US" dirty="0" smtClean="0"/>
              <a:t> 以上 </a:t>
            </a:r>
            <a:r>
              <a:rPr lang="en-US" altLang="zh-TW" dirty="0" smtClean="0"/>
              <a:t>+</a:t>
            </a:r>
            <a:r>
              <a:rPr lang="zh-TW" altLang="en-US" dirty="0" smtClean="0"/>
              <a:t> 主持人、人員、金額、</a:t>
            </a:r>
            <a:r>
              <a:rPr lang="en-US" altLang="zh-TW" dirty="0" smtClean="0"/>
              <a:t>…</a:t>
            </a:r>
            <a:r>
              <a:rPr lang="zh-TW" altLang="en-US" dirty="0" smtClean="0"/>
              <a:t> </a:t>
            </a:r>
            <a:r>
              <a:rPr lang="en-US" altLang="zh-TW" dirty="0" smtClean="0"/>
              <a:t>)</a:t>
            </a:r>
            <a:endParaRPr lang="zh-TW" altLang="en-US" dirty="0"/>
          </a:p>
        </p:txBody>
      </p:sp>
      <p:sp>
        <p:nvSpPr>
          <p:cNvPr id="4" name="向右箭號 3"/>
          <p:cNvSpPr/>
          <p:nvPr/>
        </p:nvSpPr>
        <p:spPr>
          <a:xfrm>
            <a:off x="467544" y="1700808"/>
            <a:ext cx="80648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3311860" y="1819854"/>
            <a:ext cx="180020" cy="16898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 name="橢圓 6"/>
          <p:cNvSpPr/>
          <p:nvPr/>
        </p:nvSpPr>
        <p:spPr>
          <a:xfrm>
            <a:off x="5508104" y="1700808"/>
            <a:ext cx="360040" cy="3600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p>
        </p:txBody>
      </p:sp>
      <p:sp>
        <p:nvSpPr>
          <p:cNvPr id="8" name="橢圓 7"/>
          <p:cNvSpPr/>
          <p:nvPr/>
        </p:nvSpPr>
        <p:spPr>
          <a:xfrm>
            <a:off x="7668344" y="1689774"/>
            <a:ext cx="360040" cy="3600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p>
        </p:txBody>
      </p:sp>
      <p:sp>
        <p:nvSpPr>
          <p:cNvPr id="9" name="文字方塊 8"/>
          <p:cNvSpPr txBox="1"/>
          <p:nvPr/>
        </p:nvSpPr>
        <p:spPr>
          <a:xfrm>
            <a:off x="7488324" y="2276872"/>
            <a:ext cx="720080" cy="369332"/>
          </a:xfrm>
          <a:prstGeom prst="rect">
            <a:avLst/>
          </a:prstGeom>
          <a:noFill/>
        </p:spPr>
        <p:txBody>
          <a:bodyPr wrap="square" rtlCol="0">
            <a:spAutoFit/>
          </a:bodyPr>
          <a:lstStyle/>
          <a:p>
            <a:r>
              <a:rPr lang="en-US" altLang="zh-TW" dirty="0" smtClean="0"/>
              <a:t>4/20</a:t>
            </a:r>
          </a:p>
        </p:txBody>
      </p:sp>
      <p:sp>
        <p:nvSpPr>
          <p:cNvPr id="10" name="文字方塊 9"/>
          <p:cNvSpPr txBox="1"/>
          <p:nvPr/>
        </p:nvSpPr>
        <p:spPr>
          <a:xfrm>
            <a:off x="5473345" y="2261107"/>
            <a:ext cx="720080" cy="369332"/>
          </a:xfrm>
          <a:prstGeom prst="rect">
            <a:avLst/>
          </a:prstGeom>
          <a:noFill/>
        </p:spPr>
        <p:txBody>
          <a:bodyPr wrap="square" rtlCol="0">
            <a:spAutoFit/>
          </a:bodyPr>
          <a:lstStyle/>
          <a:p>
            <a:r>
              <a:rPr lang="en-US" altLang="zh-TW" dirty="0" smtClean="0"/>
              <a:t>4/1</a:t>
            </a:r>
          </a:p>
        </p:txBody>
      </p:sp>
      <p:sp>
        <p:nvSpPr>
          <p:cNvPr id="11" name="文字方塊 10"/>
          <p:cNvSpPr txBox="1"/>
          <p:nvPr/>
        </p:nvSpPr>
        <p:spPr>
          <a:xfrm>
            <a:off x="3095836" y="2276872"/>
            <a:ext cx="720080" cy="369332"/>
          </a:xfrm>
          <a:prstGeom prst="rect">
            <a:avLst/>
          </a:prstGeom>
          <a:noFill/>
        </p:spPr>
        <p:txBody>
          <a:bodyPr wrap="square" rtlCol="0">
            <a:spAutoFit/>
          </a:bodyPr>
          <a:lstStyle/>
          <a:p>
            <a:r>
              <a:rPr lang="en-US" altLang="zh-TW" dirty="0" smtClean="0"/>
              <a:t>3/23</a:t>
            </a:r>
          </a:p>
        </p:txBody>
      </p:sp>
      <p:sp>
        <p:nvSpPr>
          <p:cNvPr id="12" name="文字方塊 11"/>
          <p:cNvSpPr txBox="1"/>
          <p:nvPr/>
        </p:nvSpPr>
        <p:spPr>
          <a:xfrm>
            <a:off x="1151620" y="2274469"/>
            <a:ext cx="720080" cy="369332"/>
          </a:xfrm>
          <a:prstGeom prst="rect">
            <a:avLst/>
          </a:prstGeom>
          <a:noFill/>
        </p:spPr>
        <p:txBody>
          <a:bodyPr wrap="square" rtlCol="0">
            <a:spAutoFit/>
          </a:bodyPr>
          <a:lstStyle/>
          <a:p>
            <a:r>
              <a:rPr lang="en-US" altLang="zh-TW" dirty="0" smtClean="0"/>
              <a:t>3/18</a:t>
            </a:r>
          </a:p>
        </p:txBody>
      </p:sp>
      <p:sp>
        <p:nvSpPr>
          <p:cNvPr id="13" name="文字方塊 12"/>
          <p:cNvSpPr txBox="1"/>
          <p:nvPr/>
        </p:nvSpPr>
        <p:spPr>
          <a:xfrm>
            <a:off x="611560" y="2646204"/>
            <a:ext cx="1260140" cy="369332"/>
          </a:xfrm>
          <a:prstGeom prst="rect">
            <a:avLst/>
          </a:prstGeom>
          <a:noFill/>
        </p:spPr>
        <p:txBody>
          <a:bodyPr wrap="square" rtlCol="0">
            <a:spAutoFit/>
          </a:bodyPr>
          <a:lstStyle/>
          <a:p>
            <a:r>
              <a:rPr lang="zh-TW" altLang="en-US" dirty="0"/>
              <a:t>初版完成</a:t>
            </a:r>
          </a:p>
        </p:txBody>
      </p:sp>
      <p:sp>
        <p:nvSpPr>
          <p:cNvPr id="14" name="文字方塊 13"/>
          <p:cNvSpPr txBox="1"/>
          <p:nvPr/>
        </p:nvSpPr>
        <p:spPr>
          <a:xfrm>
            <a:off x="2825806" y="2646204"/>
            <a:ext cx="1260140" cy="646331"/>
          </a:xfrm>
          <a:prstGeom prst="rect">
            <a:avLst/>
          </a:prstGeom>
          <a:noFill/>
        </p:spPr>
        <p:txBody>
          <a:bodyPr wrap="square" rtlCol="0">
            <a:spAutoFit/>
          </a:bodyPr>
          <a:lstStyle/>
          <a:p>
            <a:r>
              <a:rPr lang="zh-TW" altLang="en-US" dirty="0" smtClean="0"/>
              <a:t>送交中心審查</a:t>
            </a:r>
            <a:endParaRPr lang="en-US" altLang="zh-TW" dirty="0" smtClean="0"/>
          </a:p>
        </p:txBody>
      </p:sp>
      <p:sp>
        <p:nvSpPr>
          <p:cNvPr id="15" name="文字方塊 14"/>
          <p:cNvSpPr txBox="1"/>
          <p:nvPr/>
        </p:nvSpPr>
        <p:spPr>
          <a:xfrm>
            <a:off x="5058054" y="2646204"/>
            <a:ext cx="1260140" cy="369332"/>
          </a:xfrm>
          <a:prstGeom prst="rect">
            <a:avLst/>
          </a:prstGeom>
          <a:noFill/>
        </p:spPr>
        <p:txBody>
          <a:bodyPr wrap="square" rtlCol="0">
            <a:spAutoFit/>
          </a:bodyPr>
          <a:lstStyle/>
          <a:p>
            <a:r>
              <a:rPr lang="zh-TW" altLang="en-US" dirty="0" smtClean="0"/>
              <a:t>院部核備</a:t>
            </a:r>
            <a:endParaRPr lang="en-US" altLang="zh-TW" dirty="0" smtClean="0"/>
          </a:p>
        </p:txBody>
      </p:sp>
      <p:sp>
        <p:nvSpPr>
          <p:cNvPr id="16" name="橢圓 15"/>
          <p:cNvSpPr/>
          <p:nvPr/>
        </p:nvSpPr>
        <p:spPr>
          <a:xfrm>
            <a:off x="1343924" y="1819854"/>
            <a:ext cx="180020" cy="16898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7" name="文字方塊 16"/>
          <p:cNvSpPr txBox="1"/>
          <p:nvPr/>
        </p:nvSpPr>
        <p:spPr>
          <a:xfrm>
            <a:off x="7218294" y="2646204"/>
            <a:ext cx="1260140" cy="646331"/>
          </a:xfrm>
          <a:prstGeom prst="rect">
            <a:avLst/>
          </a:prstGeom>
          <a:noFill/>
        </p:spPr>
        <p:txBody>
          <a:bodyPr wrap="square" rtlCol="0">
            <a:spAutoFit/>
          </a:bodyPr>
          <a:lstStyle/>
          <a:p>
            <a:r>
              <a:rPr lang="zh-TW" altLang="en-US" dirty="0" smtClean="0"/>
              <a:t>上傳到科技部網站</a:t>
            </a:r>
            <a:endParaRPr lang="en-US" altLang="zh-TW" dirty="0" smtClean="0"/>
          </a:p>
        </p:txBody>
      </p:sp>
    </p:spTree>
    <p:extLst>
      <p:ext uri="{BB962C8B-B14F-4D97-AF65-F5344CB8AC3E}">
        <p14:creationId xmlns:p14="http://schemas.microsoft.com/office/powerpoint/2010/main" val="1653481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Current status</a:t>
            </a:r>
            <a:endParaRPr lang="zh-TW" altLang="en-US" dirty="0"/>
          </a:p>
        </p:txBody>
      </p:sp>
      <p:sp>
        <p:nvSpPr>
          <p:cNvPr id="3" name="內容版面配置區 2"/>
          <p:cNvSpPr>
            <a:spLocks noGrp="1"/>
          </p:cNvSpPr>
          <p:nvPr>
            <p:ph idx="1"/>
          </p:nvPr>
        </p:nvSpPr>
        <p:spPr/>
        <p:txBody>
          <a:bodyPr>
            <a:normAutofit/>
          </a:bodyPr>
          <a:lstStyle/>
          <a:p>
            <a:r>
              <a:rPr lang="en-US" altLang="zh-TW" dirty="0"/>
              <a:t>Target : </a:t>
            </a:r>
            <a:r>
              <a:rPr lang="zh-TW" altLang="en-US" dirty="0" smtClean="0"/>
              <a:t>擷取</a:t>
            </a:r>
            <a:r>
              <a:rPr lang="zh-TW" altLang="en-US" dirty="0"/>
              <a:t>與管理</a:t>
            </a:r>
            <a:r>
              <a:rPr lang="zh-TW" altLang="en-US" dirty="0" smtClean="0"/>
              <a:t>工具 </a:t>
            </a:r>
            <a:r>
              <a:rPr lang="en-US" altLang="zh-TW" dirty="0" smtClean="0"/>
              <a:t>- </a:t>
            </a:r>
            <a:r>
              <a:rPr lang="en-US" altLang="zh-TW" dirty="0"/>
              <a:t>150</a:t>
            </a:r>
            <a:r>
              <a:rPr lang="zh-TW" altLang="en-US" dirty="0"/>
              <a:t>萬</a:t>
            </a:r>
            <a:endParaRPr lang="en-US" altLang="zh-TW" dirty="0" smtClean="0"/>
          </a:p>
          <a:p>
            <a:r>
              <a:rPr lang="zh-TW" altLang="en-US" dirty="0" smtClean="0"/>
              <a:t>人員 </a:t>
            </a:r>
            <a:r>
              <a:rPr lang="en-US" altLang="zh-TW" dirty="0" smtClean="0"/>
              <a:t>:</a:t>
            </a:r>
            <a:r>
              <a:rPr lang="zh-TW" altLang="en-US" dirty="0" smtClean="0"/>
              <a:t> </a:t>
            </a:r>
            <a:r>
              <a:rPr lang="en-US" altLang="zh-TW" dirty="0" smtClean="0"/>
              <a:t>(</a:t>
            </a:r>
            <a:r>
              <a:rPr lang="en-US" altLang="zh-TW" dirty="0" err="1" smtClean="0"/>
              <a:t>steven</a:t>
            </a:r>
            <a:r>
              <a:rPr lang="en-US" altLang="zh-TW" dirty="0" smtClean="0"/>
              <a:t>) , </a:t>
            </a:r>
            <a:r>
              <a:rPr lang="en-US" altLang="zh-TW" dirty="0" err="1" smtClean="0"/>
              <a:t>thomas</a:t>
            </a:r>
            <a:r>
              <a:rPr lang="en-US" altLang="zh-TW" dirty="0" smtClean="0"/>
              <a:t>, jimmy, </a:t>
            </a:r>
            <a:r>
              <a:rPr lang="en-US" altLang="zh-TW" dirty="0" err="1" smtClean="0"/>
              <a:t>peggy</a:t>
            </a:r>
            <a:r>
              <a:rPr lang="en-US" altLang="zh-TW" dirty="0" smtClean="0"/>
              <a:t>, </a:t>
            </a:r>
            <a:r>
              <a:rPr lang="en-US" altLang="zh-TW" dirty="0" err="1" smtClean="0"/>
              <a:t>waue</a:t>
            </a:r>
            <a:endParaRPr lang="en-US" altLang="zh-TW" dirty="0" smtClean="0"/>
          </a:p>
          <a:p>
            <a:pPr marL="800100" lvl="2" indent="-400050"/>
            <a:r>
              <a:rPr lang="zh-TW" altLang="en-US" dirty="0" smtClean="0"/>
              <a:t>中英摘要</a:t>
            </a:r>
            <a:endParaRPr lang="en-US" altLang="zh-TW" dirty="0" smtClean="0"/>
          </a:p>
          <a:p>
            <a:pPr marL="800100" lvl="2" indent="-400050"/>
            <a:r>
              <a:rPr lang="zh-TW" altLang="en-US" dirty="0" smtClean="0"/>
              <a:t>動機背景</a:t>
            </a:r>
            <a:endParaRPr lang="en-US" altLang="zh-TW" dirty="0" smtClean="0"/>
          </a:p>
          <a:p>
            <a:pPr marL="800100" lvl="2" indent="-400050"/>
            <a:r>
              <a:rPr lang="zh-TW" altLang="en-US" dirty="0" smtClean="0"/>
              <a:t>目的</a:t>
            </a:r>
            <a:endParaRPr lang="en-US" altLang="zh-TW" dirty="0" smtClean="0"/>
          </a:p>
          <a:p>
            <a:pPr marL="800100" lvl="2" indent="-400050"/>
            <a:r>
              <a:rPr lang="zh-TW" altLang="en-US" dirty="0" smtClean="0"/>
              <a:t>方法</a:t>
            </a:r>
            <a:endParaRPr lang="en-US" altLang="zh-TW" dirty="0" smtClean="0"/>
          </a:p>
          <a:p>
            <a:pPr marL="800100" lvl="2" indent="-400050"/>
            <a:r>
              <a:rPr lang="zh-TW" altLang="en-US" dirty="0" smtClean="0"/>
              <a:t>執行</a:t>
            </a:r>
            <a:r>
              <a:rPr lang="zh-TW" altLang="en-US" dirty="0"/>
              <a:t>進度</a:t>
            </a:r>
            <a:r>
              <a:rPr lang="en-US" altLang="zh-TW" dirty="0"/>
              <a:t>(</a:t>
            </a:r>
            <a:r>
              <a:rPr lang="zh-TW" altLang="en-US" dirty="0"/>
              <a:t>甘特圖</a:t>
            </a:r>
            <a:r>
              <a:rPr lang="en-US" altLang="zh-TW" dirty="0" smtClean="0"/>
              <a:t>)</a:t>
            </a:r>
          </a:p>
          <a:p>
            <a:pPr marL="800100" lvl="2" indent="-400050"/>
            <a:r>
              <a:rPr lang="en-US" altLang="zh-TW" dirty="0" smtClean="0"/>
              <a:t>KPI</a:t>
            </a:r>
          </a:p>
          <a:p>
            <a:pPr marL="800100" lvl="2" indent="-400050"/>
            <a:r>
              <a:rPr lang="zh-TW" altLang="en-US" dirty="0" smtClean="0"/>
              <a:t>預期</a:t>
            </a:r>
            <a:r>
              <a:rPr lang="zh-TW" altLang="en-US" dirty="0"/>
              <a:t>效益</a:t>
            </a:r>
            <a:endParaRPr lang="en-US" altLang="zh-TW" dirty="0"/>
          </a:p>
          <a:p>
            <a:endParaRPr lang="zh-TW" altLang="en-US" dirty="0"/>
          </a:p>
        </p:txBody>
      </p:sp>
      <p:sp>
        <p:nvSpPr>
          <p:cNvPr id="4" name="文字方塊 3"/>
          <p:cNvSpPr txBox="1"/>
          <p:nvPr/>
        </p:nvSpPr>
        <p:spPr>
          <a:xfrm>
            <a:off x="4788024" y="3068960"/>
            <a:ext cx="4104456" cy="1015663"/>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zh-TW" altLang="en-US" sz="2000" dirty="0"/>
              <a:t>巨量資料擷取與管理技術工具</a:t>
            </a:r>
            <a:endParaRPr lang="en-US" altLang="zh-TW" sz="2000" dirty="0"/>
          </a:p>
          <a:p>
            <a:pPr marL="342900" indent="-342900">
              <a:buFont typeface="Arial" panose="020B0604020202020204" pitchFamily="34" charset="0"/>
              <a:buChar char="•"/>
            </a:pPr>
            <a:r>
              <a:rPr lang="zh-TW" altLang="en-US" sz="2000" dirty="0"/>
              <a:t>巨量資料分析技術工具</a:t>
            </a:r>
            <a:endParaRPr lang="en-US" altLang="zh-TW" sz="2000" dirty="0"/>
          </a:p>
          <a:p>
            <a:pPr marL="342900" indent="-342900">
              <a:buFont typeface="Arial" panose="020B0604020202020204" pitchFamily="34" charset="0"/>
              <a:buChar char="•"/>
            </a:pPr>
            <a:r>
              <a:rPr lang="zh-TW" altLang="en-US" sz="2000" dirty="0"/>
              <a:t>巨量資料視覺化呈現技術</a:t>
            </a:r>
            <a:r>
              <a:rPr lang="zh-TW" altLang="en-US" sz="2000" dirty="0" smtClean="0"/>
              <a:t>工具</a:t>
            </a:r>
            <a:endParaRPr lang="zh-TW" altLang="en-US" sz="2000" dirty="0"/>
          </a:p>
        </p:txBody>
      </p:sp>
    </p:spTree>
    <p:extLst>
      <p:ext uri="{BB962C8B-B14F-4D97-AF65-F5344CB8AC3E}">
        <p14:creationId xmlns:p14="http://schemas.microsoft.com/office/powerpoint/2010/main" val="2432371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smtClean="0">
                <a:latin typeface="微軟正黑體" panose="020B0604030504040204" pitchFamily="34" charset="-120"/>
                <a:ea typeface="微軟正黑體" panose="020B0604030504040204" pitchFamily="34" charset="-120"/>
              </a:rPr>
              <a:t>資料分析引擎</a:t>
            </a:r>
            <a:endParaRPr lang="zh-TW" altLang="en-US" dirty="0"/>
          </a:p>
        </p:txBody>
      </p:sp>
      <p:sp>
        <p:nvSpPr>
          <p:cNvPr id="3" name="內容版面配置區 2"/>
          <p:cNvSpPr>
            <a:spLocks noGrp="1"/>
          </p:cNvSpPr>
          <p:nvPr>
            <p:ph idx="1"/>
          </p:nvPr>
        </p:nvSpPr>
        <p:spPr/>
        <p:txBody>
          <a:bodyPr/>
          <a:lstStyle/>
          <a:p>
            <a:r>
              <a:rPr lang="zh-TW" altLang="en-US" dirty="0" smtClean="0"/>
              <a:t>資料索引</a:t>
            </a:r>
            <a:endParaRPr lang="en-US" altLang="zh-TW" dirty="0" smtClean="0"/>
          </a:p>
          <a:p>
            <a:r>
              <a:rPr lang="zh-TW" altLang="en-US" dirty="0"/>
              <a:t>分類</a:t>
            </a:r>
            <a:endParaRPr lang="en-US" altLang="zh-TW" dirty="0" smtClean="0"/>
          </a:p>
        </p:txBody>
      </p:sp>
    </p:spTree>
    <p:extLst>
      <p:ext uri="{BB962C8B-B14F-4D97-AF65-F5344CB8AC3E}">
        <p14:creationId xmlns:p14="http://schemas.microsoft.com/office/powerpoint/2010/main" val="3082839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latin typeface="微軟正黑體" panose="020B0604030504040204" pitchFamily="34" charset="-120"/>
                <a:ea typeface="微軟正黑體" panose="020B0604030504040204" pitchFamily="34" charset="-120"/>
              </a:rPr>
              <a:t>資料操作</a:t>
            </a:r>
            <a:endParaRPr lang="zh-TW" altLang="en-US" dirty="0"/>
          </a:p>
        </p:txBody>
      </p:sp>
      <p:sp>
        <p:nvSpPr>
          <p:cNvPr id="3" name="內容版面配置區 2"/>
          <p:cNvSpPr>
            <a:spLocks noGrp="1"/>
          </p:cNvSpPr>
          <p:nvPr>
            <p:ph idx="1"/>
          </p:nvPr>
        </p:nvSpPr>
        <p:spPr/>
        <p:txBody>
          <a:bodyPr/>
          <a:lstStyle/>
          <a:p>
            <a:pPr marL="342900" lvl="1" indent="-342900">
              <a:buFont typeface="Arial" panose="020B0604020202020204" pitchFamily="34" charset="0"/>
              <a:buChar char="•"/>
            </a:pPr>
            <a:r>
              <a:rPr lang="zh-TW" altLang="en-US" dirty="0"/>
              <a:t>使用者可在該網站 挑選多筆所需資料、時間長度，再一次匯入 使用者在大資料分析平台 的  家目錄中</a:t>
            </a:r>
          </a:p>
          <a:p>
            <a:endParaRPr lang="zh-TW" altLang="en-US" dirty="0"/>
          </a:p>
        </p:txBody>
      </p:sp>
    </p:spTree>
    <p:extLst>
      <p:ext uri="{BB962C8B-B14F-4D97-AF65-F5344CB8AC3E}">
        <p14:creationId xmlns:p14="http://schemas.microsoft.com/office/powerpoint/2010/main" val="2950091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latin typeface="微軟正黑體" panose="020B0604030504040204" pitchFamily="34" charset="-120"/>
                <a:ea typeface="微軟正黑體" panose="020B0604030504040204" pitchFamily="34" charset="-120"/>
              </a:rPr>
              <a:t>視覺</a:t>
            </a:r>
            <a:r>
              <a:rPr lang="zh-TW" altLang="en-US" b="1" dirty="0" smtClean="0">
                <a:latin typeface="微軟正黑體" panose="020B0604030504040204" pitchFamily="34" charset="-120"/>
                <a:ea typeface="微軟正黑體" panose="020B0604030504040204" pitchFamily="34" charset="-120"/>
              </a:rPr>
              <a:t>分析</a:t>
            </a:r>
            <a:endParaRPr lang="zh-TW" altLang="en-US" dirty="0"/>
          </a:p>
        </p:txBody>
      </p:sp>
      <p:sp>
        <p:nvSpPr>
          <p:cNvPr id="3" name="內容版面配置區 2"/>
          <p:cNvSpPr>
            <a:spLocks noGrp="1"/>
          </p:cNvSpPr>
          <p:nvPr>
            <p:ph idx="1"/>
          </p:nvPr>
        </p:nvSpPr>
        <p:spPr/>
        <p:txBody>
          <a:bodyPr/>
          <a:lstStyle/>
          <a:p>
            <a:r>
              <a:rPr lang="zh-TW" altLang="en-US" dirty="0" smtClean="0"/>
              <a:t>用各種視覺化元件庫呈現</a:t>
            </a:r>
            <a:endParaRPr lang="zh-TW" altLang="en-US" dirty="0"/>
          </a:p>
        </p:txBody>
      </p:sp>
    </p:spTree>
    <p:extLst>
      <p:ext uri="{BB962C8B-B14F-4D97-AF65-F5344CB8AC3E}">
        <p14:creationId xmlns:p14="http://schemas.microsoft.com/office/powerpoint/2010/main" val="1375206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資料儲存</a:t>
            </a:r>
            <a:endParaRPr lang="zh-TW" altLang="en-US" b="1" dirty="0"/>
          </a:p>
        </p:txBody>
      </p:sp>
      <p:sp>
        <p:nvSpPr>
          <p:cNvPr id="3" name="內容版面配置區 2"/>
          <p:cNvSpPr>
            <a:spLocks noGrp="1"/>
          </p:cNvSpPr>
          <p:nvPr>
            <p:ph idx="1"/>
          </p:nvPr>
        </p:nvSpPr>
        <p:spPr/>
        <p:txBody>
          <a:bodyPr/>
          <a:lstStyle/>
          <a:p>
            <a:r>
              <a:rPr lang="zh-TW" altLang="en-US" dirty="0" smtClean="0"/>
              <a:t>按照分類、資料名稱、日期  進行分類</a:t>
            </a:r>
            <a:endParaRPr lang="en-US" altLang="zh-TW" dirty="0" smtClean="0"/>
          </a:p>
          <a:p>
            <a:pPr marL="342900" lvl="1" indent="-342900">
              <a:buFont typeface="Arial" panose="020B0604020202020204" pitchFamily="34" charset="0"/>
              <a:buChar char="•"/>
            </a:pPr>
            <a:r>
              <a:rPr lang="zh-TW" altLang="en-US" dirty="0" smtClean="0"/>
              <a:t>統一</a:t>
            </a:r>
            <a:r>
              <a:rPr lang="zh-TW" altLang="en-US" dirty="0"/>
              <a:t>編碼以利分析</a:t>
            </a:r>
          </a:p>
          <a:p>
            <a:endParaRPr lang="zh-TW" altLang="en-US" dirty="0"/>
          </a:p>
        </p:txBody>
      </p:sp>
    </p:spTree>
    <p:extLst>
      <p:ext uri="{BB962C8B-B14F-4D97-AF65-F5344CB8AC3E}">
        <p14:creationId xmlns:p14="http://schemas.microsoft.com/office/powerpoint/2010/main" val="3426475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管理工具</a:t>
            </a:r>
            <a:endParaRPr lang="zh-TW" altLang="en-US" dirty="0"/>
          </a:p>
        </p:txBody>
      </p:sp>
      <p:sp>
        <p:nvSpPr>
          <p:cNvPr id="3" name="內容版面配置區 2"/>
          <p:cNvSpPr>
            <a:spLocks noGrp="1"/>
          </p:cNvSpPr>
          <p:nvPr>
            <p:ph idx="1"/>
          </p:nvPr>
        </p:nvSpPr>
        <p:spPr/>
        <p:txBody>
          <a:bodyPr/>
          <a:lstStyle/>
          <a:p>
            <a:r>
              <a:rPr lang="zh-TW" altLang="en-US" dirty="0" smtClean="0"/>
              <a:t>管理資料倉儲</a:t>
            </a:r>
            <a:endParaRPr lang="en-US" altLang="zh-TW" dirty="0" smtClean="0"/>
          </a:p>
          <a:p>
            <a:r>
              <a:rPr lang="zh-TW" altLang="en-US" dirty="0" smtClean="0"/>
              <a:t>管理中介資料</a:t>
            </a:r>
            <a:endParaRPr lang="en-US" altLang="zh-TW" dirty="0" smtClean="0"/>
          </a:p>
          <a:p>
            <a:r>
              <a:rPr lang="zh-TW" altLang="en-US" dirty="0" smtClean="0"/>
              <a:t>管理</a:t>
            </a:r>
            <a:r>
              <a:rPr lang="zh-TW" altLang="en-US" dirty="0"/>
              <a:t>索引</a:t>
            </a:r>
            <a:r>
              <a:rPr lang="zh-TW" altLang="en-US" dirty="0" smtClean="0"/>
              <a:t>資料</a:t>
            </a:r>
            <a:endParaRPr lang="zh-TW" altLang="en-US" dirty="0"/>
          </a:p>
        </p:txBody>
      </p:sp>
    </p:spTree>
    <p:extLst>
      <p:ext uri="{BB962C8B-B14F-4D97-AF65-F5344CB8AC3E}">
        <p14:creationId xmlns:p14="http://schemas.microsoft.com/office/powerpoint/2010/main" val="3982736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Backup</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611007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691"/>
            <a:ext cx="9144000" cy="674530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5344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2392762" y="5798147"/>
            <a:ext cx="2634765" cy="923330"/>
          </a:xfrm>
          <a:prstGeom prst="rect">
            <a:avLst/>
          </a:prstGeom>
          <a:noFill/>
          <a:ln>
            <a:solidFill>
              <a:schemeClr val="tx1"/>
            </a:solidFill>
            <a:prstDash val="dash"/>
          </a:ln>
        </p:spPr>
        <p:txBody>
          <a:bodyPr wrap="square" rtlCol="0">
            <a:spAutoFit/>
          </a:bodyPr>
          <a:lstStyle>
            <a:defPPr>
              <a:defRPr lang="zh-TW"/>
            </a:defPPr>
          </a:lstStyle>
          <a:p>
            <a:r>
              <a:rPr lang="zh-TW" altLang="en-US" dirty="0">
                <a:solidFill>
                  <a:srgbClr val="0070C0"/>
                </a:solidFill>
              </a:rPr>
              <a:t>可透過</a:t>
            </a:r>
            <a:r>
              <a:rPr lang="en-US" altLang="zh-TW" dirty="0" err="1">
                <a:solidFill>
                  <a:srgbClr val="0070C0"/>
                </a:solidFill>
              </a:rPr>
              <a:t>ipgod</a:t>
            </a:r>
            <a:r>
              <a:rPr lang="en-US" altLang="zh-TW" dirty="0">
                <a:solidFill>
                  <a:srgbClr val="0070C0"/>
                </a:solidFill>
              </a:rPr>
              <a:t> agent</a:t>
            </a:r>
            <a:r>
              <a:rPr lang="zh-TW" altLang="en-US" dirty="0">
                <a:solidFill>
                  <a:srgbClr val="0070C0"/>
                </a:solidFill>
              </a:rPr>
              <a:t> 將您喜愛的資料集自動匯入 </a:t>
            </a:r>
            <a:r>
              <a:rPr lang="en-US" altLang="zh-TW" dirty="0" err="1">
                <a:solidFill>
                  <a:srgbClr val="0070C0"/>
                </a:solidFill>
              </a:rPr>
              <a:t>braavos</a:t>
            </a:r>
            <a:r>
              <a:rPr lang="zh-TW" altLang="en-US" dirty="0">
                <a:solidFill>
                  <a:srgbClr val="0070C0"/>
                </a:solidFill>
              </a:rPr>
              <a:t>平台</a:t>
            </a:r>
          </a:p>
        </p:txBody>
      </p:sp>
      <p:sp>
        <p:nvSpPr>
          <p:cNvPr id="8" name="文字方塊 7"/>
          <p:cNvSpPr txBox="1"/>
          <p:nvPr/>
        </p:nvSpPr>
        <p:spPr>
          <a:xfrm>
            <a:off x="149064" y="4153795"/>
            <a:ext cx="1459524" cy="646331"/>
          </a:xfrm>
          <a:prstGeom prst="rect">
            <a:avLst/>
          </a:prstGeom>
          <a:noFill/>
          <a:ln>
            <a:solidFill>
              <a:schemeClr val="tx1"/>
            </a:solidFill>
            <a:prstDash val="dash"/>
          </a:ln>
        </p:spPr>
        <p:txBody>
          <a:bodyPr wrap="square" rtlCol="0">
            <a:spAutoFit/>
          </a:bodyPr>
          <a:lstStyle/>
          <a:p>
            <a:r>
              <a:rPr lang="zh-TW" altLang="en-US" dirty="0" smtClean="0">
                <a:solidFill>
                  <a:srgbClr val="0070C0"/>
                </a:solidFill>
              </a:rPr>
              <a:t>視覺化分析平台</a:t>
            </a:r>
            <a:endParaRPr lang="zh-TW" altLang="en-US" dirty="0">
              <a:solidFill>
                <a:srgbClr val="0070C0"/>
              </a:solidFill>
            </a:endParaRPr>
          </a:p>
        </p:txBody>
      </p:sp>
      <p:pic>
        <p:nvPicPr>
          <p:cNvPr id="9" name="Picture 2" descr="http://140.110.141.62:9001/assets/images/UserGuide/2.2visua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064" y="4931303"/>
            <a:ext cx="1927588" cy="17457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圖片 9"/>
          <p:cNvPicPr>
            <a:picLocks noChangeAspect="1"/>
          </p:cNvPicPr>
          <p:nvPr/>
        </p:nvPicPr>
        <p:blipFill rotWithShape="1">
          <a:blip r:embed="rId3"/>
          <a:srcRect l="13032" r="31929"/>
          <a:stretch/>
        </p:blipFill>
        <p:spPr>
          <a:xfrm>
            <a:off x="5343637" y="5442137"/>
            <a:ext cx="2372253" cy="1371600"/>
          </a:xfrm>
          <a:prstGeom prst="rect">
            <a:avLst/>
          </a:prstGeom>
          <a:ln>
            <a:noFill/>
          </a:ln>
          <a:effectLst>
            <a:outerShdw blurRad="292100" dist="139700" dir="2700000" algn="tl" rotWithShape="0">
              <a:srgbClr val="333333">
                <a:alpha val="65000"/>
              </a:srgbClr>
            </a:outerShdw>
          </a:effectLst>
        </p:spPr>
      </p:pic>
      <p:pic>
        <p:nvPicPr>
          <p:cNvPr id="14" name="圖片 13"/>
          <p:cNvPicPr>
            <a:picLocks noChangeAspect="1"/>
          </p:cNvPicPr>
          <p:nvPr/>
        </p:nvPicPr>
        <p:blipFill>
          <a:blip r:embed="rId4"/>
          <a:stretch>
            <a:fillRect/>
          </a:stretch>
        </p:blipFill>
        <p:spPr>
          <a:xfrm>
            <a:off x="6885206" y="4087852"/>
            <a:ext cx="2100532" cy="1186421"/>
          </a:xfrm>
          <a:prstGeom prst="rect">
            <a:avLst/>
          </a:prstGeom>
          <a:ln>
            <a:noFill/>
          </a:ln>
          <a:effectLst>
            <a:outerShdw blurRad="292100" dist="139700" dir="2700000" algn="tl" rotWithShape="0">
              <a:srgbClr val="333333">
                <a:alpha val="65000"/>
              </a:srgbClr>
            </a:outerShdw>
          </a:effectLst>
        </p:spPr>
      </p:pic>
      <p:sp>
        <p:nvSpPr>
          <p:cNvPr id="15" name="文字方塊 14"/>
          <p:cNvSpPr txBox="1"/>
          <p:nvPr/>
        </p:nvSpPr>
        <p:spPr>
          <a:xfrm>
            <a:off x="7195861" y="3659765"/>
            <a:ext cx="1789877" cy="369332"/>
          </a:xfrm>
          <a:prstGeom prst="rect">
            <a:avLst/>
          </a:prstGeom>
          <a:noFill/>
          <a:ln>
            <a:solidFill>
              <a:schemeClr val="tx1"/>
            </a:solidFill>
            <a:prstDash val="dash"/>
          </a:ln>
        </p:spPr>
        <p:txBody>
          <a:bodyPr wrap="square" rtlCol="0">
            <a:spAutoFit/>
          </a:bodyPr>
          <a:lstStyle/>
          <a:p>
            <a:r>
              <a:rPr lang="zh-TW" altLang="en-US" dirty="0" smtClean="0">
                <a:solidFill>
                  <a:srgbClr val="0070C0"/>
                </a:solidFill>
              </a:rPr>
              <a:t>程序監控網頁</a:t>
            </a:r>
            <a:endParaRPr lang="zh-TW" altLang="en-US" dirty="0">
              <a:solidFill>
                <a:srgbClr val="0070C0"/>
              </a:solidFill>
            </a:endParaRPr>
          </a:p>
        </p:txBody>
      </p:sp>
      <p:sp>
        <p:nvSpPr>
          <p:cNvPr id="16" name="文字方塊 15"/>
          <p:cNvSpPr txBox="1"/>
          <p:nvPr/>
        </p:nvSpPr>
        <p:spPr>
          <a:xfrm>
            <a:off x="7195862" y="2745550"/>
            <a:ext cx="1789877" cy="369332"/>
          </a:xfrm>
          <a:prstGeom prst="rect">
            <a:avLst/>
          </a:prstGeom>
          <a:noFill/>
          <a:ln>
            <a:solidFill>
              <a:schemeClr val="tx1"/>
            </a:solidFill>
            <a:prstDash val="dash"/>
          </a:ln>
        </p:spPr>
        <p:txBody>
          <a:bodyPr wrap="square" rtlCol="0">
            <a:spAutoFit/>
          </a:bodyPr>
          <a:lstStyle/>
          <a:p>
            <a:r>
              <a:rPr lang="zh-TW" altLang="en-US" dirty="0" smtClean="0">
                <a:solidFill>
                  <a:srgbClr val="0070C0"/>
                </a:solidFill>
              </a:rPr>
              <a:t>資料即時預覽</a:t>
            </a:r>
            <a:endParaRPr lang="zh-TW" altLang="en-US" dirty="0">
              <a:solidFill>
                <a:srgbClr val="0070C0"/>
              </a:solidFill>
            </a:endParaRPr>
          </a:p>
        </p:txBody>
      </p:sp>
      <p:pic>
        <p:nvPicPr>
          <p:cNvPr id="17" name="圖片 16"/>
          <p:cNvPicPr>
            <a:picLocks noChangeAspect="1"/>
          </p:cNvPicPr>
          <p:nvPr/>
        </p:nvPicPr>
        <p:blipFill>
          <a:blip r:embed="rId5"/>
          <a:stretch>
            <a:fillRect/>
          </a:stretch>
        </p:blipFill>
        <p:spPr>
          <a:xfrm>
            <a:off x="6829954" y="1004990"/>
            <a:ext cx="2279410" cy="1553282"/>
          </a:xfrm>
          <a:prstGeom prst="rect">
            <a:avLst/>
          </a:prstGeom>
          <a:ln>
            <a:noFill/>
          </a:ln>
          <a:effectLst>
            <a:outerShdw blurRad="292100" dist="139700" dir="2700000" algn="tl" rotWithShape="0">
              <a:srgbClr val="333333">
                <a:alpha val="65000"/>
              </a:srgbClr>
            </a:outerShdw>
          </a:effectLst>
        </p:spPr>
      </p:pic>
      <p:pic>
        <p:nvPicPr>
          <p:cNvPr id="18" name="圖片 17"/>
          <p:cNvPicPr>
            <a:picLocks noChangeAspect="1"/>
          </p:cNvPicPr>
          <p:nvPr/>
        </p:nvPicPr>
        <p:blipFill>
          <a:blip r:embed="rId6"/>
          <a:stretch>
            <a:fillRect/>
          </a:stretch>
        </p:blipFill>
        <p:spPr>
          <a:xfrm>
            <a:off x="2813654" y="416209"/>
            <a:ext cx="3835810" cy="1285364"/>
          </a:xfrm>
          <a:prstGeom prst="rect">
            <a:avLst/>
          </a:prstGeom>
          <a:ln>
            <a:noFill/>
          </a:ln>
          <a:effectLst>
            <a:outerShdw blurRad="292100" dist="139700" dir="2700000" algn="tl" rotWithShape="0">
              <a:srgbClr val="333333">
                <a:alpha val="65000"/>
              </a:srgbClr>
            </a:outerShdw>
          </a:effectLst>
        </p:spPr>
      </p:pic>
      <p:sp>
        <p:nvSpPr>
          <p:cNvPr id="19" name="文字方塊 18"/>
          <p:cNvSpPr txBox="1"/>
          <p:nvPr/>
        </p:nvSpPr>
        <p:spPr>
          <a:xfrm>
            <a:off x="2782679" y="18416"/>
            <a:ext cx="3866785" cy="369332"/>
          </a:xfrm>
          <a:prstGeom prst="rect">
            <a:avLst/>
          </a:prstGeom>
          <a:noFill/>
          <a:ln>
            <a:solidFill>
              <a:schemeClr val="tx1"/>
            </a:solidFill>
            <a:prstDash val="dash"/>
          </a:ln>
        </p:spPr>
        <p:txBody>
          <a:bodyPr wrap="square" rtlCol="0">
            <a:spAutoFit/>
          </a:bodyPr>
          <a:lstStyle/>
          <a:p>
            <a:r>
              <a:rPr lang="zh-TW" altLang="en-US" dirty="0" smtClean="0">
                <a:solidFill>
                  <a:srgbClr val="0070C0"/>
                </a:solidFill>
              </a:rPr>
              <a:t>資料已下載於本地且有多種操作功能 </a:t>
            </a:r>
            <a:endParaRPr lang="zh-TW" altLang="en-US" dirty="0">
              <a:solidFill>
                <a:srgbClr val="0070C0"/>
              </a:solidFill>
            </a:endParaRPr>
          </a:p>
        </p:txBody>
      </p:sp>
      <p:grpSp>
        <p:nvGrpSpPr>
          <p:cNvPr id="27" name="群組 26"/>
          <p:cNvGrpSpPr/>
          <p:nvPr/>
        </p:nvGrpSpPr>
        <p:grpSpPr>
          <a:xfrm>
            <a:off x="0" y="1004990"/>
            <a:ext cx="2813654" cy="1650338"/>
            <a:chOff x="-7438" y="1400841"/>
            <a:chExt cx="2813654" cy="1650338"/>
          </a:xfrm>
        </p:grpSpPr>
        <p:pic>
          <p:nvPicPr>
            <p:cNvPr id="23" name="圖片 22"/>
            <p:cNvPicPr>
              <a:picLocks noChangeAspect="1"/>
            </p:cNvPicPr>
            <p:nvPr/>
          </p:nvPicPr>
          <p:blipFill>
            <a:blip r:embed="rId7"/>
            <a:stretch>
              <a:fillRect/>
            </a:stretch>
          </p:blipFill>
          <p:spPr>
            <a:xfrm>
              <a:off x="52907" y="1400841"/>
              <a:ext cx="2572819" cy="352425"/>
            </a:xfrm>
            <a:prstGeom prst="rect">
              <a:avLst/>
            </a:prstGeom>
          </p:spPr>
        </p:pic>
        <p:pic>
          <p:nvPicPr>
            <p:cNvPr id="24" name="圖片 23"/>
            <p:cNvPicPr>
              <a:picLocks noChangeAspect="1"/>
            </p:cNvPicPr>
            <p:nvPr/>
          </p:nvPicPr>
          <p:blipFill>
            <a:blip r:embed="rId8"/>
            <a:stretch>
              <a:fillRect/>
            </a:stretch>
          </p:blipFill>
          <p:spPr>
            <a:xfrm>
              <a:off x="-7438" y="1781886"/>
              <a:ext cx="2813654" cy="217691"/>
            </a:xfrm>
            <a:prstGeom prst="rect">
              <a:avLst/>
            </a:prstGeom>
          </p:spPr>
        </p:pic>
        <p:pic>
          <p:nvPicPr>
            <p:cNvPr id="25" name="圖片 24"/>
            <p:cNvPicPr>
              <a:picLocks noChangeAspect="1"/>
            </p:cNvPicPr>
            <p:nvPr/>
          </p:nvPicPr>
          <p:blipFill>
            <a:blip r:embed="rId9"/>
            <a:stretch>
              <a:fillRect/>
            </a:stretch>
          </p:blipFill>
          <p:spPr>
            <a:xfrm>
              <a:off x="52908" y="2067834"/>
              <a:ext cx="1535786" cy="983345"/>
            </a:xfrm>
            <a:prstGeom prst="rect">
              <a:avLst/>
            </a:prstGeom>
            <a:ln>
              <a:noFill/>
            </a:ln>
            <a:effectLst>
              <a:outerShdw blurRad="292100" dist="139700" dir="2700000" algn="tl" rotWithShape="0">
                <a:srgbClr val="333333">
                  <a:alpha val="65000"/>
                </a:srgbClr>
              </a:outerShdw>
            </a:effectLst>
          </p:spPr>
        </p:pic>
      </p:grpSp>
      <p:sp>
        <p:nvSpPr>
          <p:cNvPr id="26" name="文字方塊 25"/>
          <p:cNvSpPr txBox="1"/>
          <p:nvPr/>
        </p:nvSpPr>
        <p:spPr>
          <a:xfrm>
            <a:off x="46450" y="2863475"/>
            <a:ext cx="1558001" cy="646331"/>
          </a:xfrm>
          <a:prstGeom prst="rect">
            <a:avLst/>
          </a:prstGeom>
          <a:noFill/>
          <a:ln>
            <a:solidFill>
              <a:schemeClr val="tx1"/>
            </a:solidFill>
            <a:prstDash val="dash"/>
          </a:ln>
        </p:spPr>
        <p:txBody>
          <a:bodyPr wrap="square" rtlCol="0">
            <a:spAutoFit/>
          </a:bodyPr>
          <a:lstStyle/>
          <a:p>
            <a:r>
              <a:rPr lang="zh-TW" altLang="en-US" dirty="0" smtClean="0">
                <a:solidFill>
                  <a:srgbClr val="0070C0"/>
                </a:solidFill>
              </a:rPr>
              <a:t>可設定資料瀏覽的權限</a:t>
            </a:r>
            <a:endParaRPr lang="zh-TW" altLang="en-US" dirty="0">
              <a:solidFill>
                <a:srgbClr val="0070C0"/>
              </a:solidFill>
            </a:endParaRPr>
          </a:p>
        </p:txBody>
      </p:sp>
      <p:pic>
        <p:nvPicPr>
          <p:cNvPr id="28" name="圖片 27"/>
          <p:cNvPicPr>
            <a:picLocks noChangeAspect="1"/>
          </p:cNvPicPr>
          <p:nvPr/>
        </p:nvPicPr>
        <p:blipFill>
          <a:blip r:embed="rId10"/>
          <a:stretch>
            <a:fillRect/>
          </a:stretch>
        </p:blipFill>
        <p:spPr>
          <a:xfrm>
            <a:off x="2782679" y="3162117"/>
            <a:ext cx="2825173" cy="1276860"/>
          </a:xfrm>
          <a:prstGeom prst="rect">
            <a:avLst/>
          </a:prstGeom>
          <a:ln>
            <a:noFill/>
          </a:ln>
          <a:effectLst>
            <a:softEdge rad="112500"/>
          </a:effectLst>
        </p:spPr>
      </p:pic>
      <p:graphicFrame>
        <p:nvGraphicFramePr>
          <p:cNvPr id="5" name="資料庫圖表 4"/>
          <p:cNvGraphicFramePr/>
          <p:nvPr>
            <p:extLst/>
          </p:nvPr>
        </p:nvGraphicFramePr>
        <p:xfrm>
          <a:off x="1365738" y="1600200"/>
          <a:ext cx="6096000" cy="429932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2095796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395537" y="801099"/>
            <a:ext cx="8532440" cy="57192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20" name="平行四邊形 19"/>
          <p:cNvSpPr/>
          <p:nvPr/>
        </p:nvSpPr>
        <p:spPr>
          <a:xfrm>
            <a:off x="539553" y="5337603"/>
            <a:ext cx="8208912" cy="1259749"/>
          </a:xfrm>
          <a:prstGeom prst="parallelogram">
            <a:avLst>
              <a:gd name="adj" fmla="val 68735"/>
            </a:avLst>
          </a:prstGeom>
          <a:gradFill flip="none"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8900000" scaled="1"/>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a:xfrm rot="16200000">
            <a:off x="-627891" y="3471231"/>
            <a:ext cx="2136756" cy="792088"/>
          </a:xfrm>
          <a:solidFill>
            <a:schemeClr val="bg1"/>
          </a:solidFill>
          <a:ln>
            <a:solidFill>
              <a:schemeClr val="accent6">
                <a:lumMod val="75000"/>
              </a:schemeClr>
            </a:solidFill>
          </a:ln>
        </p:spPr>
        <p:txBody>
          <a:bodyPr>
            <a:normAutofit/>
          </a:bodyPr>
          <a:lstStyle/>
          <a:p>
            <a:r>
              <a:rPr lang="en-US" altLang="zh-TW" b="1" dirty="0" smtClean="0">
                <a:effectLst>
                  <a:outerShdw blurRad="38100" dist="38100" dir="2700000" algn="tl">
                    <a:srgbClr val="000000">
                      <a:alpha val="43137"/>
                    </a:srgbClr>
                  </a:outerShdw>
                </a:effectLst>
              </a:rPr>
              <a:t>IPGOD</a:t>
            </a:r>
            <a:r>
              <a:rPr lang="zh-TW" altLang="en-US" b="1" dirty="0" smtClean="0">
                <a:effectLst>
                  <a:outerShdw blurRad="38100" dist="38100" dir="2700000" algn="tl">
                    <a:srgbClr val="000000">
                      <a:alpha val="43137"/>
                    </a:srgbClr>
                  </a:outerShdw>
                </a:effectLst>
              </a:rPr>
              <a:t> </a:t>
            </a:r>
            <a:r>
              <a:rPr lang="en-US" altLang="zh-TW" b="1" dirty="0" smtClean="0">
                <a:effectLst>
                  <a:outerShdw blurRad="38100" dist="38100" dir="2700000" algn="tl">
                    <a:srgbClr val="000000">
                      <a:alpha val="43137"/>
                    </a:srgbClr>
                  </a:outerShdw>
                </a:effectLst>
              </a:rPr>
              <a:t> </a:t>
            </a:r>
            <a:endParaRPr lang="zh-TW" altLang="en-US" b="1" dirty="0">
              <a:effectLst>
                <a:outerShdw blurRad="38100" dist="38100" dir="2700000" algn="tl">
                  <a:srgbClr val="000000">
                    <a:alpha val="43137"/>
                  </a:srgbClr>
                </a:outerShdw>
              </a:effectLst>
            </a:endParaRPr>
          </a:p>
        </p:txBody>
      </p:sp>
      <p:sp>
        <p:nvSpPr>
          <p:cNvPr id="4" name="圓角矩形 3"/>
          <p:cNvSpPr/>
          <p:nvPr/>
        </p:nvSpPr>
        <p:spPr>
          <a:xfrm>
            <a:off x="934902" y="1089131"/>
            <a:ext cx="7668168" cy="1080120"/>
          </a:xfrm>
          <a:prstGeom prst="roundRect">
            <a:avLst>
              <a:gd name="adj" fmla="val 11615"/>
            </a:avLst>
          </a:prstGeom>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800"/>
          </a:p>
        </p:txBody>
      </p:sp>
      <p:sp>
        <p:nvSpPr>
          <p:cNvPr id="6" name="圓角矩形 5"/>
          <p:cNvSpPr/>
          <p:nvPr/>
        </p:nvSpPr>
        <p:spPr>
          <a:xfrm>
            <a:off x="937306" y="3465395"/>
            <a:ext cx="7665871" cy="1080120"/>
          </a:xfrm>
          <a:prstGeom prst="roundRect">
            <a:avLst>
              <a:gd name="adj" fmla="val 11615"/>
            </a:avLst>
          </a:prstGeom>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800"/>
          </a:p>
        </p:txBody>
      </p:sp>
      <p:sp>
        <p:nvSpPr>
          <p:cNvPr id="7" name="圓角矩形 6"/>
          <p:cNvSpPr/>
          <p:nvPr/>
        </p:nvSpPr>
        <p:spPr>
          <a:xfrm>
            <a:off x="937469" y="2313267"/>
            <a:ext cx="7668168" cy="1080120"/>
          </a:xfrm>
          <a:prstGeom prst="roundRect">
            <a:avLst>
              <a:gd name="adj" fmla="val 11615"/>
            </a:avLst>
          </a:prstGeom>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800"/>
          </a:p>
        </p:txBody>
      </p:sp>
      <p:sp>
        <p:nvSpPr>
          <p:cNvPr id="9" name="圓角矩形 8"/>
          <p:cNvSpPr/>
          <p:nvPr/>
        </p:nvSpPr>
        <p:spPr>
          <a:xfrm>
            <a:off x="937306" y="4617523"/>
            <a:ext cx="7665871" cy="1080120"/>
          </a:xfrm>
          <a:prstGeom prst="roundRect">
            <a:avLst>
              <a:gd name="adj" fmla="val 11615"/>
            </a:avLst>
          </a:prstGeom>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2800"/>
          </a:p>
        </p:txBody>
      </p:sp>
      <p:sp>
        <p:nvSpPr>
          <p:cNvPr id="11" name="文字方塊 10"/>
          <p:cNvSpPr txBox="1"/>
          <p:nvPr/>
        </p:nvSpPr>
        <p:spPr>
          <a:xfrm>
            <a:off x="899593" y="4617523"/>
            <a:ext cx="7131042" cy="400110"/>
          </a:xfrm>
          <a:prstGeom prst="rect">
            <a:avLst/>
          </a:prstGeom>
          <a:noFill/>
        </p:spPr>
        <p:txBody>
          <a:bodyPr wrap="square" rtlCol="0">
            <a:spAutoFit/>
          </a:bodyPr>
          <a:lstStyle/>
          <a:p>
            <a:r>
              <a:rPr lang="zh-TW" altLang="en-US" sz="2000" b="1" dirty="0" smtClean="0">
                <a:latin typeface="微軟正黑體" panose="020B0604030504040204" pitchFamily="34" charset="-120"/>
                <a:ea typeface="微軟正黑體" panose="020B0604030504040204" pitchFamily="34" charset="-120"/>
              </a:rPr>
              <a:t>前處理</a:t>
            </a:r>
            <a:endParaRPr lang="en-US" altLang="zh-TW" sz="2000" b="1" dirty="0" smtClean="0">
              <a:latin typeface="微軟正黑體" panose="020B0604030504040204" pitchFamily="34" charset="-120"/>
              <a:ea typeface="微軟正黑體" panose="020B0604030504040204" pitchFamily="34" charset="-120"/>
            </a:endParaRPr>
          </a:p>
        </p:txBody>
      </p:sp>
      <p:sp>
        <p:nvSpPr>
          <p:cNvPr id="12" name="文字方塊 11"/>
          <p:cNvSpPr txBox="1"/>
          <p:nvPr/>
        </p:nvSpPr>
        <p:spPr>
          <a:xfrm>
            <a:off x="899669" y="3511898"/>
            <a:ext cx="7131042" cy="400110"/>
          </a:xfrm>
          <a:prstGeom prst="rect">
            <a:avLst/>
          </a:prstGeom>
          <a:noFill/>
        </p:spPr>
        <p:txBody>
          <a:bodyPr wrap="square" rtlCol="0">
            <a:spAutoFit/>
          </a:bodyPr>
          <a:lstStyle/>
          <a:p>
            <a:r>
              <a:rPr lang="zh-TW" altLang="en-US" sz="2000" b="1" dirty="0" smtClean="0">
                <a:latin typeface="微軟正黑體" panose="020B0604030504040204" pitchFamily="34" charset="-120"/>
                <a:ea typeface="微軟正黑體" panose="020B0604030504040204" pitchFamily="34" charset="-120"/>
              </a:rPr>
              <a:t>分析端</a:t>
            </a:r>
            <a:endParaRPr lang="zh-TW" altLang="en-US" sz="2000" b="1" dirty="0">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899669" y="2313267"/>
            <a:ext cx="7131042" cy="400110"/>
          </a:xfrm>
          <a:prstGeom prst="rect">
            <a:avLst/>
          </a:prstGeom>
          <a:noFill/>
        </p:spPr>
        <p:txBody>
          <a:bodyPr wrap="square" rtlCol="0">
            <a:spAutoFit/>
          </a:bodyPr>
          <a:lstStyle/>
          <a:p>
            <a:r>
              <a:rPr lang="zh-TW" altLang="en-US" sz="2000" b="1" dirty="0" smtClean="0">
                <a:latin typeface="微軟正黑體" panose="020B0604030504040204" pitchFamily="34" charset="-120"/>
                <a:ea typeface="微軟正黑體" panose="020B0604030504040204" pitchFamily="34" charset="-120"/>
              </a:rPr>
              <a:t>資料倉儲</a:t>
            </a:r>
            <a:endParaRPr lang="zh-TW" altLang="en-US" sz="2000" b="1" dirty="0">
              <a:latin typeface="微軟正黑體" panose="020B0604030504040204" pitchFamily="34" charset="-120"/>
              <a:ea typeface="微軟正黑體" panose="020B0604030504040204" pitchFamily="34" charset="-120"/>
            </a:endParaRPr>
          </a:p>
        </p:txBody>
      </p:sp>
      <p:pic>
        <p:nvPicPr>
          <p:cNvPr id="1026" name="Picture 2" descr="https://media.licdn.com/mpr/mpr/shrinknp_800_800/AAEAAQAAAAAAAAcYAAAAJDgwYjA0ZmViLTJiNzgtNGJmMS1iNjE0LWQ3MzhiZmNjNzNhM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1879" y="5639039"/>
            <a:ext cx="1975148" cy="958313"/>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五邊形 18"/>
          <p:cNvSpPr/>
          <p:nvPr/>
        </p:nvSpPr>
        <p:spPr>
          <a:xfrm>
            <a:off x="2468667" y="5625635"/>
            <a:ext cx="1306936" cy="894747"/>
          </a:xfrm>
          <a:custGeom>
            <a:avLst/>
            <a:gdLst>
              <a:gd name="connsiteX0" fmla="*/ 0 w 1296144"/>
              <a:gd name="connsiteY0" fmla="*/ 0 h 814297"/>
              <a:gd name="connsiteX1" fmla="*/ 888996 w 1296144"/>
              <a:gd name="connsiteY1" fmla="*/ 0 h 814297"/>
              <a:gd name="connsiteX2" fmla="*/ 1296144 w 1296144"/>
              <a:gd name="connsiteY2" fmla="*/ 407149 h 814297"/>
              <a:gd name="connsiteX3" fmla="*/ 888996 w 1296144"/>
              <a:gd name="connsiteY3" fmla="*/ 814297 h 814297"/>
              <a:gd name="connsiteX4" fmla="*/ 0 w 1296144"/>
              <a:gd name="connsiteY4" fmla="*/ 814297 h 814297"/>
              <a:gd name="connsiteX5" fmla="*/ 0 w 1296144"/>
              <a:gd name="connsiteY5" fmla="*/ 0 h 814297"/>
              <a:gd name="connsiteX0" fmla="*/ 0 w 1296144"/>
              <a:gd name="connsiteY0" fmla="*/ 315311 h 1129608"/>
              <a:gd name="connsiteX1" fmla="*/ 589451 w 1296144"/>
              <a:gd name="connsiteY1" fmla="*/ 0 h 1129608"/>
              <a:gd name="connsiteX2" fmla="*/ 1296144 w 1296144"/>
              <a:gd name="connsiteY2" fmla="*/ 722460 h 1129608"/>
              <a:gd name="connsiteX3" fmla="*/ 888996 w 1296144"/>
              <a:gd name="connsiteY3" fmla="*/ 1129608 h 1129608"/>
              <a:gd name="connsiteX4" fmla="*/ 0 w 1296144"/>
              <a:gd name="connsiteY4" fmla="*/ 1129608 h 1129608"/>
              <a:gd name="connsiteX5" fmla="*/ 0 w 1296144"/>
              <a:gd name="connsiteY5" fmla="*/ 315311 h 1129608"/>
              <a:gd name="connsiteX0" fmla="*/ 0 w 980834"/>
              <a:gd name="connsiteY0" fmla="*/ 315311 h 1129608"/>
              <a:gd name="connsiteX1" fmla="*/ 589451 w 980834"/>
              <a:gd name="connsiteY1" fmla="*/ 0 h 1129608"/>
              <a:gd name="connsiteX2" fmla="*/ 980834 w 980834"/>
              <a:gd name="connsiteY2" fmla="*/ 265260 h 1129608"/>
              <a:gd name="connsiteX3" fmla="*/ 888996 w 980834"/>
              <a:gd name="connsiteY3" fmla="*/ 1129608 h 1129608"/>
              <a:gd name="connsiteX4" fmla="*/ 0 w 980834"/>
              <a:gd name="connsiteY4" fmla="*/ 1129608 h 1129608"/>
              <a:gd name="connsiteX5" fmla="*/ 0 w 980834"/>
              <a:gd name="connsiteY5" fmla="*/ 315311 h 1129608"/>
              <a:gd name="connsiteX0" fmla="*/ 0 w 902006"/>
              <a:gd name="connsiteY0" fmla="*/ 315311 h 1129608"/>
              <a:gd name="connsiteX1" fmla="*/ 58945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1603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888996"/>
              <a:gd name="connsiteY0" fmla="*/ 315311 h 1129608"/>
              <a:gd name="connsiteX1" fmla="*/ 416031 w 888996"/>
              <a:gd name="connsiteY1" fmla="*/ 0 h 1129608"/>
              <a:gd name="connsiteX2" fmla="*/ 870475 w 888996"/>
              <a:gd name="connsiteY2" fmla="*/ 312556 h 1129608"/>
              <a:gd name="connsiteX3" fmla="*/ 888996 w 888996"/>
              <a:gd name="connsiteY3" fmla="*/ 1129608 h 1129608"/>
              <a:gd name="connsiteX4" fmla="*/ 0 w 888996"/>
              <a:gd name="connsiteY4" fmla="*/ 1129608 h 1129608"/>
              <a:gd name="connsiteX5" fmla="*/ 0 w 888996"/>
              <a:gd name="connsiteY5" fmla="*/ 315311 h 1129608"/>
              <a:gd name="connsiteX0" fmla="*/ 0 w 902006"/>
              <a:gd name="connsiteY0" fmla="*/ 315311 h 1129608"/>
              <a:gd name="connsiteX1" fmla="*/ 416031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63328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006" h="1129608">
                <a:moveTo>
                  <a:pt x="0" y="315311"/>
                </a:moveTo>
                <a:lnTo>
                  <a:pt x="463328" y="0"/>
                </a:lnTo>
                <a:cubicBezTo>
                  <a:pt x="630575" y="104185"/>
                  <a:pt x="703228" y="145309"/>
                  <a:pt x="902006" y="312556"/>
                </a:cubicBezTo>
                <a:lnTo>
                  <a:pt x="888996" y="1129608"/>
                </a:lnTo>
                <a:lnTo>
                  <a:pt x="0" y="1129608"/>
                </a:lnTo>
                <a:lnTo>
                  <a:pt x="0" y="315311"/>
                </a:lnTo>
                <a:close/>
              </a:path>
            </a:pathLst>
          </a:cu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TW" b="1" dirty="0" smtClean="0"/>
              <a:t>Yarn</a:t>
            </a:r>
          </a:p>
        </p:txBody>
      </p:sp>
      <p:sp>
        <p:nvSpPr>
          <p:cNvPr id="21" name="五邊形 18"/>
          <p:cNvSpPr/>
          <p:nvPr/>
        </p:nvSpPr>
        <p:spPr>
          <a:xfrm>
            <a:off x="4135643" y="5645401"/>
            <a:ext cx="1229634" cy="894747"/>
          </a:xfrm>
          <a:custGeom>
            <a:avLst/>
            <a:gdLst>
              <a:gd name="connsiteX0" fmla="*/ 0 w 1296144"/>
              <a:gd name="connsiteY0" fmla="*/ 0 h 814297"/>
              <a:gd name="connsiteX1" fmla="*/ 888996 w 1296144"/>
              <a:gd name="connsiteY1" fmla="*/ 0 h 814297"/>
              <a:gd name="connsiteX2" fmla="*/ 1296144 w 1296144"/>
              <a:gd name="connsiteY2" fmla="*/ 407149 h 814297"/>
              <a:gd name="connsiteX3" fmla="*/ 888996 w 1296144"/>
              <a:gd name="connsiteY3" fmla="*/ 814297 h 814297"/>
              <a:gd name="connsiteX4" fmla="*/ 0 w 1296144"/>
              <a:gd name="connsiteY4" fmla="*/ 814297 h 814297"/>
              <a:gd name="connsiteX5" fmla="*/ 0 w 1296144"/>
              <a:gd name="connsiteY5" fmla="*/ 0 h 814297"/>
              <a:gd name="connsiteX0" fmla="*/ 0 w 1296144"/>
              <a:gd name="connsiteY0" fmla="*/ 315311 h 1129608"/>
              <a:gd name="connsiteX1" fmla="*/ 589451 w 1296144"/>
              <a:gd name="connsiteY1" fmla="*/ 0 h 1129608"/>
              <a:gd name="connsiteX2" fmla="*/ 1296144 w 1296144"/>
              <a:gd name="connsiteY2" fmla="*/ 722460 h 1129608"/>
              <a:gd name="connsiteX3" fmla="*/ 888996 w 1296144"/>
              <a:gd name="connsiteY3" fmla="*/ 1129608 h 1129608"/>
              <a:gd name="connsiteX4" fmla="*/ 0 w 1296144"/>
              <a:gd name="connsiteY4" fmla="*/ 1129608 h 1129608"/>
              <a:gd name="connsiteX5" fmla="*/ 0 w 1296144"/>
              <a:gd name="connsiteY5" fmla="*/ 315311 h 1129608"/>
              <a:gd name="connsiteX0" fmla="*/ 0 w 980834"/>
              <a:gd name="connsiteY0" fmla="*/ 315311 h 1129608"/>
              <a:gd name="connsiteX1" fmla="*/ 589451 w 980834"/>
              <a:gd name="connsiteY1" fmla="*/ 0 h 1129608"/>
              <a:gd name="connsiteX2" fmla="*/ 980834 w 980834"/>
              <a:gd name="connsiteY2" fmla="*/ 265260 h 1129608"/>
              <a:gd name="connsiteX3" fmla="*/ 888996 w 980834"/>
              <a:gd name="connsiteY3" fmla="*/ 1129608 h 1129608"/>
              <a:gd name="connsiteX4" fmla="*/ 0 w 980834"/>
              <a:gd name="connsiteY4" fmla="*/ 1129608 h 1129608"/>
              <a:gd name="connsiteX5" fmla="*/ 0 w 980834"/>
              <a:gd name="connsiteY5" fmla="*/ 315311 h 1129608"/>
              <a:gd name="connsiteX0" fmla="*/ 0 w 902006"/>
              <a:gd name="connsiteY0" fmla="*/ 315311 h 1129608"/>
              <a:gd name="connsiteX1" fmla="*/ 58945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1603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888996"/>
              <a:gd name="connsiteY0" fmla="*/ 315311 h 1129608"/>
              <a:gd name="connsiteX1" fmla="*/ 416031 w 888996"/>
              <a:gd name="connsiteY1" fmla="*/ 0 h 1129608"/>
              <a:gd name="connsiteX2" fmla="*/ 870475 w 888996"/>
              <a:gd name="connsiteY2" fmla="*/ 312556 h 1129608"/>
              <a:gd name="connsiteX3" fmla="*/ 888996 w 888996"/>
              <a:gd name="connsiteY3" fmla="*/ 1129608 h 1129608"/>
              <a:gd name="connsiteX4" fmla="*/ 0 w 888996"/>
              <a:gd name="connsiteY4" fmla="*/ 1129608 h 1129608"/>
              <a:gd name="connsiteX5" fmla="*/ 0 w 888996"/>
              <a:gd name="connsiteY5" fmla="*/ 315311 h 1129608"/>
              <a:gd name="connsiteX0" fmla="*/ 0 w 902006"/>
              <a:gd name="connsiteY0" fmla="*/ 315311 h 1129608"/>
              <a:gd name="connsiteX1" fmla="*/ 416031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63328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006" h="1129608">
                <a:moveTo>
                  <a:pt x="0" y="315311"/>
                </a:moveTo>
                <a:lnTo>
                  <a:pt x="463328" y="0"/>
                </a:lnTo>
                <a:cubicBezTo>
                  <a:pt x="630575" y="104185"/>
                  <a:pt x="703228" y="145309"/>
                  <a:pt x="902006" y="312556"/>
                </a:cubicBezTo>
                <a:lnTo>
                  <a:pt x="888996" y="1129608"/>
                </a:lnTo>
                <a:lnTo>
                  <a:pt x="0" y="1129608"/>
                </a:lnTo>
                <a:lnTo>
                  <a:pt x="0" y="315311"/>
                </a:lnTo>
                <a:close/>
              </a:path>
            </a:pathLst>
          </a:cu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TW" b="1" dirty="0" smtClean="0"/>
              <a:t>HDFS2</a:t>
            </a:r>
          </a:p>
        </p:txBody>
      </p:sp>
      <p:sp>
        <p:nvSpPr>
          <p:cNvPr id="22" name="五邊形 18"/>
          <p:cNvSpPr/>
          <p:nvPr/>
        </p:nvSpPr>
        <p:spPr>
          <a:xfrm>
            <a:off x="2484957" y="4628229"/>
            <a:ext cx="1229634" cy="894747"/>
          </a:xfrm>
          <a:custGeom>
            <a:avLst/>
            <a:gdLst>
              <a:gd name="connsiteX0" fmla="*/ 0 w 1296144"/>
              <a:gd name="connsiteY0" fmla="*/ 0 h 814297"/>
              <a:gd name="connsiteX1" fmla="*/ 888996 w 1296144"/>
              <a:gd name="connsiteY1" fmla="*/ 0 h 814297"/>
              <a:gd name="connsiteX2" fmla="*/ 1296144 w 1296144"/>
              <a:gd name="connsiteY2" fmla="*/ 407149 h 814297"/>
              <a:gd name="connsiteX3" fmla="*/ 888996 w 1296144"/>
              <a:gd name="connsiteY3" fmla="*/ 814297 h 814297"/>
              <a:gd name="connsiteX4" fmla="*/ 0 w 1296144"/>
              <a:gd name="connsiteY4" fmla="*/ 814297 h 814297"/>
              <a:gd name="connsiteX5" fmla="*/ 0 w 1296144"/>
              <a:gd name="connsiteY5" fmla="*/ 0 h 814297"/>
              <a:gd name="connsiteX0" fmla="*/ 0 w 1296144"/>
              <a:gd name="connsiteY0" fmla="*/ 315311 h 1129608"/>
              <a:gd name="connsiteX1" fmla="*/ 589451 w 1296144"/>
              <a:gd name="connsiteY1" fmla="*/ 0 h 1129608"/>
              <a:gd name="connsiteX2" fmla="*/ 1296144 w 1296144"/>
              <a:gd name="connsiteY2" fmla="*/ 722460 h 1129608"/>
              <a:gd name="connsiteX3" fmla="*/ 888996 w 1296144"/>
              <a:gd name="connsiteY3" fmla="*/ 1129608 h 1129608"/>
              <a:gd name="connsiteX4" fmla="*/ 0 w 1296144"/>
              <a:gd name="connsiteY4" fmla="*/ 1129608 h 1129608"/>
              <a:gd name="connsiteX5" fmla="*/ 0 w 1296144"/>
              <a:gd name="connsiteY5" fmla="*/ 315311 h 1129608"/>
              <a:gd name="connsiteX0" fmla="*/ 0 w 980834"/>
              <a:gd name="connsiteY0" fmla="*/ 315311 h 1129608"/>
              <a:gd name="connsiteX1" fmla="*/ 589451 w 980834"/>
              <a:gd name="connsiteY1" fmla="*/ 0 h 1129608"/>
              <a:gd name="connsiteX2" fmla="*/ 980834 w 980834"/>
              <a:gd name="connsiteY2" fmla="*/ 265260 h 1129608"/>
              <a:gd name="connsiteX3" fmla="*/ 888996 w 980834"/>
              <a:gd name="connsiteY3" fmla="*/ 1129608 h 1129608"/>
              <a:gd name="connsiteX4" fmla="*/ 0 w 980834"/>
              <a:gd name="connsiteY4" fmla="*/ 1129608 h 1129608"/>
              <a:gd name="connsiteX5" fmla="*/ 0 w 980834"/>
              <a:gd name="connsiteY5" fmla="*/ 315311 h 1129608"/>
              <a:gd name="connsiteX0" fmla="*/ 0 w 902006"/>
              <a:gd name="connsiteY0" fmla="*/ 315311 h 1129608"/>
              <a:gd name="connsiteX1" fmla="*/ 58945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1603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888996"/>
              <a:gd name="connsiteY0" fmla="*/ 315311 h 1129608"/>
              <a:gd name="connsiteX1" fmla="*/ 416031 w 888996"/>
              <a:gd name="connsiteY1" fmla="*/ 0 h 1129608"/>
              <a:gd name="connsiteX2" fmla="*/ 870475 w 888996"/>
              <a:gd name="connsiteY2" fmla="*/ 312556 h 1129608"/>
              <a:gd name="connsiteX3" fmla="*/ 888996 w 888996"/>
              <a:gd name="connsiteY3" fmla="*/ 1129608 h 1129608"/>
              <a:gd name="connsiteX4" fmla="*/ 0 w 888996"/>
              <a:gd name="connsiteY4" fmla="*/ 1129608 h 1129608"/>
              <a:gd name="connsiteX5" fmla="*/ 0 w 888996"/>
              <a:gd name="connsiteY5" fmla="*/ 315311 h 1129608"/>
              <a:gd name="connsiteX0" fmla="*/ 0 w 902006"/>
              <a:gd name="connsiteY0" fmla="*/ 315311 h 1129608"/>
              <a:gd name="connsiteX1" fmla="*/ 416031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63328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006" h="1129608">
                <a:moveTo>
                  <a:pt x="0" y="315311"/>
                </a:moveTo>
                <a:lnTo>
                  <a:pt x="463328" y="0"/>
                </a:lnTo>
                <a:cubicBezTo>
                  <a:pt x="630575" y="104185"/>
                  <a:pt x="703228" y="145309"/>
                  <a:pt x="902006" y="312556"/>
                </a:cubicBezTo>
                <a:lnTo>
                  <a:pt x="888996" y="1129608"/>
                </a:lnTo>
                <a:lnTo>
                  <a:pt x="0" y="1129608"/>
                </a:lnTo>
                <a:lnTo>
                  <a:pt x="0" y="315311"/>
                </a:lnTo>
                <a:close/>
              </a:path>
            </a:pathLst>
          </a:cu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TW" b="1" dirty="0" smtClean="0"/>
              <a:t>Spark</a:t>
            </a:r>
          </a:p>
        </p:txBody>
      </p:sp>
      <p:sp>
        <p:nvSpPr>
          <p:cNvPr id="23" name="五邊形 18"/>
          <p:cNvSpPr/>
          <p:nvPr/>
        </p:nvSpPr>
        <p:spPr>
          <a:xfrm>
            <a:off x="2484957" y="3465395"/>
            <a:ext cx="1229634" cy="894747"/>
          </a:xfrm>
          <a:custGeom>
            <a:avLst/>
            <a:gdLst>
              <a:gd name="connsiteX0" fmla="*/ 0 w 1296144"/>
              <a:gd name="connsiteY0" fmla="*/ 0 h 814297"/>
              <a:gd name="connsiteX1" fmla="*/ 888996 w 1296144"/>
              <a:gd name="connsiteY1" fmla="*/ 0 h 814297"/>
              <a:gd name="connsiteX2" fmla="*/ 1296144 w 1296144"/>
              <a:gd name="connsiteY2" fmla="*/ 407149 h 814297"/>
              <a:gd name="connsiteX3" fmla="*/ 888996 w 1296144"/>
              <a:gd name="connsiteY3" fmla="*/ 814297 h 814297"/>
              <a:gd name="connsiteX4" fmla="*/ 0 w 1296144"/>
              <a:gd name="connsiteY4" fmla="*/ 814297 h 814297"/>
              <a:gd name="connsiteX5" fmla="*/ 0 w 1296144"/>
              <a:gd name="connsiteY5" fmla="*/ 0 h 814297"/>
              <a:gd name="connsiteX0" fmla="*/ 0 w 1296144"/>
              <a:gd name="connsiteY0" fmla="*/ 315311 h 1129608"/>
              <a:gd name="connsiteX1" fmla="*/ 589451 w 1296144"/>
              <a:gd name="connsiteY1" fmla="*/ 0 h 1129608"/>
              <a:gd name="connsiteX2" fmla="*/ 1296144 w 1296144"/>
              <a:gd name="connsiteY2" fmla="*/ 722460 h 1129608"/>
              <a:gd name="connsiteX3" fmla="*/ 888996 w 1296144"/>
              <a:gd name="connsiteY3" fmla="*/ 1129608 h 1129608"/>
              <a:gd name="connsiteX4" fmla="*/ 0 w 1296144"/>
              <a:gd name="connsiteY4" fmla="*/ 1129608 h 1129608"/>
              <a:gd name="connsiteX5" fmla="*/ 0 w 1296144"/>
              <a:gd name="connsiteY5" fmla="*/ 315311 h 1129608"/>
              <a:gd name="connsiteX0" fmla="*/ 0 w 980834"/>
              <a:gd name="connsiteY0" fmla="*/ 315311 h 1129608"/>
              <a:gd name="connsiteX1" fmla="*/ 589451 w 980834"/>
              <a:gd name="connsiteY1" fmla="*/ 0 h 1129608"/>
              <a:gd name="connsiteX2" fmla="*/ 980834 w 980834"/>
              <a:gd name="connsiteY2" fmla="*/ 265260 h 1129608"/>
              <a:gd name="connsiteX3" fmla="*/ 888996 w 980834"/>
              <a:gd name="connsiteY3" fmla="*/ 1129608 h 1129608"/>
              <a:gd name="connsiteX4" fmla="*/ 0 w 980834"/>
              <a:gd name="connsiteY4" fmla="*/ 1129608 h 1129608"/>
              <a:gd name="connsiteX5" fmla="*/ 0 w 980834"/>
              <a:gd name="connsiteY5" fmla="*/ 315311 h 1129608"/>
              <a:gd name="connsiteX0" fmla="*/ 0 w 902006"/>
              <a:gd name="connsiteY0" fmla="*/ 315311 h 1129608"/>
              <a:gd name="connsiteX1" fmla="*/ 58945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1603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888996"/>
              <a:gd name="connsiteY0" fmla="*/ 315311 h 1129608"/>
              <a:gd name="connsiteX1" fmla="*/ 416031 w 888996"/>
              <a:gd name="connsiteY1" fmla="*/ 0 h 1129608"/>
              <a:gd name="connsiteX2" fmla="*/ 870475 w 888996"/>
              <a:gd name="connsiteY2" fmla="*/ 312556 h 1129608"/>
              <a:gd name="connsiteX3" fmla="*/ 888996 w 888996"/>
              <a:gd name="connsiteY3" fmla="*/ 1129608 h 1129608"/>
              <a:gd name="connsiteX4" fmla="*/ 0 w 888996"/>
              <a:gd name="connsiteY4" fmla="*/ 1129608 h 1129608"/>
              <a:gd name="connsiteX5" fmla="*/ 0 w 888996"/>
              <a:gd name="connsiteY5" fmla="*/ 315311 h 1129608"/>
              <a:gd name="connsiteX0" fmla="*/ 0 w 902006"/>
              <a:gd name="connsiteY0" fmla="*/ 315311 h 1129608"/>
              <a:gd name="connsiteX1" fmla="*/ 416031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63328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006" h="1129608">
                <a:moveTo>
                  <a:pt x="0" y="315311"/>
                </a:moveTo>
                <a:lnTo>
                  <a:pt x="463328" y="0"/>
                </a:lnTo>
                <a:cubicBezTo>
                  <a:pt x="630575" y="104185"/>
                  <a:pt x="703228" y="145309"/>
                  <a:pt x="902006" y="312556"/>
                </a:cubicBezTo>
                <a:lnTo>
                  <a:pt x="888996" y="1129608"/>
                </a:lnTo>
                <a:lnTo>
                  <a:pt x="0" y="1129608"/>
                </a:lnTo>
                <a:lnTo>
                  <a:pt x="0" y="315311"/>
                </a:lnTo>
                <a:close/>
              </a:path>
            </a:pathLst>
          </a:cu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TW" b="1" dirty="0" smtClean="0"/>
              <a:t>Nutch</a:t>
            </a:r>
          </a:p>
        </p:txBody>
      </p:sp>
      <p:sp>
        <p:nvSpPr>
          <p:cNvPr id="24" name="五邊形 18"/>
          <p:cNvSpPr/>
          <p:nvPr/>
        </p:nvSpPr>
        <p:spPr>
          <a:xfrm>
            <a:off x="2484957" y="1089131"/>
            <a:ext cx="1229634" cy="894747"/>
          </a:xfrm>
          <a:custGeom>
            <a:avLst/>
            <a:gdLst>
              <a:gd name="connsiteX0" fmla="*/ 0 w 1296144"/>
              <a:gd name="connsiteY0" fmla="*/ 0 h 814297"/>
              <a:gd name="connsiteX1" fmla="*/ 888996 w 1296144"/>
              <a:gd name="connsiteY1" fmla="*/ 0 h 814297"/>
              <a:gd name="connsiteX2" fmla="*/ 1296144 w 1296144"/>
              <a:gd name="connsiteY2" fmla="*/ 407149 h 814297"/>
              <a:gd name="connsiteX3" fmla="*/ 888996 w 1296144"/>
              <a:gd name="connsiteY3" fmla="*/ 814297 h 814297"/>
              <a:gd name="connsiteX4" fmla="*/ 0 w 1296144"/>
              <a:gd name="connsiteY4" fmla="*/ 814297 h 814297"/>
              <a:gd name="connsiteX5" fmla="*/ 0 w 1296144"/>
              <a:gd name="connsiteY5" fmla="*/ 0 h 814297"/>
              <a:gd name="connsiteX0" fmla="*/ 0 w 1296144"/>
              <a:gd name="connsiteY0" fmla="*/ 315311 h 1129608"/>
              <a:gd name="connsiteX1" fmla="*/ 589451 w 1296144"/>
              <a:gd name="connsiteY1" fmla="*/ 0 h 1129608"/>
              <a:gd name="connsiteX2" fmla="*/ 1296144 w 1296144"/>
              <a:gd name="connsiteY2" fmla="*/ 722460 h 1129608"/>
              <a:gd name="connsiteX3" fmla="*/ 888996 w 1296144"/>
              <a:gd name="connsiteY3" fmla="*/ 1129608 h 1129608"/>
              <a:gd name="connsiteX4" fmla="*/ 0 w 1296144"/>
              <a:gd name="connsiteY4" fmla="*/ 1129608 h 1129608"/>
              <a:gd name="connsiteX5" fmla="*/ 0 w 1296144"/>
              <a:gd name="connsiteY5" fmla="*/ 315311 h 1129608"/>
              <a:gd name="connsiteX0" fmla="*/ 0 w 980834"/>
              <a:gd name="connsiteY0" fmla="*/ 315311 h 1129608"/>
              <a:gd name="connsiteX1" fmla="*/ 589451 w 980834"/>
              <a:gd name="connsiteY1" fmla="*/ 0 h 1129608"/>
              <a:gd name="connsiteX2" fmla="*/ 980834 w 980834"/>
              <a:gd name="connsiteY2" fmla="*/ 265260 h 1129608"/>
              <a:gd name="connsiteX3" fmla="*/ 888996 w 980834"/>
              <a:gd name="connsiteY3" fmla="*/ 1129608 h 1129608"/>
              <a:gd name="connsiteX4" fmla="*/ 0 w 980834"/>
              <a:gd name="connsiteY4" fmla="*/ 1129608 h 1129608"/>
              <a:gd name="connsiteX5" fmla="*/ 0 w 980834"/>
              <a:gd name="connsiteY5" fmla="*/ 315311 h 1129608"/>
              <a:gd name="connsiteX0" fmla="*/ 0 w 902006"/>
              <a:gd name="connsiteY0" fmla="*/ 315311 h 1129608"/>
              <a:gd name="connsiteX1" fmla="*/ 58945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1603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888996"/>
              <a:gd name="connsiteY0" fmla="*/ 315311 h 1129608"/>
              <a:gd name="connsiteX1" fmla="*/ 416031 w 888996"/>
              <a:gd name="connsiteY1" fmla="*/ 0 h 1129608"/>
              <a:gd name="connsiteX2" fmla="*/ 870475 w 888996"/>
              <a:gd name="connsiteY2" fmla="*/ 312556 h 1129608"/>
              <a:gd name="connsiteX3" fmla="*/ 888996 w 888996"/>
              <a:gd name="connsiteY3" fmla="*/ 1129608 h 1129608"/>
              <a:gd name="connsiteX4" fmla="*/ 0 w 888996"/>
              <a:gd name="connsiteY4" fmla="*/ 1129608 h 1129608"/>
              <a:gd name="connsiteX5" fmla="*/ 0 w 888996"/>
              <a:gd name="connsiteY5" fmla="*/ 315311 h 1129608"/>
              <a:gd name="connsiteX0" fmla="*/ 0 w 902006"/>
              <a:gd name="connsiteY0" fmla="*/ 315311 h 1129608"/>
              <a:gd name="connsiteX1" fmla="*/ 416031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63328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006" h="1129608">
                <a:moveTo>
                  <a:pt x="0" y="315311"/>
                </a:moveTo>
                <a:lnTo>
                  <a:pt x="463328" y="0"/>
                </a:lnTo>
                <a:cubicBezTo>
                  <a:pt x="630575" y="104185"/>
                  <a:pt x="703228" y="145309"/>
                  <a:pt x="902006" y="312556"/>
                </a:cubicBezTo>
                <a:lnTo>
                  <a:pt x="888996" y="1129608"/>
                </a:lnTo>
                <a:lnTo>
                  <a:pt x="0" y="1129608"/>
                </a:lnTo>
                <a:lnTo>
                  <a:pt x="0" y="315311"/>
                </a:lnTo>
                <a:close/>
              </a:path>
            </a:pathLst>
          </a:cu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TW" b="1" dirty="0" smtClean="0"/>
              <a:t>R Shiny</a:t>
            </a:r>
          </a:p>
        </p:txBody>
      </p:sp>
      <p:sp>
        <p:nvSpPr>
          <p:cNvPr id="25" name="五邊形 18"/>
          <p:cNvSpPr/>
          <p:nvPr/>
        </p:nvSpPr>
        <p:spPr>
          <a:xfrm>
            <a:off x="2484957" y="2235225"/>
            <a:ext cx="1229634" cy="894747"/>
          </a:xfrm>
          <a:custGeom>
            <a:avLst/>
            <a:gdLst>
              <a:gd name="connsiteX0" fmla="*/ 0 w 1296144"/>
              <a:gd name="connsiteY0" fmla="*/ 0 h 814297"/>
              <a:gd name="connsiteX1" fmla="*/ 888996 w 1296144"/>
              <a:gd name="connsiteY1" fmla="*/ 0 h 814297"/>
              <a:gd name="connsiteX2" fmla="*/ 1296144 w 1296144"/>
              <a:gd name="connsiteY2" fmla="*/ 407149 h 814297"/>
              <a:gd name="connsiteX3" fmla="*/ 888996 w 1296144"/>
              <a:gd name="connsiteY3" fmla="*/ 814297 h 814297"/>
              <a:gd name="connsiteX4" fmla="*/ 0 w 1296144"/>
              <a:gd name="connsiteY4" fmla="*/ 814297 h 814297"/>
              <a:gd name="connsiteX5" fmla="*/ 0 w 1296144"/>
              <a:gd name="connsiteY5" fmla="*/ 0 h 814297"/>
              <a:gd name="connsiteX0" fmla="*/ 0 w 1296144"/>
              <a:gd name="connsiteY0" fmla="*/ 315311 h 1129608"/>
              <a:gd name="connsiteX1" fmla="*/ 589451 w 1296144"/>
              <a:gd name="connsiteY1" fmla="*/ 0 h 1129608"/>
              <a:gd name="connsiteX2" fmla="*/ 1296144 w 1296144"/>
              <a:gd name="connsiteY2" fmla="*/ 722460 h 1129608"/>
              <a:gd name="connsiteX3" fmla="*/ 888996 w 1296144"/>
              <a:gd name="connsiteY3" fmla="*/ 1129608 h 1129608"/>
              <a:gd name="connsiteX4" fmla="*/ 0 w 1296144"/>
              <a:gd name="connsiteY4" fmla="*/ 1129608 h 1129608"/>
              <a:gd name="connsiteX5" fmla="*/ 0 w 1296144"/>
              <a:gd name="connsiteY5" fmla="*/ 315311 h 1129608"/>
              <a:gd name="connsiteX0" fmla="*/ 0 w 980834"/>
              <a:gd name="connsiteY0" fmla="*/ 315311 h 1129608"/>
              <a:gd name="connsiteX1" fmla="*/ 589451 w 980834"/>
              <a:gd name="connsiteY1" fmla="*/ 0 h 1129608"/>
              <a:gd name="connsiteX2" fmla="*/ 980834 w 980834"/>
              <a:gd name="connsiteY2" fmla="*/ 265260 h 1129608"/>
              <a:gd name="connsiteX3" fmla="*/ 888996 w 980834"/>
              <a:gd name="connsiteY3" fmla="*/ 1129608 h 1129608"/>
              <a:gd name="connsiteX4" fmla="*/ 0 w 980834"/>
              <a:gd name="connsiteY4" fmla="*/ 1129608 h 1129608"/>
              <a:gd name="connsiteX5" fmla="*/ 0 w 980834"/>
              <a:gd name="connsiteY5" fmla="*/ 315311 h 1129608"/>
              <a:gd name="connsiteX0" fmla="*/ 0 w 902006"/>
              <a:gd name="connsiteY0" fmla="*/ 315311 h 1129608"/>
              <a:gd name="connsiteX1" fmla="*/ 58945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1603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888996"/>
              <a:gd name="connsiteY0" fmla="*/ 315311 h 1129608"/>
              <a:gd name="connsiteX1" fmla="*/ 416031 w 888996"/>
              <a:gd name="connsiteY1" fmla="*/ 0 h 1129608"/>
              <a:gd name="connsiteX2" fmla="*/ 870475 w 888996"/>
              <a:gd name="connsiteY2" fmla="*/ 312556 h 1129608"/>
              <a:gd name="connsiteX3" fmla="*/ 888996 w 888996"/>
              <a:gd name="connsiteY3" fmla="*/ 1129608 h 1129608"/>
              <a:gd name="connsiteX4" fmla="*/ 0 w 888996"/>
              <a:gd name="connsiteY4" fmla="*/ 1129608 h 1129608"/>
              <a:gd name="connsiteX5" fmla="*/ 0 w 888996"/>
              <a:gd name="connsiteY5" fmla="*/ 315311 h 1129608"/>
              <a:gd name="connsiteX0" fmla="*/ 0 w 902006"/>
              <a:gd name="connsiteY0" fmla="*/ 315311 h 1129608"/>
              <a:gd name="connsiteX1" fmla="*/ 416031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63328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006" h="1129608">
                <a:moveTo>
                  <a:pt x="0" y="315311"/>
                </a:moveTo>
                <a:lnTo>
                  <a:pt x="463328" y="0"/>
                </a:lnTo>
                <a:cubicBezTo>
                  <a:pt x="630575" y="104185"/>
                  <a:pt x="703228" y="145309"/>
                  <a:pt x="902006" y="312556"/>
                </a:cubicBezTo>
                <a:lnTo>
                  <a:pt x="888996" y="1129608"/>
                </a:lnTo>
                <a:lnTo>
                  <a:pt x="0" y="1129608"/>
                </a:lnTo>
                <a:lnTo>
                  <a:pt x="0" y="315311"/>
                </a:lnTo>
                <a:close/>
              </a:path>
            </a:pathLst>
          </a:cu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TW" b="1" dirty="0" smtClean="0"/>
              <a:t>R</a:t>
            </a:r>
          </a:p>
        </p:txBody>
      </p:sp>
      <p:sp>
        <p:nvSpPr>
          <p:cNvPr id="26" name="五邊形 18"/>
          <p:cNvSpPr/>
          <p:nvPr/>
        </p:nvSpPr>
        <p:spPr>
          <a:xfrm>
            <a:off x="3997655" y="1080444"/>
            <a:ext cx="1229634" cy="894747"/>
          </a:xfrm>
          <a:custGeom>
            <a:avLst/>
            <a:gdLst>
              <a:gd name="connsiteX0" fmla="*/ 0 w 1296144"/>
              <a:gd name="connsiteY0" fmla="*/ 0 h 814297"/>
              <a:gd name="connsiteX1" fmla="*/ 888996 w 1296144"/>
              <a:gd name="connsiteY1" fmla="*/ 0 h 814297"/>
              <a:gd name="connsiteX2" fmla="*/ 1296144 w 1296144"/>
              <a:gd name="connsiteY2" fmla="*/ 407149 h 814297"/>
              <a:gd name="connsiteX3" fmla="*/ 888996 w 1296144"/>
              <a:gd name="connsiteY3" fmla="*/ 814297 h 814297"/>
              <a:gd name="connsiteX4" fmla="*/ 0 w 1296144"/>
              <a:gd name="connsiteY4" fmla="*/ 814297 h 814297"/>
              <a:gd name="connsiteX5" fmla="*/ 0 w 1296144"/>
              <a:gd name="connsiteY5" fmla="*/ 0 h 814297"/>
              <a:gd name="connsiteX0" fmla="*/ 0 w 1296144"/>
              <a:gd name="connsiteY0" fmla="*/ 315311 h 1129608"/>
              <a:gd name="connsiteX1" fmla="*/ 589451 w 1296144"/>
              <a:gd name="connsiteY1" fmla="*/ 0 h 1129608"/>
              <a:gd name="connsiteX2" fmla="*/ 1296144 w 1296144"/>
              <a:gd name="connsiteY2" fmla="*/ 722460 h 1129608"/>
              <a:gd name="connsiteX3" fmla="*/ 888996 w 1296144"/>
              <a:gd name="connsiteY3" fmla="*/ 1129608 h 1129608"/>
              <a:gd name="connsiteX4" fmla="*/ 0 w 1296144"/>
              <a:gd name="connsiteY4" fmla="*/ 1129608 h 1129608"/>
              <a:gd name="connsiteX5" fmla="*/ 0 w 1296144"/>
              <a:gd name="connsiteY5" fmla="*/ 315311 h 1129608"/>
              <a:gd name="connsiteX0" fmla="*/ 0 w 980834"/>
              <a:gd name="connsiteY0" fmla="*/ 315311 h 1129608"/>
              <a:gd name="connsiteX1" fmla="*/ 589451 w 980834"/>
              <a:gd name="connsiteY1" fmla="*/ 0 h 1129608"/>
              <a:gd name="connsiteX2" fmla="*/ 980834 w 980834"/>
              <a:gd name="connsiteY2" fmla="*/ 265260 h 1129608"/>
              <a:gd name="connsiteX3" fmla="*/ 888996 w 980834"/>
              <a:gd name="connsiteY3" fmla="*/ 1129608 h 1129608"/>
              <a:gd name="connsiteX4" fmla="*/ 0 w 980834"/>
              <a:gd name="connsiteY4" fmla="*/ 1129608 h 1129608"/>
              <a:gd name="connsiteX5" fmla="*/ 0 w 980834"/>
              <a:gd name="connsiteY5" fmla="*/ 315311 h 1129608"/>
              <a:gd name="connsiteX0" fmla="*/ 0 w 902006"/>
              <a:gd name="connsiteY0" fmla="*/ 315311 h 1129608"/>
              <a:gd name="connsiteX1" fmla="*/ 58945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1603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888996"/>
              <a:gd name="connsiteY0" fmla="*/ 315311 h 1129608"/>
              <a:gd name="connsiteX1" fmla="*/ 416031 w 888996"/>
              <a:gd name="connsiteY1" fmla="*/ 0 h 1129608"/>
              <a:gd name="connsiteX2" fmla="*/ 870475 w 888996"/>
              <a:gd name="connsiteY2" fmla="*/ 312556 h 1129608"/>
              <a:gd name="connsiteX3" fmla="*/ 888996 w 888996"/>
              <a:gd name="connsiteY3" fmla="*/ 1129608 h 1129608"/>
              <a:gd name="connsiteX4" fmla="*/ 0 w 888996"/>
              <a:gd name="connsiteY4" fmla="*/ 1129608 h 1129608"/>
              <a:gd name="connsiteX5" fmla="*/ 0 w 888996"/>
              <a:gd name="connsiteY5" fmla="*/ 315311 h 1129608"/>
              <a:gd name="connsiteX0" fmla="*/ 0 w 902006"/>
              <a:gd name="connsiteY0" fmla="*/ 315311 h 1129608"/>
              <a:gd name="connsiteX1" fmla="*/ 416031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63328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006" h="1129608">
                <a:moveTo>
                  <a:pt x="0" y="315311"/>
                </a:moveTo>
                <a:lnTo>
                  <a:pt x="463328" y="0"/>
                </a:lnTo>
                <a:cubicBezTo>
                  <a:pt x="630575" y="104185"/>
                  <a:pt x="703228" y="145309"/>
                  <a:pt x="902006" y="312556"/>
                </a:cubicBezTo>
                <a:lnTo>
                  <a:pt x="888996" y="1129608"/>
                </a:lnTo>
                <a:lnTo>
                  <a:pt x="0" y="1129608"/>
                </a:lnTo>
                <a:lnTo>
                  <a:pt x="0" y="315311"/>
                </a:lnTo>
                <a:close/>
              </a:path>
            </a:pathLst>
          </a:cu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TW" b="1" dirty="0" smtClean="0"/>
              <a:t>Play</a:t>
            </a:r>
          </a:p>
        </p:txBody>
      </p:sp>
      <p:sp>
        <p:nvSpPr>
          <p:cNvPr id="27" name="五邊形 18"/>
          <p:cNvSpPr/>
          <p:nvPr/>
        </p:nvSpPr>
        <p:spPr>
          <a:xfrm>
            <a:off x="3925117" y="2235225"/>
            <a:ext cx="1229634" cy="894747"/>
          </a:xfrm>
          <a:custGeom>
            <a:avLst/>
            <a:gdLst>
              <a:gd name="connsiteX0" fmla="*/ 0 w 1296144"/>
              <a:gd name="connsiteY0" fmla="*/ 0 h 814297"/>
              <a:gd name="connsiteX1" fmla="*/ 888996 w 1296144"/>
              <a:gd name="connsiteY1" fmla="*/ 0 h 814297"/>
              <a:gd name="connsiteX2" fmla="*/ 1296144 w 1296144"/>
              <a:gd name="connsiteY2" fmla="*/ 407149 h 814297"/>
              <a:gd name="connsiteX3" fmla="*/ 888996 w 1296144"/>
              <a:gd name="connsiteY3" fmla="*/ 814297 h 814297"/>
              <a:gd name="connsiteX4" fmla="*/ 0 w 1296144"/>
              <a:gd name="connsiteY4" fmla="*/ 814297 h 814297"/>
              <a:gd name="connsiteX5" fmla="*/ 0 w 1296144"/>
              <a:gd name="connsiteY5" fmla="*/ 0 h 814297"/>
              <a:gd name="connsiteX0" fmla="*/ 0 w 1296144"/>
              <a:gd name="connsiteY0" fmla="*/ 315311 h 1129608"/>
              <a:gd name="connsiteX1" fmla="*/ 589451 w 1296144"/>
              <a:gd name="connsiteY1" fmla="*/ 0 h 1129608"/>
              <a:gd name="connsiteX2" fmla="*/ 1296144 w 1296144"/>
              <a:gd name="connsiteY2" fmla="*/ 722460 h 1129608"/>
              <a:gd name="connsiteX3" fmla="*/ 888996 w 1296144"/>
              <a:gd name="connsiteY3" fmla="*/ 1129608 h 1129608"/>
              <a:gd name="connsiteX4" fmla="*/ 0 w 1296144"/>
              <a:gd name="connsiteY4" fmla="*/ 1129608 h 1129608"/>
              <a:gd name="connsiteX5" fmla="*/ 0 w 1296144"/>
              <a:gd name="connsiteY5" fmla="*/ 315311 h 1129608"/>
              <a:gd name="connsiteX0" fmla="*/ 0 w 980834"/>
              <a:gd name="connsiteY0" fmla="*/ 315311 h 1129608"/>
              <a:gd name="connsiteX1" fmla="*/ 589451 w 980834"/>
              <a:gd name="connsiteY1" fmla="*/ 0 h 1129608"/>
              <a:gd name="connsiteX2" fmla="*/ 980834 w 980834"/>
              <a:gd name="connsiteY2" fmla="*/ 265260 h 1129608"/>
              <a:gd name="connsiteX3" fmla="*/ 888996 w 980834"/>
              <a:gd name="connsiteY3" fmla="*/ 1129608 h 1129608"/>
              <a:gd name="connsiteX4" fmla="*/ 0 w 980834"/>
              <a:gd name="connsiteY4" fmla="*/ 1129608 h 1129608"/>
              <a:gd name="connsiteX5" fmla="*/ 0 w 980834"/>
              <a:gd name="connsiteY5" fmla="*/ 315311 h 1129608"/>
              <a:gd name="connsiteX0" fmla="*/ 0 w 902006"/>
              <a:gd name="connsiteY0" fmla="*/ 315311 h 1129608"/>
              <a:gd name="connsiteX1" fmla="*/ 58945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1603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888996"/>
              <a:gd name="connsiteY0" fmla="*/ 315311 h 1129608"/>
              <a:gd name="connsiteX1" fmla="*/ 416031 w 888996"/>
              <a:gd name="connsiteY1" fmla="*/ 0 h 1129608"/>
              <a:gd name="connsiteX2" fmla="*/ 870475 w 888996"/>
              <a:gd name="connsiteY2" fmla="*/ 312556 h 1129608"/>
              <a:gd name="connsiteX3" fmla="*/ 888996 w 888996"/>
              <a:gd name="connsiteY3" fmla="*/ 1129608 h 1129608"/>
              <a:gd name="connsiteX4" fmla="*/ 0 w 888996"/>
              <a:gd name="connsiteY4" fmla="*/ 1129608 h 1129608"/>
              <a:gd name="connsiteX5" fmla="*/ 0 w 888996"/>
              <a:gd name="connsiteY5" fmla="*/ 315311 h 1129608"/>
              <a:gd name="connsiteX0" fmla="*/ 0 w 902006"/>
              <a:gd name="connsiteY0" fmla="*/ 315311 h 1129608"/>
              <a:gd name="connsiteX1" fmla="*/ 416031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63328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006" h="1129608">
                <a:moveTo>
                  <a:pt x="0" y="315311"/>
                </a:moveTo>
                <a:lnTo>
                  <a:pt x="463328" y="0"/>
                </a:lnTo>
                <a:cubicBezTo>
                  <a:pt x="630575" y="104185"/>
                  <a:pt x="703228" y="145309"/>
                  <a:pt x="902006" y="312556"/>
                </a:cubicBezTo>
                <a:lnTo>
                  <a:pt x="888996" y="1129608"/>
                </a:lnTo>
                <a:lnTo>
                  <a:pt x="0" y="1129608"/>
                </a:lnTo>
                <a:lnTo>
                  <a:pt x="0" y="315311"/>
                </a:lnTo>
                <a:close/>
              </a:path>
            </a:pathLst>
          </a:cu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TW" b="1" dirty="0" smtClean="0"/>
              <a:t>NoSQL</a:t>
            </a:r>
          </a:p>
        </p:txBody>
      </p:sp>
      <p:sp>
        <p:nvSpPr>
          <p:cNvPr id="28" name="五邊形 18"/>
          <p:cNvSpPr/>
          <p:nvPr/>
        </p:nvSpPr>
        <p:spPr>
          <a:xfrm>
            <a:off x="5365277" y="2235225"/>
            <a:ext cx="1229634" cy="894747"/>
          </a:xfrm>
          <a:custGeom>
            <a:avLst/>
            <a:gdLst>
              <a:gd name="connsiteX0" fmla="*/ 0 w 1296144"/>
              <a:gd name="connsiteY0" fmla="*/ 0 h 814297"/>
              <a:gd name="connsiteX1" fmla="*/ 888996 w 1296144"/>
              <a:gd name="connsiteY1" fmla="*/ 0 h 814297"/>
              <a:gd name="connsiteX2" fmla="*/ 1296144 w 1296144"/>
              <a:gd name="connsiteY2" fmla="*/ 407149 h 814297"/>
              <a:gd name="connsiteX3" fmla="*/ 888996 w 1296144"/>
              <a:gd name="connsiteY3" fmla="*/ 814297 h 814297"/>
              <a:gd name="connsiteX4" fmla="*/ 0 w 1296144"/>
              <a:gd name="connsiteY4" fmla="*/ 814297 h 814297"/>
              <a:gd name="connsiteX5" fmla="*/ 0 w 1296144"/>
              <a:gd name="connsiteY5" fmla="*/ 0 h 814297"/>
              <a:gd name="connsiteX0" fmla="*/ 0 w 1296144"/>
              <a:gd name="connsiteY0" fmla="*/ 315311 h 1129608"/>
              <a:gd name="connsiteX1" fmla="*/ 589451 w 1296144"/>
              <a:gd name="connsiteY1" fmla="*/ 0 h 1129608"/>
              <a:gd name="connsiteX2" fmla="*/ 1296144 w 1296144"/>
              <a:gd name="connsiteY2" fmla="*/ 722460 h 1129608"/>
              <a:gd name="connsiteX3" fmla="*/ 888996 w 1296144"/>
              <a:gd name="connsiteY3" fmla="*/ 1129608 h 1129608"/>
              <a:gd name="connsiteX4" fmla="*/ 0 w 1296144"/>
              <a:gd name="connsiteY4" fmla="*/ 1129608 h 1129608"/>
              <a:gd name="connsiteX5" fmla="*/ 0 w 1296144"/>
              <a:gd name="connsiteY5" fmla="*/ 315311 h 1129608"/>
              <a:gd name="connsiteX0" fmla="*/ 0 w 980834"/>
              <a:gd name="connsiteY0" fmla="*/ 315311 h 1129608"/>
              <a:gd name="connsiteX1" fmla="*/ 589451 w 980834"/>
              <a:gd name="connsiteY1" fmla="*/ 0 h 1129608"/>
              <a:gd name="connsiteX2" fmla="*/ 980834 w 980834"/>
              <a:gd name="connsiteY2" fmla="*/ 265260 h 1129608"/>
              <a:gd name="connsiteX3" fmla="*/ 888996 w 980834"/>
              <a:gd name="connsiteY3" fmla="*/ 1129608 h 1129608"/>
              <a:gd name="connsiteX4" fmla="*/ 0 w 980834"/>
              <a:gd name="connsiteY4" fmla="*/ 1129608 h 1129608"/>
              <a:gd name="connsiteX5" fmla="*/ 0 w 980834"/>
              <a:gd name="connsiteY5" fmla="*/ 315311 h 1129608"/>
              <a:gd name="connsiteX0" fmla="*/ 0 w 902006"/>
              <a:gd name="connsiteY0" fmla="*/ 315311 h 1129608"/>
              <a:gd name="connsiteX1" fmla="*/ 58945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1603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888996"/>
              <a:gd name="connsiteY0" fmla="*/ 315311 h 1129608"/>
              <a:gd name="connsiteX1" fmla="*/ 416031 w 888996"/>
              <a:gd name="connsiteY1" fmla="*/ 0 h 1129608"/>
              <a:gd name="connsiteX2" fmla="*/ 870475 w 888996"/>
              <a:gd name="connsiteY2" fmla="*/ 312556 h 1129608"/>
              <a:gd name="connsiteX3" fmla="*/ 888996 w 888996"/>
              <a:gd name="connsiteY3" fmla="*/ 1129608 h 1129608"/>
              <a:gd name="connsiteX4" fmla="*/ 0 w 888996"/>
              <a:gd name="connsiteY4" fmla="*/ 1129608 h 1129608"/>
              <a:gd name="connsiteX5" fmla="*/ 0 w 888996"/>
              <a:gd name="connsiteY5" fmla="*/ 315311 h 1129608"/>
              <a:gd name="connsiteX0" fmla="*/ 0 w 902006"/>
              <a:gd name="connsiteY0" fmla="*/ 315311 h 1129608"/>
              <a:gd name="connsiteX1" fmla="*/ 416031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63328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006" h="1129608">
                <a:moveTo>
                  <a:pt x="0" y="315311"/>
                </a:moveTo>
                <a:lnTo>
                  <a:pt x="463328" y="0"/>
                </a:lnTo>
                <a:cubicBezTo>
                  <a:pt x="630575" y="104185"/>
                  <a:pt x="703228" y="145309"/>
                  <a:pt x="902006" y="312556"/>
                </a:cubicBezTo>
                <a:lnTo>
                  <a:pt x="888996" y="1129608"/>
                </a:lnTo>
                <a:lnTo>
                  <a:pt x="0" y="1129608"/>
                </a:lnTo>
                <a:lnTo>
                  <a:pt x="0" y="315311"/>
                </a:lnTo>
                <a:close/>
              </a:path>
            </a:pathLst>
          </a:cu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TW" b="1" dirty="0" smtClean="0"/>
              <a:t>Solr</a:t>
            </a:r>
          </a:p>
        </p:txBody>
      </p:sp>
      <p:pic>
        <p:nvPicPr>
          <p:cNvPr id="1030" name="Picture 6" descr="http://10minbasics.com/wp-content/uploads/2015/10/spark-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2819" y="4589340"/>
            <a:ext cx="1916634" cy="920936"/>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http://nutch.apache.org/assets/img/nutch_logo_t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7298" y="3597853"/>
            <a:ext cx="1785543" cy="708315"/>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https://s3.amazonaws.com/cloud.ohloh.net/attachments/87525/solr-logo-512x512_m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8888" y="2279414"/>
            <a:ext cx="884450" cy="884450"/>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http://img.informer.com/icons_mac/png/128/207/20784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73338" y="1885221"/>
            <a:ext cx="856092" cy="856092"/>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https://upload.wikimedia.org/wikipedia/commons/thumb/5/5e/Cassandra_logo.svg/50px-Cassandra_logo.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3338" y="3005959"/>
            <a:ext cx="870432" cy="591894"/>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http://www.macupdate.com/images/icons256/50318.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62841" y="1171043"/>
            <a:ext cx="812835" cy="812835"/>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文字方塊 13"/>
          <p:cNvSpPr txBox="1"/>
          <p:nvPr/>
        </p:nvSpPr>
        <p:spPr>
          <a:xfrm>
            <a:off x="899669" y="1089131"/>
            <a:ext cx="7131042" cy="400110"/>
          </a:xfrm>
          <a:prstGeom prst="rect">
            <a:avLst/>
          </a:prstGeom>
          <a:noFill/>
        </p:spPr>
        <p:txBody>
          <a:bodyPr wrap="square" rtlCol="0">
            <a:spAutoFit/>
          </a:bodyPr>
          <a:lstStyle/>
          <a:p>
            <a:r>
              <a:rPr lang="zh-TW" altLang="en-US" sz="2000" b="1" dirty="0" smtClean="0">
                <a:latin typeface="微軟正黑體" panose="020B0604030504040204" pitchFamily="34" charset="-120"/>
                <a:ea typeface="微軟正黑體" panose="020B0604030504040204" pitchFamily="34" charset="-120"/>
              </a:rPr>
              <a:t>使用者呈現端</a:t>
            </a:r>
            <a:endParaRPr lang="zh-TW" altLang="en-US" sz="2000" b="1" dirty="0">
              <a:latin typeface="微軟正黑體" panose="020B0604030504040204" pitchFamily="34" charset="-120"/>
              <a:ea typeface="微軟正黑體" panose="020B0604030504040204" pitchFamily="34" charset="-120"/>
            </a:endParaRPr>
          </a:p>
        </p:txBody>
      </p:sp>
      <p:sp>
        <p:nvSpPr>
          <p:cNvPr id="40" name="文字方塊 39"/>
          <p:cNvSpPr txBox="1"/>
          <p:nvPr/>
        </p:nvSpPr>
        <p:spPr>
          <a:xfrm>
            <a:off x="1082425" y="5692032"/>
            <a:ext cx="6915018" cy="400110"/>
          </a:xfrm>
          <a:prstGeom prst="rect">
            <a:avLst/>
          </a:prstGeom>
          <a:noFill/>
        </p:spPr>
        <p:txBody>
          <a:bodyPr wrap="square" rtlCol="0">
            <a:spAutoFit/>
          </a:bodyPr>
          <a:lstStyle/>
          <a:p>
            <a:r>
              <a:rPr lang="zh-TW" altLang="en-US" sz="2000" b="1" dirty="0" smtClean="0">
                <a:solidFill>
                  <a:schemeClr val="bg1"/>
                </a:solidFill>
                <a:latin typeface="微軟正黑體" panose="020B0604030504040204" pitchFamily="34" charset="-120"/>
                <a:ea typeface="微軟正黑體" panose="020B0604030504040204" pitchFamily="34" charset="-120"/>
              </a:rPr>
              <a:t>系統層</a:t>
            </a:r>
            <a:endParaRPr lang="en-US" altLang="zh-TW" sz="2000" b="1" dirty="0" smtClean="0">
              <a:solidFill>
                <a:schemeClr val="bg1"/>
              </a:solidFill>
              <a:latin typeface="微軟正黑體" panose="020B0604030504040204" pitchFamily="34" charset="-120"/>
              <a:ea typeface="微軟正黑體" panose="020B0604030504040204" pitchFamily="34" charset="-120"/>
            </a:endParaRPr>
          </a:p>
        </p:txBody>
      </p:sp>
      <p:sp>
        <p:nvSpPr>
          <p:cNvPr id="41" name="五邊形 18"/>
          <p:cNvSpPr/>
          <p:nvPr/>
        </p:nvSpPr>
        <p:spPr>
          <a:xfrm>
            <a:off x="5347062" y="1061860"/>
            <a:ext cx="1229634" cy="894747"/>
          </a:xfrm>
          <a:custGeom>
            <a:avLst/>
            <a:gdLst>
              <a:gd name="connsiteX0" fmla="*/ 0 w 1296144"/>
              <a:gd name="connsiteY0" fmla="*/ 0 h 814297"/>
              <a:gd name="connsiteX1" fmla="*/ 888996 w 1296144"/>
              <a:gd name="connsiteY1" fmla="*/ 0 h 814297"/>
              <a:gd name="connsiteX2" fmla="*/ 1296144 w 1296144"/>
              <a:gd name="connsiteY2" fmla="*/ 407149 h 814297"/>
              <a:gd name="connsiteX3" fmla="*/ 888996 w 1296144"/>
              <a:gd name="connsiteY3" fmla="*/ 814297 h 814297"/>
              <a:gd name="connsiteX4" fmla="*/ 0 w 1296144"/>
              <a:gd name="connsiteY4" fmla="*/ 814297 h 814297"/>
              <a:gd name="connsiteX5" fmla="*/ 0 w 1296144"/>
              <a:gd name="connsiteY5" fmla="*/ 0 h 814297"/>
              <a:gd name="connsiteX0" fmla="*/ 0 w 1296144"/>
              <a:gd name="connsiteY0" fmla="*/ 315311 h 1129608"/>
              <a:gd name="connsiteX1" fmla="*/ 589451 w 1296144"/>
              <a:gd name="connsiteY1" fmla="*/ 0 h 1129608"/>
              <a:gd name="connsiteX2" fmla="*/ 1296144 w 1296144"/>
              <a:gd name="connsiteY2" fmla="*/ 722460 h 1129608"/>
              <a:gd name="connsiteX3" fmla="*/ 888996 w 1296144"/>
              <a:gd name="connsiteY3" fmla="*/ 1129608 h 1129608"/>
              <a:gd name="connsiteX4" fmla="*/ 0 w 1296144"/>
              <a:gd name="connsiteY4" fmla="*/ 1129608 h 1129608"/>
              <a:gd name="connsiteX5" fmla="*/ 0 w 1296144"/>
              <a:gd name="connsiteY5" fmla="*/ 315311 h 1129608"/>
              <a:gd name="connsiteX0" fmla="*/ 0 w 980834"/>
              <a:gd name="connsiteY0" fmla="*/ 315311 h 1129608"/>
              <a:gd name="connsiteX1" fmla="*/ 589451 w 980834"/>
              <a:gd name="connsiteY1" fmla="*/ 0 h 1129608"/>
              <a:gd name="connsiteX2" fmla="*/ 980834 w 980834"/>
              <a:gd name="connsiteY2" fmla="*/ 265260 h 1129608"/>
              <a:gd name="connsiteX3" fmla="*/ 888996 w 980834"/>
              <a:gd name="connsiteY3" fmla="*/ 1129608 h 1129608"/>
              <a:gd name="connsiteX4" fmla="*/ 0 w 980834"/>
              <a:gd name="connsiteY4" fmla="*/ 1129608 h 1129608"/>
              <a:gd name="connsiteX5" fmla="*/ 0 w 980834"/>
              <a:gd name="connsiteY5" fmla="*/ 315311 h 1129608"/>
              <a:gd name="connsiteX0" fmla="*/ 0 w 902006"/>
              <a:gd name="connsiteY0" fmla="*/ 315311 h 1129608"/>
              <a:gd name="connsiteX1" fmla="*/ 58945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1603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888996"/>
              <a:gd name="connsiteY0" fmla="*/ 315311 h 1129608"/>
              <a:gd name="connsiteX1" fmla="*/ 416031 w 888996"/>
              <a:gd name="connsiteY1" fmla="*/ 0 h 1129608"/>
              <a:gd name="connsiteX2" fmla="*/ 870475 w 888996"/>
              <a:gd name="connsiteY2" fmla="*/ 312556 h 1129608"/>
              <a:gd name="connsiteX3" fmla="*/ 888996 w 888996"/>
              <a:gd name="connsiteY3" fmla="*/ 1129608 h 1129608"/>
              <a:gd name="connsiteX4" fmla="*/ 0 w 888996"/>
              <a:gd name="connsiteY4" fmla="*/ 1129608 h 1129608"/>
              <a:gd name="connsiteX5" fmla="*/ 0 w 888996"/>
              <a:gd name="connsiteY5" fmla="*/ 315311 h 1129608"/>
              <a:gd name="connsiteX0" fmla="*/ 0 w 902006"/>
              <a:gd name="connsiteY0" fmla="*/ 315311 h 1129608"/>
              <a:gd name="connsiteX1" fmla="*/ 416031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63328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006" h="1129608">
                <a:moveTo>
                  <a:pt x="0" y="315311"/>
                </a:moveTo>
                <a:lnTo>
                  <a:pt x="463328" y="0"/>
                </a:lnTo>
                <a:cubicBezTo>
                  <a:pt x="630575" y="104185"/>
                  <a:pt x="703228" y="145309"/>
                  <a:pt x="902006" y="312556"/>
                </a:cubicBezTo>
                <a:lnTo>
                  <a:pt x="888996" y="1129608"/>
                </a:lnTo>
                <a:lnTo>
                  <a:pt x="0" y="1129608"/>
                </a:lnTo>
                <a:lnTo>
                  <a:pt x="0" y="315311"/>
                </a:lnTo>
                <a:close/>
              </a:path>
            </a:pathLst>
          </a:cu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TW" b="1" dirty="0" smtClean="0"/>
              <a:t>hue</a:t>
            </a:r>
          </a:p>
        </p:txBody>
      </p:sp>
      <p:pic>
        <p:nvPicPr>
          <p:cNvPr id="1042" name="Picture 18" descr="https://issues.cloudera.org/secure/projectavatar?pid=10011&amp;avatarId=102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02033" y="925488"/>
            <a:ext cx="727395" cy="727395"/>
          </a:xfrm>
          <a:prstGeom prst="rect">
            <a:avLst/>
          </a:prstGeom>
          <a:noFill/>
          <a:extLst>
            <a:ext uri="{909E8E84-426E-40dd-AFC4-6F175D3DCCD1}">
              <a14:hiddenFill xmlns="" xmlns:a14="http://schemas.microsoft.com/office/drawing/2010/main">
                <a:solidFill>
                  <a:srgbClr val="FFFFFF"/>
                </a:solidFill>
              </a14:hiddenFill>
            </a:ext>
          </a:extLst>
        </p:spPr>
      </p:pic>
      <p:sp>
        <p:nvSpPr>
          <p:cNvPr id="44" name="五邊形 18"/>
          <p:cNvSpPr/>
          <p:nvPr/>
        </p:nvSpPr>
        <p:spPr>
          <a:xfrm>
            <a:off x="3850373" y="3464634"/>
            <a:ext cx="1229634" cy="894747"/>
          </a:xfrm>
          <a:custGeom>
            <a:avLst/>
            <a:gdLst>
              <a:gd name="connsiteX0" fmla="*/ 0 w 1296144"/>
              <a:gd name="connsiteY0" fmla="*/ 0 h 814297"/>
              <a:gd name="connsiteX1" fmla="*/ 888996 w 1296144"/>
              <a:gd name="connsiteY1" fmla="*/ 0 h 814297"/>
              <a:gd name="connsiteX2" fmla="*/ 1296144 w 1296144"/>
              <a:gd name="connsiteY2" fmla="*/ 407149 h 814297"/>
              <a:gd name="connsiteX3" fmla="*/ 888996 w 1296144"/>
              <a:gd name="connsiteY3" fmla="*/ 814297 h 814297"/>
              <a:gd name="connsiteX4" fmla="*/ 0 w 1296144"/>
              <a:gd name="connsiteY4" fmla="*/ 814297 h 814297"/>
              <a:gd name="connsiteX5" fmla="*/ 0 w 1296144"/>
              <a:gd name="connsiteY5" fmla="*/ 0 h 814297"/>
              <a:gd name="connsiteX0" fmla="*/ 0 w 1296144"/>
              <a:gd name="connsiteY0" fmla="*/ 315311 h 1129608"/>
              <a:gd name="connsiteX1" fmla="*/ 589451 w 1296144"/>
              <a:gd name="connsiteY1" fmla="*/ 0 h 1129608"/>
              <a:gd name="connsiteX2" fmla="*/ 1296144 w 1296144"/>
              <a:gd name="connsiteY2" fmla="*/ 722460 h 1129608"/>
              <a:gd name="connsiteX3" fmla="*/ 888996 w 1296144"/>
              <a:gd name="connsiteY3" fmla="*/ 1129608 h 1129608"/>
              <a:gd name="connsiteX4" fmla="*/ 0 w 1296144"/>
              <a:gd name="connsiteY4" fmla="*/ 1129608 h 1129608"/>
              <a:gd name="connsiteX5" fmla="*/ 0 w 1296144"/>
              <a:gd name="connsiteY5" fmla="*/ 315311 h 1129608"/>
              <a:gd name="connsiteX0" fmla="*/ 0 w 980834"/>
              <a:gd name="connsiteY0" fmla="*/ 315311 h 1129608"/>
              <a:gd name="connsiteX1" fmla="*/ 589451 w 980834"/>
              <a:gd name="connsiteY1" fmla="*/ 0 h 1129608"/>
              <a:gd name="connsiteX2" fmla="*/ 980834 w 980834"/>
              <a:gd name="connsiteY2" fmla="*/ 265260 h 1129608"/>
              <a:gd name="connsiteX3" fmla="*/ 888996 w 980834"/>
              <a:gd name="connsiteY3" fmla="*/ 1129608 h 1129608"/>
              <a:gd name="connsiteX4" fmla="*/ 0 w 980834"/>
              <a:gd name="connsiteY4" fmla="*/ 1129608 h 1129608"/>
              <a:gd name="connsiteX5" fmla="*/ 0 w 980834"/>
              <a:gd name="connsiteY5" fmla="*/ 315311 h 1129608"/>
              <a:gd name="connsiteX0" fmla="*/ 0 w 902006"/>
              <a:gd name="connsiteY0" fmla="*/ 315311 h 1129608"/>
              <a:gd name="connsiteX1" fmla="*/ 58945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16031 w 902006"/>
              <a:gd name="connsiteY1" fmla="*/ 0 h 1129608"/>
              <a:gd name="connsiteX2" fmla="*/ 902006 w 902006"/>
              <a:gd name="connsiteY2" fmla="*/ 281025 h 1129608"/>
              <a:gd name="connsiteX3" fmla="*/ 888996 w 902006"/>
              <a:gd name="connsiteY3" fmla="*/ 1129608 h 1129608"/>
              <a:gd name="connsiteX4" fmla="*/ 0 w 902006"/>
              <a:gd name="connsiteY4" fmla="*/ 1129608 h 1129608"/>
              <a:gd name="connsiteX5" fmla="*/ 0 w 902006"/>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917771"/>
              <a:gd name="connsiteY0" fmla="*/ 315311 h 1129608"/>
              <a:gd name="connsiteX1" fmla="*/ 416031 w 917771"/>
              <a:gd name="connsiteY1" fmla="*/ 0 h 1129608"/>
              <a:gd name="connsiteX2" fmla="*/ 917771 w 917771"/>
              <a:gd name="connsiteY2" fmla="*/ 312556 h 1129608"/>
              <a:gd name="connsiteX3" fmla="*/ 888996 w 917771"/>
              <a:gd name="connsiteY3" fmla="*/ 1129608 h 1129608"/>
              <a:gd name="connsiteX4" fmla="*/ 0 w 917771"/>
              <a:gd name="connsiteY4" fmla="*/ 1129608 h 1129608"/>
              <a:gd name="connsiteX5" fmla="*/ 0 w 917771"/>
              <a:gd name="connsiteY5" fmla="*/ 315311 h 1129608"/>
              <a:gd name="connsiteX0" fmla="*/ 0 w 888996"/>
              <a:gd name="connsiteY0" fmla="*/ 315311 h 1129608"/>
              <a:gd name="connsiteX1" fmla="*/ 416031 w 888996"/>
              <a:gd name="connsiteY1" fmla="*/ 0 h 1129608"/>
              <a:gd name="connsiteX2" fmla="*/ 870475 w 888996"/>
              <a:gd name="connsiteY2" fmla="*/ 312556 h 1129608"/>
              <a:gd name="connsiteX3" fmla="*/ 888996 w 888996"/>
              <a:gd name="connsiteY3" fmla="*/ 1129608 h 1129608"/>
              <a:gd name="connsiteX4" fmla="*/ 0 w 888996"/>
              <a:gd name="connsiteY4" fmla="*/ 1129608 h 1129608"/>
              <a:gd name="connsiteX5" fmla="*/ 0 w 888996"/>
              <a:gd name="connsiteY5" fmla="*/ 315311 h 1129608"/>
              <a:gd name="connsiteX0" fmla="*/ 0 w 902006"/>
              <a:gd name="connsiteY0" fmla="*/ 315311 h 1129608"/>
              <a:gd name="connsiteX1" fmla="*/ 416031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 name="connsiteX0" fmla="*/ 0 w 902006"/>
              <a:gd name="connsiteY0" fmla="*/ 315311 h 1129608"/>
              <a:gd name="connsiteX1" fmla="*/ 463328 w 902006"/>
              <a:gd name="connsiteY1" fmla="*/ 0 h 1129608"/>
              <a:gd name="connsiteX2" fmla="*/ 902006 w 902006"/>
              <a:gd name="connsiteY2" fmla="*/ 312556 h 1129608"/>
              <a:gd name="connsiteX3" fmla="*/ 888996 w 902006"/>
              <a:gd name="connsiteY3" fmla="*/ 1129608 h 1129608"/>
              <a:gd name="connsiteX4" fmla="*/ 0 w 902006"/>
              <a:gd name="connsiteY4" fmla="*/ 1129608 h 1129608"/>
              <a:gd name="connsiteX5" fmla="*/ 0 w 902006"/>
              <a:gd name="connsiteY5" fmla="*/ 315311 h 112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006" h="1129608">
                <a:moveTo>
                  <a:pt x="0" y="315311"/>
                </a:moveTo>
                <a:lnTo>
                  <a:pt x="463328" y="0"/>
                </a:lnTo>
                <a:cubicBezTo>
                  <a:pt x="630575" y="104185"/>
                  <a:pt x="703228" y="145309"/>
                  <a:pt x="902006" y="312556"/>
                </a:cubicBezTo>
                <a:lnTo>
                  <a:pt x="888996" y="1129608"/>
                </a:lnTo>
                <a:lnTo>
                  <a:pt x="0" y="1129608"/>
                </a:lnTo>
                <a:lnTo>
                  <a:pt x="0" y="315311"/>
                </a:lnTo>
                <a:close/>
              </a:path>
            </a:pathLst>
          </a:cu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TW" b="1" dirty="0" smtClean="0"/>
              <a:t>Hive</a:t>
            </a:r>
          </a:p>
        </p:txBody>
      </p:sp>
      <p:pic>
        <p:nvPicPr>
          <p:cNvPr id="1044" name="Picture 20" descr="http://www.aquafold.com/images/hive_logo_48x35.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13568" y="3842593"/>
            <a:ext cx="917067" cy="67376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06241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矩形 192"/>
          <p:cNvSpPr/>
          <p:nvPr/>
        </p:nvSpPr>
        <p:spPr>
          <a:xfrm>
            <a:off x="395536" y="1857795"/>
            <a:ext cx="7488832" cy="386794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 name="矩形 1"/>
          <p:cNvSpPr/>
          <p:nvPr/>
        </p:nvSpPr>
        <p:spPr>
          <a:xfrm>
            <a:off x="611560" y="2083609"/>
            <a:ext cx="2285268" cy="1993463"/>
          </a:xfrm>
          <a:prstGeom prst="rect">
            <a:avLst/>
          </a:prstGeom>
          <a:solidFill>
            <a:schemeClr val="bg1">
              <a:lumMod val="95000"/>
            </a:schemeClr>
          </a:solidFill>
          <a:ln w="28575">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r>
              <a:rPr lang="zh-TW" altLang="en-US" sz="2000" b="1" dirty="0" smtClean="0">
                <a:solidFill>
                  <a:schemeClr val="accent1">
                    <a:lumMod val="5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前處理</a:t>
            </a:r>
            <a:endParaRPr lang="zh-TW" altLang="en-US" sz="2000" b="1" dirty="0">
              <a:solidFill>
                <a:schemeClr val="accent1">
                  <a:lumMod val="5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28" name="矩形 27"/>
          <p:cNvSpPr/>
          <p:nvPr/>
        </p:nvSpPr>
        <p:spPr>
          <a:xfrm>
            <a:off x="5796136" y="2492896"/>
            <a:ext cx="1849284" cy="3024336"/>
          </a:xfrm>
          <a:prstGeom prst="rect">
            <a:avLst/>
          </a:prstGeom>
          <a:solidFill>
            <a:schemeClr val="bg1">
              <a:lumMod val="95000"/>
            </a:schemeClr>
          </a:solidFill>
          <a:ln w="28575">
            <a:solidFill>
              <a:srgbClr val="7030A0"/>
            </a:solidFill>
          </a:ln>
        </p:spPr>
        <p:style>
          <a:lnRef idx="2">
            <a:schemeClr val="accent1"/>
          </a:lnRef>
          <a:fillRef idx="1">
            <a:schemeClr val="lt1"/>
          </a:fillRef>
          <a:effectRef idx="0">
            <a:schemeClr val="accent1"/>
          </a:effectRef>
          <a:fontRef idx="minor">
            <a:schemeClr val="dk1"/>
          </a:fontRef>
        </p:style>
        <p:txBody>
          <a:bodyPr rtlCol="0" anchor="t"/>
          <a:lstStyle/>
          <a:p>
            <a:r>
              <a:rPr lang="zh-TW" altLang="en-US" sz="2000" b="1" dirty="0" smtClean="0">
                <a:solidFill>
                  <a:schemeClr val="accent1">
                    <a:lumMod val="5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使用者呈現端</a:t>
            </a:r>
            <a:endParaRPr lang="zh-TW" altLang="en-US" sz="2000" b="1" dirty="0">
              <a:solidFill>
                <a:schemeClr val="accent1">
                  <a:lumMod val="5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33" name="矩形 32"/>
          <p:cNvSpPr/>
          <p:nvPr/>
        </p:nvSpPr>
        <p:spPr>
          <a:xfrm>
            <a:off x="611560" y="4257721"/>
            <a:ext cx="2285268" cy="1259511"/>
          </a:xfrm>
          <a:prstGeom prst="rect">
            <a:avLst/>
          </a:prstGeom>
          <a:solidFill>
            <a:schemeClr val="bg1">
              <a:lumMod val="95000"/>
            </a:schemeClr>
          </a:solidFill>
          <a:ln w="28575">
            <a:solidFill>
              <a:schemeClr val="accent5">
                <a:lumMod val="50000"/>
              </a:schemeClr>
            </a:solidFill>
          </a:ln>
        </p:spPr>
        <p:style>
          <a:lnRef idx="2">
            <a:schemeClr val="accent1"/>
          </a:lnRef>
          <a:fillRef idx="1">
            <a:schemeClr val="lt1"/>
          </a:fillRef>
          <a:effectRef idx="0">
            <a:schemeClr val="accent1"/>
          </a:effectRef>
          <a:fontRef idx="minor">
            <a:schemeClr val="dk1"/>
          </a:fontRef>
        </p:style>
        <p:txBody>
          <a:bodyPr rtlCol="0" anchor="t"/>
          <a:lstStyle/>
          <a:p>
            <a:r>
              <a:rPr lang="zh-TW" altLang="en-US" sz="2000" b="1" dirty="0" smtClean="0">
                <a:solidFill>
                  <a:schemeClr val="accent1">
                    <a:lumMod val="5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分析端</a:t>
            </a:r>
            <a:endParaRPr lang="zh-TW" altLang="en-US" sz="2000" b="1" dirty="0">
              <a:solidFill>
                <a:schemeClr val="accent1">
                  <a:lumMod val="5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34" name="矩形 33"/>
          <p:cNvSpPr/>
          <p:nvPr/>
        </p:nvSpPr>
        <p:spPr>
          <a:xfrm>
            <a:off x="3218866" y="2492896"/>
            <a:ext cx="2285268" cy="3024336"/>
          </a:xfrm>
          <a:prstGeom prst="rect">
            <a:avLst/>
          </a:prstGeom>
          <a:solidFill>
            <a:schemeClr val="bg1">
              <a:lumMod val="95000"/>
            </a:schemeClr>
          </a:solidFill>
          <a:ln w="28575">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r>
              <a:rPr lang="zh-TW" altLang="en-US" sz="2000" b="1" dirty="0">
                <a:solidFill>
                  <a:schemeClr val="accent1">
                    <a:lumMod val="5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資料倉儲</a:t>
            </a:r>
          </a:p>
        </p:txBody>
      </p:sp>
      <p:grpSp>
        <p:nvGrpSpPr>
          <p:cNvPr id="215" name="群組 214"/>
          <p:cNvGrpSpPr/>
          <p:nvPr/>
        </p:nvGrpSpPr>
        <p:grpSpPr>
          <a:xfrm>
            <a:off x="72009" y="0"/>
            <a:ext cx="9036495" cy="2355140"/>
            <a:chOff x="72009" y="0"/>
            <a:chExt cx="9036495" cy="2355140"/>
          </a:xfrm>
        </p:grpSpPr>
        <p:pic>
          <p:nvPicPr>
            <p:cNvPr id="1043" name="Picture 19"/>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2009" y="0"/>
              <a:ext cx="9036495" cy="16812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14" name="文字方塊 213"/>
            <p:cNvSpPr txBox="1"/>
            <p:nvPr/>
          </p:nvSpPr>
          <p:spPr>
            <a:xfrm>
              <a:off x="1696926" y="840615"/>
              <a:ext cx="3373788" cy="523220"/>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TW" altLang="en-US" sz="2800" b="1" dirty="0" smtClean="0">
                  <a:latin typeface="微軟正黑體" panose="020B0604030504040204" pitchFamily="34" charset="-120"/>
                  <a:ea typeface="微軟正黑體" panose="020B0604030504040204" pitchFamily="34" charset="-120"/>
                </a:rPr>
                <a:t>政府開放資料平台</a:t>
              </a:r>
              <a:endParaRPr lang="zh-TW" altLang="en-US" sz="2800" b="1" dirty="0">
                <a:latin typeface="微軟正黑體" panose="020B0604030504040204" pitchFamily="34" charset="-120"/>
                <a:ea typeface="微軟正黑體" panose="020B0604030504040204" pitchFamily="34" charset="-120"/>
              </a:endParaRPr>
            </a:p>
          </p:txBody>
        </p:sp>
        <p:sp>
          <p:nvSpPr>
            <p:cNvPr id="50" name="文字方塊 49"/>
            <p:cNvSpPr txBox="1"/>
            <p:nvPr/>
          </p:nvSpPr>
          <p:spPr>
            <a:xfrm>
              <a:off x="5070714" y="1831920"/>
              <a:ext cx="2741646" cy="523220"/>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ltLang="zh-TW" sz="2800" b="1" dirty="0" smtClean="0">
                  <a:latin typeface="微軟正黑體" panose="020B0604030504040204" pitchFamily="34" charset="-120"/>
                  <a:ea typeface="微軟正黑體" panose="020B0604030504040204" pitchFamily="34" charset="-120"/>
                </a:rPr>
                <a:t>IPGOD</a:t>
              </a:r>
              <a:endParaRPr lang="zh-TW" altLang="en-US" sz="2800" b="1" dirty="0">
                <a:latin typeface="微軟正黑體" panose="020B0604030504040204" pitchFamily="34" charset="-120"/>
                <a:ea typeface="微軟正黑體" panose="020B0604030504040204" pitchFamily="34" charset="-120"/>
              </a:endParaRPr>
            </a:p>
          </p:txBody>
        </p:sp>
      </p:grpSp>
      <p:sp>
        <p:nvSpPr>
          <p:cNvPr id="213" name="流程圖: 人工輸入 212"/>
          <p:cNvSpPr/>
          <p:nvPr/>
        </p:nvSpPr>
        <p:spPr>
          <a:xfrm>
            <a:off x="-6708" y="5877271"/>
            <a:ext cx="9150708" cy="9807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83 w 10000"/>
              <a:gd name="connsiteY0" fmla="*/ 0 h 11613"/>
              <a:gd name="connsiteX1" fmla="*/ 10000 w 10000"/>
              <a:gd name="connsiteY1" fmla="*/ 1613 h 11613"/>
              <a:gd name="connsiteX2" fmla="*/ 10000 w 10000"/>
              <a:gd name="connsiteY2" fmla="*/ 11613 h 11613"/>
              <a:gd name="connsiteX3" fmla="*/ 0 w 10000"/>
              <a:gd name="connsiteY3" fmla="*/ 11613 h 11613"/>
              <a:gd name="connsiteX4" fmla="*/ 83 w 10000"/>
              <a:gd name="connsiteY4" fmla="*/ 0 h 11613"/>
              <a:gd name="connsiteX0" fmla="*/ 83 w 10000"/>
              <a:gd name="connsiteY0" fmla="*/ 0 h 11613"/>
              <a:gd name="connsiteX1" fmla="*/ 10000 w 10000"/>
              <a:gd name="connsiteY1" fmla="*/ 5743 h 11613"/>
              <a:gd name="connsiteX2" fmla="*/ 10000 w 10000"/>
              <a:gd name="connsiteY2" fmla="*/ 11613 h 11613"/>
              <a:gd name="connsiteX3" fmla="*/ 0 w 10000"/>
              <a:gd name="connsiteY3" fmla="*/ 11613 h 11613"/>
              <a:gd name="connsiteX4" fmla="*/ 83 w 10000"/>
              <a:gd name="connsiteY4" fmla="*/ 0 h 11613"/>
              <a:gd name="connsiteX0" fmla="*/ 7 w 10009"/>
              <a:gd name="connsiteY0" fmla="*/ 0 h 11785"/>
              <a:gd name="connsiteX1" fmla="*/ 10009 w 10009"/>
              <a:gd name="connsiteY1" fmla="*/ 5915 h 11785"/>
              <a:gd name="connsiteX2" fmla="*/ 10009 w 10009"/>
              <a:gd name="connsiteY2" fmla="*/ 11785 h 11785"/>
              <a:gd name="connsiteX3" fmla="*/ 9 w 10009"/>
              <a:gd name="connsiteY3" fmla="*/ 11785 h 11785"/>
              <a:gd name="connsiteX4" fmla="*/ 7 w 10009"/>
              <a:gd name="connsiteY4" fmla="*/ 0 h 11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9" h="11785">
                <a:moveTo>
                  <a:pt x="7" y="0"/>
                </a:moveTo>
                <a:lnTo>
                  <a:pt x="10009" y="5915"/>
                </a:lnTo>
                <a:lnTo>
                  <a:pt x="10009" y="11785"/>
                </a:lnTo>
                <a:lnTo>
                  <a:pt x="9" y="11785"/>
                </a:lnTo>
                <a:cubicBezTo>
                  <a:pt x="37" y="7914"/>
                  <a:pt x="-21" y="3871"/>
                  <a:pt x="7" y="0"/>
                </a:cubicBezTo>
                <a:close/>
              </a:path>
            </a:pathLst>
          </a:cu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TW" b="1" dirty="0" smtClean="0">
              <a:latin typeface="微軟正黑體" panose="020B0604030504040204" pitchFamily="34" charset="-120"/>
              <a:ea typeface="微軟正黑體" panose="020B0604030504040204" pitchFamily="34" charset="-120"/>
            </a:endParaRPr>
          </a:p>
        </p:txBody>
      </p:sp>
      <p:sp>
        <p:nvSpPr>
          <p:cNvPr id="4" name="矩形 3"/>
          <p:cNvSpPr/>
          <p:nvPr/>
        </p:nvSpPr>
        <p:spPr>
          <a:xfrm>
            <a:off x="783080" y="2636912"/>
            <a:ext cx="1845858" cy="540000"/>
          </a:xfrm>
          <a:prstGeom prst="rect">
            <a:avLst/>
          </a:prstGeom>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600" b="1" dirty="0">
                <a:latin typeface="微軟正黑體" panose="020B0604030504040204" pitchFamily="34" charset="-120"/>
                <a:ea typeface="微軟正黑體" panose="020B0604030504040204" pitchFamily="34" charset="-120"/>
              </a:rPr>
              <a:t>Opendata </a:t>
            </a:r>
            <a:r>
              <a:rPr lang="zh-TW" altLang="en-US" sz="1600" b="1" dirty="0">
                <a:latin typeface="微軟正黑體" panose="020B0604030504040204" pitchFamily="34" charset="-120"/>
                <a:ea typeface="微軟正黑體" panose="020B0604030504040204" pitchFamily="34" charset="-120"/>
              </a:rPr>
              <a:t>擷取引擎</a:t>
            </a:r>
            <a:endParaRPr lang="en-US" altLang="zh-TW" sz="1600" b="1" dirty="0">
              <a:latin typeface="微軟正黑體" panose="020B0604030504040204" pitchFamily="34" charset="-120"/>
              <a:ea typeface="微軟正黑體" panose="020B0604030504040204" pitchFamily="34" charset="-120"/>
            </a:endParaRPr>
          </a:p>
        </p:txBody>
      </p:sp>
      <p:sp>
        <p:nvSpPr>
          <p:cNvPr id="8" name="矩形 7"/>
          <p:cNvSpPr/>
          <p:nvPr/>
        </p:nvSpPr>
        <p:spPr>
          <a:xfrm>
            <a:off x="5940152" y="3897112"/>
            <a:ext cx="1368152"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600" b="1" dirty="0">
                <a:latin typeface="微軟正黑體" panose="020B0604030504040204" pitchFamily="34" charset="-120"/>
                <a:ea typeface="微軟正黑體" panose="020B0604030504040204" pitchFamily="34" charset="-120"/>
              </a:rPr>
              <a:t>視覺</a:t>
            </a:r>
            <a:r>
              <a:rPr lang="zh-TW" altLang="en-US" sz="1600" b="1" dirty="0" smtClean="0">
                <a:latin typeface="微軟正黑體" panose="020B0604030504040204" pitchFamily="34" charset="-120"/>
                <a:ea typeface="微軟正黑體" panose="020B0604030504040204" pitchFamily="34" charset="-120"/>
              </a:rPr>
              <a:t>分析</a:t>
            </a:r>
            <a:endParaRPr lang="en-US" altLang="zh-TW" sz="1600" b="1" dirty="0">
              <a:latin typeface="微軟正黑體" panose="020B0604030504040204" pitchFamily="34" charset="-120"/>
              <a:ea typeface="微軟正黑體" panose="020B0604030504040204" pitchFamily="34" charset="-120"/>
            </a:endParaRPr>
          </a:p>
        </p:txBody>
      </p:sp>
      <p:sp>
        <p:nvSpPr>
          <p:cNvPr id="9" name="矩形 8"/>
          <p:cNvSpPr/>
          <p:nvPr/>
        </p:nvSpPr>
        <p:spPr>
          <a:xfrm>
            <a:off x="831742" y="4797152"/>
            <a:ext cx="1868340" cy="540000"/>
          </a:xfrm>
          <a:prstGeom prst="rect">
            <a:avLst/>
          </a:prstGeom>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1600" b="1" dirty="0" smtClean="0">
                <a:latin typeface="微軟正黑體" panose="020B0604030504040204" pitchFamily="34" charset="-120"/>
                <a:ea typeface="微軟正黑體" panose="020B0604030504040204" pitchFamily="34" charset="-120"/>
              </a:rPr>
              <a:t>資料分析</a:t>
            </a:r>
            <a:endParaRPr lang="en-US" altLang="zh-TW" sz="1600" b="1" dirty="0" smtClean="0">
              <a:latin typeface="微軟正黑體" panose="020B0604030504040204" pitchFamily="34" charset="-120"/>
              <a:ea typeface="微軟正黑體" panose="020B0604030504040204" pitchFamily="34" charset="-120"/>
            </a:endParaRPr>
          </a:p>
          <a:p>
            <a:pPr algn="ctr"/>
            <a:r>
              <a:rPr lang="zh-TW" altLang="en-US" sz="1600" b="1" dirty="0" smtClean="0">
                <a:latin typeface="微軟正黑體" panose="020B0604030504040204" pitchFamily="34" charset="-120"/>
                <a:ea typeface="微軟正黑體" panose="020B0604030504040204" pitchFamily="34" charset="-120"/>
              </a:rPr>
              <a:t>引擎</a:t>
            </a:r>
            <a:endParaRPr lang="en-US" altLang="zh-TW" sz="1600" b="1" dirty="0">
              <a:latin typeface="微軟正黑體" panose="020B0604030504040204" pitchFamily="34" charset="-120"/>
              <a:ea typeface="微軟正黑體" panose="020B0604030504040204" pitchFamily="34" charset="-120"/>
            </a:endParaRPr>
          </a:p>
        </p:txBody>
      </p:sp>
      <p:cxnSp>
        <p:nvCxnSpPr>
          <p:cNvPr id="60" name="直線單箭頭接點 59"/>
          <p:cNvCxnSpPr>
            <a:stCxn id="1042" idx="1"/>
            <a:endCxn id="201" idx="3"/>
          </p:cNvCxnSpPr>
          <p:nvPr/>
        </p:nvCxnSpPr>
        <p:spPr>
          <a:xfrm rot="10800000" flipV="1">
            <a:off x="7308304" y="4649256"/>
            <a:ext cx="785250" cy="417895"/>
          </a:xfrm>
          <a:prstGeom prst="curved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23" name="矩形 22"/>
          <p:cNvSpPr/>
          <p:nvPr/>
        </p:nvSpPr>
        <p:spPr>
          <a:xfrm>
            <a:off x="5940152" y="2961008"/>
            <a:ext cx="1368152"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600" b="1" dirty="0" smtClean="0">
                <a:latin typeface="微軟正黑體" panose="020B0604030504040204" pitchFamily="34" charset="-120"/>
                <a:ea typeface="微軟正黑體" panose="020B0604030504040204" pitchFamily="34" charset="-120"/>
              </a:rPr>
              <a:t>管理工具</a:t>
            </a:r>
            <a:endParaRPr lang="en-US" altLang="zh-TW" sz="1600" b="1" dirty="0">
              <a:latin typeface="微軟正黑體" panose="020B0604030504040204" pitchFamily="34" charset="-120"/>
              <a:ea typeface="微軟正黑體" panose="020B0604030504040204" pitchFamily="34" charset="-120"/>
            </a:endParaRPr>
          </a:p>
        </p:txBody>
      </p:sp>
      <p:pic>
        <p:nvPicPr>
          <p:cNvPr id="1040" name="Picture 16" descr="http://ufodos.org.ua/avatar/sysadmi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2535" y="1803563"/>
            <a:ext cx="1103154" cy="1103155"/>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http://www.naco.gov.in/upload/2014%20mslns/Administrator-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93554" y="4149080"/>
            <a:ext cx="1000353" cy="1000353"/>
          </a:xfrm>
          <a:prstGeom prst="rect">
            <a:avLst/>
          </a:prstGeom>
          <a:noFill/>
          <a:extLst>
            <a:ext uri="{909E8E84-426E-40dd-AFC4-6F175D3DCCD1}">
              <a14:hiddenFill xmlns="" xmlns:a14="http://schemas.microsoft.com/office/drawing/2010/main">
                <a:solidFill>
                  <a:srgbClr val="FFFFFF"/>
                </a:solidFill>
              </a14:hiddenFill>
            </a:ext>
          </a:extLst>
        </p:spPr>
      </p:pic>
      <p:sp>
        <p:nvSpPr>
          <p:cNvPr id="201" name="矩形 200"/>
          <p:cNvSpPr/>
          <p:nvPr/>
        </p:nvSpPr>
        <p:spPr>
          <a:xfrm>
            <a:off x="5940152" y="4797152"/>
            <a:ext cx="1368152"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1600" b="1" dirty="0" smtClean="0">
                <a:latin typeface="微軟正黑體" panose="020B0604030504040204" pitchFamily="34" charset="-120"/>
                <a:ea typeface="微軟正黑體" panose="020B0604030504040204" pitchFamily="34" charset="-120"/>
              </a:rPr>
              <a:t>資料操作</a:t>
            </a:r>
            <a:endParaRPr lang="en-US" altLang="zh-TW" sz="1600" b="1" dirty="0">
              <a:latin typeface="微軟正黑體" panose="020B0604030504040204" pitchFamily="34" charset="-120"/>
              <a:ea typeface="微軟正黑體" panose="020B0604030504040204" pitchFamily="34" charset="-120"/>
            </a:endParaRPr>
          </a:p>
        </p:txBody>
      </p:sp>
      <p:sp>
        <p:nvSpPr>
          <p:cNvPr id="1129" name="圓角矩形 1128"/>
          <p:cNvSpPr/>
          <p:nvPr/>
        </p:nvSpPr>
        <p:spPr>
          <a:xfrm>
            <a:off x="3419948" y="4797152"/>
            <a:ext cx="1883105" cy="540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600" b="1" dirty="0">
                <a:latin typeface="微軟正黑體" panose="020B0604030504040204" pitchFamily="34" charset="-120"/>
                <a:ea typeface="微軟正黑體" panose="020B0604030504040204" pitchFamily="34" charset="-120"/>
              </a:rPr>
              <a:t>資料倉儲</a:t>
            </a:r>
          </a:p>
        </p:txBody>
      </p:sp>
      <p:sp>
        <p:nvSpPr>
          <p:cNvPr id="237" name="圓角矩形 236"/>
          <p:cNvSpPr/>
          <p:nvPr/>
        </p:nvSpPr>
        <p:spPr>
          <a:xfrm>
            <a:off x="815360" y="3393056"/>
            <a:ext cx="1813577" cy="540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600" b="1" dirty="0">
                <a:latin typeface="微軟正黑體" panose="020B0604030504040204" pitchFamily="34" charset="-120"/>
                <a:ea typeface="微軟正黑體" panose="020B0604030504040204" pitchFamily="34" charset="-120"/>
              </a:rPr>
              <a:t>中介資料庫</a:t>
            </a:r>
            <a:endParaRPr lang="en-US" altLang="zh-TW" sz="1600" b="1" dirty="0">
              <a:latin typeface="微軟正黑體" panose="020B0604030504040204" pitchFamily="34" charset="-120"/>
              <a:ea typeface="微軟正黑體" panose="020B0604030504040204" pitchFamily="34" charset="-120"/>
            </a:endParaRPr>
          </a:p>
        </p:txBody>
      </p:sp>
      <p:sp>
        <p:nvSpPr>
          <p:cNvPr id="238" name="圓角矩形 237"/>
          <p:cNvSpPr/>
          <p:nvPr/>
        </p:nvSpPr>
        <p:spPr>
          <a:xfrm>
            <a:off x="3419948" y="2961008"/>
            <a:ext cx="1883105" cy="540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600" b="1" dirty="0">
                <a:latin typeface="微軟正黑體" panose="020B0604030504040204" pitchFamily="34" charset="-120"/>
                <a:ea typeface="微軟正黑體" panose="020B0604030504040204" pitchFamily="34" charset="-120"/>
              </a:rPr>
              <a:t>索引資料庫</a:t>
            </a:r>
          </a:p>
        </p:txBody>
      </p:sp>
      <p:cxnSp>
        <p:nvCxnSpPr>
          <p:cNvPr id="258" name="直線單箭頭接點 59"/>
          <p:cNvCxnSpPr>
            <a:stCxn id="1042" idx="1"/>
            <a:endCxn id="8" idx="3"/>
          </p:cNvCxnSpPr>
          <p:nvPr/>
        </p:nvCxnSpPr>
        <p:spPr>
          <a:xfrm rot="10800000">
            <a:off x="7308304" y="4167113"/>
            <a:ext cx="785250" cy="482145"/>
          </a:xfrm>
          <a:prstGeom prst="curved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266" name="圓角矩形 265"/>
          <p:cNvSpPr/>
          <p:nvPr/>
        </p:nvSpPr>
        <p:spPr>
          <a:xfrm>
            <a:off x="3419948" y="3861048"/>
            <a:ext cx="1883105" cy="540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600" b="1" dirty="0">
                <a:latin typeface="微軟正黑體" panose="020B0604030504040204" pitchFamily="34" charset="-120"/>
                <a:ea typeface="微軟正黑體" panose="020B0604030504040204" pitchFamily="34" charset="-120"/>
              </a:rPr>
              <a:t>統計分析</a:t>
            </a:r>
            <a:endParaRPr lang="en-US" altLang="zh-TW" sz="1600" b="1" dirty="0">
              <a:latin typeface="微軟正黑體" panose="020B0604030504040204" pitchFamily="34" charset="-120"/>
              <a:ea typeface="微軟正黑體" panose="020B0604030504040204" pitchFamily="34" charset="-120"/>
            </a:endParaRPr>
          </a:p>
          <a:p>
            <a:pPr algn="ctr"/>
            <a:r>
              <a:rPr lang="zh-TW" altLang="en-US" sz="1600" b="1" dirty="0">
                <a:latin typeface="微軟正黑體" panose="020B0604030504040204" pitchFamily="34" charset="-120"/>
                <a:ea typeface="微軟正黑體" panose="020B0604030504040204" pitchFamily="34" charset="-120"/>
              </a:rPr>
              <a:t>元件庫</a:t>
            </a:r>
            <a:endParaRPr lang="en-US" altLang="zh-TW" sz="1600" b="1" dirty="0">
              <a:latin typeface="微軟正黑體" panose="020B0604030504040204" pitchFamily="34" charset="-120"/>
              <a:ea typeface="微軟正黑體" panose="020B0604030504040204" pitchFamily="34" charset="-120"/>
            </a:endParaRPr>
          </a:p>
        </p:txBody>
      </p:sp>
      <p:cxnSp>
        <p:nvCxnSpPr>
          <p:cNvPr id="269" name="直線單箭頭接點 59"/>
          <p:cNvCxnSpPr>
            <a:stCxn id="1040" idx="1"/>
            <a:endCxn id="23" idx="3"/>
          </p:cNvCxnSpPr>
          <p:nvPr/>
        </p:nvCxnSpPr>
        <p:spPr>
          <a:xfrm rot="10800000" flipV="1">
            <a:off x="7308305" y="2355140"/>
            <a:ext cx="674231" cy="875867"/>
          </a:xfrm>
          <a:prstGeom prst="curved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293" name="矩形 292"/>
          <p:cNvSpPr/>
          <p:nvPr/>
        </p:nvSpPr>
        <p:spPr>
          <a:xfrm>
            <a:off x="4489880" y="6197062"/>
            <a:ext cx="1905254" cy="537646"/>
          </a:xfrm>
          <a:prstGeom prst="rect">
            <a:avLst/>
          </a:prstGeom>
          <a:noFill/>
          <a:ln>
            <a:solidFill>
              <a:schemeClr val="tx1"/>
            </a:solidFill>
          </a:ln>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zh-TW" altLang="en-US" b="1" dirty="0" smtClean="0">
                <a:solidFill>
                  <a:schemeClr val="tx1"/>
                </a:solidFill>
                <a:latin typeface="微軟正黑體" panose="020B0604030504040204" pitchFamily="34" charset="-120"/>
                <a:ea typeface="微軟正黑體" panose="020B0604030504040204" pitchFamily="34" charset="-120"/>
              </a:rPr>
              <a:t>專屬工作空間</a:t>
            </a:r>
            <a:endParaRPr lang="en-US" altLang="zh-TW" b="1" dirty="0">
              <a:solidFill>
                <a:schemeClr val="tx1"/>
              </a:solidFill>
              <a:latin typeface="微軟正黑體" panose="020B0604030504040204" pitchFamily="34" charset="-120"/>
              <a:ea typeface="微軟正黑體" panose="020B0604030504040204" pitchFamily="34" charset="-120"/>
            </a:endParaRPr>
          </a:p>
        </p:txBody>
      </p:sp>
      <p:sp>
        <p:nvSpPr>
          <p:cNvPr id="210" name="向下箭號 209"/>
          <p:cNvSpPr/>
          <p:nvPr/>
        </p:nvSpPr>
        <p:spPr>
          <a:xfrm>
            <a:off x="4159453" y="5557571"/>
            <a:ext cx="430803" cy="432048"/>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4" name="矩形 293"/>
          <p:cNvSpPr/>
          <p:nvPr/>
        </p:nvSpPr>
        <p:spPr>
          <a:xfrm>
            <a:off x="244065" y="6198710"/>
            <a:ext cx="3528392" cy="43241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zh-TW" altLang="en-US" sz="2800" b="1" dirty="0">
                <a:latin typeface="微軟正黑體" panose="020B0604030504040204" pitchFamily="34" charset="-120"/>
                <a:ea typeface="微軟正黑體" panose="020B0604030504040204" pitchFamily="34" charset="-120"/>
              </a:rPr>
              <a:t>國網中心大資料平台</a:t>
            </a:r>
            <a:endParaRPr lang="en-US" altLang="zh-TW" sz="2800" b="1" dirty="0">
              <a:latin typeface="微軟正黑體" panose="020B0604030504040204" pitchFamily="34" charset="-120"/>
              <a:ea typeface="微軟正黑體" panose="020B0604030504040204" pitchFamily="34" charset="-120"/>
            </a:endParaRPr>
          </a:p>
        </p:txBody>
      </p:sp>
      <p:cxnSp>
        <p:nvCxnSpPr>
          <p:cNvPr id="295" name="直線單箭頭接點 59"/>
          <p:cNvCxnSpPr>
            <a:stCxn id="1042" idx="1"/>
            <a:endCxn id="293" idx="3"/>
          </p:cNvCxnSpPr>
          <p:nvPr/>
        </p:nvCxnSpPr>
        <p:spPr>
          <a:xfrm rot="10800000" flipV="1">
            <a:off x="6395134" y="4649257"/>
            <a:ext cx="1698420" cy="1816628"/>
          </a:xfrm>
          <a:prstGeom prst="curved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13" name="向右箭號 12"/>
          <p:cNvSpPr/>
          <p:nvPr/>
        </p:nvSpPr>
        <p:spPr>
          <a:xfrm>
            <a:off x="2955443" y="3080341"/>
            <a:ext cx="235012" cy="42066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4" name="向下箭號 13"/>
          <p:cNvSpPr/>
          <p:nvPr/>
        </p:nvSpPr>
        <p:spPr>
          <a:xfrm>
            <a:off x="1536905" y="4077072"/>
            <a:ext cx="370799" cy="180649"/>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40" name="向右箭號 39"/>
          <p:cNvSpPr/>
          <p:nvPr/>
        </p:nvSpPr>
        <p:spPr>
          <a:xfrm>
            <a:off x="2983854" y="4735025"/>
            <a:ext cx="235012" cy="42066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5" name="左-右雙向箭號 14"/>
          <p:cNvSpPr/>
          <p:nvPr/>
        </p:nvSpPr>
        <p:spPr>
          <a:xfrm>
            <a:off x="5506117" y="3652806"/>
            <a:ext cx="292002" cy="514590"/>
          </a:xfrm>
          <a:prstGeom prst="leftRightArrow">
            <a:avLst>
              <a:gd name="adj1" fmla="val 50001"/>
              <a:gd name="adj2" fmla="val 2549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cxnSp>
        <p:nvCxnSpPr>
          <p:cNvPr id="248" name="直線單箭頭接點 59"/>
          <p:cNvCxnSpPr>
            <a:endCxn id="2" idx="0"/>
          </p:cNvCxnSpPr>
          <p:nvPr/>
        </p:nvCxnSpPr>
        <p:spPr>
          <a:xfrm rot="5400000">
            <a:off x="1598844" y="1558723"/>
            <a:ext cx="680236" cy="369536"/>
          </a:xfrm>
          <a:prstGeom prst="curvedConnector3">
            <a:avLst>
              <a:gd name="adj1" fmla="val 45365"/>
            </a:avLst>
          </a:prstGeom>
          <a:ln w="57150">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1401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圓角矩形 5"/>
          <p:cNvSpPr/>
          <p:nvPr/>
        </p:nvSpPr>
        <p:spPr>
          <a:xfrm>
            <a:off x="323528" y="3404708"/>
            <a:ext cx="2592288" cy="2112524"/>
          </a:xfrm>
          <a:prstGeom prst="roundRect">
            <a:avLst>
              <a:gd name="adj" fmla="val 10396"/>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zh-TW" altLang="en-US" b="1" dirty="0" smtClean="0"/>
              <a:t>前處理</a:t>
            </a:r>
            <a:endParaRPr lang="en-US" altLang="zh-TW" b="1" dirty="0" smtClean="0"/>
          </a:p>
          <a:p>
            <a:pPr algn="ctr"/>
            <a:endParaRPr lang="en-US" altLang="zh-TW" b="1" dirty="0"/>
          </a:p>
          <a:p>
            <a:pPr marL="342900" indent="-342900">
              <a:buFont typeface="Arial" panose="020B0604020202020204" pitchFamily="34" charset="0"/>
              <a:buChar char="•"/>
            </a:pPr>
            <a:r>
              <a:rPr lang="zh-TW" altLang="en-US" dirty="0" smtClean="0"/>
              <a:t>自動抓取</a:t>
            </a:r>
            <a:endParaRPr lang="en-US" altLang="zh-TW" dirty="0" smtClean="0"/>
          </a:p>
          <a:p>
            <a:pPr marL="342900" indent="-342900">
              <a:buFont typeface="Arial" panose="020B0604020202020204" pitchFamily="34" charset="0"/>
              <a:buChar char="•"/>
            </a:pPr>
            <a:r>
              <a:rPr lang="zh-TW" altLang="en-US" dirty="0" smtClean="0"/>
              <a:t>標準化</a:t>
            </a:r>
            <a:endParaRPr lang="en-US" altLang="zh-TW" dirty="0" smtClean="0"/>
          </a:p>
          <a:p>
            <a:pPr marL="342900" indent="-342900">
              <a:buFont typeface="Arial" panose="020B0604020202020204" pitchFamily="34" charset="0"/>
              <a:buChar char="•"/>
            </a:pPr>
            <a:r>
              <a:rPr lang="zh-TW" altLang="en-US" dirty="0" smtClean="0"/>
              <a:t>轉碼</a:t>
            </a:r>
            <a:endParaRPr lang="en-US" altLang="zh-TW" dirty="0" smtClean="0"/>
          </a:p>
          <a:p>
            <a:pPr marL="342900" indent="-342900">
              <a:buFont typeface="Arial" panose="020B0604020202020204" pitchFamily="34" charset="0"/>
              <a:buChar char="•"/>
            </a:pPr>
            <a:r>
              <a:rPr lang="zh-TW" altLang="en-US" dirty="0"/>
              <a:t>解</a:t>
            </a:r>
            <a:r>
              <a:rPr lang="zh-TW" altLang="en-US" dirty="0" smtClean="0"/>
              <a:t>壓縮</a:t>
            </a:r>
            <a:endParaRPr lang="en-US" altLang="zh-TW" dirty="0" smtClean="0"/>
          </a:p>
          <a:p>
            <a:pPr marL="342900" indent="-342900">
              <a:buFont typeface="Arial" panose="020B0604020202020204" pitchFamily="34" charset="0"/>
              <a:buChar char="•"/>
            </a:pPr>
            <a:r>
              <a:rPr lang="zh-TW" altLang="en-US" dirty="0"/>
              <a:t>過濾</a:t>
            </a:r>
            <a:endParaRPr lang="en-US" altLang="zh-TW" dirty="0" smtClean="0"/>
          </a:p>
          <a:p>
            <a:pPr marL="342900" indent="-342900">
              <a:buAutoNum type="arabicPeriod"/>
            </a:pPr>
            <a:endParaRPr lang="zh-TW" altLang="en-US" b="1" dirty="0"/>
          </a:p>
        </p:txBody>
      </p:sp>
      <p:sp>
        <p:nvSpPr>
          <p:cNvPr id="10" name="圓角化同側角落矩形 9"/>
          <p:cNvSpPr/>
          <p:nvPr/>
        </p:nvSpPr>
        <p:spPr>
          <a:xfrm>
            <a:off x="3131840" y="3404708"/>
            <a:ext cx="2952328" cy="2112524"/>
          </a:xfrm>
          <a:prstGeom prst="round2Same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TW" altLang="en-US" b="1" dirty="0" smtClean="0"/>
              <a:t>資料倉儲</a:t>
            </a:r>
            <a:endParaRPr lang="en-US" altLang="zh-TW" b="1" dirty="0" smtClean="0"/>
          </a:p>
          <a:p>
            <a:endParaRPr lang="en-US" altLang="zh-TW" b="1" dirty="0"/>
          </a:p>
          <a:p>
            <a:pPr marL="342900" indent="-342900">
              <a:buAutoNum type="arabicPeriod"/>
            </a:pPr>
            <a:r>
              <a:rPr lang="zh-TW" altLang="en-US" dirty="0" smtClean="0"/>
              <a:t>屬性標註</a:t>
            </a:r>
            <a:endParaRPr lang="en-US" altLang="zh-TW" dirty="0" smtClean="0"/>
          </a:p>
          <a:p>
            <a:pPr marL="342900" indent="-342900">
              <a:buAutoNum type="arabicPeriod"/>
            </a:pPr>
            <a:r>
              <a:rPr lang="zh-TW" altLang="en-US" dirty="0" smtClean="0"/>
              <a:t>分時分類儲存</a:t>
            </a:r>
            <a:endParaRPr lang="en-US" altLang="zh-TW" dirty="0" smtClean="0"/>
          </a:p>
          <a:p>
            <a:pPr marL="342900" indent="-342900">
              <a:buAutoNum type="arabicPeriod"/>
            </a:pPr>
            <a:r>
              <a:rPr lang="zh-TW" altLang="en-US" dirty="0" smtClean="0"/>
              <a:t>函式庫支援</a:t>
            </a:r>
            <a:endParaRPr lang="en-US" altLang="zh-TW" dirty="0" smtClean="0"/>
          </a:p>
          <a:p>
            <a:pPr marL="342900" indent="-342900">
              <a:buAutoNum type="arabicPeriod"/>
            </a:pPr>
            <a:r>
              <a:rPr lang="zh-TW" altLang="en-US" dirty="0"/>
              <a:t>歸檔</a:t>
            </a:r>
            <a:endParaRPr lang="en-US" altLang="zh-TW" dirty="0" smtClean="0"/>
          </a:p>
        </p:txBody>
      </p:sp>
      <p:sp>
        <p:nvSpPr>
          <p:cNvPr id="11" name="圓角矩形 10"/>
          <p:cNvSpPr/>
          <p:nvPr/>
        </p:nvSpPr>
        <p:spPr>
          <a:xfrm>
            <a:off x="6300192" y="3356992"/>
            <a:ext cx="2592288" cy="2160240"/>
          </a:xfrm>
          <a:prstGeom prst="roundRect">
            <a:avLst>
              <a:gd name="adj" fmla="val 9612"/>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zh-TW" altLang="en-US" b="1" dirty="0"/>
              <a:t>分析端</a:t>
            </a:r>
            <a:endParaRPr lang="en-US" altLang="zh-TW" b="1" dirty="0" smtClean="0"/>
          </a:p>
          <a:p>
            <a:pPr algn="ctr"/>
            <a:endParaRPr lang="en-US" altLang="zh-TW" b="1" dirty="0"/>
          </a:p>
          <a:p>
            <a:pPr marL="342900" indent="-342900">
              <a:buFont typeface="Arial" panose="020B0604020202020204" pitchFamily="34" charset="0"/>
              <a:buChar char="•"/>
            </a:pPr>
            <a:r>
              <a:rPr lang="zh-TW" altLang="en-US" dirty="0" smtClean="0"/>
              <a:t>索引</a:t>
            </a:r>
            <a:endParaRPr lang="en-US" altLang="zh-TW" dirty="0" smtClean="0"/>
          </a:p>
          <a:p>
            <a:pPr marL="342900" indent="-342900">
              <a:buFont typeface="Arial" panose="020B0604020202020204" pitchFamily="34" charset="0"/>
              <a:buChar char="•"/>
            </a:pPr>
            <a:r>
              <a:rPr lang="zh-TW" altLang="en-US" dirty="0"/>
              <a:t>分類</a:t>
            </a:r>
            <a:endParaRPr lang="en-US" altLang="zh-TW" dirty="0" smtClean="0"/>
          </a:p>
          <a:p>
            <a:pPr marL="342900" indent="-342900">
              <a:buFont typeface="Arial" panose="020B0604020202020204" pitchFamily="34" charset="0"/>
              <a:buChar char="•"/>
            </a:pPr>
            <a:r>
              <a:rPr lang="zh-TW" altLang="en-US" dirty="0" smtClean="0"/>
              <a:t>語意分析</a:t>
            </a:r>
            <a:endParaRPr lang="en-US" altLang="zh-TW" dirty="0" smtClean="0"/>
          </a:p>
          <a:p>
            <a:pPr marL="342900" indent="-342900">
              <a:buFont typeface="Arial" panose="020B0604020202020204" pitchFamily="34" charset="0"/>
              <a:buChar char="•"/>
            </a:pPr>
            <a:r>
              <a:rPr lang="zh-TW" altLang="en-US" dirty="0"/>
              <a:t>斷字斷</a:t>
            </a:r>
            <a:r>
              <a:rPr lang="zh-TW" altLang="en-US" dirty="0" smtClean="0"/>
              <a:t>詞</a:t>
            </a:r>
            <a:endParaRPr lang="en-US" altLang="zh-TW" dirty="0" smtClean="0"/>
          </a:p>
          <a:p>
            <a:pPr marL="342900" indent="-342900">
              <a:buFont typeface="Arial" panose="020B0604020202020204" pitchFamily="34" charset="0"/>
              <a:buChar char="•"/>
            </a:pPr>
            <a:r>
              <a:rPr lang="zh-TW" altLang="en-US" dirty="0"/>
              <a:t>檔案</a:t>
            </a:r>
            <a:r>
              <a:rPr lang="zh-TW" altLang="en-US" dirty="0" smtClean="0"/>
              <a:t>格式解碼</a:t>
            </a:r>
            <a:endParaRPr lang="en-US" altLang="zh-TW" dirty="0"/>
          </a:p>
        </p:txBody>
      </p:sp>
      <p:cxnSp>
        <p:nvCxnSpPr>
          <p:cNvPr id="14" name="直線接點 13"/>
          <p:cNvCxnSpPr/>
          <p:nvPr/>
        </p:nvCxnSpPr>
        <p:spPr>
          <a:xfrm>
            <a:off x="3509882" y="1700808"/>
            <a:ext cx="2268252"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sp>
        <p:nvSpPr>
          <p:cNvPr id="12" name="圓角矩形 11"/>
          <p:cNvSpPr/>
          <p:nvPr/>
        </p:nvSpPr>
        <p:spPr>
          <a:xfrm>
            <a:off x="3203848" y="1268760"/>
            <a:ext cx="2952328" cy="1944216"/>
          </a:xfrm>
          <a:prstGeom prst="roundRect">
            <a:avLst>
              <a:gd name="adj" fmla="val 8828"/>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zh-TW" altLang="en-US" b="1" dirty="0" smtClean="0"/>
              <a:t>使用者呈現端</a:t>
            </a:r>
            <a:endParaRPr lang="en-US" altLang="zh-TW" b="1" dirty="0" smtClean="0"/>
          </a:p>
          <a:p>
            <a:pPr algn="ctr"/>
            <a:endParaRPr lang="en-US" altLang="zh-TW" b="1" dirty="0"/>
          </a:p>
          <a:p>
            <a:pPr marL="342900" indent="-342900">
              <a:buAutoNum type="arabicPeriod"/>
            </a:pPr>
            <a:r>
              <a:rPr lang="zh-TW" altLang="en-US" dirty="0" smtClean="0"/>
              <a:t>全文檢索搜尋</a:t>
            </a:r>
            <a:endParaRPr lang="en-US" altLang="zh-TW" dirty="0" smtClean="0"/>
          </a:p>
          <a:p>
            <a:pPr marL="342900" indent="-342900">
              <a:buAutoNum type="arabicPeriod"/>
            </a:pPr>
            <a:r>
              <a:rPr lang="zh-TW" altLang="en-US" dirty="0" smtClean="0"/>
              <a:t>帳號管理</a:t>
            </a:r>
            <a:endParaRPr lang="en-US" altLang="zh-TW" dirty="0" smtClean="0"/>
          </a:p>
          <a:p>
            <a:pPr marL="342900" indent="-342900">
              <a:buAutoNum type="arabicPeriod"/>
            </a:pPr>
            <a:r>
              <a:rPr lang="zh-TW" altLang="en-US" dirty="0" smtClean="0"/>
              <a:t>資料預覽</a:t>
            </a:r>
            <a:endParaRPr lang="en-US" altLang="zh-TW" dirty="0" smtClean="0"/>
          </a:p>
          <a:p>
            <a:pPr marL="342900" indent="-342900">
              <a:buAutoNum type="arabicPeriod"/>
            </a:pPr>
            <a:r>
              <a:rPr lang="zh-TW" altLang="en-US" dirty="0" smtClean="0"/>
              <a:t>線上分析</a:t>
            </a:r>
            <a:r>
              <a:rPr lang="zh-TW" altLang="en-US" dirty="0"/>
              <a:t>試</a:t>
            </a:r>
            <a:r>
              <a:rPr lang="zh-TW" altLang="en-US" dirty="0" smtClean="0"/>
              <a:t>算</a:t>
            </a:r>
            <a:endParaRPr lang="en-US" altLang="zh-TW" dirty="0" smtClean="0"/>
          </a:p>
          <a:p>
            <a:pPr marL="342900" indent="-342900" algn="ctr">
              <a:buAutoNum type="arabicPeriod"/>
            </a:pPr>
            <a:endParaRPr lang="zh-TW" altLang="en-US" b="1" dirty="0"/>
          </a:p>
        </p:txBody>
      </p:sp>
      <p:cxnSp>
        <p:nvCxnSpPr>
          <p:cNvPr id="16" name="直線接點 15"/>
          <p:cNvCxnSpPr/>
          <p:nvPr/>
        </p:nvCxnSpPr>
        <p:spPr>
          <a:xfrm>
            <a:off x="485546" y="3933056"/>
            <a:ext cx="2268252"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17" name="直線接點 16"/>
          <p:cNvCxnSpPr/>
          <p:nvPr/>
        </p:nvCxnSpPr>
        <p:spPr>
          <a:xfrm>
            <a:off x="6534218" y="3873194"/>
            <a:ext cx="2268252"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13" name="直線接點 12"/>
          <p:cNvCxnSpPr/>
          <p:nvPr/>
        </p:nvCxnSpPr>
        <p:spPr>
          <a:xfrm>
            <a:off x="3473878" y="3933056"/>
            <a:ext cx="2268252"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sp>
        <p:nvSpPr>
          <p:cNvPr id="3" name="文字方塊 2"/>
          <p:cNvSpPr txBox="1"/>
          <p:nvPr/>
        </p:nvSpPr>
        <p:spPr>
          <a:xfrm>
            <a:off x="899592" y="260648"/>
            <a:ext cx="7902878" cy="769441"/>
          </a:xfrm>
          <a:prstGeom prst="rect">
            <a:avLst/>
          </a:prstGeom>
          <a:noFill/>
        </p:spPr>
        <p:txBody>
          <a:bodyPr wrap="square" rtlCol="0">
            <a:spAutoFit/>
          </a:bodyPr>
          <a:lstStyle/>
          <a:p>
            <a:r>
              <a:rPr lang="zh-TW" altLang="en-US" sz="4400" b="1" dirty="0" smtClean="0"/>
              <a:t>政府</a:t>
            </a:r>
            <a:r>
              <a:rPr lang="zh-TW" altLang="en-US" sz="4400" b="1" dirty="0"/>
              <a:t>開放</a:t>
            </a:r>
            <a:r>
              <a:rPr lang="zh-TW" altLang="en-US" sz="4400" b="1" dirty="0" smtClean="0"/>
              <a:t>資料彙整平台 </a:t>
            </a:r>
            <a:r>
              <a:rPr lang="en-US" altLang="zh-TW" sz="4400" b="1" smtClean="0"/>
              <a:t>(IPGOD)</a:t>
            </a:r>
            <a:endParaRPr lang="en-US" altLang="zh-TW" sz="4400" b="1" dirty="0" smtClean="0"/>
          </a:p>
        </p:txBody>
      </p:sp>
      <p:sp>
        <p:nvSpPr>
          <p:cNvPr id="4" name="左-右雙向箭號 3"/>
          <p:cNvSpPr/>
          <p:nvPr/>
        </p:nvSpPr>
        <p:spPr>
          <a:xfrm>
            <a:off x="2753798" y="4417744"/>
            <a:ext cx="504056" cy="288032"/>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5" name="左-右雙向箭號 14"/>
          <p:cNvSpPr/>
          <p:nvPr/>
        </p:nvSpPr>
        <p:spPr>
          <a:xfrm>
            <a:off x="5909943" y="4437112"/>
            <a:ext cx="504056" cy="288032"/>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 name="上-下雙向箭號 4"/>
          <p:cNvSpPr/>
          <p:nvPr/>
        </p:nvSpPr>
        <p:spPr>
          <a:xfrm>
            <a:off x="4463988" y="3068960"/>
            <a:ext cx="288032" cy="432048"/>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18" name="直線接點 17"/>
          <p:cNvCxnSpPr/>
          <p:nvPr/>
        </p:nvCxnSpPr>
        <p:spPr>
          <a:xfrm>
            <a:off x="3473878" y="1772816"/>
            <a:ext cx="2268252"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sp>
        <p:nvSpPr>
          <p:cNvPr id="21" name="流程圖: 人工輸入 212"/>
          <p:cNvSpPr/>
          <p:nvPr/>
        </p:nvSpPr>
        <p:spPr>
          <a:xfrm>
            <a:off x="-6708" y="5941762"/>
            <a:ext cx="9150708" cy="91623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83 w 10000"/>
              <a:gd name="connsiteY0" fmla="*/ 0 h 11613"/>
              <a:gd name="connsiteX1" fmla="*/ 10000 w 10000"/>
              <a:gd name="connsiteY1" fmla="*/ 1613 h 11613"/>
              <a:gd name="connsiteX2" fmla="*/ 10000 w 10000"/>
              <a:gd name="connsiteY2" fmla="*/ 11613 h 11613"/>
              <a:gd name="connsiteX3" fmla="*/ 0 w 10000"/>
              <a:gd name="connsiteY3" fmla="*/ 11613 h 11613"/>
              <a:gd name="connsiteX4" fmla="*/ 83 w 10000"/>
              <a:gd name="connsiteY4" fmla="*/ 0 h 11613"/>
              <a:gd name="connsiteX0" fmla="*/ 83 w 10000"/>
              <a:gd name="connsiteY0" fmla="*/ 0 h 11613"/>
              <a:gd name="connsiteX1" fmla="*/ 10000 w 10000"/>
              <a:gd name="connsiteY1" fmla="*/ 5743 h 11613"/>
              <a:gd name="connsiteX2" fmla="*/ 10000 w 10000"/>
              <a:gd name="connsiteY2" fmla="*/ 11613 h 11613"/>
              <a:gd name="connsiteX3" fmla="*/ 0 w 10000"/>
              <a:gd name="connsiteY3" fmla="*/ 11613 h 11613"/>
              <a:gd name="connsiteX4" fmla="*/ 83 w 10000"/>
              <a:gd name="connsiteY4" fmla="*/ 0 h 11613"/>
              <a:gd name="connsiteX0" fmla="*/ 7 w 10009"/>
              <a:gd name="connsiteY0" fmla="*/ 0 h 11785"/>
              <a:gd name="connsiteX1" fmla="*/ 10009 w 10009"/>
              <a:gd name="connsiteY1" fmla="*/ 5915 h 11785"/>
              <a:gd name="connsiteX2" fmla="*/ 10009 w 10009"/>
              <a:gd name="connsiteY2" fmla="*/ 11785 h 11785"/>
              <a:gd name="connsiteX3" fmla="*/ 9 w 10009"/>
              <a:gd name="connsiteY3" fmla="*/ 11785 h 11785"/>
              <a:gd name="connsiteX4" fmla="*/ 7 w 10009"/>
              <a:gd name="connsiteY4" fmla="*/ 0 h 11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9" h="11785">
                <a:moveTo>
                  <a:pt x="7" y="0"/>
                </a:moveTo>
                <a:lnTo>
                  <a:pt x="10009" y="5915"/>
                </a:lnTo>
                <a:lnTo>
                  <a:pt x="10009" y="11785"/>
                </a:lnTo>
                <a:lnTo>
                  <a:pt x="9" y="11785"/>
                </a:lnTo>
                <a:cubicBezTo>
                  <a:pt x="37" y="7914"/>
                  <a:pt x="-21" y="3871"/>
                  <a:pt x="7" y="0"/>
                </a:cubicBezTo>
                <a:close/>
              </a:path>
            </a:pathLst>
          </a:cu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TW" b="1" dirty="0" smtClean="0">
              <a:latin typeface="微軟正黑體" panose="020B0604030504040204" pitchFamily="34" charset="-120"/>
              <a:ea typeface="微軟正黑體" panose="020B0604030504040204" pitchFamily="34" charset="-120"/>
            </a:endParaRPr>
          </a:p>
        </p:txBody>
      </p:sp>
      <p:sp>
        <p:nvSpPr>
          <p:cNvPr id="22" name="矩形 21"/>
          <p:cNvSpPr/>
          <p:nvPr/>
        </p:nvSpPr>
        <p:spPr>
          <a:xfrm>
            <a:off x="3727385" y="6131057"/>
            <a:ext cx="1905254" cy="537646"/>
          </a:xfrm>
          <a:prstGeom prst="rect">
            <a:avLst/>
          </a:prstGeom>
          <a:noFill/>
          <a:ln>
            <a:solidFill>
              <a:schemeClr val="tx1"/>
            </a:solidFill>
          </a:ln>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zh-TW" altLang="en-US" b="1" dirty="0" smtClean="0">
                <a:solidFill>
                  <a:schemeClr val="tx1"/>
                </a:solidFill>
                <a:latin typeface="微軟正黑體" panose="020B0604030504040204" pitchFamily="34" charset="-120"/>
                <a:ea typeface="微軟正黑體" panose="020B0604030504040204" pitchFamily="34" charset="-120"/>
              </a:rPr>
              <a:t>專屬工作空間</a:t>
            </a:r>
            <a:endParaRPr lang="en-US" altLang="zh-TW" b="1" dirty="0">
              <a:solidFill>
                <a:schemeClr val="tx1"/>
              </a:solidFill>
              <a:latin typeface="微軟正黑體" panose="020B0604030504040204" pitchFamily="34" charset="-120"/>
              <a:ea typeface="微軟正黑體" panose="020B0604030504040204" pitchFamily="34" charset="-120"/>
            </a:endParaRPr>
          </a:p>
        </p:txBody>
      </p:sp>
      <p:sp>
        <p:nvSpPr>
          <p:cNvPr id="23" name="向下箭號 22"/>
          <p:cNvSpPr/>
          <p:nvPr/>
        </p:nvSpPr>
        <p:spPr>
          <a:xfrm>
            <a:off x="4520093" y="5399944"/>
            <a:ext cx="267931" cy="621344"/>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4" name="矩形 23"/>
          <p:cNvSpPr/>
          <p:nvPr/>
        </p:nvSpPr>
        <p:spPr>
          <a:xfrm>
            <a:off x="216279" y="6237312"/>
            <a:ext cx="3041575" cy="576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zh-TW" altLang="en-US" sz="2000" b="1" dirty="0">
                <a:latin typeface="微軟正黑體" panose="020B0604030504040204" pitchFamily="34" charset="-120"/>
                <a:ea typeface="微軟正黑體" panose="020B0604030504040204" pitchFamily="34" charset="-120"/>
              </a:rPr>
              <a:t>國網中心大</a:t>
            </a:r>
            <a:r>
              <a:rPr lang="zh-TW" altLang="en-US" sz="2000" b="1" dirty="0" smtClean="0">
                <a:latin typeface="微軟正黑體" panose="020B0604030504040204" pitchFamily="34" charset="-120"/>
                <a:ea typeface="微軟正黑體" panose="020B0604030504040204" pitchFamily="34" charset="-120"/>
              </a:rPr>
              <a:t>資料分析平台</a:t>
            </a:r>
            <a:endParaRPr lang="en-US" altLang="zh-TW" sz="20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7008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圓角矩形 5"/>
          <p:cNvSpPr/>
          <p:nvPr/>
        </p:nvSpPr>
        <p:spPr>
          <a:xfrm>
            <a:off x="323528" y="3404708"/>
            <a:ext cx="2592288" cy="2112524"/>
          </a:xfrm>
          <a:prstGeom prst="roundRect">
            <a:avLst>
              <a:gd name="adj" fmla="val 10396"/>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zh-TW" altLang="en-US" b="1" dirty="0" smtClean="0"/>
              <a:t>前處理</a:t>
            </a:r>
            <a:endParaRPr lang="en-US" altLang="zh-TW" b="1" dirty="0" smtClean="0"/>
          </a:p>
          <a:p>
            <a:pPr algn="ctr"/>
            <a:endParaRPr lang="en-US" altLang="zh-TW" b="1" dirty="0"/>
          </a:p>
          <a:p>
            <a:pPr marL="342900" indent="-342900">
              <a:buFont typeface="Arial" panose="020B0604020202020204" pitchFamily="34" charset="0"/>
              <a:buChar char="•"/>
            </a:pPr>
            <a:r>
              <a:rPr lang="zh-TW" altLang="en-US" dirty="0" smtClean="0"/>
              <a:t>自動抓取</a:t>
            </a:r>
            <a:endParaRPr lang="en-US" altLang="zh-TW" dirty="0" smtClean="0"/>
          </a:p>
          <a:p>
            <a:pPr marL="342900" indent="-342900">
              <a:buFont typeface="Arial" panose="020B0604020202020204" pitchFamily="34" charset="0"/>
              <a:buChar char="•"/>
            </a:pPr>
            <a:r>
              <a:rPr lang="zh-TW" altLang="en-US" dirty="0" smtClean="0"/>
              <a:t>自動更新</a:t>
            </a:r>
            <a:endParaRPr lang="en-US" altLang="zh-TW" dirty="0" smtClean="0"/>
          </a:p>
          <a:p>
            <a:pPr marL="342900" indent="-342900">
              <a:buFont typeface="Arial" panose="020B0604020202020204" pitchFamily="34" charset="0"/>
              <a:buChar char="•"/>
            </a:pPr>
            <a:r>
              <a:rPr lang="zh-TW" altLang="en-US" dirty="0" smtClean="0"/>
              <a:t>標準化</a:t>
            </a:r>
            <a:endParaRPr lang="en-US" altLang="zh-TW" dirty="0" smtClean="0"/>
          </a:p>
          <a:p>
            <a:pPr marL="342900" indent="-342900">
              <a:buFont typeface="Arial" panose="020B0604020202020204" pitchFamily="34" charset="0"/>
              <a:buChar char="•"/>
            </a:pPr>
            <a:r>
              <a:rPr lang="zh-TW" altLang="en-US" dirty="0" smtClean="0"/>
              <a:t>過濾</a:t>
            </a:r>
            <a:endParaRPr lang="en-US" altLang="zh-TW" dirty="0" smtClean="0"/>
          </a:p>
          <a:p>
            <a:pPr marL="342900" indent="-342900">
              <a:buAutoNum type="arabicPeriod"/>
            </a:pPr>
            <a:endParaRPr lang="zh-TW" altLang="en-US" b="1" dirty="0"/>
          </a:p>
        </p:txBody>
      </p:sp>
      <p:sp>
        <p:nvSpPr>
          <p:cNvPr id="10" name="圓角化同側角落矩形 9"/>
          <p:cNvSpPr/>
          <p:nvPr/>
        </p:nvSpPr>
        <p:spPr>
          <a:xfrm>
            <a:off x="3131840" y="3404708"/>
            <a:ext cx="2952328" cy="2112524"/>
          </a:xfrm>
          <a:prstGeom prst="round2Same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TW" altLang="en-US" b="1" dirty="0" smtClean="0"/>
              <a:t>資料倉儲</a:t>
            </a:r>
            <a:endParaRPr lang="en-US" altLang="zh-TW" b="1" dirty="0" smtClean="0"/>
          </a:p>
          <a:p>
            <a:endParaRPr lang="en-US" altLang="zh-TW" b="1" dirty="0"/>
          </a:p>
          <a:p>
            <a:pPr marL="342900" indent="-342900">
              <a:buAutoNum type="arabicPeriod"/>
            </a:pPr>
            <a:r>
              <a:rPr lang="zh-TW" altLang="en-US" dirty="0" smtClean="0"/>
              <a:t>屬性標註</a:t>
            </a:r>
            <a:endParaRPr lang="en-US" altLang="zh-TW" dirty="0" smtClean="0"/>
          </a:p>
          <a:p>
            <a:pPr marL="342900" indent="-342900">
              <a:buAutoNum type="arabicPeriod"/>
            </a:pPr>
            <a:r>
              <a:rPr lang="zh-TW" altLang="en-US" dirty="0" smtClean="0"/>
              <a:t>分類儲存</a:t>
            </a:r>
            <a:endParaRPr lang="en-US" altLang="zh-TW" dirty="0" smtClean="0"/>
          </a:p>
          <a:p>
            <a:pPr marL="342900" indent="-342900">
              <a:buAutoNum type="arabicPeriod"/>
            </a:pPr>
            <a:r>
              <a:rPr lang="zh-TW" altLang="en-US" dirty="0" smtClean="0"/>
              <a:t>函式庫支援</a:t>
            </a:r>
            <a:endParaRPr lang="en-US" altLang="zh-TW" dirty="0" smtClean="0"/>
          </a:p>
          <a:p>
            <a:pPr marL="342900" indent="-342900">
              <a:buAutoNum type="arabicPeriod"/>
            </a:pPr>
            <a:r>
              <a:rPr lang="zh-TW" altLang="en-US" dirty="0"/>
              <a:t>歸檔</a:t>
            </a:r>
            <a:endParaRPr lang="en-US" altLang="zh-TW" dirty="0" smtClean="0"/>
          </a:p>
        </p:txBody>
      </p:sp>
      <p:sp>
        <p:nvSpPr>
          <p:cNvPr id="11" name="圓角矩形 10"/>
          <p:cNvSpPr/>
          <p:nvPr/>
        </p:nvSpPr>
        <p:spPr>
          <a:xfrm>
            <a:off x="6300192" y="3356992"/>
            <a:ext cx="2592288" cy="2160240"/>
          </a:xfrm>
          <a:prstGeom prst="roundRect">
            <a:avLst>
              <a:gd name="adj" fmla="val 9612"/>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zh-TW" altLang="en-US" b="1" dirty="0"/>
              <a:t>分析端</a:t>
            </a:r>
            <a:endParaRPr lang="en-US" altLang="zh-TW" b="1" dirty="0" smtClean="0"/>
          </a:p>
          <a:p>
            <a:pPr algn="ctr"/>
            <a:endParaRPr lang="en-US" altLang="zh-TW" b="1" dirty="0"/>
          </a:p>
          <a:p>
            <a:pPr marL="342900" indent="-342900">
              <a:buFont typeface="Arial" panose="020B0604020202020204" pitchFamily="34" charset="0"/>
              <a:buChar char="•"/>
            </a:pPr>
            <a:r>
              <a:rPr lang="zh-TW" altLang="en-US" dirty="0" smtClean="0"/>
              <a:t>索引</a:t>
            </a:r>
            <a:endParaRPr lang="en-US" altLang="zh-TW" dirty="0" smtClean="0"/>
          </a:p>
          <a:p>
            <a:pPr marL="342900" indent="-342900">
              <a:buFont typeface="Arial" panose="020B0604020202020204" pitchFamily="34" charset="0"/>
              <a:buChar char="•"/>
            </a:pPr>
            <a:r>
              <a:rPr lang="zh-TW" altLang="en-US" dirty="0"/>
              <a:t>分類</a:t>
            </a:r>
            <a:endParaRPr lang="en-US" altLang="zh-TW" dirty="0" smtClean="0"/>
          </a:p>
          <a:p>
            <a:pPr marL="342900" indent="-342900">
              <a:buFont typeface="Arial" panose="020B0604020202020204" pitchFamily="34" charset="0"/>
              <a:buChar char="•"/>
            </a:pPr>
            <a:r>
              <a:rPr lang="zh-TW" altLang="en-US" dirty="0" smtClean="0"/>
              <a:t>語意分析</a:t>
            </a:r>
            <a:endParaRPr lang="en-US" altLang="zh-TW" dirty="0" smtClean="0"/>
          </a:p>
          <a:p>
            <a:pPr marL="342900" indent="-342900">
              <a:buFont typeface="Arial" panose="020B0604020202020204" pitchFamily="34" charset="0"/>
              <a:buChar char="•"/>
            </a:pPr>
            <a:r>
              <a:rPr lang="zh-TW" altLang="en-US" dirty="0" smtClean="0"/>
              <a:t>中文斷詞</a:t>
            </a:r>
            <a:endParaRPr lang="en-US" altLang="zh-TW" dirty="0" smtClean="0"/>
          </a:p>
          <a:p>
            <a:pPr marL="342900" indent="-342900">
              <a:buFont typeface="Arial" panose="020B0604020202020204" pitchFamily="34" charset="0"/>
              <a:buChar char="•"/>
            </a:pPr>
            <a:r>
              <a:rPr lang="zh-TW" altLang="en-US" dirty="0"/>
              <a:t>檔案</a:t>
            </a:r>
            <a:r>
              <a:rPr lang="zh-TW" altLang="en-US" dirty="0" smtClean="0"/>
              <a:t>格式解碼</a:t>
            </a:r>
            <a:endParaRPr lang="en-US" altLang="zh-TW" dirty="0"/>
          </a:p>
        </p:txBody>
      </p:sp>
      <p:cxnSp>
        <p:nvCxnSpPr>
          <p:cNvPr id="14" name="直線接點 13"/>
          <p:cNvCxnSpPr/>
          <p:nvPr/>
        </p:nvCxnSpPr>
        <p:spPr>
          <a:xfrm>
            <a:off x="3509882" y="1700808"/>
            <a:ext cx="2268252"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sp>
        <p:nvSpPr>
          <p:cNvPr id="12" name="圓角矩形 11"/>
          <p:cNvSpPr/>
          <p:nvPr/>
        </p:nvSpPr>
        <p:spPr>
          <a:xfrm>
            <a:off x="3203848" y="1268760"/>
            <a:ext cx="2952328" cy="1944216"/>
          </a:xfrm>
          <a:prstGeom prst="roundRect">
            <a:avLst>
              <a:gd name="adj" fmla="val 8828"/>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zh-TW" altLang="en-US" b="1" dirty="0" smtClean="0"/>
              <a:t>使用者呈現端</a:t>
            </a:r>
            <a:endParaRPr lang="en-US" altLang="zh-TW" b="1" dirty="0" smtClean="0"/>
          </a:p>
          <a:p>
            <a:pPr algn="ctr"/>
            <a:endParaRPr lang="en-US" altLang="zh-TW" b="1" dirty="0"/>
          </a:p>
          <a:p>
            <a:pPr marL="342900" indent="-342900">
              <a:buAutoNum type="arabicPeriod"/>
            </a:pPr>
            <a:r>
              <a:rPr lang="zh-TW" altLang="en-US" dirty="0" smtClean="0"/>
              <a:t>全文檢索搜尋</a:t>
            </a:r>
            <a:endParaRPr lang="en-US" altLang="zh-TW" dirty="0" smtClean="0"/>
          </a:p>
          <a:p>
            <a:pPr marL="342900" indent="-342900">
              <a:buAutoNum type="arabicPeriod"/>
            </a:pPr>
            <a:r>
              <a:rPr lang="zh-TW" altLang="en-US" dirty="0" smtClean="0"/>
              <a:t>帳號管理</a:t>
            </a:r>
            <a:endParaRPr lang="en-US" altLang="zh-TW" dirty="0" smtClean="0"/>
          </a:p>
          <a:p>
            <a:pPr marL="342900" indent="-342900">
              <a:buAutoNum type="arabicPeriod"/>
            </a:pPr>
            <a:r>
              <a:rPr lang="zh-TW" altLang="en-US" dirty="0" smtClean="0"/>
              <a:t>資料預覽</a:t>
            </a:r>
            <a:endParaRPr lang="en-US" altLang="zh-TW" dirty="0" smtClean="0"/>
          </a:p>
          <a:p>
            <a:pPr marL="342900" indent="-342900">
              <a:buAutoNum type="arabicPeriod"/>
            </a:pPr>
            <a:r>
              <a:rPr lang="zh-TW" altLang="en-US" dirty="0" smtClean="0"/>
              <a:t>線上分析</a:t>
            </a:r>
            <a:r>
              <a:rPr lang="zh-TW" altLang="en-US" dirty="0"/>
              <a:t>試</a:t>
            </a:r>
            <a:r>
              <a:rPr lang="zh-TW" altLang="en-US" dirty="0" smtClean="0"/>
              <a:t>算</a:t>
            </a:r>
            <a:endParaRPr lang="en-US" altLang="zh-TW" dirty="0" smtClean="0"/>
          </a:p>
          <a:p>
            <a:pPr marL="342900" indent="-342900" algn="ctr">
              <a:buAutoNum type="arabicPeriod"/>
            </a:pPr>
            <a:endParaRPr lang="zh-TW" altLang="en-US" b="1" dirty="0"/>
          </a:p>
        </p:txBody>
      </p:sp>
      <p:cxnSp>
        <p:nvCxnSpPr>
          <p:cNvPr id="16" name="直線接點 15"/>
          <p:cNvCxnSpPr/>
          <p:nvPr/>
        </p:nvCxnSpPr>
        <p:spPr>
          <a:xfrm>
            <a:off x="485546" y="3933056"/>
            <a:ext cx="2268252"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17" name="直線接點 16"/>
          <p:cNvCxnSpPr/>
          <p:nvPr/>
        </p:nvCxnSpPr>
        <p:spPr>
          <a:xfrm>
            <a:off x="6534218" y="3873194"/>
            <a:ext cx="2268252"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13" name="直線接點 12"/>
          <p:cNvCxnSpPr/>
          <p:nvPr/>
        </p:nvCxnSpPr>
        <p:spPr>
          <a:xfrm>
            <a:off x="3473878" y="3933056"/>
            <a:ext cx="2268252"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sp>
        <p:nvSpPr>
          <p:cNvPr id="3" name="文字方塊 2"/>
          <p:cNvSpPr txBox="1"/>
          <p:nvPr/>
        </p:nvSpPr>
        <p:spPr>
          <a:xfrm>
            <a:off x="899592" y="260648"/>
            <a:ext cx="7902878" cy="769441"/>
          </a:xfrm>
          <a:prstGeom prst="rect">
            <a:avLst/>
          </a:prstGeom>
          <a:noFill/>
        </p:spPr>
        <p:txBody>
          <a:bodyPr wrap="square" rtlCol="0">
            <a:spAutoFit/>
          </a:bodyPr>
          <a:lstStyle/>
          <a:p>
            <a:r>
              <a:rPr lang="zh-TW" altLang="en-US" sz="4400" b="1" dirty="0" smtClean="0"/>
              <a:t>政府</a:t>
            </a:r>
            <a:r>
              <a:rPr lang="zh-TW" altLang="en-US" sz="4400" b="1" dirty="0"/>
              <a:t>開放</a:t>
            </a:r>
            <a:r>
              <a:rPr lang="zh-TW" altLang="en-US" sz="4400" b="1" dirty="0" smtClean="0"/>
              <a:t>資料彙整平台 </a:t>
            </a:r>
            <a:r>
              <a:rPr lang="en-US" altLang="zh-TW" sz="4400" b="1" smtClean="0"/>
              <a:t>(IPGOD)</a:t>
            </a:r>
            <a:endParaRPr lang="en-US" altLang="zh-TW" sz="4400" b="1" dirty="0" smtClean="0"/>
          </a:p>
        </p:txBody>
      </p:sp>
      <p:sp>
        <p:nvSpPr>
          <p:cNvPr id="4" name="左-右雙向箭號 3"/>
          <p:cNvSpPr/>
          <p:nvPr/>
        </p:nvSpPr>
        <p:spPr>
          <a:xfrm>
            <a:off x="2753798" y="4417744"/>
            <a:ext cx="504056" cy="288032"/>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5" name="左-右雙向箭號 14"/>
          <p:cNvSpPr/>
          <p:nvPr/>
        </p:nvSpPr>
        <p:spPr>
          <a:xfrm>
            <a:off x="5909943" y="4437112"/>
            <a:ext cx="504056" cy="288032"/>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 name="上-下雙向箭號 4"/>
          <p:cNvSpPr/>
          <p:nvPr/>
        </p:nvSpPr>
        <p:spPr>
          <a:xfrm>
            <a:off x="4463988" y="3068960"/>
            <a:ext cx="288032" cy="432048"/>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18" name="直線接點 17"/>
          <p:cNvCxnSpPr/>
          <p:nvPr/>
        </p:nvCxnSpPr>
        <p:spPr>
          <a:xfrm>
            <a:off x="3473878" y="1772816"/>
            <a:ext cx="2268252"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sp>
        <p:nvSpPr>
          <p:cNvPr id="21" name="流程圖: 人工輸入 212"/>
          <p:cNvSpPr/>
          <p:nvPr/>
        </p:nvSpPr>
        <p:spPr>
          <a:xfrm>
            <a:off x="-6708" y="5941762"/>
            <a:ext cx="9150708" cy="91623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83 w 10000"/>
              <a:gd name="connsiteY0" fmla="*/ 0 h 11613"/>
              <a:gd name="connsiteX1" fmla="*/ 10000 w 10000"/>
              <a:gd name="connsiteY1" fmla="*/ 1613 h 11613"/>
              <a:gd name="connsiteX2" fmla="*/ 10000 w 10000"/>
              <a:gd name="connsiteY2" fmla="*/ 11613 h 11613"/>
              <a:gd name="connsiteX3" fmla="*/ 0 w 10000"/>
              <a:gd name="connsiteY3" fmla="*/ 11613 h 11613"/>
              <a:gd name="connsiteX4" fmla="*/ 83 w 10000"/>
              <a:gd name="connsiteY4" fmla="*/ 0 h 11613"/>
              <a:gd name="connsiteX0" fmla="*/ 83 w 10000"/>
              <a:gd name="connsiteY0" fmla="*/ 0 h 11613"/>
              <a:gd name="connsiteX1" fmla="*/ 10000 w 10000"/>
              <a:gd name="connsiteY1" fmla="*/ 5743 h 11613"/>
              <a:gd name="connsiteX2" fmla="*/ 10000 w 10000"/>
              <a:gd name="connsiteY2" fmla="*/ 11613 h 11613"/>
              <a:gd name="connsiteX3" fmla="*/ 0 w 10000"/>
              <a:gd name="connsiteY3" fmla="*/ 11613 h 11613"/>
              <a:gd name="connsiteX4" fmla="*/ 83 w 10000"/>
              <a:gd name="connsiteY4" fmla="*/ 0 h 11613"/>
              <a:gd name="connsiteX0" fmla="*/ 7 w 10009"/>
              <a:gd name="connsiteY0" fmla="*/ 0 h 11785"/>
              <a:gd name="connsiteX1" fmla="*/ 10009 w 10009"/>
              <a:gd name="connsiteY1" fmla="*/ 5915 h 11785"/>
              <a:gd name="connsiteX2" fmla="*/ 10009 w 10009"/>
              <a:gd name="connsiteY2" fmla="*/ 11785 h 11785"/>
              <a:gd name="connsiteX3" fmla="*/ 9 w 10009"/>
              <a:gd name="connsiteY3" fmla="*/ 11785 h 11785"/>
              <a:gd name="connsiteX4" fmla="*/ 7 w 10009"/>
              <a:gd name="connsiteY4" fmla="*/ 0 h 11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9" h="11785">
                <a:moveTo>
                  <a:pt x="7" y="0"/>
                </a:moveTo>
                <a:lnTo>
                  <a:pt x="10009" y="5915"/>
                </a:lnTo>
                <a:lnTo>
                  <a:pt x="10009" y="11785"/>
                </a:lnTo>
                <a:lnTo>
                  <a:pt x="9" y="11785"/>
                </a:lnTo>
                <a:cubicBezTo>
                  <a:pt x="37" y="7914"/>
                  <a:pt x="-21" y="3871"/>
                  <a:pt x="7" y="0"/>
                </a:cubicBezTo>
                <a:close/>
              </a:path>
            </a:pathLst>
          </a:cu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TW" b="1" dirty="0" smtClean="0">
              <a:latin typeface="微軟正黑體" panose="020B0604030504040204" pitchFamily="34" charset="-120"/>
              <a:ea typeface="微軟正黑體" panose="020B0604030504040204" pitchFamily="34" charset="-120"/>
            </a:endParaRPr>
          </a:p>
        </p:txBody>
      </p:sp>
      <p:sp>
        <p:nvSpPr>
          <p:cNvPr id="22" name="矩形 21"/>
          <p:cNvSpPr/>
          <p:nvPr/>
        </p:nvSpPr>
        <p:spPr>
          <a:xfrm>
            <a:off x="3727385" y="6131057"/>
            <a:ext cx="1905254" cy="537646"/>
          </a:xfrm>
          <a:prstGeom prst="rect">
            <a:avLst/>
          </a:prstGeom>
          <a:noFill/>
          <a:ln>
            <a:solidFill>
              <a:schemeClr val="tx1"/>
            </a:solidFill>
          </a:ln>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zh-TW" altLang="en-US" b="1" dirty="0" smtClean="0">
                <a:solidFill>
                  <a:schemeClr val="tx1"/>
                </a:solidFill>
                <a:latin typeface="微軟正黑體" panose="020B0604030504040204" pitchFamily="34" charset="-120"/>
                <a:ea typeface="微軟正黑體" panose="020B0604030504040204" pitchFamily="34" charset="-120"/>
              </a:rPr>
              <a:t>專屬工作空間</a:t>
            </a:r>
            <a:endParaRPr lang="en-US" altLang="zh-TW" b="1" dirty="0">
              <a:solidFill>
                <a:schemeClr val="tx1"/>
              </a:solidFill>
              <a:latin typeface="微軟正黑體" panose="020B0604030504040204" pitchFamily="34" charset="-120"/>
              <a:ea typeface="微軟正黑體" panose="020B0604030504040204" pitchFamily="34" charset="-120"/>
            </a:endParaRPr>
          </a:p>
        </p:txBody>
      </p:sp>
      <p:sp>
        <p:nvSpPr>
          <p:cNvPr id="23" name="向下箭號 22"/>
          <p:cNvSpPr/>
          <p:nvPr/>
        </p:nvSpPr>
        <p:spPr>
          <a:xfrm>
            <a:off x="4520093" y="5399944"/>
            <a:ext cx="267931" cy="621344"/>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4" name="矩形 23"/>
          <p:cNvSpPr/>
          <p:nvPr/>
        </p:nvSpPr>
        <p:spPr>
          <a:xfrm>
            <a:off x="216279" y="6237312"/>
            <a:ext cx="3041575" cy="576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zh-TW" altLang="en-US" sz="2000" b="1" dirty="0">
                <a:latin typeface="微軟正黑體" panose="020B0604030504040204" pitchFamily="34" charset="-120"/>
                <a:ea typeface="微軟正黑體" panose="020B0604030504040204" pitchFamily="34" charset="-120"/>
              </a:rPr>
              <a:t>國網中心大</a:t>
            </a:r>
            <a:r>
              <a:rPr lang="zh-TW" altLang="en-US" sz="2000" b="1" dirty="0" smtClean="0">
                <a:latin typeface="微軟正黑體" panose="020B0604030504040204" pitchFamily="34" charset="-120"/>
                <a:ea typeface="微軟正黑體" panose="020B0604030504040204" pitchFamily="34" charset="-120"/>
              </a:rPr>
              <a:t>資料分析平台</a:t>
            </a:r>
            <a:endParaRPr lang="en-US" altLang="zh-TW" sz="20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54073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圓角矩形 5"/>
          <p:cNvSpPr/>
          <p:nvPr/>
        </p:nvSpPr>
        <p:spPr>
          <a:xfrm>
            <a:off x="404537" y="1268760"/>
            <a:ext cx="2079231" cy="1347118"/>
          </a:xfrm>
          <a:prstGeom prst="roundRect">
            <a:avLst>
              <a:gd name="adj" fmla="val 10396"/>
            </a:avLst>
          </a:prstGeom>
          <a:solidFill>
            <a:schemeClr val="accent3">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zh-TW" altLang="en-US" sz="1200" b="1" dirty="0" smtClean="0"/>
              <a:t>前處理</a:t>
            </a:r>
            <a:endParaRPr lang="en-US" altLang="zh-TW" sz="1200" b="1" dirty="0" smtClean="0"/>
          </a:p>
          <a:p>
            <a:pPr algn="ctr"/>
            <a:endParaRPr lang="en-US" altLang="zh-TW" sz="1200" b="1" dirty="0" smtClean="0"/>
          </a:p>
          <a:p>
            <a:pPr marL="342900" indent="-342900">
              <a:buFont typeface="Arial" panose="020B0604020202020204" pitchFamily="34" charset="0"/>
              <a:buChar char="•"/>
            </a:pPr>
            <a:r>
              <a:rPr lang="zh-TW" altLang="en-US" sz="1200" b="1" dirty="0"/>
              <a:t>自動抓取</a:t>
            </a:r>
            <a:endParaRPr lang="en-US" altLang="zh-TW" sz="1200" b="1" dirty="0"/>
          </a:p>
          <a:p>
            <a:pPr marL="342900" indent="-342900">
              <a:buFont typeface="Arial" panose="020B0604020202020204" pitchFamily="34" charset="0"/>
              <a:buChar char="•"/>
            </a:pPr>
            <a:r>
              <a:rPr lang="zh-TW" altLang="en-US" sz="1200" b="1" dirty="0"/>
              <a:t>自動更新</a:t>
            </a:r>
            <a:endParaRPr lang="en-US" altLang="zh-TW" sz="1200" b="1" dirty="0"/>
          </a:p>
          <a:p>
            <a:pPr marL="342900" indent="-342900">
              <a:buFont typeface="Arial" panose="020B0604020202020204" pitchFamily="34" charset="0"/>
              <a:buChar char="•"/>
            </a:pPr>
            <a:r>
              <a:rPr lang="zh-TW" altLang="en-US" sz="1200" b="1" dirty="0"/>
              <a:t>標準化</a:t>
            </a:r>
            <a:endParaRPr lang="en-US" altLang="zh-TW" sz="1200" b="1" dirty="0"/>
          </a:p>
          <a:p>
            <a:pPr marL="342900" indent="-342900">
              <a:buFont typeface="Arial" panose="020B0604020202020204" pitchFamily="34" charset="0"/>
              <a:buChar char="•"/>
            </a:pPr>
            <a:r>
              <a:rPr lang="zh-TW" altLang="en-US" sz="1200" b="1" dirty="0"/>
              <a:t>過濾</a:t>
            </a:r>
            <a:endParaRPr lang="en-US" altLang="zh-TW" sz="1200" b="1" dirty="0"/>
          </a:p>
        </p:txBody>
      </p:sp>
      <p:sp>
        <p:nvSpPr>
          <p:cNvPr id="10" name="圓角化同側角落矩形 9"/>
          <p:cNvSpPr/>
          <p:nvPr/>
        </p:nvSpPr>
        <p:spPr>
          <a:xfrm>
            <a:off x="465898" y="5479722"/>
            <a:ext cx="2017869" cy="1320436"/>
          </a:xfrm>
          <a:prstGeom prst="round2Same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TW" altLang="en-US" sz="1200" b="1" dirty="0" smtClean="0"/>
              <a:t>資料倉儲</a:t>
            </a:r>
            <a:endParaRPr lang="en-US" altLang="zh-TW" sz="1200" b="1" dirty="0" smtClean="0"/>
          </a:p>
          <a:p>
            <a:endParaRPr lang="en-US" altLang="zh-TW" sz="1200" b="1" dirty="0"/>
          </a:p>
          <a:p>
            <a:pPr marL="342900" indent="-342900">
              <a:buAutoNum type="arabicPeriod"/>
            </a:pPr>
            <a:r>
              <a:rPr lang="zh-TW" altLang="en-US" sz="1200" b="1" dirty="0" smtClean="0"/>
              <a:t>屬性標註</a:t>
            </a:r>
            <a:endParaRPr lang="en-US" altLang="zh-TW" sz="1200" b="1" dirty="0" smtClean="0"/>
          </a:p>
          <a:p>
            <a:pPr marL="342900" indent="-342900">
              <a:buAutoNum type="arabicPeriod"/>
            </a:pPr>
            <a:r>
              <a:rPr lang="zh-TW" altLang="en-US" sz="1200" b="1" dirty="0" smtClean="0"/>
              <a:t>分時分類儲存</a:t>
            </a:r>
            <a:endParaRPr lang="en-US" altLang="zh-TW" sz="1200" b="1" dirty="0" smtClean="0"/>
          </a:p>
          <a:p>
            <a:pPr marL="342900" indent="-342900">
              <a:buAutoNum type="arabicPeriod"/>
            </a:pPr>
            <a:r>
              <a:rPr lang="zh-TW" altLang="en-US" sz="1200" b="1" dirty="0" smtClean="0"/>
              <a:t>函式庫支援</a:t>
            </a:r>
            <a:endParaRPr lang="en-US" altLang="zh-TW" sz="1200" b="1" dirty="0" smtClean="0"/>
          </a:p>
          <a:p>
            <a:pPr marL="342900" indent="-342900">
              <a:buAutoNum type="arabicPeriod"/>
            </a:pPr>
            <a:r>
              <a:rPr lang="zh-TW" altLang="en-US" sz="1200" b="1" dirty="0"/>
              <a:t>歸檔</a:t>
            </a:r>
            <a:endParaRPr lang="en-US" altLang="zh-TW" sz="1200" b="1" dirty="0" smtClean="0"/>
          </a:p>
        </p:txBody>
      </p:sp>
      <p:sp>
        <p:nvSpPr>
          <p:cNvPr id="11" name="圓角矩形 10"/>
          <p:cNvSpPr/>
          <p:nvPr/>
        </p:nvSpPr>
        <p:spPr>
          <a:xfrm>
            <a:off x="446645" y="2708920"/>
            <a:ext cx="2037123" cy="1368152"/>
          </a:xfrm>
          <a:prstGeom prst="roundRect">
            <a:avLst>
              <a:gd name="adj" fmla="val 9612"/>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zh-TW" altLang="en-US" sz="1200" b="1" dirty="0"/>
              <a:t>分析端</a:t>
            </a:r>
            <a:endParaRPr lang="en-US" altLang="zh-TW" sz="1200" b="1" dirty="0" smtClean="0"/>
          </a:p>
          <a:p>
            <a:pPr algn="ctr"/>
            <a:endParaRPr lang="en-US" altLang="zh-TW" sz="1200" b="1" dirty="0"/>
          </a:p>
          <a:p>
            <a:pPr marL="342900" indent="-342900">
              <a:buFont typeface="Arial" panose="020B0604020202020204" pitchFamily="34" charset="0"/>
              <a:buChar char="•"/>
            </a:pPr>
            <a:r>
              <a:rPr lang="zh-TW" altLang="en-US" sz="1200" b="1" dirty="0"/>
              <a:t>索引</a:t>
            </a:r>
            <a:endParaRPr lang="en-US" altLang="zh-TW" sz="1200" b="1" dirty="0"/>
          </a:p>
          <a:p>
            <a:pPr marL="342900" indent="-342900">
              <a:buFont typeface="Arial" panose="020B0604020202020204" pitchFamily="34" charset="0"/>
              <a:buChar char="•"/>
            </a:pPr>
            <a:r>
              <a:rPr lang="zh-TW" altLang="en-US" sz="1200" b="1" dirty="0"/>
              <a:t>分類</a:t>
            </a:r>
            <a:endParaRPr lang="en-US" altLang="zh-TW" sz="1200" b="1" dirty="0"/>
          </a:p>
          <a:p>
            <a:pPr marL="342900" indent="-342900">
              <a:buFont typeface="Arial" panose="020B0604020202020204" pitchFamily="34" charset="0"/>
              <a:buChar char="•"/>
            </a:pPr>
            <a:r>
              <a:rPr lang="zh-TW" altLang="en-US" sz="1200" b="1" dirty="0"/>
              <a:t>語意分析</a:t>
            </a:r>
            <a:endParaRPr lang="en-US" altLang="zh-TW" sz="1200" b="1" dirty="0"/>
          </a:p>
          <a:p>
            <a:pPr marL="342900" indent="-342900">
              <a:buFont typeface="Arial" panose="020B0604020202020204" pitchFamily="34" charset="0"/>
              <a:buChar char="•"/>
            </a:pPr>
            <a:r>
              <a:rPr lang="zh-TW" altLang="en-US" sz="1200" b="1" dirty="0"/>
              <a:t>中文斷詞</a:t>
            </a:r>
            <a:endParaRPr lang="en-US" altLang="zh-TW" sz="1200" b="1" dirty="0"/>
          </a:p>
          <a:p>
            <a:pPr marL="342900" indent="-342900">
              <a:buFont typeface="Arial" panose="020B0604020202020204" pitchFamily="34" charset="0"/>
              <a:buChar char="•"/>
            </a:pPr>
            <a:r>
              <a:rPr lang="zh-TW" altLang="en-US" sz="1200" b="1" dirty="0"/>
              <a:t>檔案格式解碼</a:t>
            </a:r>
            <a:endParaRPr lang="en-US" altLang="zh-TW" sz="1200" b="1" dirty="0"/>
          </a:p>
        </p:txBody>
      </p:sp>
      <p:cxnSp>
        <p:nvCxnSpPr>
          <p:cNvPr id="14" name="直線接點 13"/>
          <p:cNvCxnSpPr/>
          <p:nvPr/>
        </p:nvCxnSpPr>
        <p:spPr>
          <a:xfrm>
            <a:off x="3509882" y="1700808"/>
            <a:ext cx="2268252"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sp>
        <p:nvSpPr>
          <p:cNvPr id="12" name="圓角矩形 11"/>
          <p:cNvSpPr/>
          <p:nvPr/>
        </p:nvSpPr>
        <p:spPr>
          <a:xfrm>
            <a:off x="446645" y="4166329"/>
            <a:ext cx="2037122" cy="1224136"/>
          </a:xfrm>
          <a:prstGeom prst="roundRect">
            <a:avLst>
              <a:gd name="adj" fmla="val 8828"/>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zh-TW" altLang="en-US" sz="1200" b="1" dirty="0" smtClean="0"/>
              <a:t>使用者呈現端</a:t>
            </a:r>
            <a:endParaRPr lang="en-US" altLang="zh-TW" sz="1200" b="1" dirty="0" smtClean="0"/>
          </a:p>
          <a:p>
            <a:pPr algn="ctr"/>
            <a:endParaRPr lang="en-US" altLang="zh-TW" sz="1200" b="1" dirty="0"/>
          </a:p>
          <a:p>
            <a:pPr marL="342900" indent="-342900">
              <a:buAutoNum type="arabicPeriod"/>
            </a:pPr>
            <a:r>
              <a:rPr lang="zh-TW" altLang="en-US" sz="1200" b="1" dirty="0"/>
              <a:t>搜尋檢索</a:t>
            </a:r>
            <a:endParaRPr lang="en-US" altLang="zh-TW" sz="1200" b="1" dirty="0" smtClean="0"/>
          </a:p>
          <a:p>
            <a:pPr marL="342900" indent="-342900">
              <a:buAutoNum type="arabicPeriod"/>
            </a:pPr>
            <a:r>
              <a:rPr lang="zh-TW" altLang="en-US" sz="1200" b="1" dirty="0" smtClean="0"/>
              <a:t>帳號管理</a:t>
            </a:r>
            <a:endParaRPr lang="en-US" altLang="zh-TW" sz="1200" b="1" dirty="0" smtClean="0"/>
          </a:p>
          <a:p>
            <a:pPr marL="342900" indent="-342900">
              <a:buAutoNum type="arabicPeriod"/>
            </a:pPr>
            <a:r>
              <a:rPr lang="zh-TW" altLang="en-US" sz="1200" b="1" dirty="0" smtClean="0"/>
              <a:t>資料預覽</a:t>
            </a:r>
            <a:endParaRPr lang="en-US" altLang="zh-TW" sz="1200" b="1" dirty="0" smtClean="0"/>
          </a:p>
          <a:p>
            <a:pPr marL="342900" indent="-342900">
              <a:buAutoNum type="arabicPeriod"/>
            </a:pPr>
            <a:r>
              <a:rPr lang="zh-TW" altLang="en-US" sz="1200" b="1" dirty="0" smtClean="0"/>
              <a:t>線上分析</a:t>
            </a:r>
            <a:r>
              <a:rPr lang="zh-TW" altLang="en-US" sz="1200" b="1" dirty="0"/>
              <a:t>試</a:t>
            </a:r>
            <a:r>
              <a:rPr lang="zh-TW" altLang="en-US" sz="1200" b="1" dirty="0" smtClean="0"/>
              <a:t>算</a:t>
            </a:r>
            <a:endParaRPr lang="en-US" altLang="zh-TW" sz="1200" b="1" dirty="0" smtClean="0"/>
          </a:p>
          <a:p>
            <a:pPr marL="342900" indent="-342900" algn="ctr">
              <a:buAutoNum type="arabicPeriod"/>
            </a:pPr>
            <a:endParaRPr lang="zh-TW" altLang="en-US" sz="1200" b="1" dirty="0"/>
          </a:p>
        </p:txBody>
      </p:sp>
      <p:cxnSp>
        <p:nvCxnSpPr>
          <p:cNvPr id="16" name="直線接點 15"/>
          <p:cNvCxnSpPr/>
          <p:nvPr/>
        </p:nvCxnSpPr>
        <p:spPr>
          <a:xfrm flipV="1">
            <a:off x="446645" y="3068960"/>
            <a:ext cx="1893107" cy="12146"/>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17" name="直線接點 16"/>
          <p:cNvCxnSpPr/>
          <p:nvPr/>
        </p:nvCxnSpPr>
        <p:spPr>
          <a:xfrm>
            <a:off x="6534218" y="3873194"/>
            <a:ext cx="2268252"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13" name="直線接點 12"/>
          <p:cNvCxnSpPr/>
          <p:nvPr/>
        </p:nvCxnSpPr>
        <p:spPr>
          <a:xfrm>
            <a:off x="465898" y="5877272"/>
            <a:ext cx="1873854"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sp>
        <p:nvSpPr>
          <p:cNvPr id="3" name="文字方塊 2"/>
          <p:cNvSpPr txBox="1"/>
          <p:nvPr/>
        </p:nvSpPr>
        <p:spPr>
          <a:xfrm>
            <a:off x="899592" y="260648"/>
            <a:ext cx="7902878" cy="769441"/>
          </a:xfrm>
          <a:prstGeom prst="rect">
            <a:avLst/>
          </a:prstGeom>
          <a:noFill/>
        </p:spPr>
        <p:txBody>
          <a:bodyPr wrap="square" rtlCol="0">
            <a:spAutoFit/>
          </a:bodyPr>
          <a:lstStyle/>
          <a:p>
            <a:r>
              <a:rPr lang="zh-TW" altLang="en-US" sz="4400" b="1" dirty="0" smtClean="0"/>
              <a:t>政府</a:t>
            </a:r>
            <a:r>
              <a:rPr lang="zh-TW" altLang="en-US" sz="4400" b="1" dirty="0"/>
              <a:t>開放</a:t>
            </a:r>
            <a:r>
              <a:rPr lang="zh-TW" altLang="en-US" sz="4400" b="1" dirty="0" smtClean="0"/>
              <a:t>資料彙整平台 </a:t>
            </a:r>
            <a:r>
              <a:rPr lang="en-US" altLang="zh-TW" sz="4400" b="1" smtClean="0"/>
              <a:t>(IPGOD)</a:t>
            </a:r>
            <a:endParaRPr lang="en-US" altLang="zh-TW" sz="4400" b="1" dirty="0" smtClean="0"/>
          </a:p>
        </p:txBody>
      </p:sp>
      <p:cxnSp>
        <p:nvCxnSpPr>
          <p:cNvPr id="18" name="直線接點 17"/>
          <p:cNvCxnSpPr/>
          <p:nvPr/>
        </p:nvCxnSpPr>
        <p:spPr>
          <a:xfrm flipV="1">
            <a:off x="467544" y="4509120"/>
            <a:ext cx="1767093" cy="17249"/>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19" name="直線接點 18"/>
          <p:cNvCxnSpPr/>
          <p:nvPr/>
        </p:nvCxnSpPr>
        <p:spPr>
          <a:xfrm>
            <a:off x="395536" y="1628800"/>
            <a:ext cx="1944216" cy="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608322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051212952"/>
              </p:ext>
            </p:extLst>
          </p:nvPr>
        </p:nvGraphicFramePr>
        <p:xfrm>
          <a:off x="395536" y="620688"/>
          <a:ext cx="7848872" cy="512064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3888432">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370840">
                <a:tc>
                  <a:txBody>
                    <a:bodyPr/>
                    <a:lstStyle/>
                    <a:p>
                      <a:pPr algn="ctr"/>
                      <a:r>
                        <a:rPr lang="zh-TW" altLang="en-US" sz="2400" dirty="0" smtClean="0">
                          <a:latin typeface="微軟正黑體" panose="020B0604030504040204" pitchFamily="34" charset="-120"/>
                          <a:ea typeface="微軟正黑體" panose="020B0604030504040204" pitchFamily="34" charset="-120"/>
                        </a:rPr>
                        <a:t>問題</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解法</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400" dirty="0" smtClean="0">
                          <a:latin typeface="微軟正黑體" panose="020B0604030504040204" pitchFamily="34" charset="-120"/>
                          <a:ea typeface="微軟正黑體" panose="020B0604030504040204" pitchFamily="34" charset="-120"/>
                        </a:rPr>
                        <a:t>預計支援</a:t>
                      </a:r>
                      <a:endParaRPr lang="zh-TW" altLang="en-US" sz="24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0000"/>
                  </a:ext>
                </a:extLst>
              </a:tr>
              <a:tr h="370840">
                <a:tc>
                  <a:txBody>
                    <a:bodyPr/>
                    <a:lstStyle/>
                    <a:p>
                      <a:r>
                        <a:rPr lang="zh-TW" altLang="en-US" sz="2400" dirty="0" smtClean="0">
                          <a:latin typeface="微軟正黑體" panose="020B0604030504040204" pitchFamily="34" charset="-120"/>
                          <a:ea typeface="微軟正黑體" panose="020B0604030504040204" pitchFamily="34" charset="-120"/>
                        </a:rPr>
                        <a:t>網站僅提供連結，不真正存放資料</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r>
                        <a:rPr lang="zh-TW" altLang="en-US" sz="2400" dirty="0" smtClean="0">
                          <a:latin typeface="微軟正黑體" panose="020B0604030504040204" pitchFamily="34" charset="-120"/>
                          <a:ea typeface="微軟正黑體" panose="020B0604030504040204" pitchFamily="34" charset="-120"/>
                        </a:rPr>
                        <a:t>統一存放於彙整平台中</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b="1" dirty="0" smtClean="0">
                          <a:latin typeface="微軟正黑體" panose="020B0604030504040204" pitchFamily="34" charset="-120"/>
                          <a:ea typeface="微軟正黑體" panose="020B0604030504040204" pitchFamily="34" charset="-120"/>
                        </a:rPr>
                        <a:t>O</a:t>
                      </a:r>
                      <a:endParaRPr lang="zh-TW" altLang="en-US" sz="2400" b="1" dirty="0" smtClean="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0001"/>
                  </a:ext>
                </a:extLst>
              </a:tr>
              <a:tr h="370840">
                <a:tc>
                  <a:txBody>
                    <a:bodyPr/>
                    <a:lstStyle/>
                    <a:p>
                      <a:r>
                        <a:rPr lang="zh-TW" altLang="en-US" sz="2400" dirty="0" smtClean="0">
                          <a:latin typeface="微軟正黑體" panose="020B0604030504040204" pitchFamily="34" charset="-120"/>
                          <a:ea typeface="微軟正黑體" panose="020B0604030504040204" pitchFamily="34" charset="-120"/>
                        </a:rPr>
                        <a:t>各地資料主機服務不穩定</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r>
                        <a:rPr lang="zh-TW" altLang="en-US" sz="2400" dirty="0" smtClean="0">
                          <a:latin typeface="微軟正黑體" panose="020B0604030504040204" pitchFamily="34" charset="-120"/>
                          <a:ea typeface="微軟正黑體" panose="020B0604030504040204" pitchFamily="34" charset="-120"/>
                        </a:rPr>
                        <a:t>平台服務主機將放置於國家高速網路中心機房</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400" b="1" dirty="0" smtClean="0">
                          <a:latin typeface="微軟正黑體" panose="020B0604030504040204" pitchFamily="34" charset="-120"/>
                          <a:ea typeface="微軟正黑體" panose="020B0604030504040204" pitchFamily="34" charset="-120"/>
                        </a:rPr>
                        <a:t>O</a:t>
                      </a:r>
                      <a:endParaRPr lang="zh-TW" altLang="en-US" sz="2400" b="1"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0002"/>
                  </a:ext>
                </a:extLst>
              </a:tr>
              <a:tr h="370840">
                <a:tc>
                  <a:txBody>
                    <a:bodyPr/>
                    <a:lstStyle/>
                    <a:p>
                      <a:r>
                        <a:rPr lang="zh-TW" altLang="en-US" sz="2400" dirty="0" smtClean="0">
                          <a:latin typeface="微軟正黑體" panose="020B0604030504040204" pitchFamily="34" charset="-120"/>
                          <a:ea typeface="微軟正黑體" panose="020B0604030504040204" pitchFamily="34" charset="-120"/>
                        </a:rPr>
                        <a:t>無過往資料</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r>
                        <a:rPr lang="zh-TW" altLang="en-US" sz="2400" dirty="0" smtClean="0">
                          <a:latin typeface="微軟正黑體" panose="020B0604030504040204" pitchFamily="34" charset="-120"/>
                          <a:ea typeface="微軟正黑體" panose="020B0604030504040204" pitchFamily="34" charset="-120"/>
                        </a:rPr>
                        <a:t>資料抓取後依時間存放</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400" b="1" dirty="0" smtClean="0">
                          <a:latin typeface="微軟正黑體" panose="020B0604030504040204" pitchFamily="34" charset="-120"/>
                          <a:ea typeface="微軟正黑體" panose="020B0604030504040204" pitchFamily="34" charset="-120"/>
                        </a:rPr>
                        <a:t>O</a:t>
                      </a:r>
                      <a:endParaRPr lang="zh-TW" altLang="en-US" sz="2400" b="1"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0003"/>
                  </a:ext>
                </a:extLst>
              </a:tr>
              <a:tr h="370840">
                <a:tc>
                  <a:txBody>
                    <a:bodyPr/>
                    <a:lstStyle/>
                    <a:p>
                      <a:r>
                        <a:rPr lang="zh-TW" altLang="en-US" sz="2400" dirty="0" smtClean="0">
                          <a:latin typeface="微軟正黑體" panose="020B0604030504040204" pitchFamily="34" charset="-120"/>
                          <a:ea typeface="微軟正黑體" panose="020B0604030504040204" pitchFamily="34" charset="-120"/>
                        </a:rPr>
                        <a:t>編碼格式不統一</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r>
                        <a:rPr lang="zh-TW" altLang="en-US" sz="2400" dirty="0" smtClean="0">
                          <a:latin typeface="微軟正黑體" panose="020B0604030504040204" pitchFamily="34" charset="-120"/>
                          <a:ea typeface="微軟正黑體" panose="020B0604030504040204" pitchFamily="34" charset="-120"/>
                        </a:rPr>
                        <a:t>標準化、轉碼</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400" b="1" dirty="0" smtClean="0">
                          <a:latin typeface="微軟正黑體" panose="020B0604030504040204" pitchFamily="34" charset="-120"/>
                          <a:ea typeface="微軟正黑體" panose="020B0604030504040204" pitchFamily="34" charset="-120"/>
                        </a:rPr>
                        <a:t>O</a:t>
                      </a:r>
                      <a:endParaRPr lang="zh-TW" altLang="en-US" sz="2400" b="1"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0004"/>
                  </a:ext>
                </a:extLst>
              </a:tr>
              <a:tr h="370840">
                <a:tc>
                  <a:txBody>
                    <a:bodyPr/>
                    <a:lstStyle/>
                    <a:p>
                      <a:r>
                        <a:rPr lang="zh-TW" altLang="en-US" sz="2400" dirty="0" smtClean="0">
                          <a:latin typeface="微軟正黑體" panose="020B0604030504040204" pitchFamily="34" charset="-120"/>
                          <a:ea typeface="微軟正黑體" panose="020B0604030504040204" pitchFamily="34" charset="-120"/>
                        </a:rPr>
                        <a:t>檔案格式眾多</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r>
                        <a:rPr lang="zh-TW" altLang="en-US" sz="2400" dirty="0" smtClean="0">
                          <a:latin typeface="微軟正黑體" panose="020B0604030504040204" pitchFamily="34" charset="-120"/>
                          <a:ea typeface="微軟正黑體" panose="020B0604030504040204" pitchFamily="34" charset="-120"/>
                        </a:rPr>
                        <a:t>分類存放、資料過濾</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400" b="1" dirty="0" smtClean="0">
                          <a:latin typeface="微軟正黑體" panose="020B0604030504040204" pitchFamily="34" charset="-120"/>
                          <a:ea typeface="微軟正黑體" panose="020B0604030504040204" pitchFamily="34" charset="-120"/>
                        </a:rPr>
                        <a:t>O</a:t>
                      </a:r>
                      <a:endParaRPr lang="zh-TW" altLang="en-US" sz="2400" b="1"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0005"/>
                  </a:ext>
                </a:extLst>
              </a:tr>
              <a:tr h="370840">
                <a:tc>
                  <a:txBody>
                    <a:bodyPr/>
                    <a:lstStyle/>
                    <a:p>
                      <a:r>
                        <a:rPr lang="zh-TW" altLang="en-US" sz="2400" dirty="0" smtClean="0">
                          <a:latin typeface="微軟正黑體" panose="020B0604030504040204" pitchFamily="34" charset="-120"/>
                          <a:ea typeface="微軟正黑體" panose="020B0604030504040204" pitchFamily="34" charset="-120"/>
                        </a:rPr>
                        <a:t>無資料預覽</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r>
                        <a:rPr lang="zh-TW" altLang="en-US" sz="2400" dirty="0" smtClean="0">
                          <a:latin typeface="微軟正黑體" panose="020B0604030504040204" pitchFamily="34" charset="-120"/>
                          <a:ea typeface="微軟正黑體" panose="020B0604030504040204" pitchFamily="34" charset="-120"/>
                        </a:rPr>
                        <a:t>提供資料預覽與分析試算</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400" b="1" dirty="0" smtClean="0">
                          <a:latin typeface="微軟正黑體" panose="020B0604030504040204" pitchFamily="34" charset="-120"/>
                          <a:ea typeface="微軟正黑體" panose="020B0604030504040204" pitchFamily="34" charset="-120"/>
                        </a:rPr>
                        <a:t>O</a:t>
                      </a:r>
                      <a:endParaRPr lang="zh-TW" altLang="en-US" sz="2400" b="1"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0006"/>
                  </a:ext>
                </a:extLst>
              </a:tr>
              <a:tr h="370840">
                <a:tc>
                  <a:txBody>
                    <a:bodyPr/>
                    <a:lstStyle/>
                    <a:p>
                      <a:r>
                        <a:rPr lang="zh-TW" altLang="en-US" sz="2400" dirty="0" smtClean="0">
                          <a:latin typeface="微軟正黑體" panose="020B0604030504040204" pitchFamily="34" charset="-120"/>
                          <a:ea typeface="微軟正黑體" panose="020B0604030504040204" pitchFamily="34" charset="-120"/>
                        </a:rPr>
                        <a:t>不提供分析主機</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r>
                        <a:rPr lang="zh-TW" altLang="en-US" sz="2400" dirty="0" smtClean="0">
                          <a:latin typeface="微軟正黑體" panose="020B0604030504040204" pitchFamily="34" charset="-120"/>
                          <a:ea typeface="微軟正黑體" panose="020B0604030504040204" pitchFamily="34" charset="-120"/>
                        </a:rPr>
                        <a:t>快速將資料匯入國網中心大資料平台</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400" b="1" dirty="0" smtClean="0">
                          <a:latin typeface="微軟正黑體" panose="020B0604030504040204" pitchFamily="34" charset="-120"/>
                          <a:ea typeface="微軟正黑體" panose="020B0604030504040204" pitchFamily="34" charset="-120"/>
                        </a:rPr>
                        <a:t>註</a:t>
                      </a:r>
                      <a:r>
                        <a:rPr lang="en-US" altLang="zh-TW" sz="2400" b="1" dirty="0" smtClean="0">
                          <a:latin typeface="微軟正黑體" panose="020B0604030504040204" pitchFamily="34" charset="-120"/>
                          <a:ea typeface="微軟正黑體" panose="020B0604030504040204" pitchFamily="34" charset="-120"/>
                        </a:rPr>
                        <a:t>1</a:t>
                      </a:r>
                      <a:endParaRPr lang="zh-TW" altLang="en-US" sz="2400" b="1"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0007"/>
                  </a:ext>
                </a:extLst>
              </a:tr>
            </a:tbl>
          </a:graphicData>
        </a:graphic>
      </p:graphicFrame>
      <p:sp>
        <p:nvSpPr>
          <p:cNvPr id="3" name="文字方塊 2"/>
          <p:cNvSpPr txBox="1"/>
          <p:nvPr/>
        </p:nvSpPr>
        <p:spPr>
          <a:xfrm>
            <a:off x="602098" y="5934670"/>
            <a:ext cx="7632848" cy="923330"/>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註</a:t>
            </a:r>
            <a:r>
              <a:rPr lang="en-US" altLang="zh-TW" dirty="0" smtClean="0">
                <a:latin typeface="微軟正黑體" panose="020B0604030504040204" pitchFamily="34" charset="-120"/>
                <a:ea typeface="微軟正黑體" panose="020B0604030504040204" pitchFamily="34" charset="-120"/>
              </a:rPr>
              <a:t>1</a:t>
            </a:r>
            <a:r>
              <a:rPr lang="zh-TW" altLang="en-US" dirty="0" smtClean="0">
                <a:latin typeface="微軟正黑體" panose="020B0604030504040204" pitchFamily="34" charset="-120"/>
                <a:ea typeface="微軟正黑體" panose="020B0604030504040204" pitchFamily="34" charset="-120"/>
              </a:rPr>
              <a:t>：國家高速網路中大資料分析平台的帳號開通與計算服務為付費購買項目，不包含在此工具之內。</a:t>
            </a:r>
            <a:endParaRPr lang="en-US" altLang="zh-TW" b="1" dirty="0" smtClean="0">
              <a:solidFill>
                <a:schemeClr val="bg1">
                  <a:lumMod val="65000"/>
                </a:schemeClr>
              </a:solidFill>
              <a:latin typeface="微軟正黑體" panose="020B0604030504040204" pitchFamily="34" charset="-120"/>
              <a:ea typeface="微軟正黑體" panose="020B0604030504040204" pitchFamily="34" charset="-120"/>
            </a:endParaRPr>
          </a:p>
          <a:p>
            <a:r>
              <a:rPr lang="zh-TW" altLang="en-US" b="1" dirty="0" smtClean="0">
                <a:solidFill>
                  <a:schemeClr val="bg1">
                    <a:lumMod val="65000"/>
                  </a:schemeClr>
                </a:solidFill>
                <a:latin typeface="微軟正黑體" panose="020B0604030504040204" pitchFamily="34" charset="-120"/>
                <a:ea typeface="微軟正黑體" panose="020B0604030504040204" pitchFamily="34" charset="-120"/>
              </a:rPr>
              <a:t>註</a:t>
            </a:r>
            <a:r>
              <a:rPr lang="en-US" altLang="zh-TW" b="1" dirty="0" smtClean="0">
                <a:solidFill>
                  <a:schemeClr val="bg1">
                    <a:lumMod val="65000"/>
                  </a:schemeClr>
                </a:solidFill>
                <a:latin typeface="微軟正黑體" panose="020B0604030504040204" pitchFamily="34" charset="-120"/>
                <a:ea typeface="微軟正黑體" panose="020B0604030504040204" pitchFamily="34" charset="-120"/>
              </a:rPr>
              <a:t>2</a:t>
            </a:r>
            <a:r>
              <a:rPr lang="zh-TW" altLang="en-US" b="1" dirty="0" smtClean="0">
                <a:solidFill>
                  <a:schemeClr val="bg1">
                    <a:lumMod val="65000"/>
                  </a:schemeClr>
                </a:solidFill>
                <a:latin typeface="微軟正黑體" panose="020B0604030504040204" pitchFamily="34" charset="-120"/>
                <a:ea typeface="微軟正黑體" panose="020B0604030504040204" pitchFamily="34" charset="-120"/>
              </a:rPr>
              <a:t>：實際包含功能以軟體說明書為主</a:t>
            </a:r>
            <a:endParaRPr lang="zh-TW" altLang="en-US" b="1" dirty="0">
              <a:solidFill>
                <a:schemeClr val="bg1">
                  <a:lumMod val="6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83198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圓角矩形 29"/>
          <p:cNvSpPr/>
          <p:nvPr/>
        </p:nvSpPr>
        <p:spPr>
          <a:xfrm>
            <a:off x="2320723" y="4077072"/>
            <a:ext cx="3907461" cy="2304256"/>
          </a:xfrm>
          <a:prstGeom prst="roundRect">
            <a:avLst>
              <a:gd name="adj" fmla="val 6241"/>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t"/>
          <a:lstStyle/>
          <a:p>
            <a:r>
              <a:rPr lang="zh-TW" altLang="en-US" b="1" dirty="0" smtClean="0">
                <a:solidFill>
                  <a:schemeClr val="accent4">
                    <a:lumMod val="75000"/>
                  </a:schemeClr>
                </a:solidFill>
              </a:rPr>
              <a:t>分析端</a:t>
            </a:r>
            <a:endParaRPr lang="zh-TW" altLang="en-US" b="1" dirty="0">
              <a:solidFill>
                <a:schemeClr val="accent4">
                  <a:lumMod val="75000"/>
                </a:schemeClr>
              </a:solidFill>
            </a:endParaRPr>
          </a:p>
        </p:txBody>
      </p:sp>
      <p:sp>
        <p:nvSpPr>
          <p:cNvPr id="90" name="向右箭號 89"/>
          <p:cNvSpPr/>
          <p:nvPr/>
        </p:nvSpPr>
        <p:spPr>
          <a:xfrm>
            <a:off x="827584" y="99591"/>
            <a:ext cx="7560840" cy="881137"/>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r"/>
            <a:r>
              <a:rPr lang="zh-TW" altLang="en-US" dirty="0" smtClean="0"/>
              <a:t>時間軸</a:t>
            </a:r>
            <a:endParaRPr lang="zh-TW" altLang="en-US" dirty="0"/>
          </a:p>
        </p:txBody>
      </p:sp>
      <p:sp>
        <p:nvSpPr>
          <p:cNvPr id="5" name="圓角矩形 4"/>
          <p:cNvSpPr/>
          <p:nvPr/>
        </p:nvSpPr>
        <p:spPr>
          <a:xfrm>
            <a:off x="1413468" y="1120752"/>
            <a:ext cx="4814715" cy="2543041"/>
          </a:xfrm>
          <a:prstGeom prst="roundRect">
            <a:avLst>
              <a:gd name="adj" fmla="val 6241"/>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t"/>
          <a:lstStyle/>
          <a:p>
            <a:r>
              <a:rPr lang="zh-TW" altLang="en-US" b="1" dirty="0" smtClean="0">
                <a:solidFill>
                  <a:schemeClr val="accent4">
                    <a:lumMod val="75000"/>
                  </a:schemeClr>
                </a:solidFill>
              </a:rPr>
              <a:t>前</a:t>
            </a:r>
            <a:r>
              <a:rPr lang="zh-TW" altLang="en-US" b="1" dirty="0">
                <a:solidFill>
                  <a:schemeClr val="accent4">
                    <a:lumMod val="75000"/>
                  </a:schemeClr>
                </a:solidFill>
              </a:rPr>
              <a:t>處理</a:t>
            </a:r>
          </a:p>
        </p:txBody>
      </p:sp>
      <p:sp>
        <p:nvSpPr>
          <p:cNvPr id="4" name="圓角矩形 3"/>
          <p:cNvSpPr/>
          <p:nvPr/>
        </p:nvSpPr>
        <p:spPr>
          <a:xfrm>
            <a:off x="2339616" y="1893932"/>
            <a:ext cx="1512303" cy="6334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續傳</a:t>
            </a:r>
            <a:r>
              <a:rPr lang="zh-TW" altLang="en-US" dirty="0"/>
              <a:t>程序</a:t>
            </a:r>
            <a:r>
              <a:rPr lang="zh-TW" altLang="en-US" dirty="0" smtClean="0"/>
              <a:t>判定</a:t>
            </a:r>
            <a:endParaRPr lang="zh-TW" altLang="en-US" dirty="0"/>
          </a:p>
        </p:txBody>
      </p:sp>
      <p:sp>
        <p:nvSpPr>
          <p:cNvPr id="7" name="矩形 6"/>
          <p:cNvSpPr/>
          <p:nvPr/>
        </p:nvSpPr>
        <p:spPr>
          <a:xfrm>
            <a:off x="827583" y="368256"/>
            <a:ext cx="2789961" cy="321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a:t>H</a:t>
            </a:r>
            <a:r>
              <a:rPr lang="en-US" altLang="zh-TW" dirty="0" smtClean="0"/>
              <a:t>istory </a:t>
            </a:r>
            <a:r>
              <a:rPr lang="en-US" altLang="zh-TW" dirty="0" err="1"/>
              <a:t>D</a:t>
            </a:r>
            <a:r>
              <a:rPr lang="en-US" altLang="zh-TW" dirty="0" err="1" smtClean="0"/>
              <a:t>ataSets</a:t>
            </a:r>
            <a:endParaRPr lang="zh-TW" altLang="en-US" dirty="0"/>
          </a:p>
        </p:txBody>
      </p:sp>
      <p:sp>
        <p:nvSpPr>
          <p:cNvPr id="9" name="矩形 8"/>
          <p:cNvSpPr/>
          <p:nvPr/>
        </p:nvSpPr>
        <p:spPr>
          <a:xfrm>
            <a:off x="3729644" y="368256"/>
            <a:ext cx="3007242" cy="32116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a:t>U</a:t>
            </a:r>
            <a:r>
              <a:rPr lang="en-US" altLang="zh-TW" dirty="0" smtClean="0"/>
              <a:t>pdate </a:t>
            </a:r>
            <a:r>
              <a:rPr lang="en-US" altLang="zh-TW" dirty="0" err="1"/>
              <a:t>D</a:t>
            </a:r>
            <a:r>
              <a:rPr lang="en-US" altLang="zh-TW" dirty="0" err="1" smtClean="0"/>
              <a:t>ataSets</a:t>
            </a:r>
            <a:endParaRPr lang="zh-TW" altLang="en-US" dirty="0"/>
          </a:p>
        </p:txBody>
      </p:sp>
      <p:sp>
        <p:nvSpPr>
          <p:cNvPr id="19" name="圓角矩形 18"/>
          <p:cNvSpPr/>
          <p:nvPr/>
        </p:nvSpPr>
        <p:spPr>
          <a:xfrm>
            <a:off x="4324098" y="2914101"/>
            <a:ext cx="1558104"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資料落地處理</a:t>
            </a:r>
            <a:endParaRPr lang="zh-TW" altLang="en-US" dirty="0"/>
          </a:p>
        </p:txBody>
      </p:sp>
      <p:cxnSp>
        <p:nvCxnSpPr>
          <p:cNvPr id="29" name="直線單箭頭接點 28"/>
          <p:cNvCxnSpPr/>
          <p:nvPr/>
        </p:nvCxnSpPr>
        <p:spPr>
          <a:xfrm flipV="1">
            <a:off x="5876360" y="3197675"/>
            <a:ext cx="1253236" cy="43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58" idx="2"/>
            <a:endCxn id="161" idx="0"/>
          </p:cNvCxnSpPr>
          <p:nvPr/>
        </p:nvCxnSpPr>
        <p:spPr>
          <a:xfrm>
            <a:off x="4294537" y="4839768"/>
            <a:ext cx="0" cy="24047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807854" y="4419511"/>
            <a:ext cx="776752" cy="12701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smtClean="0"/>
              <a:t>管理工具</a:t>
            </a:r>
            <a:endParaRPr lang="zh-TW" altLang="en-US" dirty="0"/>
          </a:p>
        </p:txBody>
      </p:sp>
      <p:sp>
        <p:nvSpPr>
          <p:cNvPr id="41" name="圓角矩形 40"/>
          <p:cNvSpPr/>
          <p:nvPr/>
        </p:nvSpPr>
        <p:spPr>
          <a:xfrm>
            <a:off x="7105488" y="5528970"/>
            <a:ext cx="1268805" cy="937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資料倉儲</a:t>
            </a:r>
            <a:endParaRPr lang="zh-TW" altLang="en-US" dirty="0"/>
          </a:p>
        </p:txBody>
      </p:sp>
      <p:sp>
        <p:nvSpPr>
          <p:cNvPr id="42" name="圓角矩形 41"/>
          <p:cNvSpPr/>
          <p:nvPr/>
        </p:nvSpPr>
        <p:spPr>
          <a:xfrm>
            <a:off x="7093710" y="4521298"/>
            <a:ext cx="1268805" cy="805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中介資料庫</a:t>
            </a:r>
            <a:endParaRPr lang="zh-TW" altLang="en-US" dirty="0"/>
          </a:p>
        </p:txBody>
      </p:sp>
      <p:cxnSp>
        <p:nvCxnSpPr>
          <p:cNvPr id="60" name="直線單箭頭接點 59"/>
          <p:cNvCxnSpPr>
            <a:stCxn id="162" idx="3"/>
            <a:endCxn id="41" idx="1"/>
          </p:cNvCxnSpPr>
          <p:nvPr/>
        </p:nvCxnSpPr>
        <p:spPr>
          <a:xfrm>
            <a:off x="5097194" y="5969724"/>
            <a:ext cx="2008294" cy="2777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6" name="圓角矩形 65"/>
          <p:cNvSpPr/>
          <p:nvPr/>
        </p:nvSpPr>
        <p:spPr>
          <a:xfrm>
            <a:off x="7134391" y="2879918"/>
            <a:ext cx="1268805" cy="11841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TW" altLang="en-US" dirty="0" smtClean="0"/>
              <a:t>原始檔案</a:t>
            </a:r>
            <a:endParaRPr lang="zh-TW" altLang="en-US" dirty="0"/>
          </a:p>
        </p:txBody>
      </p:sp>
      <p:sp>
        <p:nvSpPr>
          <p:cNvPr id="101" name="圓角矩形 100"/>
          <p:cNvSpPr/>
          <p:nvPr/>
        </p:nvSpPr>
        <p:spPr>
          <a:xfrm>
            <a:off x="4336210" y="1158422"/>
            <a:ext cx="1516194" cy="6334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取得更新資料清</a:t>
            </a:r>
            <a:r>
              <a:rPr lang="zh-TW" altLang="en-US" dirty="0"/>
              <a:t>單</a:t>
            </a:r>
          </a:p>
        </p:txBody>
      </p:sp>
      <p:sp>
        <p:nvSpPr>
          <p:cNvPr id="110" name="等腰三角形 109"/>
          <p:cNvSpPr/>
          <p:nvPr/>
        </p:nvSpPr>
        <p:spPr>
          <a:xfrm>
            <a:off x="3600689" y="292057"/>
            <a:ext cx="128955" cy="397359"/>
          </a:xfrm>
          <a:prstGeom prst="triangle">
            <a:avLst/>
          </a:prstGeom>
          <a:solidFill>
            <a:srgbClr val="FFFF0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11" name="文字方塊 110"/>
          <p:cNvSpPr txBox="1"/>
          <p:nvPr/>
        </p:nvSpPr>
        <p:spPr>
          <a:xfrm>
            <a:off x="2501710" y="-7669"/>
            <a:ext cx="2648797" cy="369332"/>
          </a:xfrm>
          <a:prstGeom prst="rect">
            <a:avLst/>
          </a:prstGeom>
          <a:noFill/>
        </p:spPr>
        <p:txBody>
          <a:bodyPr wrap="square" rtlCol="0">
            <a:spAutoFit/>
          </a:bodyPr>
          <a:lstStyle/>
          <a:p>
            <a:r>
              <a:rPr lang="zh-TW" altLang="en-US" dirty="0" smtClean="0"/>
              <a:t>程式初始啟動時間點</a:t>
            </a:r>
            <a:endParaRPr lang="zh-TW" altLang="en-US" dirty="0"/>
          </a:p>
        </p:txBody>
      </p:sp>
      <p:sp>
        <p:nvSpPr>
          <p:cNvPr id="121" name="圓角矩形 120"/>
          <p:cNvSpPr/>
          <p:nvPr/>
        </p:nvSpPr>
        <p:spPr>
          <a:xfrm>
            <a:off x="2363135" y="1164660"/>
            <a:ext cx="1488785" cy="6334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取得過往資料清單集</a:t>
            </a:r>
            <a:endParaRPr lang="zh-TW" altLang="en-US" dirty="0"/>
          </a:p>
        </p:txBody>
      </p:sp>
      <p:sp>
        <p:nvSpPr>
          <p:cNvPr id="128" name="圓角矩形 127"/>
          <p:cNvSpPr/>
          <p:nvPr/>
        </p:nvSpPr>
        <p:spPr>
          <a:xfrm>
            <a:off x="2320723" y="2905496"/>
            <a:ext cx="1391932" cy="72868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資料擷取</a:t>
            </a:r>
            <a:endParaRPr lang="zh-TW" altLang="en-US" dirty="0"/>
          </a:p>
        </p:txBody>
      </p:sp>
      <p:sp>
        <p:nvSpPr>
          <p:cNvPr id="131" name="圓角矩形 130"/>
          <p:cNvSpPr/>
          <p:nvPr/>
        </p:nvSpPr>
        <p:spPr>
          <a:xfrm>
            <a:off x="4355841" y="1912446"/>
            <a:ext cx="1512303" cy="6334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更新時</a:t>
            </a:r>
            <a:r>
              <a:rPr lang="zh-TW" altLang="en-US" dirty="0"/>
              <a:t>間</a:t>
            </a:r>
            <a:r>
              <a:rPr lang="zh-TW" altLang="en-US" dirty="0" smtClean="0"/>
              <a:t>判定</a:t>
            </a:r>
            <a:endParaRPr lang="zh-TW" altLang="en-US" dirty="0"/>
          </a:p>
        </p:txBody>
      </p:sp>
      <p:cxnSp>
        <p:nvCxnSpPr>
          <p:cNvPr id="135" name="弧形接點 134"/>
          <p:cNvCxnSpPr>
            <a:stCxn id="131" idx="3"/>
          </p:cNvCxnSpPr>
          <p:nvPr/>
        </p:nvCxnSpPr>
        <p:spPr>
          <a:xfrm flipH="1" flipV="1">
            <a:off x="5862004" y="1475133"/>
            <a:ext cx="6140" cy="754025"/>
          </a:xfrm>
          <a:prstGeom prst="curvedConnector4">
            <a:avLst>
              <a:gd name="adj1" fmla="val -3723127"/>
              <a:gd name="adj2" fmla="val 9722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7" name="弧形接點 136"/>
          <p:cNvCxnSpPr>
            <a:stCxn id="101" idx="1"/>
            <a:endCxn id="131" idx="1"/>
          </p:cNvCxnSpPr>
          <p:nvPr/>
        </p:nvCxnSpPr>
        <p:spPr>
          <a:xfrm rot="10800000" flipH="1" flipV="1">
            <a:off x="4336209" y="1475134"/>
            <a:ext cx="19631" cy="754024"/>
          </a:xfrm>
          <a:prstGeom prst="curvedConnector3">
            <a:avLst>
              <a:gd name="adj1" fmla="val -1164485"/>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p:cNvCxnSpPr>
            <a:stCxn id="121" idx="2"/>
            <a:endCxn id="4" idx="0"/>
          </p:cNvCxnSpPr>
          <p:nvPr/>
        </p:nvCxnSpPr>
        <p:spPr>
          <a:xfrm flipH="1">
            <a:off x="3095768" y="1798083"/>
            <a:ext cx="11760" cy="95849"/>
          </a:xfrm>
          <a:prstGeom prst="straightConnector1">
            <a:avLst/>
          </a:prstGeom>
          <a:ln w="12700">
            <a:prstDash val="dash"/>
            <a:tailEnd type="arrow"/>
          </a:ln>
        </p:spPr>
        <p:style>
          <a:lnRef idx="1">
            <a:schemeClr val="accent1"/>
          </a:lnRef>
          <a:fillRef idx="0">
            <a:schemeClr val="accent1"/>
          </a:fillRef>
          <a:effectRef idx="0">
            <a:schemeClr val="accent1"/>
          </a:effectRef>
          <a:fontRef idx="minor">
            <a:schemeClr val="tx1"/>
          </a:fontRef>
        </p:style>
      </p:cxnSp>
      <p:cxnSp>
        <p:nvCxnSpPr>
          <p:cNvPr id="143" name="直線單箭頭接點 142"/>
          <p:cNvCxnSpPr>
            <a:stCxn id="4" idx="2"/>
          </p:cNvCxnSpPr>
          <p:nvPr/>
        </p:nvCxnSpPr>
        <p:spPr>
          <a:xfrm>
            <a:off x="3095768" y="2527355"/>
            <a:ext cx="11760" cy="190072"/>
          </a:xfrm>
          <a:prstGeom prst="straightConnector1">
            <a:avLst/>
          </a:prstGeom>
          <a:ln w="12700">
            <a:prstDash val="dash"/>
            <a:tailEnd type="arrow"/>
          </a:ln>
        </p:spPr>
        <p:style>
          <a:lnRef idx="1">
            <a:schemeClr val="accent1"/>
          </a:lnRef>
          <a:fillRef idx="0">
            <a:schemeClr val="accent1"/>
          </a:fillRef>
          <a:effectRef idx="0">
            <a:schemeClr val="accent1"/>
          </a:effectRef>
          <a:fontRef idx="minor">
            <a:schemeClr val="tx1"/>
          </a:fontRef>
        </p:style>
      </p:cxnSp>
      <p:cxnSp>
        <p:nvCxnSpPr>
          <p:cNvPr id="146" name="直線單箭頭接點 145"/>
          <p:cNvCxnSpPr>
            <a:stCxn id="131" idx="2"/>
          </p:cNvCxnSpPr>
          <p:nvPr/>
        </p:nvCxnSpPr>
        <p:spPr>
          <a:xfrm flipH="1">
            <a:off x="5094307" y="2545869"/>
            <a:ext cx="17686" cy="190072"/>
          </a:xfrm>
          <a:prstGeom prst="straightConnector1">
            <a:avLst/>
          </a:prstGeom>
          <a:ln w="12700">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直線接點 154"/>
          <p:cNvCxnSpPr/>
          <p:nvPr/>
        </p:nvCxnSpPr>
        <p:spPr>
          <a:xfrm>
            <a:off x="3152994" y="2717427"/>
            <a:ext cx="1958999" cy="1851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57" name="直線單箭頭接點 156"/>
          <p:cNvCxnSpPr>
            <a:endCxn id="19" idx="1"/>
          </p:cNvCxnSpPr>
          <p:nvPr/>
        </p:nvCxnSpPr>
        <p:spPr>
          <a:xfrm flipV="1">
            <a:off x="3667155" y="3274141"/>
            <a:ext cx="656943" cy="3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8" name="圓角矩形 157"/>
          <p:cNvSpPr/>
          <p:nvPr/>
        </p:nvSpPr>
        <p:spPr>
          <a:xfrm>
            <a:off x="3491880" y="4266788"/>
            <a:ext cx="1605314" cy="5729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判</a:t>
            </a:r>
            <a:r>
              <a:rPr lang="zh-TW" altLang="en-US" dirty="0"/>
              <a:t>讀</a:t>
            </a:r>
            <a:r>
              <a:rPr lang="zh-TW" altLang="en-US" dirty="0" smtClean="0"/>
              <a:t>待處理檔案清單</a:t>
            </a:r>
            <a:endParaRPr lang="zh-TW" altLang="en-US" dirty="0"/>
          </a:p>
        </p:txBody>
      </p:sp>
      <p:sp>
        <p:nvSpPr>
          <p:cNvPr id="161" name="圓角矩形 160"/>
          <p:cNvSpPr/>
          <p:nvPr/>
        </p:nvSpPr>
        <p:spPr>
          <a:xfrm>
            <a:off x="3491880" y="5080239"/>
            <a:ext cx="1605314" cy="4258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解析檔案</a:t>
            </a:r>
            <a:endParaRPr lang="zh-TW" altLang="en-US" dirty="0"/>
          </a:p>
        </p:txBody>
      </p:sp>
      <p:sp>
        <p:nvSpPr>
          <p:cNvPr id="162" name="圓角矩形 161"/>
          <p:cNvSpPr/>
          <p:nvPr/>
        </p:nvSpPr>
        <p:spPr>
          <a:xfrm>
            <a:off x="3491880" y="5756784"/>
            <a:ext cx="1605314" cy="4258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資料匯入</a:t>
            </a:r>
            <a:endParaRPr lang="zh-TW" altLang="en-US" dirty="0"/>
          </a:p>
        </p:txBody>
      </p:sp>
      <p:cxnSp>
        <p:nvCxnSpPr>
          <p:cNvPr id="180" name="直線單箭頭接點 179"/>
          <p:cNvCxnSpPr>
            <a:endCxn id="121" idx="0"/>
          </p:cNvCxnSpPr>
          <p:nvPr/>
        </p:nvCxnSpPr>
        <p:spPr>
          <a:xfrm>
            <a:off x="2491004" y="689416"/>
            <a:ext cx="616524" cy="47524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84" name="肘形接點 183"/>
          <p:cNvCxnSpPr>
            <a:endCxn id="128" idx="1"/>
          </p:cNvCxnSpPr>
          <p:nvPr/>
        </p:nvCxnSpPr>
        <p:spPr>
          <a:xfrm rot="16200000" flipH="1">
            <a:off x="430060" y="1379176"/>
            <a:ext cx="2591266" cy="119006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p:cNvCxnSpPr/>
          <p:nvPr/>
        </p:nvCxnSpPr>
        <p:spPr>
          <a:xfrm>
            <a:off x="3292080" y="2717732"/>
            <a:ext cx="11760" cy="190072"/>
          </a:xfrm>
          <a:prstGeom prst="straightConnector1">
            <a:avLst/>
          </a:prstGeom>
          <a:ln w="12700">
            <a:prstDash val="dash"/>
            <a:tailEnd type="arrow"/>
          </a:ln>
        </p:spPr>
        <p:style>
          <a:lnRef idx="1">
            <a:schemeClr val="accent1"/>
          </a:lnRef>
          <a:fillRef idx="0">
            <a:schemeClr val="accent1"/>
          </a:fillRef>
          <a:effectRef idx="0">
            <a:schemeClr val="accent1"/>
          </a:effectRef>
          <a:fontRef idx="minor">
            <a:schemeClr val="tx1"/>
          </a:fontRef>
        </p:style>
      </p:cxnSp>
      <p:cxnSp>
        <p:nvCxnSpPr>
          <p:cNvPr id="189" name="直線單箭頭接點 188"/>
          <p:cNvCxnSpPr>
            <a:stCxn id="9" idx="2"/>
            <a:endCxn id="101" idx="0"/>
          </p:cNvCxnSpPr>
          <p:nvPr/>
        </p:nvCxnSpPr>
        <p:spPr>
          <a:xfrm flipH="1">
            <a:off x="5094307" y="689417"/>
            <a:ext cx="138958" cy="46900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94" name="肘形接點 193"/>
          <p:cNvCxnSpPr>
            <a:stCxn id="9" idx="2"/>
            <a:endCxn id="128" idx="1"/>
          </p:cNvCxnSpPr>
          <p:nvPr/>
        </p:nvCxnSpPr>
        <p:spPr>
          <a:xfrm rot="5400000">
            <a:off x="2486783" y="523357"/>
            <a:ext cx="2580422" cy="2912542"/>
          </a:xfrm>
          <a:prstGeom prst="bentConnector4">
            <a:avLst>
              <a:gd name="adj1" fmla="val 9898"/>
              <a:gd name="adj2" fmla="val 13627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3" name="直線單箭頭接點 242"/>
          <p:cNvCxnSpPr>
            <a:stCxn id="161" idx="2"/>
            <a:endCxn id="162" idx="0"/>
          </p:cNvCxnSpPr>
          <p:nvPr/>
        </p:nvCxnSpPr>
        <p:spPr>
          <a:xfrm>
            <a:off x="4294537" y="5506119"/>
            <a:ext cx="0" cy="2506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0" name="直線接點 249"/>
          <p:cNvCxnSpPr>
            <a:stCxn id="35" idx="3"/>
          </p:cNvCxnSpPr>
          <p:nvPr/>
        </p:nvCxnSpPr>
        <p:spPr>
          <a:xfrm flipV="1">
            <a:off x="1584606" y="3682973"/>
            <a:ext cx="868249" cy="13716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1" name="直線接點 250"/>
          <p:cNvCxnSpPr>
            <a:stCxn id="35" idx="3"/>
            <a:endCxn id="30" idx="1"/>
          </p:cNvCxnSpPr>
          <p:nvPr/>
        </p:nvCxnSpPr>
        <p:spPr>
          <a:xfrm>
            <a:off x="1584606" y="5054583"/>
            <a:ext cx="736117" cy="1746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5" name="肘形接點 274"/>
          <p:cNvCxnSpPr/>
          <p:nvPr/>
        </p:nvCxnSpPr>
        <p:spPr>
          <a:xfrm rot="10800000" flipV="1">
            <a:off x="5130244" y="3823866"/>
            <a:ext cx="1975245" cy="148283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9" name="肘形接點 278"/>
          <p:cNvCxnSpPr>
            <a:stCxn id="19" idx="3"/>
            <a:endCxn id="42" idx="1"/>
          </p:cNvCxnSpPr>
          <p:nvPr/>
        </p:nvCxnSpPr>
        <p:spPr>
          <a:xfrm>
            <a:off x="5882202" y="3274141"/>
            <a:ext cx="1211508" cy="1649882"/>
          </a:xfrm>
          <a:prstGeom prst="bentConnector3">
            <a:avLst>
              <a:gd name="adj1" fmla="val 73459"/>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81" name="肘形接點 280"/>
          <p:cNvCxnSpPr/>
          <p:nvPr/>
        </p:nvCxnSpPr>
        <p:spPr>
          <a:xfrm rot="10800000">
            <a:off x="5130241" y="4508891"/>
            <a:ext cx="1900601" cy="621393"/>
          </a:xfrm>
          <a:prstGeom prst="bentConnector3">
            <a:avLst>
              <a:gd name="adj1" fmla="val 25295"/>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95" name="文字方塊 294"/>
          <p:cNvSpPr txBox="1"/>
          <p:nvPr/>
        </p:nvSpPr>
        <p:spPr>
          <a:xfrm>
            <a:off x="1434183" y="1560378"/>
            <a:ext cx="477588" cy="1754326"/>
          </a:xfrm>
          <a:prstGeom prst="rect">
            <a:avLst/>
          </a:prstGeom>
          <a:noFill/>
        </p:spPr>
        <p:txBody>
          <a:bodyPr wrap="square" rtlCol="0">
            <a:spAutoFit/>
          </a:bodyPr>
          <a:lstStyle/>
          <a:p>
            <a:r>
              <a:rPr lang="zh-TW" altLang="en-US" b="1" dirty="0" smtClean="0">
                <a:effectLst>
                  <a:outerShdw blurRad="38100" dist="38100" dir="2700000" algn="tl">
                    <a:srgbClr val="000000">
                      <a:alpha val="43137"/>
                    </a:srgbClr>
                  </a:outerShdw>
                </a:effectLst>
              </a:rPr>
              <a:t>資料擷取引擎</a:t>
            </a:r>
            <a:endParaRPr lang="zh-TW" altLang="en-US" b="1" dirty="0">
              <a:effectLst>
                <a:outerShdw blurRad="38100" dist="38100" dir="2700000" algn="tl">
                  <a:srgbClr val="000000">
                    <a:alpha val="43137"/>
                  </a:srgbClr>
                </a:outerShdw>
              </a:effectLst>
            </a:endParaRPr>
          </a:p>
        </p:txBody>
      </p:sp>
      <p:sp>
        <p:nvSpPr>
          <p:cNvPr id="298" name="文字方塊 297"/>
          <p:cNvSpPr txBox="1"/>
          <p:nvPr/>
        </p:nvSpPr>
        <p:spPr>
          <a:xfrm>
            <a:off x="2417384" y="4541762"/>
            <a:ext cx="477588" cy="1754326"/>
          </a:xfrm>
          <a:prstGeom prst="rect">
            <a:avLst/>
          </a:prstGeom>
          <a:noFill/>
        </p:spPr>
        <p:txBody>
          <a:bodyPr wrap="square" rtlCol="0">
            <a:spAutoFit/>
          </a:bodyPr>
          <a:lstStyle/>
          <a:p>
            <a:r>
              <a:rPr lang="zh-TW" altLang="en-US" b="1" dirty="0" smtClean="0">
                <a:effectLst>
                  <a:outerShdw blurRad="38100" dist="38100" dir="2700000" algn="tl">
                    <a:srgbClr val="000000">
                      <a:alpha val="43137"/>
                    </a:srgbClr>
                  </a:outerShdw>
                </a:effectLst>
              </a:rPr>
              <a:t>分析匯入引擎</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0382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圓角矩形 4"/>
          <p:cNvSpPr/>
          <p:nvPr/>
        </p:nvSpPr>
        <p:spPr>
          <a:xfrm>
            <a:off x="1367136" y="3356992"/>
            <a:ext cx="5832648" cy="2088232"/>
          </a:xfrm>
          <a:prstGeom prst="roundRect">
            <a:avLst>
              <a:gd name="adj" fmla="val 6241"/>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altLang="zh-TW" b="1" dirty="0" err="1" smtClean="0"/>
              <a:t>OpenData</a:t>
            </a:r>
            <a:r>
              <a:rPr lang="en-US" altLang="zh-TW" b="1" dirty="0" smtClean="0"/>
              <a:t> </a:t>
            </a:r>
            <a:r>
              <a:rPr lang="zh-TW" altLang="en-US" b="1" dirty="0" smtClean="0"/>
              <a:t>擷取引擎</a:t>
            </a:r>
            <a:endParaRPr lang="zh-TW" altLang="en-US" b="1" dirty="0"/>
          </a:p>
        </p:txBody>
      </p:sp>
      <p:sp>
        <p:nvSpPr>
          <p:cNvPr id="2" name="標題 1"/>
          <p:cNvSpPr>
            <a:spLocks noGrp="1"/>
          </p:cNvSpPr>
          <p:nvPr>
            <p:ph type="title"/>
          </p:nvPr>
        </p:nvSpPr>
        <p:spPr/>
        <p:txBody>
          <a:bodyPr>
            <a:normAutofit/>
          </a:bodyPr>
          <a:lstStyle/>
          <a:p>
            <a:r>
              <a:rPr lang="en-US" altLang="zh-TW" b="1" dirty="0">
                <a:latin typeface="微軟正黑體" panose="020B0604030504040204" pitchFamily="34" charset="-120"/>
                <a:ea typeface="微軟正黑體" panose="020B0604030504040204" pitchFamily="34" charset="-120"/>
              </a:rPr>
              <a:t>Opendata </a:t>
            </a:r>
            <a:r>
              <a:rPr lang="zh-TW" altLang="en-US" b="1" dirty="0">
                <a:latin typeface="微軟正黑體" panose="020B0604030504040204" pitchFamily="34" charset="-120"/>
                <a:ea typeface="微軟正黑體" panose="020B0604030504040204" pitchFamily="34" charset="-120"/>
              </a:rPr>
              <a:t>擷取</a:t>
            </a:r>
            <a:r>
              <a:rPr lang="zh-TW" altLang="en-US" b="1" dirty="0" smtClean="0">
                <a:latin typeface="微軟正黑體" panose="020B0604030504040204" pitchFamily="34" charset="-120"/>
                <a:ea typeface="微軟正黑體" panose="020B0604030504040204" pitchFamily="34" charset="-120"/>
              </a:rPr>
              <a:t>引擎</a:t>
            </a:r>
            <a:endParaRPr lang="zh-TW" altLang="en-US" dirty="0"/>
          </a:p>
        </p:txBody>
      </p:sp>
      <p:sp>
        <p:nvSpPr>
          <p:cNvPr id="3" name="內容版面配置區 2"/>
          <p:cNvSpPr>
            <a:spLocks noGrp="1"/>
          </p:cNvSpPr>
          <p:nvPr>
            <p:ph idx="1"/>
          </p:nvPr>
        </p:nvSpPr>
        <p:spPr>
          <a:xfrm>
            <a:off x="457200" y="1600201"/>
            <a:ext cx="8229600" cy="1108720"/>
          </a:xfrm>
        </p:spPr>
        <p:txBody>
          <a:bodyPr/>
          <a:lstStyle/>
          <a:p>
            <a:pPr marL="342900" lvl="1" indent="-342900">
              <a:buFont typeface="Arial" panose="020B0604020202020204" pitchFamily="34" charset="0"/>
              <a:buChar char="•"/>
            </a:pPr>
            <a:r>
              <a:rPr lang="zh-TW" altLang="en-US" dirty="0"/>
              <a:t>擷取資料並轉碼；比對舊有與目前清單，自動找出新增資料，以加入抓取清單</a:t>
            </a:r>
          </a:p>
          <a:p>
            <a:endParaRPr lang="zh-TW" altLang="en-US" dirty="0"/>
          </a:p>
        </p:txBody>
      </p:sp>
      <p:sp>
        <p:nvSpPr>
          <p:cNvPr id="4" name="圓角矩形 3"/>
          <p:cNvSpPr/>
          <p:nvPr/>
        </p:nvSpPr>
        <p:spPr>
          <a:xfrm>
            <a:off x="1655168" y="4077072"/>
            <a:ext cx="1152128"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自動</a:t>
            </a:r>
            <a:endParaRPr lang="en-US" altLang="zh-TW" dirty="0" smtClean="0"/>
          </a:p>
          <a:p>
            <a:pPr algn="ctr"/>
            <a:r>
              <a:rPr lang="zh-TW" altLang="en-US" dirty="0" smtClean="0"/>
              <a:t>抓取</a:t>
            </a:r>
            <a:endParaRPr lang="zh-TW" altLang="en-US" dirty="0"/>
          </a:p>
        </p:txBody>
      </p:sp>
      <p:sp>
        <p:nvSpPr>
          <p:cNvPr id="7" name="矩形 6"/>
          <p:cNvSpPr/>
          <p:nvPr/>
        </p:nvSpPr>
        <p:spPr>
          <a:xfrm>
            <a:off x="107504" y="3789040"/>
            <a:ext cx="1043608" cy="64807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Data1</a:t>
            </a:r>
            <a:endParaRPr lang="zh-TW" altLang="en-US" dirty="0"/>
          </a:p>
        </p:txBody>
      </p:sp>
      <p:sp>
        <p:nvSpPr>
          <p:cNvPr id="9" name="矩形 8"/>
          <p:cNvSpPr/>
          <p:nvPr/>
        </p:nvSpPr>
        <p:spPr>
          <a:xfrm>
            <a:off x="113155" y="4797152"/>
            <a:ext cx="1043608" cy="64807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Data2</a:t>
            </a:r>
            <a:endParaRPr lang="zh-TW" altLang="en-US" dirty="0"/>
          </a:p>
        </p:txBody>
      </p:sp>
      <p:cxnSp>
        <p:nvCxnSpPr>
          <p:cNvPr id="11" name="直線單箭頭接點 10"/>
          <p:cNvCxnSpPr>
            <a:stCxn id="7" idx="3"/>
            <a:endCxn id="4" idx="1"/>
          </p:cNvCxnSpPr>
          <p:nvPr/>
        </p:nvCxnSpPr>
        <p:spPr>
          <a:xfrm>
            <a:off x="1151112" y="4113076"/>
            <a:ext cx="504056" cy="43204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9" idx="3"/>
            <a:endCxn id="4" idx="1"/>
          </p:cNvCxnSpPr>
          <p:nvPr/>
        </p:nvCxnSpPr>
        <p:spPr>
          <a:xfrm flipV="1">
            <a:off x="1156763" y="4545124"/>
            <a:ext cx="498405" cy="5760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3095328" y="4077072"/>
            <a:ext cx="1104392"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解壓縮</a:t>
            </a:r>
            <a:endParaRPr lang="zh-TW" altLang="en-US" dirty="0"/>
          </a:p>
        </p:txBody>
      </p:sp>
      <p:sp>
        <p:nvSpPr>
          <p:cNvPr id="24" name="圓角矩形 23"/>
          <p:cNvSpPr/>
          <p:nvPr/>
        </p:nvSpPr>
        <p:spPr>
          <a:xfrm>
            <a:off x="4463480" y="4077072"/>
            <a:ext cx="1104392"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轉碼</a:t>
            </a:r>
            <a:endParaRPr lang="zh-TW" altLang="en-US" dirty="0"/>
          </a:p>
        </p:txBody>
      </p:sp>
      <p:sp>
        <p:nvSpPr>
          <p:cNvPr id="25" name="圓角矩形 24"/>
          <p:cNvSpPr/>
          <p:nvPr/>
        </p:nvSpPr>
        <p:spPr>
          <a:xfrm>
            <a:off x="5831632" y="4077072"/>
            <a:ext cx="1104392"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a:t>依</a:t>
            </a:r>
            <a:r>
              <a:rPr lang="zh-TW" altLang="en-US" dirty="0" smtClean="0"/>
              <a:t>分類存放</a:t>
            </a:r>
            <a:endParaRPr lang="zh-TW" altLang="en-US" dirty="0"/>
          </a:p>
        </p:txBody>
      </p:sp>
      <p:cxnSp>
        <p:nvCxnSpPr>
          <p:cNvPr id="27" name="直線單箭頭接點 26"/>
          <p:cNvCxnSpPr>
            <a:endCxn id="19" idx="1"/>
          </p:cNvCxnSpPr>
          <p:nvPr/>
        </p:nvCxnSpPr>
        <p:spPr>
          <a:xfrm>
            <a:off x="2807296" y="4545124"/>
            <a:ext cx="28803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4199720" y="4545124"/>
            <a:ext cx="28803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5567872" y="4545124"/>
            <a:ext cx="28803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6828520" y="4537955"/>
            <a:ext cx="623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799184" y="5805264"/>
            <a:ext cx="2364311"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管理工具</a:t>
            </a:r>
            <a:endParaRPr lang="zh-TW" altLang="en-US" dirty="0"/>
          </a:p>
        </p:txBody>
      </p:sp>
      <p:cxnSp>
        <p:nvCxnSpPr>
          <p:cNvPr id="37" name="直線單箭頭接點 36"/>
          <p:cNvCxnSpPr>
            <a:stCxn id="35" idx="0"/>
            <a:endCxn id="4" idx="2"/>
          </p:cNvCxnSpPr>
          <p:nvPr/>
        </p:nvCxnSpPr>
        <p:spPr>
          <a:xfrm flipH="1" flipV="1">
            <a:off x="2231232" y="5013176"/>
            <a:ext cx="750108" cy="7920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42" idx="0"/>
            <a:endCxn id="4" idx="2"/>
          </p:cNvCxnSpPr>
          <p:nvPr/>
        </p:nvCxnSpPr>
        <p:spPr>
          <a:xfrm flipH="1" flipV="1">
            <a:off x="2231232" y="5013176"/>
            <a:ext cx="3778697" cy="7920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1" name="圓角矩形 40"/>
          <p:cNvSpPr/>
          <p:nvPr/>
        </p:nvSpPr>
        <p:spPr>
          <a:xfrm>
            <a:off x="7452320" y="3789040"/>
            <a:ext cx="1584176"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資料倉儲</a:t>
            </a:r>
            <a:endParaRPr lang="zh-TW" altLang="en-US" dirty="0"/>
          </a:p>
        </p:txBody>
      </p:sp>
      <p:sp>
        <p:nvSpPr>
          <p:cNvPr id="42" name="圓角矩形 41"/>
          <p:cNvSpPr/>
          <p:nvPr/>
        </p:nvSpPr>
        <p:spPr>
          <a:xfrm>
            <a:off x="5217841" y="5805264"/>
            <a:ext cx="158417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中介資料庫</a:t>
            </a:r>
            <a:endParaRPr lang="zh-TW" altLang="en-US" dirty="0"/>
          </a:p>
        </p:txBody>
      </p:sp>
      <p:cxnSp>
        <p:nvCxnSpPr>
          <p:cNvPr id="46" name="直線單箭頭接點 45"/>
          <p:cNvCxnSpPr>
            <a:stCxn id="42" idx="0"/>
            <a:endCxn id="25" idx="2"/>
          </p:cNvCxnSpPr>
          <p:nvPr/>
        </p:nvCxnSpPr>
        <p:spPr>
          <a:xfrm flipV="1">
            <a:off x="6009929" y="5013176"/>
            <a:ext cx="373899" cy="7920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181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計畫 </a:t>
            </a:r>
            <a:r>
              <a:rPr lang="en-US" altLang="zh-TW" dirty="0" smtClean="0"/>
              <a:t>- </a:t>
            </a:r>
            <a:r>
              <a:rPr lang="zh-TW" altLang="en-US" dirty="0" smtClean="0"/>
              <a:t>注意事項</a:t>
            </a:r>
            <a:endParaRPr lang="zh-TW" altLang="en-US" dirty="0"/>
          </a:p>
        </p:txBody>
      </p:sp>
      <p:sp>
        <p:nvSpPr>
          <p:cNvPr id="3" name="內容版面配置區 2"/>
          <p:cNvSpPr>
            <a:spLocks noGrp="1"/>
          </p:cNvSpPr>
          <p:nvPr>
            <p:ph idx="1"/>
          </p:nvPr>
        </p:nvSpPr>
        <p:spPr/>
        <p:txBody>
          <a:bodyPr>
            <a:normAutofit/>
          </a:bodyPr>
          <a:lstStyle/>
          <a:p>
            <a:r>
              <a:rPr lang="zh-TW" altLang="en-US" dirty="0"/>
              <a:t>計畫</a:t>
            </a:r>
            <a:r>
              <a:rPr lang="zh-TW" altLang="en-US" dirty="0" smtClean="0"/>
              <a:t>主持人須符合資格</a:t>
            </a:r>
            <a:endParaRPr lang="en-US" altLang="zh-TW" dirty="0" smtClean="0"/>
          </a:p>
          <a:p>
            <a:r>
              <a:rPr lang="zh-TW" altLang="en-US" dirty="0"/>
              <a:t>計畫類型及</a:t>
            </a:r>
            <a:r>
              <a:rPr lang="zh-TW" altLang="en-US" dirty="0" smtClean="0"/>
              <a:t>申請 </a:t>
            </a:r>
            <a:r>
              <a:rPr lang="en-US" altLang="zh-TW" dirty="0" smtClean="0"/>
              <a:t>:</a:t>
            </a:r>
            <a:r>
              <a:rPr lang="zh-TW" altLang="en-US" dirty="0" smtClean="0"/>
              <a:t> 單一</a:t>
            </a:r>
            <a:r>
              <a:rPr lang="zh-TW" altLang="en-US" dirty="0"/>
              <a:t>整合型</a:t>
            </a:r>
            <a:r>
              <a:rPr lang="zh-TW" altLang="en-US" dirty="0" smtClean="0"/>
              <a:t>計畫  </a:t>
            </a:r>
            <a:r>
              <a:rPr lang="en-US" altLang="zh-TW" dirty="0" smtClean="0"/>
              <a:t>(</a:t>
            </a:r>
            <a:r>
              <a:rPr lang="zh-TW" altLang="en-US" dirty="0" smtClean="0"/>
              <a:t>院部</a:t>
            </a:r>
            <a:r>
              <a:rPr lang="en-US" altLang="zh-TW" dirty="0" smtClean="0"/>
              <a:t>)</a:t>
            </a:r>
          </a:p>
          <a:p>
            <a:r>
              <a:rPr lang="zh-TW" altLang="en-US" dirty="0" smtClean="0"/>
              <a:t>申請期限 </a:t>
            </a:r>
            <a:r>
              <a:rPr lang="en-US" altLang="zh-TW" dirty="0" smtClean="0"/>
              <a:t>:</a:t>
            </a:r>
            <a:r>
              <a:rPr lang="zh-TW" altLang="en-US" dirty="0" smtClean="0"/>
              <a:t> </a:t>
            </a:r>
            <a:r>
              <a:rPr lang="en-US" altLang="zh-TW" dirty="0" smtClean="0"/>
              <a:t>4/1</a:t>
            </a:r>
          </a:p>
          <a:p>
            <a:r>
              <a:rPr lang="zh-TW" altLang="en-US" dirty="0"/>
              <a:t>計畫執行</a:t>
            </a:r>
            <a:r>
              <a:rPr lang="zh-TW" altLang="en-US" dirty="0" smtClean="0"/>
              <a:t>期間 </a:t>
            </a:r>
            <a:r>
              <a:rPr lang="en-US" altLang="zh-TW" dirty="0" smtClean="0"/>
              <a:t>:</a:t>
            </a:r>
            <a:r>
              <a:rPr lang="zh-TW" altLang="en-US" dirty="0"/>
              <a:t>自</a:t>
            </a:r>
            <a:r>
              <a:rPr lang="en-US" altLang="zh-TW" dirty="0"/>
              <a:t>105 </a:t>
            </a:r>
            <a:r>
              <a:rPr lang="zh-TW" altLang="en-US" dirty="0"/>
              <a:t>年</a:t>
            </a:r>
            <a:r>
              <a:rPr lang="en-US" altLang="zh-TW" dirty="0"/>
              <a:t>7 </a:t>
            </a:r>
            <a:r>
              <a:rPr lang="zh-TW" altLang="en-US" dirty="0"/>
              <a:t>月</a:t>
            </a:r>
            <a:r>
              <a:rPr lang="en-US" altLang="zh-TW" dirty="0"/>
              <a:t>1 </a:t>
            </a:r>
            <a:r>
              <a:rPr lang="zh-TW" altLang="en-US" dirty="0"/>
              <a:t>日至</a:t>
            </a:r>
            <a:r>
              <a:rPr lang="en-US" altLang="zh-TW" dirty="0"/>
              <a:t>106 </a:t>
            </a:r>
            <a:r>
              <a:rPr lang="zh-TW" altLang="en-US" dirty="0"/>
              <a:t>年</a:t>
            </a:r>
            <a:r>
              <a:rPr lang="en-US" altLang="zh-TW" dirty="0"/>
              <a:t>6 </a:t>
            </a:r>
            <a:r>
              <a:rPr lang="zh-TW" altLang="en-US" dirty="0"/>
              <a:t>月</a:t>
            </a:r>
            <a:r>
              <a:rPr lang="en-US" altLang="zh-TW" dirty="0"/>
              <a:t>30 </a:t>
            </a:r>
            <a:r>
              <a:rPr lang="zh-TW" altLang="en-US" dirty="0"/>
              <a:t>日</a:t>
            </a:r>
            <a:r>
              <a:rPr lang="zh-TW" altLang="en-US" dirty="0" smtClean="0"/>
              <a:t>止</a:t>
            </a:r>
            <a:endParaRPr lang="en-US" altLang="zh-TW" dirty="0" smtClean="0"/>
          </a:p>
          <a:p>
            <a:r>
              <a:rPr lang="zh-TW" altLang="en-US" dirty="0"/>
              <a:t>計畫類別為「一般型研究計畫</a:t>
            </a:r>
            <a:r>
              <a:rPr lang="zh-TW" altLang="en-US" dirty="0" smtClean="0"/>
              <a:t>」</a:t>
            </a:r>
            <a:r>
              <a:rPr lang="en-US" altLang="zh-TW" dirty="0" smtClean="0"/>
              <a:t>…</a:t>
            </a:r>
            <a:endParaRPr lang="zh-TW" altLang="en-US" dirty="0"/>
          </a:p>
        </p:txBody>
      </p:sp>
    </p:spTree>
    <p:extLst>
      <p:ext uri="{BB962C8B-B14F-4D97-AF65-F5344CB8AC3E}">
        <p14:creationId xmlns:p14="http://schemas.microsoft.com/office/powerpoint/2010/main" val="221822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計劃書 </a:t>
            </a:r>
            <a:r>
              <a:rPr lang="en-US" altLang="zh-TW" dirty="0" smtClean="0"/>
              <a:t>- </a:t>
            </a:r>
            <a:r>
              <a:rPr lang="zh-TW" altLang="en-US" dirty="0" smtClean="0"/>
              <a:t>注意事項</a:t>
            </a:r>
            <a:endParaRPr lang="zh-TW" altLang="en-US" dirty="0"/>
          </a:p>
        </p:txBody>
      </p:sp>
      <p:sp>
        <p:nvSpPr>
          <p:cNvPr id="3" name="內容版面配置區 2"/>
          <p:cNvSpPr>
            <a:spLocks noGrp="1"/>
          </p:cNvSpPr>
          <p:nvPr>
            <p:ph idx="1"/>
          </p:nvPr>
        </p:nvSpPr>
        <p:spPr/>
        <p:txBody>
          <a:bodyPr/>
          <a:lstStyle/>
          <a:p>
            <a:r>
              <a:rPr lang="zh-TW" altLang="en-US" dirty="0"/>
              <a:t>計畫</a:t>
            </a:r>
            <a:r>
              <a:rPr lang="zh-TW" altLang="en-US" dirty="0" smtClean="0"/>
              <a:t>團隊於巨量資料技術之相關經驗</a:t>
            </a:r>
            <a:r>
              <a:rPr lang="zh-TW" altLang="en-US" dirty="0"/>
              <a:t>與</a:t>
            </a:r>
            <a:r>
              <a:rPr lang="zh-TW" altLang="en-US" dirty="0" smtClean="0"/>
              <a:t>能力</a:t>
            </a:r>
            <a:endParaRPr lang="en-US" altLang="zh-TW" dirty="0" smtClean="0"/>
          </a:p>
          <a:p>
            <a:r>
              <a:rPr lang="zh-TW" altLang="en-US" dirty="0"/>
              <a:t>擬開發技術工具之技術</a:t>
            </a:r>
            <a:r>
              <a:rPr lang="zh-TW" altLang="en-US" dirty="0" smtClean="0"/>
              <a:t>定位</a:t>
            </a:r>
            <a:endParaRPr lang="en-US" altLang="zh-TW" dirty="0" smtClean="0"/>
          </a:p>
          <a:p>
            <a:r>
              <a:rPr lang="zh-TW" altLang="en-US" dirty="0"/>
              <a:t>擬開發技術工具之研究開發</a:t>
            </a:r>
            <a:r>
              <a:rPr lang="zh-TW" altLang="en-US" dirty="0" smtClean="0"/>
              <a:t>方法</a:t>
            </a:r>
            <a:endParaRPr lang="en-US" altLang="zh-TW" dirty="0" smtClean="0"/>
          </a:p>
          <a:p>
            <a:r>
              <a:rPr lang="en-US" altLang="zh-TW" dirty="0" smtClean="0"/>
              <a:t>25 </a:t>
            </a:r>
            <a:r>
              <a:rPr lang="zh-TW" altLang="en-US" dirty="0"/>
              <a:t>頁為限， 請以中文</a:t>
            </a:r>
            <a:r>
              <a:rPr lang="zh-TW" altLang="en-US" dirty="0" smtClean="0"/>
              <a:t>撰寫</a:t>
            </a:r>
            <a:endParaRPr lang="en-US" altLang="zh-TW" dirty="0" smtClean="0"/>
          </a:p>
          <a:p>
            <a:r>
              <a:rPr lang="zh-TW" altLang="en-US" dirty="0"/>
              <a:t>技術發展路程圖、評量指標及查核點，以作為期中與期末查核之依據</a:t>
            </a:r>
            <a:r>
              <a:rPr lang="zh-TW" altLang="en-US" dirty="0" smtClean="0"/>
              <a:t>。</a:t>
            </a:r>
            <a:endParaRPr lang="en-US" altLang="zh-TW" dirty="0" smtClean="0"/>
          </a:p>
          <a:p>
            <a:r>
              <a:rPr lang="zh-TW" altLang="en-US" dirty="0"/>
              <a:t>本計畫每人限提一件</a:t>
            </a:r>
          </a:p>
        </p:txBody>
      </p:sp>
    </p:spTree>
    <p:extLst>
      <p:ext uri="{BB962C8B-B14F-4D97-AF65-F5344CB8AC3E}">
        <p14:creationId xmlns:p14="http://schemas.microsoft.com/office/powerpoint/2010/main" val="310610039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11998</TotalTime>
  <Words>1018</Words>
  <Application>Microsoft Office PowerPoint</Application>
  <PresentationFormat>如螢幕大小 (4:3)</PresentationFormat>
  <Paragraphs>283</Paragraphs>
  <Slides>22</Slides>
  <Notes>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22</vt:i4>
      </vt:variant>
    </vt:vector>
  </HeadingPairs>
  <TitlesOfParts>
    <vt:vector size="27" baseType="lpstr">
      <vt:lpstr>微軟正黑體</vt:lpstr>
      <vt:lpstr>新細明體</vt:lpstr>
      <vt:lpstr>Arial</vt:lpstr>
      <vt:lpstr>Calibri</vt:lpstr>
      <vt:lpstr>Office 佈景主題</vt:lpstr>
      <vt:lpstr>PowerPoint 簡報</vt:lpstr>
      <vt:lpstr>PowerPoint 簡報</vt:lpstr>
      <vt:lpstr>PowerPoint 簡報</vt:lpstr>
      <vt:lpstr>PowerPoint 簡報</vt:lpstr>
      <vt:lpstr>PowerPoint 簡報</vt:lpstr>
      <vt:lpstr>PowerPoint 簡報</vt:lpstr>
      <vt:lpstr>Opendata 擷取引擎</vt:lpstr>
      <vt:lpstr>計畫 - 注意事項</vt:lpstr>
      <vt:lpstr>計劃書 - 注意事項</vt:lpstr>
      <vt:lpstr>評審標準</vt:lpstr>
      <vt:lpstr>timeline</vt:lpstr>
      <vt:lpstr>Current status</vt:lpstr>
      <vt:lpstr>資料分析引擎</vt:lpstr>
      <vt:lpstr>資料操作</vt:lpstr>
      <vt:lpstr>視覺分析</vt:lpstr>
      <vt:lpstr>資料儲存</vt:lpstr>
      <vt:lpstr>管理工具</vt:lpstr>
      <vt:lpstr>Backup</vt:lpstr>
      <vt:lpstr>PowerPoint 簡報</vt:lpstr>
      <vt:lpstr>IPGOD  </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陳威宇</dc:creator>
  <cp:lastModifiedBy>Windows 使用者</cp:lastModifiedBy>
  <cp:revision>179</cp:revision>
  <dcterms:created xsi:type="dcterms:W3CDTF">2016-02-22T09:59:50Z</dcterms:created>
  <dcterms:modified xsi:type="dcterms:W3CDTF">2017-07-18T09:31:38Z</dcterms:modified>
</cp:coreProperties>
</file>