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8" r:id="rId4"/>
    <p:sldId id="262" r:id="rId5"/>
    <p:sldId id="282" r:id="rId6"/>
    <p:sldId id="260" r:id="rId7"/>
    <p:sldId id="265" r:id="rId8"/>
    <p:sldId id="283" r:id="rId9"/>
    <p:sldId id="276" r:id="rId10"/>
    <p:sldId id="277" r:id="rId11"/>
    <p:sldId id="278" r:id="rId12"/>
    <p:sldId id="279" r:id="rId13"/>
    <p:sldId id="280" r:id="rId14"/>
    <p:sldId id="268" r:id="rId15"/>
    <p:sldId id="269" r:id="rId16"/>
    <p:sldId id="271" r:id="rId17"/>
    <p:sldId id="281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72" y="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sz="4200">
                <a:solidFill>
                  <a:schemeClr val="tx1"/>
                </a:solidFill>
                <a:latin typeface="Myriad Pro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47890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Myriad Pro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姓名 職稱</a:t>
            </a:r>
          </a:p>
        </p:txBody>
      </p:sp>
      <p:sp>
        <p:nvSpPr>
          <p:cNvPr id="9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3505200" y="4653136"/>
            <a:ext cx="2133600" cy="365125"/>
          </a:xfrm>
        </p:spPr>
        <p:txBody>
          <a:bodyPr/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3D0718A-A026-43A9-936B-05D1C3C4B424}" type="datetime1">
              <a:rPr lang="zh-TW" altLang="en-US" smtClean="0"/>
              <a:pPr/>
              <a:t>2017/7/21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3298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Tereza's\國研院\標誌應用系統_標案\應用設計修改\定稿_簡報版型\130416-國家實驗研究院-簡報_比例縮小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4"/>
            <a:ext cx="9149120" cy="6861600"/>
          </a:xfrm>
          <a:prstGeom prst="rect">
            <a:avLst/>
          </a:prstGeom>
          <a:noFill/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09528" y="274638"/>
            <a:ext cx="5482952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D7000F"/>
                </a:solidFill>
                <a:latin typeface="Myriad Pro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3409528" y="1600200"/>
            <a:ext cx="5482952" cy="4525963"/>
          </a:xfrm>
        </p:spPr>
        <p:txBody>
          <a:bodyPr/>
          <a:lstStyle>
            <a:lvl1pPr>
              <a:defRPr sz="240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600" baseline="0"/>
            </a:lvl5pPr>
          </a:lstStyle>
          <a:p>
            <a:pPr lvl="0"/>
            <a:r>
              <a:rPr lang="zh-TW" altLang="en-US" dirty="0"/>
              <a:t>內容</a:t>
            </a:r>
          </a:p>
          <a:p>
            <a:pPr lvl="1"/>
            <a:r>
              <a:rPr lang="zh-TW" altLang="en-US" dirty="0"/>
              <a:t>內容</a:t>
            </a:r>
          </a:p>
          <a:p>
            <a:pPr lvl="2"/>
            <a:r>
              <a:rPr lang="zh-TW" altLang="en-US" dirty="0"/>
              <a:t>內容</a:t>
            </a:r>
            <a:r>
              <a:rPr lang="en-US" altLang="zh-TW" dirty="0"/>
              <a:t> </a:t>
            </a:r>
            <a:endParaRPr lang="zh-TW" altLang="en-US" dirty="0"/>
          </a:p>
          <a:p>
            <a:pPr lvl="3"/>
            <a:r>
              <a:rPr lang="zh-TW" altLang="en-US" dirty="0"/>
              <a:t>內容</a:t>
            </a:r>
            <a:r>
              <a:rPr lang="en-US" altLang="zh-TW" dirty="0"/>
              <a:t> </a:t>
            </a:r>
            <a:endParaRPr lang="zh-TW" altLang="en-US" dirty="0"/>
          </a:p>
          <a:p>
            <a:pPr lvl="4"/>
            <a:r>
              <a:rPr lang="zh-TW" altLang="en-US" dirty="0"/>
              <a:t>內容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758880" y="6356350"/>
            <a:ext cx="2133600" cy="365125"/>
          </a:xfrm>
        </p:spPr>
        <p:txBody>
          <a:bodyPr/>
          <a:lstStyle/>
          <a:p>
            <a:fld id="{097E89BA-FE0E-45BF-B169-3D66554D97D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045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6758880" y="6356350"/>
            <a:ext cx="2133600" cy="365125"/>
          </a:xfrm>
        </p:spPr>
        <p:txBody>
          <a:bodyPr/>
          <a:lstStyle/>
          <a:p>
            <a:fld id="{097E89BA-FE0E-45BF-B169-3D66554D97D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8640"/>
            <a:ext cx="1632224" cy="373080"/>
          </a:xfrm>
          <a:prstGeom prst="rect">
            <a:avLst/>
          </a:prstGeom>
        </p:spPr>
      </p:pic>
      <p:sp>
        <p:nvSpPr>
          <p:cNvPr id="14" name="內容版面配置區 13"/>
          <p:cNvSpPr>
            <a:spLocks noGrp="1"/>
          </p:cNvSpPr>
          <p:nvPr>
            <p:ph sz="quarter" idx="13" hasCustomPrompt="1"/>
          </p:nvPr>
        </p:nvSpPr>
        <p:spPr>
          <a:xfrm>
            <a:off x="468312" y="1340768"/>
            <a:ext cx="8256191" cy="4897016"/>
          </a:xfrm>
        </p:spPr>
        <p:txBody>
          <a:bodyPr/>
          <a:lstStyle>
            <a:lvl1pPr>
              <a:defRPr sz="2400">
                <a:latin typeface="微軟正黑體" pitchFamily="34" charset="-120"/>
                <a:ea typeface="微軟正黑體" pitchFamily="34" charset="-120"/>
              </a:defRPr>
            </a:lvl1pPr>
            <a:lvl2pPr>
              <a:defRPr sz="2200" baseline="0">
                <a:latin typeface="微軟正黑體" pitchFamily="34" charset="-120"/>
                <a:ea typeface="微軟正黑體" pitchFamily="34" charset="-120"/>
              </a:defRPr>
            </a:lvl2pPr>
            <a:lvl3pPr>
              <a:defRPr sz="2000" baseline="0">
                <a:latin typeface="微軟正黑體" pitchFamily="34" charset="-120"/>
                <a:ea typeface="微軟正黑體" pitchFamily="34" charset="-120"/>
              </a:defRPr>
            </a:lvl3pPr>
            <a:lvl4pPr>
              <a:defRPr sz="1800" baseline="0">
                <a:latin typeface="微軟正黑體" pitchFamily="34" charset="-120"/>
                <a:ea typeface="微軟正黑體" pitchFamily="34" charset="-120"/>
              </a:defRPr>
            </a:lvl4pPr>
            <a:lvl5pPr>
              <a:defRPr sz="1600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/>
              <a:t>內容</a:t>
            </a:r>
            <a:r>
              <a:rPr lang="en-US" altLang="zh-TW" dirty="0"/>
              <a:t> </a:t>
            </a:r>
            <a:endParaRPr lang="zh-TW" altLang="en-US" dirty="0"/>
          </a:p>
          <a:p>
            <a:pPr lvl="1"/>
            <a:r>
              <a:rPr lang="zh-TW" altLang="en-US" dirty="0"/>
              <a:t>內容</a:t>
            </a:r>
          </a:p>
          <a:p>
            <a:pPr lvl="2"/>
            <a:r>
              <a:rPr lang="zh-TW" altLang="en-US" dirty="0"/>
              <a:t>內容</a:t>
            </a:r>
            <a:r>
              <a:rPr lang="en-US" altLang="zh-TW" dirty="0"/>
              <a:t> </a:t>
            </a:r>
            <a:endParaRPr lang="zh-TW" altLang="en-US" dirty="0"/>
          </a:p>
          <a:p>
            <a:pPr lvl="3"/>
            <a:r>
              <a:rPr lang="zh-TW" altLang="en-US" dirty="0"/>
              <a:t>內容</a:t>
            </a:r>
            <a:r>
              <a:rPr lang="en-US" altLang="zh-TW" dirty="0"/>
              <a:t> </a:t>
            </a:r>
            <a:endParaRPr lang="zh-TW" altLang="en-US" dirty="0"/>
          </a:p>
          <a:p>
            <a:pPr lvl="4"/>
            <a:r>
              <a:rPr lang="zh-TW" altLang="en-US" dirty="0"/>
              <a:t>內容</a:t>
            </a:r>
          </a:p>
        </p:txBody>
      </p:sp>
    </p:spTree>
    <p:extLst>
      <p:ext uri="{BB962C8B-B14F-4D97-AF65-F5344CB8AC3E}">
        <p14:creationId xmlns:p14="http://schemas.microsoft.com/office/powerpoint/2010/main" val="2247806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6758880" y="6356350"/>
            <a:ext cx="2133600" cy="365125"/>
          </a:xfrm>
        </p:spPr>
        <p:txBody>
          <a:bodyPr/>
          <a:lstStyle/>
          <a:p>
            <a:fld id="{097E89BA-FE0E-45BF-B169-3D66554D97D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內容版面配置區 13"/>
          <p:cNvSpPr>
            <a:spLocks noGrp="1"/>
          </p:cNvSpPr>
          <p:nvPr>
            <p:ph sz="quarter" idx="13" hasCustomPrompt="1"/>
          </p:nvPr>
        </p:nvSpPr>
        <p:spPr>
          <a:xfrm>
            <a:off x="468312" y="1340768"/>
            <a:ext cx="8256191" cy="4897016"/>
          </a:xfrm>
        </p:spPr>
        <p:txBody>
          <a:bodyPr/>
          <a:lstStyle>
            <a:lvl1pPr>
              <a:defRPr sz="2400">
                <a:latin typeface="微軟正黑體" pitchFamily="34" charset="-120"/>
                <a:ea typeface="微軟正黑體" pitchFamily="34" charset="-120"/>
              </a:defRPr>
            </a:lvl1pPr>
            <a:lvl2pPr>
              <a:defRPr sz="2200" baseline="0">
                <a:latin typeface="微軟正黑體" pitchFamily="34" charset="-120"/>
                <a:ea typeface="微軟正黑體" pitchFamily="34" charset="-120"/>
              </a:defRPr>
            </a:lvl2pPr>
            <a:lvl3pPr>
              <a:defRPr sz="2000" baseline="0">
                <a:latin typeface="微軟正黑體" pitchFamily="34" charset="-120"/>
                <a:ea typeface="微軟正黑體" pitchFamily="34" charset="-120"/>
              </a:defRPr>
            </a:lvl3pPr>
            <a:lvl4pPr>
              <a:defRPr sz="1800" baseline="0">
                <a:latin typeface="微軟正黑體" pitchFamily="34" charset="-120"/>
                <a:ea typeface="微軟正黑體" pitchFamily="34" charset="-120"/>
              </a:defRPr>
            </a:lvl4pPr>
            <a:lvl5pPr>
              <a:defRPr sz="1600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/>
              <a:t>內容</a:t>
            </a:r>
            <a:r>
              <a:rPr lang="en-US" altLang="zh-TW" dirty="0"/>
              <a:t> </a:t>
            </a:r>
            <a:endParaRPr lang="zh-TW" altLang="en-US" dirty="0"/>
          </a:p>
          <a:p>
            <a:pPr lvl="1"/>
            <a:r>
              <a:rPr lang="zh-TW" altLang="en-US" dirty="0"/>
              <a:t>內容</a:t>
            </a:r>
          </a:p>
          <a:p>
            <a:pPr lvl="2"/>
            <a:r>
              <a:rPr lang="zh-TW" altLang="en-US" dirty="0"/>
              <a:t>內容</a:t>
            </a:r>
            <a:r>
              <a:rPr lang="en-US" altLang="zh-TW" dirty="0"/>
              <a:t> </a:t>
            </a:r>
            <a:endParaRPr lang="zh-TW" altLang="en-US" dirty="0"/>
          </a:p>
          <a:p>
            <a:pPr lvl="3"/>
            <a:r>
              <a:rPr lang="zh-TW" altLang="en-US" dirty="0"/>
              <a:t>內容</a:t>
            </a:r>
            <a:r>
              <a:rPr lang="en-US" altLang="zh-TW" dirty="0"/>
              <a:t> </a:t>
            </a:r>
            <a:endParaRPr lang="zh-TW" altLang="en-US" dirty="0"/>
          </a:p>
          <a:p>
            <a:pPr lvl="4"/>
            <a:r>
              <a:rPr lang="zh-TW" altLang="en-US" dirty="0"/>
              <a:t>內容</a:t>
            </a:r>
          </a:p>
        </p:txBody>
      </p:sp>
    </p:spTree>
    <p:extLst>
      <p:ext uri="{BB962C8B-B14F-4D97-AF65-F5344CB8AC3E}">
        <p14:creationId xmlns:p14="http://schemas.microsoft.com/office/powerpoint/2010/main" val="2527216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簡報內頁">
    <p:bg>
      <p:bgPr>
        <a:blipFill dpi="0" rotWithShape="1">
          <a:blip r:embed="rId2" cstate="print">
            <a:lum/>
          </a:blip>
          <a:srcRect/>
          <a:stretch>
            <a:fillRect l="-1000" t="-5000" r="-1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12"/>
          <p:cNvSpPr>
            <a:spLocks noGrp="1"/>
          </p:cNvSpPr>
          <p:nvPr>
            <p:ph idx="1"/>
          </p:nvPr>
        </p:nvSpPr>
        <p:spPr>
          <a:xfrm>
            <a:off x="357158" y="1214422"/>
            <a:ext cx="8429684" cy="5143536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lnSpc>
                <a:spcPct val="100000"/>
              </a:lnSpc>
              <a:buClr>
                <a:srgbClr val="800000"/>
              </a:buClr>
              <a:buSzPct val="75000"/>
              <a:buFont typeface="Wingdings" pitchFamily="2" charset="2"/>
              <a:buChar char="n"/>
              <a:defRPr sz="2400" baseline="0">
                <a:latin typeface="Arial" pitchFamily="34" charset="0"/>
                <a:ea typeface="標楷體" pitchFamily="65" charset="-120"/>
              </a:defRPr>
            </a:lvl1pPr>
            <a:lvl2pPr>
              <a:lnSpc>
                <a:spcPct val="100000"/>
              </a:lnSpc>
              <a:buClr>
                <a:srgbClr val="CC3300"/>
              </a:buClr>
              <a:buSzPct val="75000"/>
              <a:buFont typeface="Wingdings" pitchFamily="2" charset="2"/>
              <a:buChar char="n"/>
              <a:defRPr sz="2000" baseline="0">
                <a:latin typeface="Arial" pitchFamily="34" charset="0"/>
                <a:ea typeface="標楷體" pitchFamily="65" charset="-120"/>
              </a:defRPr>
            </a:lvl2pPr>
            <a:lvl3pPr>
              <a:lnSpc>
                <a:spcPct val="100000"/>
              </a:lnSpc>
              <a:buClr>
                <a:srgbClr val="FF9900"/>
              </a:buClr>
              <a:buSzPct val="75000"/>
              <a:buFont typeface="Wingdings" pitchFamily="2" charset="2"/>
              <a:buChar char="n"/>
              <a:defRPr baseline="0">
                <a:latin typeface="Arial" pitchFamily="34" charset="0"/>
                <a:ea typeface="標楷體" pitchFamily="65" charset="-120"/>
              </a:defRPr>
            </a:lvl3pPr>
            <a:lvl4pPr>
              <a:lnSpc>
                <a:spcPct val="100000"/>
              </a:lnSpc>
              <a:buClr>
                <a:srgbClr val="FFCC00"/>
              </a:buClr>
              <a:buSzPct val="75000"/>
              <a:buFont typeface="Wingdings" pitchFamily="2" charset="2"/>
              <a:buChar char="n"/>
              <a:defRPr sz="1600" baseline="0">
                <a:latin typeface="Arial" pitchFamily="34" charset="0"/>
                <a:ea typeface="標楷體" pitchFamily="65" charset="-120"/>
              </a:defRPr>
            </a:lvl4pPr>
          </a:lstStyle>
          <a:p>
            <a:pPr lvl="0" eaLnBrk="1" latinLnBrk="0" hangingPunct="1"/>
            <a:r>
              <a:rPr kumimoji="0" lang="zh-TW" altLang="en-US"/>
              <a:t>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315878" y="6569050"/>
            <a:ext cx="685277" cy="238148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BD37C0A-AB07-4C91-96FF-4E86DF15F45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5" name="圖片 4" descr="Logo_透明背景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321280" y="34504"/>
            <a:ext cx="785818" cy="785818"/>
          </a:xfrm>
          <a:prstGeom prst="rect">
            <a:avLst/>
          </a:prstGeom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142844" y="0"/>
            <a:ext cx="6715172" cy="857232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76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2425" y="786384"/>
            <a:ext cx="8385048" cy="5010912"/>
          </a:xfrm>
        </p:spPr>
        <p:txBody>
          <a:bodyPr/>
          <a:lstStyle>
            <a:lvl1pPr marL="233363" indent="-233363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4"/>
          </p:nvPr>
        </p:nvSpPr>
        <p:spPr>
          <a:xfrm>
            <a:off x="377825" y="5943600"/>
            <a:ext cx="8382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05497911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2017/7/21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7" name="圖片 6" descr="簡報給檔-C25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192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內容</a:t>
            </a:r>
          </a:p>
          <a:p>
            <a:pPr lvl="1"/>
            <a:r>
              <a:rPr lang="zh-TW" altLang="en-US" dirty="0"/>
              <a:t>內容</a:t>
            </a:r>
          </a:p>
          <a:p>
            <a:pPr lvl="2"/>
            <a:r>
              <a:rPr lang="zh-TW" altLang="en-US" dirty="0"/>
              <a:t>內容</a:t>
            </a:r>
          </a:p>
          <a:p>
            <a:pPr lvl="3"/>
            <a:r>
              <a:rPr lang="zh-TW" altLang="en-US" dirty="0"/>
              <a:t>內容</a:t>
            </a:r>
          </a:p>
          <a:p>
            <a:pPr lvl="4"/>
            <a:r>
              <a:rPr lang="zh-TW" altLang="en-US" dirty="0"/>
              <a:t>內容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76658-A44F-4016-BAEA-8179464CA92C}" type="datetime1">
              <a:rPr lang="zh-TW" altLang="en-US" smtClean="0"/>
              <a:pPr/>
              <a:t>2017/7/21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E89BA-FE0E-45BF-B169-3D66554D97D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7" name="直線接點 6"/>
          <p:cNvCxnSpPr/>
          <p:nvPr/>
        </p:nvCxnSpPr>
        <p:spPr>
          <a:xfrm>
            <a:off x="0" y="1214422"/>
            <a:ext cx="914400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8640"/>
            <a:ext cx="1632224" cy="37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57" r:id="rId5"/>
    <p:sldLayoutId id="2147483658" r:id="rId6"/>
    <p:sldLayoutId id="2147483659" r:id="rId7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D7000F"/>
          </a:solidFill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baseline="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 baseline="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200" dirty="0"/>
              <a:t>Spark </a:t>
            </a:r>
            <a:r>
              <a:rPr lang="zh-TW" altLang="en-US" sz="3200" dirty="0"/>
              <a:t>機器學習平台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盧沛怡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718A-A026-43A9-936B-05D1C3C4B424}" type="datetime1">
              <a:rPr lang="zh-TW" altLang="en-US" smtClean="0"/>
              <a:pPr/>
              <a:t>2017/7/21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3694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使用流程 </a:t>
            </a:r>
            <a:r>
              <a:rPr lang="en-US" altLang="zh-TW" dirty="0"/>
              <a:t>(Step2-1)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89BA-FE0E-45BF-B169-3D66554D97DF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b="1" dirty="0"/>
              <a:t>Step 2: Convert </a:t>
            </a:r>
            <a:r>
              <a:rPr lang="en-US" altLang="zh-TW" b="1" dirty="0" err="1"/>
              <a:t>Dataframe</a:t>
            </a:r>
            <a:r>
              <a:rPr lang="en-US" altLang="zh-TW" b="1" dirty="0"/>
              <a:t> to Vector</a:t>
            </a:r>
          </a:p>
          <a:p>
            <a:pPr lvl="1"/>
            <a:r>
              <a:rPr lang="zh-TW" altLang="en-US" b="1" dirty="0"/>
              <a:t>選擇經過前處理的</a:t>
            </a:r>
            <a:r>
              <a:rPr lang="en-US" altLang="zh-TW" b="1" dirty="0" err="1"/>
              <a:t>DataFrame</a:t>
            </a:r>
            <a:endParaRPr lang="en-US" altLang="zh-TW" b="1" dirty="0"/>
          </a:p>
          <a:p>
            <a:pPr lvl="1"/>
            <a:endParaRPr lang="zh-TW" altLang="en-US" dirty="0"/>
          </a:p>
        </p:txBody>
      </p:sp>
      <p:pic>
        <p:nvPicPr>
          <p:cNvPr id="5122" name="Picture 2" descr="http://140.110.141.62:9001/assets/images/UserGuide/2.1pr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2475139"/>
            <a:ext cx="6010275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523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89BA-FE0E-45BF-B169-3D66554D97DF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>
          <a:xfrm>
            <a:off x="0" y="1459334"/>
            <a:ext cx="8256191" cy="4897016"/>
          </a:xfrm>
        </p:spPr>
        <p:txBody>
          <a:bodyPr/>
          <a:lstStyle/>
          <a:p>
            <a:r>
              <a:rPr lang="zh-TW" altLang="en-US" b="1" dirty="0"/>
              <a:t>選擇</a:t>
            </a:r>
            <a:r>
              <a:rPr lang="en-US" altLang="zh-TW" b="1" dirty="0"/>
              <a:t>label(Unsupervised learning</a:t>
            </a:r>
            <a:r>
              <a:rPr lang="zh-TW" altLang="en-US" b="1" dirty="0"/>
              <a:t>可不選</a:t>
            </a:r>
            <a:r>
              <a:rPr lang="en-US" altLang="zh-TW" b="1" dirty="0"/>
              <a:t>)</a:t>
            </a:r>
            <a:r>
              <a:rPr lang="zh-TW" altLang="en-US" b="1" dirty="0"/>
              <a:t>，將</a:t>
            </a:r>
            <a:r>
              <a:rPr lang="en-US" altLang="zh-TW" b="1" dirty="0"/>
              <a:t>features</a:t>
            </a:r>
            <a:r>
              <a:rPr lang="zh-TW" altLang="en-US" b="1" dirty="0"/>
              <a:t>轉換成</a:t>
            </a:r>
            <a:r>
              <a:rPr lang="en-US" altLang="zh-TW" b="1" dirty="0"/>
              <a:t>vector</a:t>
            </a:r>
          </a:p>
          <a:p>
            <a:endParaRPr lang="zh-TW" altLang="en-US" dirty="0"/>
          </a:p>
        </p:txBody>
      </p:sp>
      <p:pic>
        <p:nvPicPr>
          <p:cNvPr id="6146" name="Picture 2" descr="http://140.110.141.62:9001/assets/images/UserGuide/2.2visu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76" y="2076216"/>
            <a:ext cx="5564359" cy="478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576064"/>
          </a:xfrm>
        </p:spPr>
        <p:txBody>
          <a:bodyPr/>
          <a:lstStyle/>
          <a:p>
            <a:r>
              <a:rPr lang="zh-TW" altLang="en-US" dirty="0"/>
              <a:t>使用流程 </a:t>
            </a:r>
            <a:r>
              <a:rPr lang="en-US" altLang="zh-TW" dirty="0"/>
              <a:t>(Step2-2)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9053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89BA-FE0E-45BF-B169-3D66554D97DF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b="1" dirty="0"/>
              <a:t>Step 3: Build machine learning Model</a:t>
            </a:r>
          </a:p>
          <a:p>
            <a:pPr lvl="1"/>
            <a:r>
              <a:rPr lang="zh-TW" altLang="en-US" b="1" dirty="0"/>
              <a:t>選擇</a:t>
            </a:r>
            <a:r>
              <a:rPr lang="en-US" altLang="zh-TW" b="1" dirty="0"/>
              <a:t>Machine learning</a:t>
            </a:r>
            <a:r>
              <a:rPr lang="zh-TW" altLang="en-US" b="1" dirty="0"/>
              <a:t>演算法</a:t>
            </a:r>
          </a:p>
          <a:p>
            <a:pPr lvl="1"/>
            <a:endParaRPr lang="zh-TW" altLang="en-US" dirty="0"/>
          </a:p>
        </p:txBody>
      </p:sp>
      <p:pic>
        <p:nvPicPr>
          <p:cNvPr id="7170" name="Picture 2" descr="http://140.110.141.62:9001/assets/images/UserGuide/3.1l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932" y="2193088"/>
            <a:ext cx="6911748" cy="452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使用流程 </a:t>
            </a:r>
            <a:r>
              <a:rPr lang="en-US" altLang="zh-TW" dirty="0"/>
              <a:t>(Step3-1)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4925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使用流程 </a:t>
            </a:r>
            <a:r>
              <a:rPr lang="en-US" altLang="zh-TW" dirty="0"/>
              <a:t>(Step3-2)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89BA-FE0E-45BF-B169-3D66554D97DF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b="1" dirty="0"/>
              <a:t>Model</a:t>
            </a:r>
            <a:r>
              <a:rPr lang="zh-TW" altLang="en-US" b="1" dirty="0"/>
              <a:t>資訊視覺化呈現</a:t>
            </a:r>
            <a:r>
              <a:rPr lang="en-US" altLang="zh-TW" b="1" dirty="0"/>
              <a:t>—linear regression</a:t>
            </a:r>
            <a:endParaRPr lang="zh-TW" altLang="en-US" b="1" dirty="0"/>
          </a:p>
          <a:p>
            <a:endParaRPr lang="zh-TW" altLang="en-US" dirty="0"/>
          </a:p>
        </p:txBody>
      </p:sp>
      <p:pic>
        <p:nvPicPr>
          <p:cNvPr id="8194" name="Picture 2" descr="http://140.110.141.62:9001/assets/images/UserGuide/3.2visu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0" y="2135414"/>
            <a:ext cx="9144000" cy="393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609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使用流程 </a:t>
            </a:r>
            <a:r>
              <a:rPr lang="en-US" altLang="zh-TW" dirty="0"/>
              <a:t>(Step3-3)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89BA-FE0E-45BF-B169-3D66554D97DF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b="1" dirty="0"/>
              <a:t>Model</a:t>
            </a:r>
            <a:r>
              <a:rPr lang="zh-TW" altLang="en-US" b="1" dirty="0"/>
              <a:t>資訊視覺化呈現</a:t>
            </a:r>
            <a:r>
              <a:rPr lang="en-US" altLang="zh-TW" b="1" dirty="0"/>
              <a:t>— </a:t>
            </a:r>
            <a:r>
              <a:rPr lang="zh-TW" altLang="zh-TW" dirty="0"/>
              <a:t>Logistic Regression</a:t>
            </a:r>
            <a:endParaRPr lang="zh-TW" altLang="en-US" dirty="0"/>
          </a:p>
        </p:txBody>
      </p:sp>
      <p:pic>
        <p:nvPicPr>
          <p:cNvPr id="5" name="Shape 9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43003" y="2554925"/>
            <a:ext cx="2737375" cy="311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5579" y="2610300"/>
            <a:ext cx="3985625" cy="32784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0457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使用流程 </a:t>
            </a:r>
            <a:r>
              <a:rPr lang="en-US" altLang="zh-TW" dirty="0"/>
              <a:t>(Step3-4)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89BA-FE0E-45BF-B169-3D66554D97DF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b="1" dirty="0"/>
              <a:t>Model</a:t>
            </a:r>
            <a:r>
              <a:rPr lang="zh-TW" altLang="en-US" b="1" dirty="0"/>
              <a:t>資訊視覺化呈現</a:t>
            </a:r>
            <a:r>
              <a:rPr lang="en-US" altLang="zh-TW" b="1" dirty="0"/>
              <a:t>— </a:t>
            </a:r>
            <a:r>
              <a:rPr lang="zh-TW" altLang="zh-TW" dirty="0"/>
              <a:t>k-means</a:t>
            </a:r>
            <a:endParaRPr lang="zh-TW" altLang="en-US" dirty="0"/>
          </a:p>
        </p:txBody>
      </p:sp>
      <p:pic>
        <p:nvPicPr>
          <p:cNvPr id="5" name="Shape 10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6835" y="2192118"/>
            <a:ext cx="3934900" cy="37808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506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使用流程 </a:t>
            </a:r>
            <a:r>
              <a:rPr lang="en-US" altLang="zh-TW" dirty="0"/>
              <a:t>(Step3-5)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89BA-FE0E-45BF-B169-3D66554D97DF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b="1" dirty="0"/>
              <a:t>Model</a:t>
            </a:r>
            <a:r>
              <a:rPr lang="zh-TW" altLang="en-US" b="1" dirty="0"/>
              <a:t>資訊視覺化呈現</a:t>
            </a:r>
            <a:r>
              <a:rPr lang="en-US" altLang="zh-TW" b="1" dirty="0"/>
              <a:t>— </a:t>
            </a:r>
            <a:r>
              <a:rPr lang="zh-TW" altLang="zh-TW" dirty="0"/>
              <a:t>P</a:t>
            </a:r>
            <a:r>
              <a:rPr lang="en-US" altLang="zh-TW" dirty="0" err="1"/>
              <a:t>rincipal</a:t>
            </a:r>
            <a:r>
              <a:rPr lang="en-US" altLang="zh-TW" dirty="0"/>
              <a:t> Component Analysis</a:t>
            </a:r>
            <a:endParaRPr lang="zh-TW" altLang="en-US" dirty="0"/>
          </a:p>
        </p:txBody>
      </p:sp>
      <p:pic>
        <p:nvPicPr>
          <p:cNvPr id="5" name="Shape 1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73439" y="1992527"/>
            <a:ext cx="3333025" cy="39414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1869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使用流程 </a:t>
            </a:r>
            <a:r>
              <a:rPr lang="en-US" altLang="zh-TW" dirty="0"/>
              <a:t>(Step4-1)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89BA-FE0E-45BF-B169-3D66554D97DF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b="1" dirty="0"/>
              <a:t>Step 4: Using your model to predict result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469" y="2369683"/>
            <a:ext cx="638175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765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開發目的</a:t>
            </a:r>
            <a:endParaRPr lang="en-US" altLang="zh-TW" dirty="0"/>
          </a:p>
          <a:p>
            <a:r>
              <a:rPr lang="zh-TW" altLang="en-US" dirty="0"/>
              <a:t>平台架構</a:t>
            </a:r>
            <a:endParaRPr lang="en-US" altLang="zh-TW" dirty="0"/>
          </a:p>
          <a:p>
            <a:r>
              <a:rPr lang="zh-TW" altLang="en-US" dirty="0"/>
              <a:t>功能</a:t>
            </a:r>
            <a:endParaRPr lang="en-US" altLang="zh-TW" dirty="0"/>
          </a:p>
          <a:p>
            <a:r>
              <a:rPr lang="zh-TW" altLang="en-US" dirty="0"/>
              <a:t>使用流程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89BA-FE0E-45BF-B169-3D66554D97DF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177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Spark </a:t>
            </a:r>
            <a:r>
              <a:rPr lang="zh-TW" altLang="en-US" dirty="0"/>
              <a:t>機器學習平台開發目的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89BA-FE0E-45BF-B169-3D66554D97DF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巨量資料</a:t>
            </a:r>
            <a:r>
              <a:rPr lang="en-US" altLang="zh-TW" dirty="0"/>
              <a:t>(Big</a:t>
            </a:r>
            <a:r>
              <a:rPr lang="zh-TW" altLang="en-US" dirty="0"/>
              <a:t> </a:t>
            </a:r>
            <a:r>
              <a:rPr lang="en-US" altLang="zh-TW" dirty="0"/>
              <a:t>Data)</a:t>
            </a:r>
            <a:r>
              <a:rPr lang="zh-TW" altLang="en-US" dirty="0"/>
              <a:t>分析與應⽤為全球近年重要的發展趨勢，因此使用當紅</a:t>
            </a:r>
            <a:r>
              <a:rPr lang="en-US" altLang="zh-TW" dirty="0"/>
              <a:t>Spark</a:t>
            </a:r>
            <a:r>
              <a:rPr lang="zh-TW" altLang="en-US" dirty="0"/>
              <a:t>為本平台基礎，並建構於</a:t>
            </a:r>
            <a:r>
              <a:rPr lang="en-US" altLang="zh-TW" dirty="0"/>
              <a:t>HDFS</a:t>
            </a:r>
            <a:r>
              <a:rPr lang="zh-TW" altLang="en-US" dirty="0"/>
              <a:t>之上，由</a:t>
            </a:r>
            <a:r>
              <a:rPr lang="en-US" altLang="zh-TW" dirty="0"/>
              <a:t>HDFS</a:t>
            </a:r>
            <a:r>
              <a:rPr lang="zh-TW" altLang="en-US" dirty="0"/>
              <a:t>管理底層資料。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多數統計分析軟體</a:t>
            </a:r>
            <a:r>
              <a:rPr lang="zh-TW" altLang="zh-TW" dirty="0"/>
              <a:t>仍運行於單機版之上</a:t>
            </a:r>
            <a:r>
              <a:rPr lang="zh-TW" altLang="en-US" dirty="0"/>
              <a:t>，本平台利用</a:t>
            </a:r>
            <a:r>
              <a:rPr lang="en-US" altLang="zh-TW" dirty="0" err="1"/>
              <a:t>SparkML</a:t>
            </a:r>
            <a:r>
              <a:rPr lang="zh-TW" altLang="en-US" dirty="0"/>
              <a:t>之分散版機器學習演算法，增進分析效能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Spark</a:t>
            </a:r>
            <a:r>
              <a:rPr lang="zh-TW" altLang="en-US" dirty="0"/>
              <a:t>程式必須使用</a:t>
            </a:r>
            <a:r>
              <a:rPr lang="en-US" altLang="zh-TW" dirty="0" err="1"/>
              <a:t>scala</a:t>
            </a:r>
            <a:r>
              <a:rPr lang="zh-TW" altLang="en-US" dirty="0"/>
              <a:t>、</a:t>
            </a:r>
            <a:r>
              <a:rPr lang="en-US" altLang="zh-TW" dirty="0"/>
              <a:t>java</a:t>
            </a:r>
            <a:r>
              <a:rPr lang="zh-TW" altLang="en-US" dirty="0"/>
              <a:t>或</a:t>
            </a:r>
            <a:r>
              <a:rPr lang="en-US" altLang="zh-TW" dirty="0"/>
              <a:t>python</a:t>
            </a:r>
            <a:r>
              <a:rPr lang="zh-TW" altLang="en-US" dirty="0"/>
              <a:t>語言撰寫，入門門檻較高。本平台完成資料前處理、資料分析程式碼之撰寫，並透過串接前端顯示介面，使用者不需會寫</a:t>
            </a:r>
            <a:r>
              <a:rPr lang="en-US" altLang="zh-TW" dirty="0"/>
              <a:t>Spark</a:t>
            </a:r>
            <a:r>
              <a:rPr lang="zh-TW" altLang="en-US" dirty="0"/>
              <a:t>程式，僅需透過圖形化介面操作分析。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41851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Spark </a:t>
            </a:r>
            <a:r>
              <a:rPr lang="zh-TW" altLang="en-US" dirty="0"/>
              <a:t>機器學習平台架構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89BA-FE0E-45BF-B169-3D66554D97DF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1403648" y="1557028"/>
            <a:ext cx="6048672" cy="4464496"/>
            <a:chOff x="251520" y="871415"/>
            <a:chExt cx="6048672" cy="4464496"/>
          </a:xfrm>
        </p:grpSpPr>
        <p:sp>
          <p:nvSpPr>
            <p:cNvPr id="7" name="矩形 6"/>
            <p:cNvSpPr/>
            <p:nvPr/>
          </p:nvSpPr>
          <p:spPr>
            <a:xfrm>
              <a:off x="1043608" y="921599"/>
              <a:ext cx="5256584" cy="441431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dirty="0">
                <a:ea typeface="微軟正黑體" panose="020B0604030504040204" pitchFamily="34" charset="-120"/>
              </a:endParaRPr>
            </a:p>
          </p:txBody>
        </p:sp>
        <p:sp>
          <p:nvSpPr>
            <p:cNvPr id="8" name="圓角矩形 6"/>
            <p:cNvSpPr/>
            <p:nvPr/>
          </p:nvSpPr>
          <p:spPr>
            <a:xfrm>
              <a:off x="2123728" y="1232756"/>
              <a:ext cx="3024336" cy="50405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dirty="0">
                  <a:ea typeface="微軟正黑體" panose="020B0604030504040204" pitchFamily="34" charset="-120"/>
                </a:rPr>
                <a:t>D3.js</a:t>
              </a:r>
              <a:endParaRPr lang="zh-TW" altLang="en-US" dirty="0">
                <a:ea typeface="微軟正黑體" panose="020B0604030504040204" pitchFamily="34" charset="-12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259630" y="4543823"/>
              <a:ext cx="4752528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dirty="0">
                  <a:ea typeface="微軟正黑體" panose="020B0604030504040204" pitchFamily="34" charset="-120"/>
                </a:rPr>
                <a:t>HDFS</a:t>
              </a:r>
              <a:endParaRPr lang="zh-TW" altLang="en-US" dirty="0">
                <a:ea typeface="微軟正黑體" panose="020B0604030504040204" pitchFamily="34" charset="-12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943707" y="2743623"/>
              <a:ext cx="3384376" cy="50405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dirty="0">
                  <a:ea typeface="微軟正黑體" panose="020B0604030504040204" pitchFamily="34" charset="-120"/>
                </a:rPr>
                <a:t>Scala</a:t>
              </a:r>
              <a:endParaRPr lang="zh-TW" altLang="en-US" dirty="0">
                <a:ea typeface="微軟正黑體" panose="020B0604030504040204" pitchFamily="34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835696" y="3722222"/>
              <a:ext cx="1296144" cy="51926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dirty="0">
                  <a:ea typeface="微軟正黑體" panose="020B0604030504040204" pitchFamily="34" charset="-120"/>
                </a:rPr>
                <a:t>Spark</a:t>
              </a:r>
            </a:p>
            <a:p>
              <a:pPr algn="ctr"/>
              <a:r>
                <a:rPr lang="en-US" altLang="zh-TW" dirty="0" err="1">
                  <a:ea typeface="微軟正黑體" panose="020B0604030504040204" pitchFamily="34" charset="-120"/>
                </a:rPr>
                <a:t>Mllib</a:t>
              </a:r>
              <a:r>
                <a:rPr lang="en-US" altLang="zh-TW" dirty="0">
                  <a:ea typeface="微軟正黑體" panose="020B0604030504040204" pitchFamily="34" charset="-120"/>
                </a:rPr>
                <a:t>/ ML</a:t>
              </a:r>
              <a:endParaRPr lang="zh-TW" altLang="en-US" dirty="0">
                <a:ea typeface="微軟正黑體" panose="020B0604030504040204" pitchFamily="34" charset="-12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067944" y="3736526"/>
              <a:ext cx="1944216" cy="51926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dirty="0">
                  <a:ea typeface="微軟正黑體" panose="020B0604030504040204" pitchFamily="34" charset="-120"/>
                </a:rPr>
                <a:t>Implement Analytics Program</a:t>
              </a:r>
              <a:endParaRPr lang="zh-TW" altLang="en-US" dirty="0">
                <a:ea typeface="微軟正黑體" panose="020B0604030504040204" pitchFamily="34" charset="-120"/>
              </a:endParaRPr>
            </a:p>
          </p:txBody>
        </p:sp>
        <p:cxnSp>
          <p:nvCxnSpPr>
            <p:cNvPr id="13" name="肘形接點 15"/>
            <p:cNvCxnSpPr>
              <a:stCxn id="8" idx="2"/>
              <a:endCxn id="10" idx="0"/>
            </p:cNvCxnSpPr>
            <p:nvPr/>
          </p:nvCxnSpPr>
          <p:spPr>
            <a:xfrm rot="5400000">
              <a:off x="3132491" y="2240217"/>
              <a:ext cx="1006811" cy="1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肘形接點 19"/>
            <p:cNvCxnSpPr>
              <a:endCxn id="11" idx="0"/>
            </p:cNvCxnSpPr>
            <p:nvPr/>
          </p:nvCxnSpPr>
          <p:spPr>
            <a:xfrm rot="5400000">
              <a:off x="2858565" y="2944891"/>
              <a:ext cx="402535" cy="1152127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肘形接點 20"/>
            <p:cNvCxnSpPr>
              <a:stCxn id="10" idx="2"/>
              <a:endCxn id="12" idx="0"/>
            </p:cNvCxnSpPr>
            <p:nvPr/>
          </p:nvCxnSpPr>
          <p:spPr>
            <a:xfrm rot="16200000" flipH="1">
              <a:off x="4093550" y="2790023"/>
              <a:ext cx="488847" cy="1404157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37"/>
            <p:cNvSpPr txBox="1"/>
            <p:nvPr/>
          </p:nvSpPr>
          <p:spPr>
            <a:xfrm>
              <a:off x="2844236" y="871415"/>
              <a:ext cx="1232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>
                  <a:ea typeface="微軟正黑體" panose="020B0604030504040204" pitchFamily="34" charset="-120"/>
                </a:rPr>
                <a:t>Distributed</a:t>
              </a:r>
              <a:endParaRPr lang="zh-TW" altLang="en-US" dirty="0">
                <a:ea typeface="微軟正黑體" panose="020B0604030504040204" pitchFamily="34" charset="-12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51520" y="921599"/>
              <a:ext cx="792088" cy="1035405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dirty="0">
                  <a:ea typeface="微軟正黑體" panose="020B0604030504040204" pitchFamily="34" charset="-120"/>
                </a:rPr>
                <a:t>GUI</a:t>
              </a:r>
              <a:endParaRPr lang="zh-TW" altLang="en-US" dirty="0">
                <a:ea typeface="微軟正黑體" panose="020B0604030504040204" pitchFamily="34" charset="-12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51520" y="1961548"/>
              <a:ext cx="792088" cy="2132876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dirty="0">
                  <a:ea typeface="微軟正黑體" panose="020B0604030504040204" pitchFamily="34" charset="-120"/>
                </a:rPr>
                <a:t>Statistics</a:t>
              </a:r>
              <a:endParaRPr lang="zh-TW" altLang="en-US" dirty="0">
                <a:ea typeface="微軟正黑體" panose="020B0604030504040204" pitchFamily="34" charset="-12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51520" y="4036132"/>
              <a:ext cx="792088" cy="1299779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dirty="0">
                  <a:ea typeface="微軟正黑體" panose="020B0604030504040204" pitchFamily="34" charset="-120"/>
                </a:rPr>
                <a:t>Storage</a:t>
              </a:r>
              <a:endParaRPr lang="zh-TW" altLang="en-US" dirty="0"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308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89BA-FE0E-45BF-B169-3D66554D97DF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51" name="群組 50"/>
          <p:cNvGrpSpPr/>
          <p:nvPr/>
        </p:nvGrpSpPr>
        <p:grpSpPr>
          <a:xfrm>
            <a:off x="1403648" y="1607212"/>
            <a:ext cx="6258392" cy="3984512"/>
            <a:chOff x="1403648" y="1607212"/>
            <a:chExt cx="6258392" cy="3984512"/>
          </a:xfrm>
        </p:grpSpPr>
        <p:sp>
          <p:nvSpPr>
            <p:cNvPr id="6" name="矩形 5"/>
            <p:cNvSpPr/>
            <p:nvPr/>
          </p:nvSpPr>
          <p:spPr>
            <a:xfrm>
              <a:off x="2195735" y="1607212"/>
              <a:ext cx="5466305" cy="398451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dirty="0">
                <a:ea typeface="微軟正黑體" panose="020B0604030504040204" pitchFamily="34" charset="-120"/>
              </a:endParaRPr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3399640" y="1752022"/>
              <a:ext cx="3024336" cy="50405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dirty="0">
                  <a:ea typeface="微軟正黑體" panose="020B0604030504040204" pitchFamily="34" charset="-120"/>
                </a:rPr>
                <a:t>D3.js</a:t>
              </a:r>
              <a:endParaRPr lang="zh-TW" altLang="en-US" dirty="0">
                <a:ea typeface="微軟正黑體" panose="020B0604030504040204" pitchFamily="34" charset="-120"/>
              </a:endParaRPr>
            </a:p>
          </p:txBody>
        </p:sp>
        <p:sp>
          <p:nvSpPr>
            <p:cNvPr id="41" name="矩形: 圓角 40"/>
            <p:cNvSpPr/>
            <p:nvPr/>
          </p:nvSpPr>
          <p:spPr>
            <a:xfrm>
              <a:off x="2437240" y="3261858"/>
              <a:ext cx="5130208" cy="1364321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388663" y="4794737"/>
              <a:ext cx="2517594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dirty="0">
                  <a:ea typeface="微軟正黑體" panose="020B0604030504040204" pitchFamily="34" charset="-120"/>
                </a:rPr>
                <a:t>HDFS</a:t>
              </a:r>
              <a:endParaRPr lang="zh-TW" altLang="en-US" dirty="0">
                <a:ea typeface="微軟正黑體" panose="020B0604030504040204" pitchFamily="34" charset="-12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622229" y="3632915"/>
              <a:ext cx="1296144" cy="51926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dirty="0">
                  <a:ea typeface="微軟正黑體" panose="020B0604030504040204" pitchFamily="34" charset="-120"/>
                </a:rPr>
                <a:t>Spark</a:t>
              </a:r>
            </a:p>
            <a:p>
              <a:pPr algn="ctr"/>
              <a:r>
                <a:rPr lang="en-US" altLang="zh-TW" dirty="0" err="1">
                  <a:ea typeface="微軟正黑體" panose="020B0604030504040204" pitchFamily="34" charset="-120"/>
                </a:rPr>
                <a:t>Mllib</a:t>
              </a:r>
              <a:r>
                <a:rPr lang="en-US" altLang="zh-TW" dirty="0">
                  <a:ea typeface="微軟正黑體" panose="020B0604030504040204" pitchFamily="34" charset="-120"/>
                </a:rPr>
                <a:t>(RDD)</a:t>
              </a:r>
              <a:endParaRPr lang="zh-TW" altLang="en-US" dirty="0">
                <a:ea typeface="微軟正黑體" panose="020B0604030504040204" pitchFamily="34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817962" y="3631893"/>
              <a:ext cx="1626284" cy="51926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dirty="0">
                  <a:ea typeface="微軟正黑體" panose="020B0604030504040204" pitchFamily="34" charset="-120"/>
                </a:rPr>
                <a:t>Spark Analytics Program</a:t>
              </a:r>
              <a:endParaRPr lang="zh-TW" altLang="en-US" dirty="0">
                <a:ea typeface="微軟正黑體" panose="020B0604030504040204" pitchFamily="34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403648" y="1607212"/>
              <a:ext cx="792088" cy="1035405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dirty="0">
                  <a:ea typeface="微軟正黑體" panose="020B0604030504040204" pitchFamily="34" charset="-120"/>
                </a:rPr>
                <a:t>GUI</a:t>
              </a:r>
              <a:endParaRPr lang="zh-TW" altLang="en-US" dirty="0">
                <a:ea typeface="微軟正黑體" panose="020B0604030504040204" pitchFamily="34" charset="-12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403648" y="2647161"/>
              <a:ext cx="792088" cy="1956019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dirty="0">
                  <a:ea typeface="微軟正黑體" panose="020B0604030504040204" pitchFamily="34" charset="-120"/>
                </a:rPr>
                <a:t>Statistics</a:t>
              </a:r>
              <a:endParaRPr lang="zh-TW" altLang="en-US" dirty="0">
                <a:ea typeface="微軟正黑體" panose="020B0604030504040204" pitchFamily="34" charset="-12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403648" y="4490738"/>
              <a:ext cx="792088" cy="110098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dirty="0">
                  <a:ea typeface="微軟正黑體" panose="020B0604030504040204" pitchFamily="34" charset="-120"/>
                </a:rPr>
                <a:t>Storage</a:t>
              </a:r>
              <a:endParaRPr lang="zh-TW" altLang="en-US" dirty="0">
                <a:ea typeface="微軟正黑體" panose="020B0604030504040204" pitchFamily="34" charset="-12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660563" y="2472069"/>
              <a:ext cx="4503723" cy="50405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dirty="0">
                  <a:ea typeface="微軟正黑體" panose="020B0604030504040204" pitchFamily="34" charset="-120"/>
                </a:rPr>
                <a:t>Play framework</a:t>
              </a:r>
              <a:endParaRPr lang="zh-TW" altLang="en-US" dirty="0">
                <a:ea typeface="微軟正黑體" panose="020B0604030504040204" pitchFamily="34" charset="-12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655836" y="4789203"/>
              <a:ext cx="2517594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dirty="0">
                  <a:ea typeface="微軟正黑體" panose="020B0604030504040204" pitchFamily="34" charset="-120"/>
                </a:rPr>
                <a:t>Local</a:t>
              </a:r>
              <a:endParaRPr lang="zh-TW" altLang="en-US" dirty="0">
                <a:ea typeface="微軟正黑體" panose="020B0604030504040204" pitchFamily="34" charset="-12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123038" y="3631893"/>
              <a:ext cx="1572764" cy="51926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dirty="0">
                  <a:ea typeface="微軟正黑體" panose="020B0604030504040204" pitchFamily="34" charset="-120"/>
                </a:rPr>
                <a:t>Spark</a:t>
              </a:r>
            </a:p>
            <a:p>
              <a:pPr algn="ctr"/>
              <a:r>
                <a:rPr lang="en-US" altLang="zh-TW" dirty="0">
                  <a:ea typeface="微軟正黑體" panose="020B0604030504040204" pitchFamily="34" charset="-120"/>
                </a:rPr>
                <a:t>ML(</a:t>
              </a:r>
              <a:r>
                <a:rPr lang="en-US" altLang="zh-TW" dirty="0" err="1">
                  <a:ea typeface="微軟正黑體" panose="020B0604030504040204" pitchFamily="34" charset="-120"/>
                </a:rPr>
                <a:t>Dataframe</a:t>
              </a:r>
              <a:r>
                <a:rPr lang="en-US" altLang="zh-TW" dirty="0">
                  <a:ea typeface="微軟正黑體" panose="020B0604030504040204" pitchFamily="34" charset="-120"/>
                </a:rPr>
                <a:t>)</a:t>
              </a:r>
              <a:endParaRPr lang="zh-TW" altLang="en-US" dirty="0">
                <a:ea typeface="微軟正黑體" panose="020B0604030504040204" pitchFamily="34" charset="-120"/>
              </a:endParaRPr>
            </a:p>
          </p:txBody>
        </p:sp>
        <p:cxnSp>
          <p:nvCxnSpPr>
            <p:cNvPr id="43" name="接點: 肘形 42"/>
            <p:cNvCxnSpPr>
              <a:stCxn id="7" idx="2"/>
              <a:endCxn id="22" idx="0"/>
            </p:cNvCxnSpPr>
            <p:nvPr/>
          </p:nvCxnSpPr>
          <p:spPr>
            <a:xfrm rot="16200000" flipH="1">
              <a:off x="4804121" y="2363764"/>
              <a:ext cx="215991" cy="61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接點: 肘形 44"/>
            <p:cNvCxnSpPr>
              <a:stCxn id="22" idx="2"/>
              <a:endCxn id="10" idx="0"/>
            </p:cNvCxnSpPr>
            <p:nvPr/>
          </p:nvCxnSpPr>
          <p:spPr>
            <a:xfrm rot="5400000">
              <a:off x="3762968" y="2483458"/>
              <a:ext cx="656790" cy="164212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接點: 肘形 46"/>
            <p:cNvCxnSpPr>
              <a:cxnSpLocks/>
              <a:stCxn id="22" idx="2"/>
              <a:endCxn id="11" idx="0"/>
            </p:cNvCxnSpPr>
            <p:nvPr/>
          </p:nvCxnSpPr>
          <p:spPr>
            <a:xfrm rot="16200000" flipH="1">
              <a:off x="5443880" y="2444669"/>
              <a:ext cx="655768" cy="17186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接點: 肘形 48"/>
            <p:cNvCxnSpPr>
              <a:stCxn id="22" idx="2"/>
              <a:endCxn id="29" idx="0"/>
            </p:cNvCxnSpPr>
            <p:nvPr/>
          </p:nvCxnSpPr>
          <p:spPr>
            <a:xfrm rot="5400000">
              <a:off x="4583039" y="3302507"/>
              <a:ext cx="655768" cy="300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8470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功能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89BA-FE0E-45BF-B169-3D66554D97DF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>
          <a:xfrm>
            <a:off x="468312" y="1340767"/>
            <a:ext cx="8256191" cy="5266861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/>
              <a:t>資料前處理</a:t>
            </a:r>
            <a:endParaRPr lang="en-US" altLang="zh-TW" dirty="0"/>
          </a:p>
          <a:p>
            <a:pPr lvl="1"/>
            <a:r>
              <a:rPr lang="zh-TW" altLang="en-US" dirty="0"/>
              <a:t>資料匯入</a:t>
            </a:r>
            <a:endParaRPr lang="en-US" altLang="zh-TW" dirty="0"/>
          </a:p>
          <a:p>
            <a:pPr lvl="1"/>
            <a:r>
              <a:rPr lang="zh-TW" altLang="en-US" dirty="0"/>
              <a:t>基本統計資訊視覺化呈現</a:t>
            </a:r>
            <a:endParaRPr lang="en-US" altLang="zh-TW" dirty="0"/>
          </a:p>
          <a:p>
            <a:pPr lvl="1"/>
            <a:r>
              <a:rPr lang="zh-TW" altLang="en-US" dirty="0"/>
              <a:t>資料欄位挑選、型態轉換</a:t>
            </a:r>
            <a:endParaRPr lang="en-US" altLang="zh-TW" dirty="0"/>
          </a:p>
          <a:p>
            <a:pPr lvl="1"/>
            <a:r>
              <a:rPr lang="zh-TW" altLang="en-US" dirty="0"/>
              <a:t>基本資料格式轉換為</a:t>
            </a:r>
            <a:r>
              <a:rPr lang="en-US" altLang="zh-TW" dirty="0"/>
              <a:t>Spark</a:t>
            </a:r>
            <a:r>
              <a:rPr lang="zh-TW" altLang="en-US" dirty="0"/>
              <a:t>輸入格式</a:t>
            </a:r>
            <a:endParaRPr lang="en-US" altLang="zh-TW" dirty="0"/>
          </a:p>
          <a:p>
            <a:pPr lvl="1"/>
            <a:r>
              <a:rPr lang="zh-TW" altLang="en-US" dirty="0"/>
              <a:t>特徵值挑選</a:t>
            </a:r>
            <a:endParaRPr lang="en-US" altLang="zh-TW" dirty="0"/>
          </a:p>
          <a:p>
            <a:r>
              <a:rPr lang="zh-TW" altLang="en-US" dirty="0"/>
              <a:t>機器學習模型建立</a:t>
            </a:r>
            <a:endParaRPr lang="en-US" altLang="zh-TW" dirty="0"/>
          </a:p>
          <a:p>
            <a:pPr lvl="1"/>
            <a:r>
              <a:rPr lang="zh-TW" altLang="en-US" dirty="0"/>
              <a:t>迴歸分析</a:t>
            </a:r>
            <a:endParaRPr lang="en-US" altLang="zh-TW" dirty="0"/>
          </a:p>
          <a:p>
            <a:pPr lvl="1"/>
            <a:r>
              <a:rPr lang="zh-TW" altLang="en-US" dirty="0"/>
              <a:t>分類演算法</a:t>
            </a:r>
            <a:endParaRPr lang="en-US" altLang="zh-TW" dirty="0"/>
          </a:p>
          <a:p>
            <a:pPr lvl="1"/>
            <a:r>
              <a:rPr lang="zh-TW" altLang="en-US" dirty="0"/>
              <a:t>分群法</a:t>
            </a:r>
            <a:endParaRPr lang="en-US" altLang="zh-TW" dirty="0"/>
          </a:p>
          <a:p>
            <a:pPr lvl="1"/>
            <a:r>
              <a:rPr lang="zh-TW" altLang="en-US" dirty="0"/>
              <a:t>因子分析</a:t>
            </a:r>
            <a:endParaRPr lang="en-US" altLang="zh-TW" dirty="0"/>
          </a:p>
          <a:p>
            <a:r>
              <a:rPr lang="zh-TW" altLang="en-US" dirty="0"/>
              <a:t>機器學習導入模型，並分析結果</a:t>
            </a:r>
            <a:endParaRPr lang="en-US" altLang="zh-TW" dirty="0"/>
          </a:p>
          <a:p>
            <a:pPr lvl="1"/>
            <a:r>
              <a:rPr lang="zh-TW" altLang="en-US" dirty="0"/>
              <a:t>迴歸分析</a:t>
            </a:r>
            <a:endParaRPr lang="en-US" altLang="zh-TW" dirty="0"/>
          </a:p>
          <a:p>
            <a:pPr lvl="1"/>
            <a:r>
              <a:rPr lang="zh-TW" altLang="en-US" dirty="0"/>
              <a:t>分類演算法</a:t>
            </a:r>
            <a:endParaRPr lang="en-US" altLang="zh-TW" dirty="0"/>
          </a:p>
          <a:p>
            <a:pPr lvl="1"/>
            <a:r>
              <a:rPr lang="zh-TW" altLang="en-US" dirty="0"/>
              <a:t>分群法</a:t>
            </a:r>
            <a:endParaRPr lang="en-US" altLang="zh-TW" dirty="0"/>
          </a:p>
          <a:p>
            <a:pPr lvl="1"/>
            <a:r>
              <a:rPr lang="zh-TW" altLang="en-US" dirty="0"/>
              <a:t>因子分析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72782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矩形 1028"/>
          <p:cNvSpPr/>
          <p:nvPr/>
        </p:nvSpPr>
        <p:spPr>
          <a:xfrm>
            <a:off x="0" y="1068867"/>
            <a:ext cx="9144000" cy="486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>
          <a:xfrm>
            <a:off x="8359079" y="6572250"/>
            <a:ext cx="685800" cy="238125"/>
          </a:xfrm>
        </p:spPr>
        <p:txBody>
          <a:bodyPr/>
          <a:lstStyle/>
          <a:p>
            <a:fld id="{097E89BA-FE0E-45BF-B169-3D66554D97DF}" type="slidenum">
              <a:rPr lang="zh-TW" altLang="en-US" smtClean="0"/>
              <a:pPr/>
              <a:t>7</a:t>
            </a:fld>
            <a:endParaRPr lang="zh-TW" altLang="en-US"/>
          </a:p>
        </p:txBody>
      </p:sp>
      <p:grpSp>
        <p:nvGrpSpPr>
          <p:cNvPr id="1051" name="群組 1050"/>
          <p:cNvGrpSpPr/>
          <p:nvPr/>
        </p:nvGrpSpPr>
        <p:grpSpPr>
          <a:xfrm>
            <a:off x="538555" y="694190"/>
            <a:ext cx="8066889" cy="6008006"/>
            <a:chOff x="434853" y="707571"/>
            <a:chExt cx="8066889" cy="6008006"/>
          </a:xfrm>
        </p:grpSpPr>
        <p:sp>
          <p:nvSpPr>
            <p:cNvPr id="5" name="矩形 4"/>
            <p:cNvSpPr/>
            <p:nvPr/>
          </p:nvSpPr>
          <p:spPr>
            <a:xfrm>
              <a:off x="1186543" y="707571"/>
              <a:ext cx="1785257" cy="470262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Data Preprocess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505200" y="707571"/>
              <a:ext cx="1785257" cy="4571999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/>
                <a:t>Build Model</a:t>
              </a:r>
              <a:endParaRPr lang="zh-TW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5866251" y="707572"/>
              <a:ext cx="1785257" cy="4571998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/>
                <a:t>Analysis Result</a:t>
              </a:r>
              <a:endParaRPr lang="zh-TW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434853" y="5495470"/>
              <a:ext cx="8066889" cy="1220107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/>
                <a:t>H</a:t>
              </a:r>
            </a:p>
            <a:p>
              <a:r>
                <a:rPr lang="en-US" altLang="zh-TW" dirty="0"/>
                <a:t>D</a:t>
              </a:r>
            </a:p>
            <a:p>
              <a:r>
                <a:rPr lang="en-US" altLang="zh-TW" dirty="0"/>
                <a:t>F</a:t>
              </a:r>
            </a:p>
            <a:p>
              <a:r>
                <a:rPr lang="en-US" altLang="zh-TW" dirty="0"/>
                <a:t>S</a:t>
              </a:r>
              <a:endParaRPr lang="zh-TW" altLang="en-US" dirty="0"/>
            </a:p>
          </p:txBody>
        </p:sp>
        <p:sp>
          <p:nvSpPr>
            <p:cNvPr id="9" name="矩形: 圓角 8"/>
            <p:cNvSpPr/>
            <p:nvPr/>
          </p:nvSpPr>
          <p:spPr>
            <a:xfrm>
              <a:off x="785317" y="5868079"/>
              <a:ext cx="1415143" cy="6858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Raw data</a:t>
              </a:r>
              <a:endParaRPr lang="zh-TW" altLang="en-US" dirty="0"/>
            </a:p>
          </p:txBody>
        </p:sp>
        <p:sp>
          <p:nvSpPr>
            <p:cNvPr id="10" name="矩形: 圓角 9"/>
            <p:cNvSpPr/>
            <p:nvPr/>
          </p:nvSpPr>
          <p:spPr>
            <a:xfrm>
              <a:off x="2481466" y="5868079"/>
              <a:ext cx="1771034" cy="6858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Data frame</a:t>
              </a:r>
              <a:endParaRPr lang="zh-TW" altLang="en-US" dirty="0"/>
            </a:p>
          </p:txBody>
        </p:sp>
        <p:sp>
          <p:nvSpPr>
            <p:cNvPr id="11" name="矩形: 圓角 10"/>
            <p:cNvSpPr/>
            <p:nvPr/>
          </p:nvSpPr>
          <p:spPr>
            <a:xfrm>
              <a:off x="4707746" y="5866943"/>
              <a:ext cx="1758368" cy="6858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Model</a:t>
              </a:r>
              <a:endParaRPr lang="zh-TW" altLang="en-US" dirty="0"/>
            </a:p>
          </p:txBody>
        </p:sp>
        <p:sp>
          <p:nvSpPr>
            <p:cNvPr id="12" name="矩形: 圓角 11"/>
            <p:cNvSpPr/>
            <p:nvPr/>
          </p:nvSpPr>
          <p:spPr>
            <a:xfrm>
              <a:off x="6943936" y="5866943"/>
              <a:ext cx="1415143" cy="6858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Result</a:t>
              </a:r>
              <a:endParaRPr lang="zh-TW" altLang="en-US" dirty="0"/>
            </a:p>
          </p:txBody>
        </p:sp>
        <p:grpSp>
          <p:nvGrpSpPr>
            <p:cNvPr id="28" name="群組 27"/>
            <p:cNvGrpSpPr/>
            <p:nvPr/>
          </p:nvGrpSpPr>
          <p:grpSpPr>
            <a:xfrm>
              <a:off x="1359165" y="3389109"/>
              <a:ext cx="1595501" cy="1362791"/>
              <a:chOff x="1359165" y="3148008"/>
              <a:chExt cx="1595501" cy="1362791"/>
            </a:xfrm>
          </p:grpSpPr>
          <p:pic>
            <p:nvPicPr>
              <p:cNvPr id="14" name="Shape 74"/>
              <p:cNvPicPr preferRelativeResize="0"/>
              <p:nvPr/>
            </p:nvPicPr>
            <p:blipFill rotWithShape="1">
              <a:blip r:embed="rId2">
                <a:alphaModFix/>
              </a:blip>
              <a:srcRect l="13316" t="2627" r="33567"/>
              <a:stretch/>
            </p:blipFill>
            <p:spPr>
              <a:xfrm>
                <a:off x="1456377" y="3478983"/>
                <a:ext cx="1183702" cy="1031816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</p:pic>
          <p:sp>
            <p:nvSpPr>
              <p:cNvPr id="16" name="文字方塊 15"/>
              <p:cNvSpPr txBox="1"/>
              <p:nvPr/>
            </p:nvSpPr>
            <p:spPr>
              <a:xfrm>
                <a:off x="1359165" y="3148008"/>
                <a:ext cx="1595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1"/>
                    </a:solidFill>
                  </a:rPr>
                  <a:t>Visualize Column</a:t>
                </a:r>
                <a:endParaRPr lang="zh-TW" altLang="en-US" sz="1600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26" name="群組 25"/>
            <p:cNvGrpSpPr/>
            <p:nvPr/>
          </p:nvGrpSpPr>
          <p:grpSpPr>
            <a:xfrm>
              <a:off x="1387374" y="1068867"/>
              <a:ext cx="1341201" cy="1241461"/>
              <a:chOff x="1336392" y="1125934"/>
              <a:chExt cx="1341201" cy="1241461"/>
            </a:xfrm>
          </p:grpSpPr>
          <p:pic>
            <p:nvPicPr>
              <p:cNvPr id="17" name="Shape 73"/>
              <p:cNvPicPr preferRelativeResize="0"/>
              <p:nvPr/>
            </p:nvPicPr>
            <p:blipFill rotWithShape="1">
              <a:blip r:embed="rId3">
                <a:alphaModFix/>
              </a:blip>
              <a:srcRect l="822" t="13102" r="76226" b="56631"/>
              <a:stretch/>
            </p:blipFill>
            <p:spPr>
              <a:xfrm>
                <a:off x="1405395" y="1420338"/>
                <a:ext cx="1183702" cy="94705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</p:pic>
          <p:sp>
            <p:nvSpPr>
              <p:cNvPr id="18" name="文字方塊 17"/>
              <p:cNvSpPr txBox="1"/>
              <p:nvPr/>
            </p:nvSpPr>
            <p:spPr>
              <a:xfrm>
                <a:off x="1336392" y="1125934"/>
                <a:ext cx="13412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1"/>
                    </a:solidFill>
                  </a:rPr>
                  <a:t>Show Schema</a:t>
                </a:r>
                <a:endParaRPr lang="zh-TW" altLang="en-US" sz="1600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1462947" y="2558992"/>
              <a:ext cx="1183702" cy="6811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accent1"/>
                  </a:solidFill>
                </a:rPr>
                <a:t>Feature Selection</a:t>
              </a:r>
              <a:endParaRPr lang="zh-TW" altLang="en-US" sz="1600" dirty="0">
                <a:solidFill>
                  <a:schemeClr val="accent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441750" y="4938778"/>
              <a:ext cx="1183702" cy="37038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accent1"/>
                  </a:solidFill>
                </a:rPr>
                <a:t>Label</a:t>
              </a:r>
              <a:endParaRPr lang="zh-TW" altLang="en-US" sz="1600" dirty="0">
                <a:solidFill>
                  <a:schemeClr val="accent1"/>
                </a:solidFill>
              </a:endParaRPr>
            </a:p>
          </p:txBody>
        </p:sp>
        <p:sp>
          <p:nvSpPr>
            <p:cNvPr id="29" name="箭號: 向下 28"/>
            <p:cNvSpPr/>
            <p:nvPr/>
          </p:nvSpPr>
          <p:spPr>
            <a:xfrm>
              <a:off x="1937657" y="2342986"/>
              <a:ext cx="219259" cy="24866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0" name="箭號: 向下 29"/>
            <p:cNvSpPr/>
            <p:nvPr/>
          </p:nvSpPr>
          <p:spPr>
            <a:xfrm>
              <a:off x="1937657" y="3182350"/>
              <a:ext cx="219259" cy="24866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1" name="箭號: 向下 30"/>
            <p:cNvSpPr/>
            <p:nvPr/>
          </p:nvSpPr>
          <p:spPr>
            <a:xfrm>
              <a:off x="1937657" y="4729175"/>
              <a:ext cx="219259" cy="24866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3780346" y="1260476"/>
              <a:ext cx="1183702" cy="87409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accent1"/>
                  </a:solidFill>
                </a:rPr>
                <a:t>Machine Learning Algorithm</a:t>
              </a:r>
              <a:endParaRPr lang="zh-TW" altLang="en-US" sz="1600" dirty="0">
                <a:solidFill>
                  <a:schemeClr val="accent1"/>
                </a:solidFill>
              </a:endParaRPr>
            </a:p>
          </p:txBody>
        </p:sp>
        <p:cxnSp>
          <p:nvCxnSpPr>
            <p:cNvPr id="34" name="接點: 肘形 33"/>
            <p:cNvCxnSpPr>
              <a:endCxn id="5" idx="0"/>
            </p:cNvCxnSpPr>
            <p:nvPr/>
          </p:nvCxnSpPr>
          <p:spPr>
            <a:xfrm rot="5400000" flipH="1" flipV="1">
              <a:off x="-1011430" y="2776341"/>
              <a:ext cx="5159372" cy="1021832"/>
            </a:xfrm>
            <a:prstGeom prst="bentConnector3">
              <a:avLst>
                <a:gd name="adj1" fmla="val 104431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接點: 肘形 38"/>
            <p:cNvCxnSpPr/>
            <p:nvPr/>
          </p:nvCxnSpPr>
          <p:spPr>
            <a:xfrm rot="16200000" flipH="1">
              <a:off x="2217680" y="5059770"/>
              <a:ext cx="558914" cy="1057704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接點: 肘形 40"/>
            <p:cNvCxnSpPr>
              <a:stCxn id="10" idx="0"/>
              <a:endCxn id="6" idx="0"/>
            </p:cNvCxnSpPr>
            <p:nvPr/>
          </p:nvCxnSpPr>
          <p:spPr>
            <a:xfrm rot="5400000" flipH="1" flipV="1">
              <a:off x="1302152" y="2772402"/>
              <a:ext cx="5160508" cy="1030846"/>
            </a:xfrm>
            <a:prstGeom prst="bentConnector3">
              <a:avLst>
                <a:gd name="adj1" fmla="val 104430"/>
              </a:avLst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接點: 肘形 42"/>
            <p:cNvCxnSpPr/>
            <p:nvPr/>
          </p:nvCxnSpPr>
          <p:spPr>
            <a:xfrm rot="16200000" flipH="1">
              <a:off x="4489749" y="5165877"/>
              <a:ext cx="587373" cy="814757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9" name="接點: 肘形 48"/>
            <p:cNvCxnSpPr>
              <a:endCxn id="7" idx="0"/>
            </p:cNvCxnSpPr>
            <p:nvPr/>
          </p:nvCxnSpPr>
          <p:spPr>
            <a:xfrm flipV="1">
              <a:off x="948480" y="707572"/>
              <a:ext cx="5810400" cy="5159370"/>
            </a:xfrm>
            <a:prstGeom prst="bentConnector4">
              <a:avLst>
                <a:gd name="adj1" fmla="val -210"/>
                <a:gd name="adj2" fmla="val 106752"/>
              </a:avLst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接點: 肘形 62"/>
            <p:cNvCxnSpPr/>
            <p:nvPr/>
          </p:nvCxnSpPr>
          <p:spPr>
            <a:xfrm rot="5400000" flipH="1" flipV="1">
              <a:off x="3440816" y="2701283"/>
              <a:ext cx="5159371" cy="1171950"/>
            </a:xfrm>
            <a:prstGeom prst="bentConnector3">
              <a:avLst>
                <a:gd name="adj1" fmla="val 104431"/>
              </a:avLst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27" name="接點: 肘形 1026"/>
            <p:cNvCxnSpPr/>
            <p:nvPr/>
          </p:nvCxnSpPr>
          <p:spPr>
            <a:xfrm rot="16200000" flipH="1">
              <a:off x="6938602" y="5119258"/>
              <a:ext cx="587373" cy="89262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0" name="矩形 69"/>
            <p:cNvSpPr/>
            <p:nvPr/>
          </p:nvSpPr>
          <p:spPr>
            <a:xfrm>
              <a:off x="6150972" y="1555049"/>
              <a:ext cx="1183702" cy="563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accent1"/>
                  </a:solidFill>
                </a:rPr>
                <a:t>Fitting Data</a:t>
              </a:r>
              <a:endParaRPr lang="zh-TW" altLang="en-US" sz="1600" dirty="0">
                <a:solidFill>
                  <a:schemeClr val="accent1"/>
                </a:solidFill>
              </a:endParaRPr>
            </a:p>
          </p:txBody>
        </p:sp>
        <p:grpSp>
          <p:nvGrpSpPr>
            <p:cNvPr id="1042" name="群組 1041"/>
            <p:cNvGrpSpPr/>
            <p:nvPr/>
          </p:nvGrpSpPr>
          <p:grpSpPr>
            <a:xfrm>
              <a:off x="3739651" y="2233923"/>
              <a:ext cx="3677407" cy="2810531"/>
              <a:chOff x="3739651" y="2322397"/>
              <a:chExt cx="3677407" cy="2810531"/>
            </a:xfrm>
          </p:grpSpPr>
          <p:sp>
            <p:nvSpPr>
              <p:cNvPr id="1031" name="矩形: 圓角 1030"/>
              <p:cNvSpPr/>
              <p:nvPr/>
            </p:nvSpPr>
            <p:spPr>
              <a:xfrm>
                <a:off x="3739651" y="2322397"/>
                <a:ext cx="3677407" cy="2810531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altLang="zh-TW" dirty="0"/>
                  <a:t>Spark ML library</a:t>
                </a:r>
                <a:endParaRPr lang="zh-TW" altLang="en-US" dirty="0"/>
              </a:p>
            </p:txBody>
          </p:sp>
          <p:grpSp>
            <p:nvGrpSpPr>
              <p:cNvPr id="1034" name="群組 1033"/>
              <p:cNvGrpSpPr/>
              <p:nvPr/>
            </p:nvGrpSpPr>
            <p:grpSpPr>
              <a:xfrm>
                <a:off x="3841096" y="2761237"/>
                <a:ext cx="1126157" cy="1382798"/>
                <a:chOff x="5671594" y="2993570"/>
                <a:chExt cx="1126157" cy="1382798"/>
              </a:xfrm>
            </p:grpSpPr>
            <p:pic>
              <p:nvPicPr>
                <p:cNvPr id="1032" name="圖片 1031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59542" y="3343010"/>
                  <a:ext cx="1038209" cy="1033358"/>
                </a:xfrm>
                <a:prstGeom prst="rect">
                  <a:avLst/>
                </a:prstGeom>
                <a:ln w="19050">
                  <a:solidFill>
                    <a:schemeClr val="accent6"/>
                  </a:solidFill>
                </a:ln>
              </p:spPr>
            </p:pic>
            <p:sp>
              <p:nvSpPr>
                <p:cNvPr id="45" name="文字方塊 44"/>
                <p:cNvSpPr txBox="1"/>
                <p:nvPr/>
              </p:nvSpPr>
              <p:spPr>
                <a:xfrm>
                  <a:off x="5671594" y="2993570"/>
                  <a:ext cx="1087285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Regression</a:t>
                  </a:r>
                  <a:endParaRPr lang="zh-TW" altLang="en-US" sz="16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1035" name="群組 1034"/>
              <p:cNvGrpSpPr/>
              <p:nvPr/>
            </p:nvGrpSpPr>
            <p:grpSpPr>
              <a:xfrm>
                <a:off x="4985232" y="3868737"/>
                <a:ext cx="1590331" cy="1192315"/>
                <a:chOff x="5536876" y="2800420"/>
                <a:chExt cx="1590331" cy="1192315"/>
              </a:xfrm>
            </p:grpSpPr>
            <p:sp>
              <p:nvSpPr>
                <p:cNvPr id="46" name="文字方塊 45"/>
                <p:cNvSpPr txBox="1"/>
                <p:nvPr/>
              </p:nvSpPr>
              <p:spPr>
                <a:xfrm>
                  <a:off x="5536876" y="2800420"/>
                  <a:ext cx="126624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Classification</a:t>
                  </a:r>
                  <a:endParaRPr lang="zh-TW" altLang="en-US" sz="16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pic>
              <p:nvPicPr>
                <p:cNvPr id="76" name="Shape 114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l="6593" t="10532"/>
                <a:stretch/>
              </p:blipFill>
              <p:spPr>
                <a:xfrm>
                  <a:off x="5601169" y="3136545"/>
                  <a:ext cx="1526038" cy="856190"/>
                </a:xfrm>
                <a:prstGeom prst="rect">
                  <a:avLst/>
                </a:prstGeom>
                <a:noFill/>
                <a:ln w="19050">
                  <a:solidFill>
                    <a:schemeClr val="accent6"/>
                  </a:solidFill>
                </a:ln>
              </p:spPr>
            </p:pic>
          </p:grpSp>
          <p:grpSp>
            <p:nvGrpSpPr>
              <p:cNvPr id="1036" name="群組 1035"/>
              <p:cNvGrpSpPr/>
              <p:nvPr/>
            </p:nvGrpSpPr>
            <p:grpSpPr>
              <a:xfrm>
                <a:off x="5834463" y="2392032"/>
                <a:ext cx="1249118" cy="1490429"/>
                <a:chOff x="5834463" y="2411797"/>
                <a:chExt cx="1249118" cy="1490429"/>
              </a:xfrm>
            </p:grpSpPr>
            <p:sp>
              <p:nvSpPr>
                <p:cNvPr id="47" name="文字方塊 46"/>
                <p:cNvSpPr txBox="1"/>
                <p:nvPr/>
              </p:nvSpPr>
              <p:spPr>
                <a:xfrm>
                  <a:off x="5834463" y="2411797"/>
                  <a:ext cx="101694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Clustering</a:t>
                  </a:r>
                  <a:endParaRPr lang="zh-TW" altLang="en-US" sz="16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pic>
              <p:nvPicPr>
                <p:cNvPr id="78" name="Shape 107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5902339" y="2687262"/>
                  <a:ext cx="1181242" cy="1214964"/>
                </a:xfrm>
                <a:prstGeom prst="rect">
                  <a:avLst/>
                </a:prstGeom>
                <a:noFill/>
                <a:ln w="19050">
                  <a:solidFill>
                    <a:schemeClr val="accent6"/>
                  </a:solidFill>
                </a:ln>
              </p:spPr>
            </p:pic>
          </p:grpSp>
        </p:grpSp>
      </p:grpSp>
      <p:sp>
        <p:nvSpPr>
          <p:cNvPr id="95" name="標題 1"/>
          <p:cNvSpPr>
            <a:spLocks noGrp="1"/>
          </p:cNvSpPr>
          <p:nvPr>
            <p:ph type="title"/>
          </p:nvPr>
        </p:nvSpPr>
        <p:spPr>
          <a:xfrm>
            <a:off x="0" y="8721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功能</a:t>
            </a:r>
          </a:p>
        </p:txBody>
      </p:sp>
    </p:spTree>
    <p:extLst>
      <p:ext uri="{BB962C8B-B14F-4D97-AF65-F5344CB8AC3E}">
        <p14:creationId xmlns:p14="http://schemas.microsoft.com/office/powerpoint/2010/main" val="218596505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使用流程 </a:t>
            </a:r>
            <a:r>
              <a:rPr lang="en-US" altLang="zh-TW" dirty="0"/>
              <a:t>(Step1-1)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89BA-FE0E-45BF-B169-3D66554D97DF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b="1" dirty="0" smtClean="0"/>
              <a:t>1</a:t>
            </a:r>
            <a:r>
              <a:rPr lang="en-US" altLang="zh-TW" b="1" dirty="0"/>
              <a:t>.</a:t>
            </a:r>
            <a:r>
              <a:rPr lang="en-US" altLang="zh-TW" b="1" dirty="0" smtClean="0"/>
              <a:t> </a:t>
            </a:r>
            <a:r>
              <a:rPr lang="zh-TW" altLang="en-US" b="1" dirty="0" smtClean="0"/>
              <a:t>先登入 </a:t>
            </a:r>
            <a:r>
              <a:rPr lang="en-US" altLang="zh-TW" b="1" dirty="0" err="1" smtClean="0"/>
              <a:t>ipgod</a:t>
            </a:r>
            <a:r>
              <a:rPr lang="zh-TW" altLang="en-US" b="1" dirty="0" smtClean="0"/>
              <a:t> 使用者帳戶</a:t>
            </a:r>
            <a:endParaRPr lang="en-US" altLang="zh-TW" b="1" dirty="0" smtClean="0"/>
          </a:p>
          <a:p>
            <a:endParaRPr lang="en-US" altLang="zh-TW" b="1" dirty="0"/>
          </a:p>
          <a:p>
            <a:r>
              <a:rPr lang="en-US" altLang="zh-TW" b="1" dirty="0" smtClean="0"/>
              <a:t>2. </a:t>
            </a:r>
            <a:r>
              <a:rPr lang="zh-TW" altLang="en-US" b="1" dirty="0" smtClean="0"/>
              <a:t>選擇</a:t>
            </a:r>
            <a:r>
              <a:rPr lang="en-US" altLang="zh-TW" b="1" dirty="0" smtClean="0"/>
              <a:t>csv</a:t>
            </a:r>
            <a:r>
              <a:rPr lang="zh-TW" altLang="en-US" b="1" dirty="0" smtClean="0"/>
              <a:t>檔</a:t>
            </a:r>
            <a:endParaRPr lang="en-US" altLang="zh-TW" b="1" dirty="0" smtClean="0"/>
          </a:p>
          <a:p>
            <a:pPr lvl="1"/>
            <a:r>
              <a:rPr lang="en-US" altLang="zh-TW" sz="1800" dirty="0" smtClean="0"/>
              <a:t>(</a:t>
            </a:r>
            <a:r>
              <a:rPr lang="zh-TW" altLang="en-US" sz="1800" dirty="0" smtClean="0"/>
              <a:t>其他檔案類型目前不支援</a:t>
            </a:r>
            <a:r>
              <a:rPr lang="en-US" altLang="zh-TW" sz="1800" dirty="0" smtClean="0"/>
              <a:t>)</a:t>
            </a:r>
          </a:p>
          <a:p>
            <a:r>
              <a:rPr lang="en-US" altLang="zh-TW" b="1" dirty="0" smtClean="0"/>
              <a:t>3. </a:t>
            </a:r>
            <a:r>
              <a:rPr lang="zh-TW" altLang="en-US" b="1" dirty="0" smtClean="0"/>
              <a:t>資料已經匯入</a:t>
            </a:r>
            <a:endParaRPr lang="en-US" altLang="zh-TW" b="1" dirty="0" smtClean="0"/>
          </a:p>
          <a:p>
            <a:r>
              <a:rPr lang="zh-TW" altLang="en-US" b="1" dirty="0" smtClean="0"/>
              <a:t>開始做分析囉</a:t>
            </a:r>
            <a:endParaRPr lang="en-US" altLang="zh-TW" b="1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842" y="1340768"/>
            <a:ext cx="4095750" cy="1295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695" y="2780184"/>
            <a:ext cx="4612370" cy="263477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750" y="4058382"/>
            <a:ext cx="4203269" cy="266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399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使用流程 </a:t>
            </a:r>
            <a:r>
              <a:rPr lang="en-US" altLang="zh-TW" dirty="0"/>
              <a:t>(</a:t>
            </a:r>
            <a:r>
              <a:rPr lang="en-US" altLang="zh-TW" dirty="0" smtClean="0"/>
              <a:t>Step1-2)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89BA-FE0E-45BF-B169-3D66554D97DF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b="1" dirty="0"/>
              <a:t>轉換數值與類別型態，並選擇不必要的欄位</a:t>
            </a:r>
          </a:p>
          <a:p>
            <a:endParaRPr lang="zh-TW" altLang="en-US" dirty="0"/>
          </a:p>
        </p:txBody>
      </p:sp>
      <p:pic>
        <p:nvPicPr>
          <p:cNvPr id="4098" name="Picture 2" descr="http://140.110.141.62:9001/assets/images/UserGuide/1.4summ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30" y="1920217"/>
            <a:ext cx="8294914" cy="480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382833"/>
      </p:ext>
    </p:extLst>
  </p:cSld>
  <p:clrMapOvr>
    <a:masterClrMapping/>
  </p:clrMapOvr>
</p:sld>
</file>

<file path=ppt/theme/theme1.xml><?xml version="1.0" encoding="utf-8"?>
<a:theme xmlns:a="http://schemas.openxmlformats.org/drawingml/2006/main" name="NARLabs簡報樣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NARLabs簡報樣板</Template>
  <TotalTime>11866</TotalTime>
  <Words>450</Words>
  <Application>Microsoft Office PowerPoint</Application>
  <PresentationFormat>如螢幕大小 (4:3)</PresentationFormat>
  <Paragraphs>119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Myriad Pro</vt:lpstr>
      <vt:lpstr>微軟正黑體</vt:lpstr>
      <vt:lpstr>新細明體</vt:lpstr>
      <vt:lpstr>標楷體</vt:lpstr>
      <vt:lpstr>Arial</vt:lpstr>
      <vt:lpstr>Calibri</vt:lpstr>
      <vt:lpstr>Wingdings</vt:lpstr>
      <vt:lpstr>NARLabs簡報樣板</vt:lpstr>
      <vt:lpstr>Spark 機器學習平台</vt:lpstr>
      <vt:lpstr>Outline</vt:lpstr>
      <vt:lpstr>Spark 機器學習平台開發目的</vt:lpstr>
      <vt:lpstr>Spark 機器學習平台架構</vt:lpstr>
      <vt:lpstr>PowerPoint 簡報</vt:lpstr>
      <vt:lpstr>功能</vt:lpstr>
      <vt:lpstr>功能</vt:lpstr>
      <vt:lpstr>使用流程 (Step1-1)</vt:lpstr>
      <vt:lpstr>使用流程 (Step1-2)</vt:lpstr>
      <vt:lpstr>使用流程 (Step2-1)</vt:lpstr>
      <vt:lpstr>使用流程 (Step2-2)</vt:lpstr>
      <vt:lpstr>使用流程 (Step3-1)</vt:lpstr>
      <vt:lpstr>使用流程 (Step3-2)</vt:lpstr>
      <vt:lpstr>使用流程 (Step3-3)</vt:lpstr>
      <vt:lpstr>使用流程 (Step3-4)</vt:lpstr>
      <vt:lpstr>使用流程 (Step3-5)</vt:lpstr>
      <vt:lpstr>使用流程 (Step4-1)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Lu Peggy</dc:creator>
  <cp:lastModifiedBy>Windows 使用者</cp:lastModifiedBy>
  <cp:revision>31</cp:revision>
  <dcterms:created xsi:type="dcterms:W3CDTF">2016-09-08T01:43:55Z</dcterms:created>
  <dcterms:modified xsi:type="dcterms:W3CDTF">2017-07-21T09:31:54Z</dcterms:modified>
</cp:coreProperties>
</file>