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299" r:id="rId3"/>
    <p:sldId id="292" r:id="rId4"/>
    <p:sldId id="270" r:id="rId5"/>
    <p:sldId id="294" r:id="rId6"/>
    <p:sldId id="293" r:id="rId7"/>
    <p:sldId id="266" r:id="rId8"/>
    <p:sldId id="271" r:id="rId9"/>
    <p:sldId id="272" r:id="rId10"/>
    <p:sldId id="273" r:id="rId11"/>
    <p:sldId id="274" r:id="rId12"/>
    <p:sldId id="268" r:id="rId13"/>
    <p:sldId id="276" r:id="rId14"/>
    <p:sldId id="295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8" r:id="rId28"/>
    <p:sldId id="296" r:id="rId29"/>
    <p:sldId id="267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4" y="-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588C2-0225-4EF5-AB49-6CAD241F8CD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F99B73E1-5508-4B0C-A207-4FBAD70D0841}">
      <dgm:prSet phldrT="[文字]"/>
      <dgm:spPr/>
      <dgm:t>
        <a:bodyPr/>
        <a:lstStyle/>
        <a:p>
          <a:r>
            <a:rPr lang="en-US" altLang="zh-TW" dirty="0" smtClean="0"/>
            <a:t>Catalog &amp; </a:t>
          </a:r>
          <a:r>
            <a:rPr lang="zh-TW" altLang="en-US" dirty="0" smtClean="0"/>
            <a:t>找資料</a:t>
          </a:r>
          <a:endParaRPr lang="zh-TW" altLang="en-US" dirty="0"/>
        </a:p>
      </dgm:t>
    </dgm:pt>
    <dgm:pt modelId="{E8504289-85E7-484E-8F1B-68EF7BCC7279}" type="parTrans" cxnId="{39545459-A5C2-4BC6-8ECA-3F5CDAFB4C6A}">
      <dgm:prSet/>
      <dgm:spPr/>
      <dgm:t>
        <a:bodyPr/>
        <a:lstStyle/>
        <a:p>
          <a:endParaRPr lang="zh-TW" altLang="en-US"/>
        </a:p>
      </dgm:t>
    </dgm:pt>
    <dgm:pt modelId="{36B76140-05E6-4FCC-8043-79A5319CB1AC}" type="sibTrans" cxnId="{39545459-A5C2-4BC6-8ECA-3F5CDAFB4C6A}">
      <dgm:prSet/>
      <dgm:spPr/>
      <dgm:t>
        <a:bodyPr/>
        <a:lstStyle/>
        <a:p>
          <a:endParaRPr lang="zh-TW" altLang="en-US"/>
        </a:p>
      </dgm:t>
    </dgm:pt>
    <dgm:pt modelId="{901E83EE-2C05-4620-A2AA-27A660E8148C}">
      <dgm:prSet/>
      <dgm:spPr/>
      <dgm:t>
        <a:bodyPr/>
        <a:lstStyle/>
        <a:p>
          <a:r>
            <a:rPr lang="zh-TW" altLang="en-US" smtClean="0"/>
            <a:t>相關資料群組</a:t>
          </a:r>
          <a:endParaRPr lang="en-US" altLang="zh-TW" dirty="0" smtClean="0"/>
        </a:p>
      </dgm:t>
    </dgm:pt>
    <dgm:pt modelId="{AC2971B0-400E-4760-AC55-87A65ADBAC43}" type="parTrans" cxnId="{A2E46CC0-2126-4580-A307-109C6721C82D}">
      <dgm:prSet/>
      <dgm:spPr/>
      <dgm:t>
        <a:bodyPr/>
        <a:lstStyle/>
        <a:p>
          <a:endParaRPr lang="zh-TW" altLang="en-US"/>
        </a:p>
      </dgm:t>
    </dgm:pt>
    <dgm:pt modelId="{7F369D43-E485-4900-8A2C-D5B05B641F87}" type="sibTrans" cxnId="{A2E46CC0-2126-4580-A307-109C6721C82D}">
      <dgm:prSet/>
      <dgm:spPr/>
      <dgm:t>
        <a:bodyPr/>
        <a:lstStyle/>
        <a:p>
          <a:endParaRPr lang="zh-TW" altLang="en-US"/>
        </a:p>
      </dgm:t>
    </dgm:pt>
    <dgm:pt modelId="{B19D6275-2E23-47ED-B046-D9D3C648884F}">
      <dgm:prSet/>
      <dgm:spPr/>
      <dgm:t>
        <a:bodyPr/>
        <a:lstStyle/>
        <a:p>
          <a:r>
            <a:rPr lang="zh-TW" altLang="en-US" dirty="0" smtClean="0"/>
            <a:t>中間資料整理</a:t>
          </a:r>
          <a:endParaRPr lang="en-US" altLang="zh-TW" dirty="0" smtClean="0"/>
        </a:p>
      </dgm:t>
    </dgm:pt>
    <dgm:pt modelId="{7E9A1A9B-3677-456E-8E1B-967CB4E88D6D}" type="parTrans" cxnId="{9DA6F759-BC76-4EBF-89F5-57365B06C78B}">
      <dgm:prSet/>
      <dgm:spPr/>
      <dgm:t>
        <a:bodyPr/>
        <a:lstStyle/>
        <a:p>
          <a:endParaRPr lang="zh-TW" altLang="en-US"/>
        </a:p>
      </dgm:t>
    </dgm:pt>
    <dgm:pt modelId="{EDFEBD9E-06D8-4666-8FA9-023CF9987FE7}" type="sibTrans" cxnId="{9DA6F759-BC76-4EBF-89F5-57365B06C78B}">
      <dgm:prSet/>
      <dgm:spPr/>
      <dgm:t>
        <a:bodyPr/>
        <a:lstStyle/>
        <a:p>
          <a:endParaRPr lang="zh-TW" altLang="en-US"/>
        </a:p>
      </dgm:t>
    </dgm:pt>
    <dgm:pt modelId="{CED00F37-285C-4CA5-BCEA-F39050A3B02B}">
      <dgm:prSet/>
      <dgm:spPr/>
      <dgm:t>
        <a:bodyPr/>
        <a:lstStyle/>
        <a:p>
          <a:r>
            <a:rPr lang="zh-TW" altLang="en-US" smtClean="0"/>
            <a:t>資料集的</a:t>
          </a:r>
          <a:r>
            <a:rPr lang="en-US" altLang="zh-TW" smtClean="0"/>
            <a:t>change log</a:t>
          </a:r>
          <a:endParaRPr lang="en-US" altLang="zh-TW" dirty="0" smtClean="0"/>
        </a:p>
      </dgm:t>
    </dgm:pt>
    <dgm:pt modelId="{CA4DFBEF-26C6-4702-BF41-0AD80ABA1F95}" type="parTrans" cxnId="{9FD7EA17-15FE-4593-B0CF-74F713B016DE}">
      <dgm:prSet/>
      <dgm:spPr/>
      <dgm:t>
        <a:bodyPr/>
        <a:lstStyle/>
        <a:p>
          <a:endParaRPr lang="zh-TW" altLang="en-US"/>
        </a:p>
      </dgm:t>
    </dgm:pt>
    <dgm:pt modelId="{DCF91BFE-3476-406C-B7C1-BC93E9DCF121}" type="sibTrans" cxnId="{9FD7EA17-15FE-4593-B0CF-74F713B016DE}">
      <dgm:prSet/>
      <dgm:spPr/>
      <dgm:t>
        <a:bodyPr/>
        <a:lstStyle/>
        <a:p>
          <a:endParaRPr lang="zh-TW" altLang="en-US"/>
        </a:p>
      </dgm:t>
    </dgm:pt>
    <dgm:pt modelId="{2B4F3EF4-A294-4A66-BFC2-F07A1D91560D}" type="pres">
      <dgm:prSet presAssocID="{5A1588C2-0225-4EF5-AB49-6CAD241F8C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1B33D4C-18B0-46DA-A924-040527816013}" type="pres">
      <dgm:prSet presAssocID="{F99B73E1-5508-4B0C-A207-4FBAD70D084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15C6E9-E9AD-4F09-BD01-B6A167B1CBDE}" type="pres">
      <dgm:prSet presAssocID="{36B76140-05E6-4FCC-8043-79A5319CB1AC}" presName="spacer" presStyleCnt="0"/>
      <dgm:spPr/>
    </dgm:pt>
    <dgm:pt modelId="{1149063A-8FEB-4243-A57F-CE9E9BD58C70}" type="pres">
      <dgm:prSet presAssocID="{901E83EE-2C05-4620-A2AA-27A660E8148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5D1D33-502D-4056-9D7E-49C241925856}" type="pres">
      <dgm:prSet presAssocID="{7F369D43-E485-4900-8A2C-D5B05B641F87}" presName="spacer" presStyleCnt="0"/>
      <dgm:spPr/>
    </dgm:pt>
    <dgm:pt modelId="{2850D0D3-7020-4305-9B2F-18EE2B8ADB6C}" type="pres">
      <dgm:prSet presAssocID="{B19D6275-2E23-47ED-B046-D9D3C648884F}" presName="parentText" presStyleLbl="node1" presStyleIdx="2" presStyleCnt="4" custLinFactNeighborX="-7821" custLinFactNeighborY="126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89072D-8F55-4C4E-8217-B6BC26D15BBF}" type="pres">
      <dgm:prSet presAssocID="{EDFEBD9E-06D8-4666-8FA9-023CF9987FE7}" presName="spacer" presStyleCnt="0"/>
      <dgm:spPr/>
    </dgm:pt>
    <dgm:pt modelId="{D67F43FE-6706-4D91-B2E8-C9D196EF4BF5}" type="pres">
      <dgm:prSet presAssocID="{CED00F37-285C-4CA5-BCEA-F39050A3B02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FD7EA17-15FE-4593-B0CF-74F713B016DE}" srcId="{5A1588C2-0225-4EF5-AB49-6CAD241F8CD7}" destId="{CED00F37-285C-4CA5-BCEA-F39050A3B02B}" srcOrd="3" destOrd="0" parTransId="{CA4DFBEF-26C6-4702-BF41-0AD80ABA1F95}" sibTransId="{DCF91BFE-3476-406C-B7C1-BC93E9DCF121}"/>
    <dgm:cxn modelId="{E29BDAA5-267C-BF47-AD75-B0AEBD53EFDD}" type="presOf" srcId="{B19D6275-2E23-47ED-B046-D9D3C648884F}" destId="{2850D0D3-7020-4305-9B2F-18EE2B8ADB6C}" srcOrd="0" destOrd="0" presId="urn:microsoft.com/office/officeart/2005/8/layout/vList2"/>
    <dgm:cxn modelId="{39545459-A5C2-4BC6-8ECA-3F5CDAFB4C6A}" srcId="{5A1588C2-0225-4EF5-AB49-6CAD241F8CD7}" destId="{F99B73E1-5508-4B0C-A207-4FBAD70D0841}" srcOrd="0" destOrd="0" parTransId="{E8504289-85E7-484E-8F1B-68EF7BCC7279}" sibTransId="{36B76140-05E6-4FCC-8043-79A5319CB1AC}"/>
    <dgm:cxn modelId="{B21A94DA-633A-AA4F-B8B1-705E73BA325D}" type="presOf" srcId="{CED00F37-285C-4CA5-BCEA-F39050A3B02B}" destId="{D67F43FE-6706-4D91-B2E8-C9D196EF4BF5}" srcOrd="0" destOrd="0" presId="urn:microsoft.com/office/officeart/2005/8/layout/vList2"/>
    <dgm:cxn modelId="{A62B2D14-4B6C-B642-8051-45AE8B08D584}" type="presOf" srcId="{5A1588C2-0225-4EF5-AB49-6CAD241F8CD7}" destId="{2B4F3EF4-A294-4A66-BFC2-F07A1D91560D}" srcOrd="0" destOrd="0" presId="urn:microsoft.com/office/officeart/2005/8/layout/vList2"/>
    <dgm:cxn modelId="{A2E46CC0-2126-4580-A307-109C6721C82D}" srcId="{5A1588C2-0225-4EF5-AB49-6CAD241F8CD7}" destId="{901E83EE-2C05-4620-A2AA-27A660E8148C}" srcOrd="1" destOrd="0" parTransId="{AC2971B0-400E-4760-AC55-87A65ADBAC43}" sibTransId="{7F369D43-E485-4900-8A2C-D5B05B641F87}"/>
    <dgm:cxn modelId="{F008EE6F-1D71-CC44-A301-D93805910F76}" type="presOf" srcId="{901E83EE-2C05-4620-A2AA-27A660E8148C}" destId="{1149063A-8FEB-4243-A57F-CE9E9BD58C70}" srcOrd="0" destOrd="0" presId="urn:microsoft.com/office/officeart/2005/8/layout/vList2"/>
    <dgm:cxn modelId="{9DA6F759-BC76-4EBF-89F5-57365B06C78B}" srcId="{5A1588C2-0225-4EF5-AB49-6CAD241F8CD7}" destId="{B19D6275-2E23-47ED-B046-D9D3C648884F}" srcOrd="2" destOrd="0" parTransId="{7E9A1A9B-3677-456E-8E1B-967CB4E88D6D}" sibTransId="{EDFEBD9E-06D8-4666-8FA9-023CF9987FE7}"/>
    <dgm:cxn modelId="{F1174321-9126-8845-AC9C-F2AD67876CA8}" type="presOf" srcId="{F99B73E1-5508-4B0C-A207-4FBAD70D0841}" destId="{41B33D4C-18B0-46DA-A924-040527816013}" srcOrd="0" destOrd="0" presId="urn:microsoft.com/office/officeart/2005/8/layout/vList2"/>
    <dgm:cxn modelId="{7C0A7F73-AAAC-7140-9442-97EC3896CC9E}" type="presParOf" srcId="{2B4F3EF4-A294-4A66-BFC2-F07A1D91560D}" destId="{41B33D4C-18B0-46DA-A924-040527816013}" srcOrd="0" destOrd="0" presId="urn:microsoft.com/office/officeart/2005/8/layout/vList2"/>
    <dgm:cxn modelId="{CEBE39AA-8D7A-704B-8F28-993D06399B55}" type="presParOf" srcId="{2B4F3EF4-A294-4A66-BFC2-F07A1D91560D}" destId="{BF15C6E9-E9AD-4F09-BD01-B6A167B1CBDE}" srcOrd="1" destOrd="0" presId="urn:microsoft.com/office/officeart/2005/8/layout/vList2"/>
    <dgm:cxn modelId="{E9EBA3F7-5F42-DF41-92F3-7C22D30C5556}" type="presParOf" srcId="{2B4F3EF4-A294-4A66-BFC2-F07A1D91560D}" destId="{1149063A-8FEB-4243-A57F-CE9E9BD58C70}" srcOrd="2" destOrd="0" presId="urn:microsoft.com/office/officeart/2005/8/layout/vList2"/>
    <dgm:cxn modelId="{126BBBC7-1636-BD4F-B052-1B841B65DF93}" type="presParOf" srcId="{2B4F3EF4-A294-4A66-BFC2-F07A1D91560D}" destId="{405D1D33-502D-4056-9D7E-49C241925856}" srcOrd="3" destOrd="0" presId="urn:microsoft.com/office/officeart/2005/8/layout/vList2"/>
    <dgm:cxn modelId="{58767479-A6AE-1344-8B50-438A1BBE2286}" type="presParOf" srcId="{2B4F3EF4-A294-4A66-BFC2-F07A1D91560D}" destId="{2850D0D3-7020-4305-9B2F-18EE2B8ADB6C}" srcOrd="4" destOrd="0" presId="urn:microsoft.com/office/officeart/2005/8/layout/vList2"/>
    <dgm:cxn modelId="{53C2442A-3D8E-EB4E-8414-43AD0FEC4097}" type="presParOf" srcId="{2B4F3EF4-A294-4A66-BFC2-F07A1D91560D}" destId="{8289072D-8F55-4C4E-8217-B6BC26D15BBF}" srcOrd="5" destOrd="0" presId="urn:microsoft.com/office/officeart/2005/8/layout/vList2"/>
    <dgm:cxn modelId="{76A60819-4202-1549-A377-D83013794F2F}" type="presParOf" srcId="{2B4F3EF4-A294-4A66-BFC2-F07A1D91560D}" destId="{D67F43FE-6706-4D91-B2E8-C9D196EF4BF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BB81A4-4780-468F-80DF-EE7BB804653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E2CD4EE7-E9A9-4471-AE8D-72D4B7B70B94}">
      <dgm:prSet phldrT="[文字]" custT="1"/>
      <dgm:spPr/>
      <dgm:t>
        <a:bodyPr/>
        <a:lstStyle/>
        <a:p>
          <a:r>
            <a:rPr lang="zh-TW" altLang="en-US" sz="2000" dirty="0" smtClean="0"/>
            <a:t>預覽資料</a:t>
          </a:r>
          <a:endParaRPr lang="zh-TW" altLang="en-US" sz="2000" dirty="0"/>
        </a:p>
      </dgm:t>
    </dgm:pt>
    <dgm:pt modelId="{D9DEDBB4-B643-45AF-9559-3A095EA127DA}" type="parTrans" cxnId="{70FD214B-0C74-4DED-BBBA-684058135C3B}">
      <dgm:prSet/>
      <dgm:spPr/>
      <dgm:t>
        <a:bodyPr/>
        <a:lstStyle/>
        <a:p>
          <a:endParaRPr lang="zh-TW" altLang="en-US" sz="2000"/>
        </a:p>
      </dgm:t>
    </dgm:pt>
    <dgm:pt modelId="{66681B28-982B-4E16-B46A-C0F8C7C4CBF5}" type="sibTrans" cxnId="{70FD214B-0C74-4DED-BBBA-684058135C3B}">
      <dgm:prSet/>
      <dgm:spPr/>
      <dgm:t>
        <a:bodyPr/>
        <a:lstStyle/>
        <a:p>
          <a:endParaRPr lang="zh-TW" altLang="en-US" sz="2000"/>
        </a:p>
      </dgm:t>
    </dgm:pt>
    <dgm:pt modelId="{42C160B1-3590-4FF7-BB04-C80BD4F617F5}">
      <dgm:prSet custT="1"/>
      <dgm:spPr/>
      <dgm:t>
        <a:bodyPr/>
        <a:lstStyle/>
        <a:p>
          <a:r>
            <a:rPr lang="zh-TW" altLang="en-US" sz="2000" smtClean="0"/>
            <a:t>預覽地理資料</a:t>
          </a:r>
          <a:endParaRPr lang="en-US" altLang="zh-TW" sz="2000" dirty="0" smtClean="0"/>
        </a:p>
      </dgm:t>
    </dgm:pt>
    <dgm:pt modelId="{9A1BE1B2-D4AC-409F-B712-7F5A66B4243E}" type="parTrans" cxnId="{2E8471EB-00F6-400F-BBAB-8FB719D0F4C7}">
      <dgm:prSet/>
      <dgm:spPr/>
      <dgm:t>
        <a:bodyPr/>
        <a:lstStyle/>
        <a:p>
          <a:endParaRPr lang="zh-TW" altLang="en-US" sz="2000"/>
        </a:p>
      </dgm:t>
    </dgm:pt>
    <dgm:pt modelId="{8F13EE53-FCBE-48F3-9956-340813DE6C85}" type="sibTrans" cxnId="{2E8471EB-00F6-400F-BBAB-8FB719D0F4C7}">
      <dgm:prSet/>
      <dgm:spPr/>
      <dgm:t>
        <a:bodyPr/>
        <a:lstStyle/>
        <a:p>
          <a:endParaRPr lang="zh-TW" altLang="en-US" sz="2000"/>
        </a:p>
      </dgm:t>
    </dgm:pt>
    <dgm:pt modelId="{5C083C6F-4A45-4858-BD34-225E601D1846}">
      <dgm:prSet custT="1"/>
      <dgm:spPr/>
      <dgm:t>
        <a:bodyPr/>
        <a:lstStyle/>
        <a:p>
          <a:r>
            <a:rPr lang="zh-TW" altLang="en-US" sz="2000" dirty="0" smtClean="0"/>
            <a:t>排列組織或群組內的資料集</a:t>
          </a:r>
          <a:endParaRPr lang="en-US" altLang="zh-TW" sz="2000" dirty="0" smtClean="0"/>
        </a:p>
      </dgm:t>
    </dgm:pt>
    <dgm:pt modelId="{68DDC1F5-F488-4481-ACBD-D176B52A3B04}" type="parTrans" cxnId="{664112FD-3227-409B-B901-F787716514D7}">
      <dgm:prSet/>
      <dgm:spPr/>
      <dgm:t>
        <a:bodyPr/>
        <a:lstStyle/>
        <a:p>
          <a:endParaRPr lang="zh-TW" altLang="en-US" sz="2000"/>
        </a:p>
      </dgm:t>
    </dgm:pt>
    <dgm:pt modelId="{D456CA23-4861-460A-BECA-86CD32385BF4}" type="sibTrans" cxnId="{664112FD-3227-409B-B901-F787716514D7}">
      <dgm:prSet/>
      <dgm:spPr/>
      <dgm:t>
        <a:bodyPr/>
        <a:lstStyle/>
        <a:p>
          <a:endParaRPr lang="zh-TW" altLang="en-US" sz="2000"/>
        </a:p>
      </dgm:t>
    </dgm:pt>
    <dgm:pt modelId="{2DE2056F-7C6C-44F1-9E2C-1F45B65BF547}">
      <dgm:prSet custT="1"/>
      <dgm:spPr/>
      <dgm:t>
        <a:bodyPr/>
        <a:lstStyle/>
        <a:p>
          <a:r>
            <a:rPr lang="zh-TW" altLang="en-US" sz="2000" smtClean="0"/>
            <a:t>製作標籤</a:t>
          </a:r>
          <a:endParaRPr lang="en-US" altLang="zh-TW" sz="2000" dirty="0" smtClean="0"/>
        </a:p>
      </dgm:t>
    </dgm:pt>
    <dgm:pt modelId="{1334AAAF-E4E9-45E6-8E26-9F3E2934C4A0}" type="parTrans" cxnId="{DE2D155C-83F5-45FE-A339-73E6E1674A66}">
      <dgm:prSet/>
      <dgm:spPr/>
      <dgm:t>
        <a:bodyPr/>
        <a:lstStyle/>
        <a:p>
          <a:endParaRPr lang="zh-TW" altLang="en-US" sz="2000"/>
        </a:p>
      </dgm:t>
    </dgm:pt>
    <dgm:pt modelId="{1C1C2833-BA4F-4BCE-A597-7B0F69845E4D}" type="sibTrans" cxnId="{DE2D155C-83F5-45FE-A339-73E6E1674A66}">
      <dgm:prSet/>
      <dgm:spPr/>
      <dgm:t>
        <a:bodyPr/>
        <a:lstStyle/>
        <a:p>
          <a:endParaRPr lang="zh-TW" altLang="en-US" sz="2000"/>
        </a:p>
      </dgm:t>
    </dgm:pt>
    <dgm:pt modelId="{C9E7BAF3-5039-43E6-A615-8C40EFE34DA5}" type="pres">
      <dgm:prSet presAssocID="{09BB81A4-4780-468F-80DF-EE7BB80465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F8E1BBE-908C-46E5-9CB0-0D30D774AF48}" type="pres">
      <dgm:prSet presAssocID="{E2CD4EE7-E9A9-4471-AE8D-72D4B7B70B9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08A5A3-0F4C-467B-B22C-A82A14977542}" type="pres">
      <dgm:prSet presAssocID="{66681B28-982B-4E16-B46A-C0F8C7C4CBF5}" presName="spacer" presStyleCnt="0"/>
      <dgm:spPr/>
    </dgm:pt>
    <dgm:pt modelId="{5E46E37A-4129-40C7-A4DF-2D507231874D}" type="pres">
      <dgm:prSet presAssocID="{42C160B1-3590-4FF7-BB04-C80BD4F617F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F3A2469-79AB-400B-ADF5-FAF9F95CEDE6}" type="pres">
      <dgm:prSet presAssocID="{8F13EE53-FCBE-48F3-9956-340813DE6C85}" presName="spacer" presStyleCnt="0"/>
      <dgm:spPr/>
    </dgm:pt>
    <dgm:pt modelId="{371890E9-02C6-4AFD-915E-993863860CD9}" type="pres">
      <dgm:prSet presAssocID="{5C083C6F-4A45-4858-BD34-225E601D184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E7F88D-170F-4A67-B0E4-AD57B68E3092}" type="pres">
      <dgm:prSet presAssocID="{D456CA23-4861-460A-BECA-86CD32385BF4}" presName="spacer" presStyleCnt="0"/>
      <dgm:spPr/>
    </dgm:pt>
    <dgm:pt modelId="{30E34692-3BCE-425C-A97B-034E17E7E5E2}" type="pres">
      <dgm:prSet presAssocID="{2DE2056F-7C6C-44F1-9E2C-1F45B65BF54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64112FD-3227-409B-B901-F787716514D7}" srcId="{09BB81A4-4780-468F-80DF-EE7BB8046534}" destId="{5C083C6F-4A45-4858-BD34-225E601D1846}" srcOrd="2" destOrd="0" parTransId="{68DDC1F5-F488-4481-ACBD-D176B52A3B04}" sibTransId="{D456CA23-4861-460A-BECA-86CD32385BF4}"/>
    <dgm:cxn modelId="{F44B1842-E3F8-084A-92E2-804865438E3A}" type="presOf" srcId="{5C083C6F-4A45-4858-BD34-225E601D1846}" destId="{371890E9-02C6-4AFD-915E-993863860CD9}" srcOrd="0" destOrd="0" presId="urn:microsoft.com/office/officeart/2005/8/layout/vList2"/>
    <dgm:cxn modelId="{2E8471EB-00F6-400F-BBAB-8FB719D0F4C7}" srcId="{09BB81A4-4780-468F-80DF-EE7BB8046534}" destId="{42C160B1-3590-4FF7-BB04-C80BD4F617F5}" srcOrd="1" destOrd="0" parTransId="{9A1BE1B2-D4AC-409F-B712-7F5A66B4243E}" sibTransId="{8F13EE53-FCBE-48F3-9956-340813DE6C85}"/>
    <dgm:cxn modelId="{70FD214B-0C74-4DED-BBBA-684058135C3B}" srcId="{09BB81A4-4780-468F-80DF-EE7BB8046534}" destId="{E2CD4EE7-E9A9-4471-AE8D-72D4B7B70B94}" srcOrd="0" destOrd="0" parTransId="{D9DEDBB4-B643-45AF-9559-3A095EA127DA}" sibTransId="{66681B28-982B-4E16-B46A-C0F8C7C4CBF5}"/>
    <dgm:cxn modelId="{2BFD8377-659B-674F-BFBD-0C5D97DBB8C4}" type="presOf" srcId="{09BB81A4-4780-468F-80DF-EE7BB8046534}" destId="{C9E7BAF3-5039-43E6-A615-8C40EFE34DA5}" srcOrd="0" destOrd="0" presId="urn:microsoft.com/office/officeart/2005/8/layout/vList2"/>
    <dgm:cxn modelId="{FFB920F9-A624-0947-9193-B629380D5FC0}" type="presOf" srcId="{42C160B1-3590-4FF7-BB04-C80BD4F617F5}" destId="{5E46E37A-4129-40C7-A4DF-2D507231874D}" srcOrd="0" destOrd="0" presId="urn:microsoft.com/office/officeart/2005/8/layout/vList2"/>
    <dgm:cxn modelId="{DE2D155C-83F5-45FE-A339-73E6E1674A66}" srcId="{09BB81A4-4780-468F-80DF-EE7BB8046534}" destId="{2DE2056F-7C6C-44F1-9E2C-1F45B65BF547}" srcOrd="3" destOrd="0" parTransId="{1334AAAF-E4E9-45E6-8E26-9F3E2934C4A0}" sibTransId="{1C1C2833-BA4F-4BCE-A597-7B0F69845E4D}"/>
    <dgm:cxn modelId="{A3F7EC3F-C132-5243-B2D8-FF0B9BABAA27}" type="presOf" srcId="{2DE2056F-7C6C-44F1-9E2C-1F45B65BF547}" destId="{30E34692-3BCE-425C-A97B-034E17E7E5E2}" srcOrd="0" destOrd="0" presId="urn:microsoft.com/office/officeart/2005/8/layout/vList2"/>
    <dgm:cxn modelId="{BFD7784A-F701-8D42-AFB7-D921A08D249A}" type="presOf" srcId="{E2CD4EE7-E9A9-4471-AE8D-72D4B7B70B94}" destId="{6F8E1BBE-908C-46E5-9CB0-0D30D774AF48}" srcOrd="0" destOrd="0" presId="urn:microsoft.com/office/officeart/2005/8/layout/vList2"/>
    <dgm:cxn modelId="{61054A43-1F5D-6C48-8DBA-9D73F94E9F7A}" type="presParOf" srcId="{C9E7BAF3-5039-43E6-A615-8C40EFE34DA5}" destId="{6F8E1BBE-908C-46E5-9CB0-0D30D774AF48}" srcOrd="0" destOrd="0" presId="urn:microsoft.com/office/officeart/2005/8/layout/vList2"/>
    <dgm:cxn modelId="{8694D439-294F-FD40-AB29-E1D81493FF30}" type="presParOf" srcId="{C9E7BAF3-5039-43E6-A615-8C40EFE34DA5}" destId="{1D08A5A3-0F4C-467B-B22C-A82A14977542}" srcOrd="1" destOrd="0" presId="urn:microsoft.com/office/officeart/2005/8/layout/vList2"/>
    <dgm:cxn modelId="{B6790C8E-AA75-2F42-9835-36107F0B4B32}" type="presParOf" srcId="{C9E7BAF3-5039-43E6-A615-8C40EFE34DA5}" destId="{5E46E37A-4129-40C7-A4DF-2D507231874D}" srcOrd="2" destOrd="0" presId="urn:microsoft.com/office/officeart/2005/8/layout/vList2"/>
    <dgm:cxn modelId="{B2F9E9A1-01F7-A842-990E-64B497F4945D}" type="presParOf" srcId="{C9E7BAF3-5039-43E6-A615-8C40EFE34DA5}" destId="{8F3A2469-79AB-400B-ADF5-FAF9F95CEDE6}" srcOrd="3" destOrd="0" presId="urn:microsoft.com/office/officeart/2005/8/layout/vList2"/>
    <dgm:cxn modelId="{D6D1678A-0C4F-3149-982E-4DE21ADFE206}" type="presParOf" srcId="{C9E7BAF3-5039-43E6-A615-8C40EFE34DA5}" destId="{371890E9-02C6-4AFD-915E-993863860CD9}" srcOrd="4" destOrd="0" presId="urn:microsoft.com/office/officeart/2005/8/layout/vList2"/>
    <dgm:cxn modelId="{639C5777-B54A-7A43-AB0D-7C3EDBDBE687}" type="presParOf" srcId="{C9E7BAF3-5039-43E6-A615-8C40EFE34DA5}" destId="{F0E7F88D-170F-4A67-B0E4-AD57B68E3092}" srcOrd="5" destOrd="0" presId="urn:microsoft.com/office/officeart/2005/8/layout/vList2"/>
    <dgm:cxn modelId="{EA94ACAB-8840-2340-AF02-C3ABF21C8BE6}" type="presParOf" srcId="{C9E7BAF3-5039-43E6-A615-8C40EFE34DA5}" destId="{30E34692-3BCE-425C-A97B-034E17E7E5E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33D4C-18B0-46DA-A924-040527816013}">
      <dsp:nvSpPr>
        <dsp:cNvPr id="0" name=""/>
        <dsp:cNvSpPr/>
      </dsp:nvSpPr>
      <dsp:spPr>
        <a:xfrm>
          <a:off x="0" y="724749"/>
          <a:ext cx="2929733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/>
            <a:t>Catalog &amp; </a:t>
          </a:r>
          <a:r>
            <a:rPr lang="zh-TW" altLang="en-US" sz="2500" kern="1200" dirty="0" smtClean="0"/>
            <a:t>找資料</a:t>
          </a:r>
          <a:endParaRPr lang="zh-TW" altLang="en-US" sz="2500" kern="1200" dirty="0"/>
        </a:p>
      </dsp:txBody>
      <dsp:txXfrm>
        <a:off x="29271" y="754020"/>
        <a:ext cx="2871191" cy="541083"/>
      </dsp:txXfrm>
    </dsp:sp>
    <dsp:sp modelId="{1149063A-8FEB-4243-A57F-CE9E9BD58C70}">
      <dsp:nvSpPr>
        <dsp:cNvPr id="0" name=""/>
        <dsp:cNvSpPr/>
      </dsp:nvSpPr>
      <dsp:spPr>
        <a:xfrm>
          <a:off x="0" y="1396375"/>
          <a:ext cx="2929733" cy="599625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smtClean="0"/>
            <a:t>相關資料群組</a:t>
          </a:r>
          <a:endParaRPr lang="en-US" altLang="zh-TW" sz="2500" kern="1200" dirty="0" smtClean="0"/>
        </a:p>
      </dsp:txBody>
      <dsp:txXfrm>
        <a:off x="29271" y="1425646"/>
        <a:ext cx="2871191" cy="541083"/>
      </dsp:txXfrm>
    </dsp:sp>
    <dsp:sp modelId="{2850D0D3-7020-4305-9B2F-18EE2B8ADB6C}">
      <dsp:nvSpPr>
        <dsp:cNvPr id="0" name=""/>
        <dsp:cNvSpPr/>
      </dsp:nvSpPr>
      <dsp:spPr>
        <a:xfrm>
          <a:off x="0" y="2068910"/>
          <a:ext cx="2929733" cy="59962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中間資料整理</a:t>
          </a:r>
          <a:endParaRPr lang="en-US" altLang="zh-TW" sz="2500" kern="1200" dirty="0" smtClean="0"/>
        </a:p>
      </dsp:txBody>
      <dsp:txXfrm>
        <a:off x="29271" y="2098181"/>
        <a:ext cx="2871191" cy="541083"/>
      </dsp:txXfrm>
    </dsp:sp>
    <dsp:sp modelId="{D67F43FE-6706-4D91-B2E8-C9D196EF4BF5}">
      <dsp:nvSpPr>
        <dsp:cNvPr id="0" name=""/>
        <dsp:cNvSpPr/>
      </dsp:nvSpPr>
      <dsp:spPr>
        <a:xfrm>
          <a:off x="0" y="2739625"/>
          <a:ext cx="2929733" cy="599625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smtClean="0"/>
            <a:t>資料集的</a:t>
          </a:r>
          <a:r>
            <a:rPr lang="en-US" altLang="zh-TW" sz="2500" kern="1200" smtClean="0"/>
            <a:t>change log</a:t>
          </a:r>
          <a:endParaRPr lang="en-US" altLang="zh-TW" sz="2500" kern="1200" dirty="0" smtClean="0"/>
        </a:p>
      </dsp:txBody>
      <dsp:txXfrm>
        <a:off x="29271" y="2768896"/>
        <a:ext cx="2871191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E1BBE-908C-46E5-9CB0-0D30D774AF48}">
      <dsp:nvSpPr>
        <dsp:cNvPr id="0" name=""/>
        <dsp:cNvSpPr/>
      </dsp:nvSpPr>
      <dsp:spPr>
        <a:xfrm>
          <a:off x="0" y="622"/>
          <a:ext cx="3206237" cy="7557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預覽資料</a:t>
          </a:r>
          <a:endParaRPr lang="zh-TW" altLang="en-US" sz="2000" kern="1200" dirty="0"/>
        </a:p>
      </dsp:txBody>
      <dsp:txXfrm>
        <a:off x="36891" y="37513"/>
        <a:ext cx="3132455" cy="681927"/>
      </dsp:txXfrm>
    </dsp:sp>
    <dsp:sp modelId="{5E46E37A-4129-40C7-A4DF-2D507231874D}">
      <dsp:nvSpPr>
        <dsp:cNvPr id="0" name=""/>
        <dsp:cNvSpPr/>
      </dsp:nvSpPr>
      <dsp:spPr>
        <a:xfrm>
          <a:off x="0" y="770028"/>
          <a:ext cx="3206237" cy="7557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smtClean="0"/>
            <a:t>預覽地理資料</a:t>
          </a:r>
          <a:endParaRPr lang="en-US" altLang="zh-TW" sz="2000" kern="1200" dirty="0" smtClean="0"/>
        </a:p>
      </dsp:txBody>
      <dsp:txXfrm>
        <a:off x="36891" y="806919"/>
        <a:ext cx="3132455" cy="681927"/>
      </dsp:txXfrm>
    </dsp:sp>
    <dsp:sp modelId="{371890E9-02C6-4AFD-915E-993863860CD9}">
      <dsp:nvSpPr>
        <dsp:cNvPr id="0" name=""/>
        <dsp:cNvSpPr/>
      </dsp:nvSpPr>
      <dsp:spPr>
        <a:xfrm>
          <a:off x="0" y="1539433"/>
          <a:ext cx="3206237" cy="7557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排列組織或群組內的資料集</a:t>
          </a:r>
          <a:endParaRPr lang="en-US" altLang="zh-TW" sz="2000" kern="1200" dirty="0" smtClean="0"/>
        </a:p>
      </dsp:txBody>
      <dsp:txXfrm>
        <a:off x="36891" y="1576324"/>
        <a:ext cx="3132455" cy="681927"/>
      </dsp:txXfrm>
    </dsp:sp>
    <dsp:sp modelId="{30E34692-3BCE-425C-A97B-034E17E7E5E2}">
      <dsp:nvSpPr>
        <dsp:cNvPr id="0" name=""/>
        <dsp:cNvSpPr/>
      </dsp:nvSpPr>
      <dsp:spPr>
        <a:xfrm>
          <a:off x="0" y="2308839"/>
          <a:ext cx="3206237" cy="7557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smtClean="0"/>
            <a:t>製作標籤</a:t>
          </a:r>
          <a:endParaRPr lang="en-US" altLang="zh-TW" sz="2000" kern="1200" dirty="0" smtClean="0"/>
        </a:p>
      </dsp:txBody>
      <dsp:txXfrm>
        <a:off x="36891" y="2345730"/>
        <a:ext cx="3132455" cy="681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6C84E-532A-0B48-8C0B-1428F522ABE9}" type="datetimeFigureOut">
              <a:rPr kumimoji="1" lang="zh-TW" altLang="en-US" smtClean="0"/>
              <a:t>17/5/19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AE7C0-3D9D-9342-BB66-D366917129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258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</a:p>
          <a:p>
            <a:r>
              <a:rPr lang="zh-TW" altLang="en-US" dirty="0" smtClean="0"/>
              <a:t>底層使用 </a:t>
            </a:r>
            <a:r>
              <a:rPr lang="en-US" altLang="zh-TW" dirty="0" smtClean="0"/>
              <a:t>apache </a:t>
            </a:r>
            <a:r>
              <a:rPr lang="zh-TW" altLang="en-US" dirty="0" smtClean="0"/>
              <a:t>或是 </a:t>
            </a:r>
            <a:r>
              <a:rPr lang="en-US" altLang="zh-TW" dirty="0" err="1" smtClean="0"/>
              <a:t>nginx</a:t>
            </a:r>
            <a:r>
              <a:rPr lang="zh-TW" altLang="en-US" dirty="0" smtClean="0"/>
              <a:t> 伺服器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Pylon</a:t>
            </a:r>
            <a:r>
              <a:rPr lang="zh-TW" altLang="en-US" dirty="0" smtClean="0"/>
              <a:t>作為</a:t>
            </a:r>
            <a:r>
              <a:rPr lang="en-US" altLang="zh-TW" dirty="0" smtClean="0"/>
              <a:t>framework (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Django</a:t>
            </a:r>
            <a:r>
              <a:rPr lang="zh-TW" altLang="en-US" dirty="0" smtClean="0"/>
              <a:t>架構不同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</a:t>
            </a:r>
          </a:p>
          <a:p>
            <a:r>
              <a:rPr lang="zh-TW" altLang="en-US" dirty="0" smtClean="0"/>
              <a:t>搭配</a:t>
            </a:r>
            <a:r>
              <a:rPr lang="en-US" altLang="zh-TW" dirty="0" err="1" smtClean="0"/>
              <a:t>Jinja</a:t>
            </a:r>
            <a:r>
              <a:rPr lang="zh-TW" altLang="en-US" dirty="0" smtClean="0"/>
              <a:t>作為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 搭配</a:t>
            </a:r>
            <a:r>
              <a:rPr lang="en-US" altLang="zh-TW" dirty="0" smtClean="0"/>
              <a:t>SQL</a:t>
            </a:r>
          </a:p>
          <a:p>
            <a:r>
              <a:rPr lang="en-US" altLang="zh-TW" dirty="0" smtClean="0"/>
              <a:t>4.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Apache </a:t>
            </a:r>
            <a:r>
              <a:rPr lang="en-US" altLang="zh-TW" dirty="0" err="1" smtClean="0"/>
              <a:t>Solr</a:t>
            </a:r>
            <a:r>
              <a:rPr lang="zh-TW" altLang="en-US" dirty="0" smtClean="0"/>
              <a:t>作為搜尋引擎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B5A4F-16DA-474C-8DF8-25FDB9F6972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44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719C-4F8E-446C-9C69-E36583583C1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55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719C-4F8E-446C-9C69-E36583583C1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89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7890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yriad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3505200" y="4652963"/>
            <a:ext cx="2133600" cy="365125"/>
          </a:xfr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0E26CA-991B-49E5-8A8E-F3FE54B28D28}" type="datetimeFigureOut">
              <a:rPr lang="zh-TW" altLang="en-US" smtClean="0"/>
              <a:t>17/5/19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65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只有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88913"/>
            <a:ext cx="16319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內容版面配置區 13"/>
          <p:cNvSpPr>
            <a:spLocks noGrp="1"/>
          </p:cNvSpPr>
          <p:nvPr>
            <p:ph sz="quarter" idx="13"/>
          </p:nvPr>
        </p:nvSpPr>
        <p:spPr>
          <a:xfrm>
            <a:off x="468312" y="1340768"/>
            <a:ext cx="8256191" cy="4897016"/>
          </a:xfrm>
        </p:spPr>
        <p:txBody>
          <a:bodyPr/>
          <a:lstStyle>
            <a:lvl1pPr>
              <a:defRPr sz="2400">
                <a:latin typeface="微軟正黑體" pitchFamily="34" charset="-120"/>
                <a:ea typeface="微軟正黑體" pitchFamily="34" charset="-120"/>
              </a:defRPr>
            </a:lvl1pPr>
            <a:lvl2pPr>
              <a:defRPr sz="220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>
          <a:xfrm>
            <a:off x="675957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50D9CC6-51D4-49B5-974D-A1A519AA9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13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26CA-991B-49E5-8A8E-F3FE54B28D28}" type="datetimeFigureOut">
              <a:rPr lang="zh-TW" altLang="en-US" smtClean="0"/>
              <a:t>17/5/19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9CC6-51D4-49B5-974D-A1A519AA9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2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68313" y="6207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內容</a:t>
            </a:r>
          </a:p>
          <a:p>
            <a:pPr lvl="1"/>
            <a:r>
              <a:rPr lang="zh-TW" altLang="en-US" smtClean="0"/>
              <a:t>內容</a:t>
            </a:r>
          </a:p>
          <a:p>
            <a:pPr lvl="2"/>
            <a:r>
              <a:rPr lang="zh-TW" altLang="en-US" smtClean="0"/>
              <a:t>內容</a:t>
            </a:r>
          </a:p>
          <a:p>
            <a:pPr lvl="3"/>
            <a:r>
              <a:rPr lang="zh-TW" altLang="en-US" smtClean="0"/>
              <a:t>內容</a:t>
            </a:r>
          </a:p>
          <a:p>
            <a:pPr lvl="4"/>
            <a:r>
              <a:rPr lang="zh-TW" altLang="en-US" smtClean="0"/>
              <a:t>內容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50E26CA-991B-49E5-8A8E-F3FE54B28D28}" type="datetimeFigureOut">
              <a:rPr lang="zh-TW" altLang="en-US" smtClean="0"/>
              <a:t>17/5/19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</a:defRPr>
            </a:lvl1pPr>
          </a:lstStyle>
          <a:p>
            <a:fld id="{050D9CC6-51D4-49B5-974D-A1A519AA99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0" y="1214438"/>
            <a:ext cx="9144000" cy="15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88913"/>
            <a:ext cx="16319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56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D7000F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.gov.tw/api/v1/rest/dataset?modified=%5B%E6%99%82%E9%96%93%E9%BB%9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diagramData" Target="../diagrams/data2.xml"/><Relationship Id="rId7" Type="http://schemas.openxmlformats.org/officeDocument/2006/relationships/diagramLayout" Target="../diagrams/layout2.xml"/><Relationship Id="rId8" Type="http://schemas.openxmlformats.org/officeDocument/2006/relationships/diagramQuickStyle" Target="../diagrams/quickStyle2.xml"/><Relationship Id="rId9" Type="http://schemas.openxmlformats.org/officeDocument/2006/relationships/diagramColors" Target="../diagrams/colors2.xml"/><Relationship Id="rId10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pgod.nchc.org.tw/" TargetMode="External"/><Relationship Id="rId3" Type="http://schemas.openxmlformats.org/officeDocument/2006/relationships/hyperlink" Target="https://github.com/ogre0403/ipgod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政府開放資料彙整平台之建立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5009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國家實驗研究院</a:t>
            </a:r>
            <a:r>
              <a:rPr lang="en-US" altLang="zh-TW" dirty="0" smtClean="0"/>
              <a:t> </a:t>
            </a:r>
            <a:r>
              <a:rPr lang="zh-TW" altLang="en-US" dirty="0" smtClean="0"/>
              <a:t>國家高速網路與計算中心</a:t>
            </a:r>
            <a:endParaRPr lang="en-US" altLang="zh-TW" dirty="0" smtClean="0"/>
          </a:p>
          <a:p>
            <a:r>
              <a:rPr lang="zh-TW" altLang="en-US" dirty="0" smtClean="0"/>
              <a:t>陳威宇</a:t>
            </a:r>
            <a:r>
              <a:rPr lang="en-US" altLang="zh-TW" dirty="0" smtClean="0"/>
              <a:t> </a:t>
            </a:r>
            <a:r>
              <a:rPr lang="zh-TW" altLang="en-US" dirty="0" smtClean="0"/>
              <a:t>蔡育欽</a:t>
            </a:r>
            <a:r>
              <a:rPr lang="en-US" altLang="zh-TW" dirty="0" smtClean="0"/>
              <a:t> </a:t>
            </a:r>
            <a:r>
              <a:rPr lang="zh-TW" altLang="en-US" dirty="0" smtClean="0"/>
              <a:t>莊家雋</a:t>
            </a:r>
            <a:r>
              <a:rPr lang="en-US" altLang="zh-TW" dirty="0" smtClean="0"/>
              <a:t> </a:t>
            </a:r>
            <a:r>
              <a:rPr lang="zh-TW" altLang="en-US" dirty="0" smtClean="0"/>
              <a:t>盧沛怡</a:t>
            </a:r>
            <a:r>
              <a:rPr lang="en-US" altLang="zh-TW" dirty="0" smtClean="0"/>
              <a:t> </a:t>
            </a:r>
            <a:r>
              <a:rPr lang="zh-TW" altLang="en-US" dirty="0" smtClean="0"/>
              <a:t>蕭志榥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558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下</a:t>
            </a:r>
            <a:r>
              <a:rPr lang="zh-TW" altLang="en-US" dirty="0"/>
              <a:t>載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4685" y="3524932"/>
            <a:ext cx="2531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.1 query </a:t>
            </a:r>
            <a:r>
              <a:rPr lang="en-US" altLang="zh-TW" dirty="0" err="1" smtClean="0"/>
              <a:t>downloadURL</a:t>
            </a:r>
            <a:r>
              <a:rPr lang="en-US" altLang="zh-TW" dirty="0" smtClean="0"/>
              <a:t> to get data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7" y="1339175"/>
            <a:ext cx="2171700" cy="8477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70" y="1339175"/>
            <a:ext cx="2038350" cy="800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41535" y="2518460"/>
            <a:ext cx="1845858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資料擷取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94226" y="2518460"/>
            <a:ext cx="186834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分析匯入引擎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44999" y="1599275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元件中介資料庫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name : 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ipgod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7108" y="5512335"/>
            <a:ext cx="743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3.3  update ipgod.ckan_download.* information</a:t>
            </a:r>
          </a:p>
          <a:p>
            <a:endParaRPr lang="en-US" altLang="zh-TW" dirty="0" smtClean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938779" y="2760866"/>
            <a:ext cx="1002756" cy="2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3594970" y="2186900"/>
            <a:ext cx="192423" cy="32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139299" y="2429068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3.1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81700" y="2085439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3.3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24685" y="4761502"/>
            <a:ext cx="27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.2 put data to </a:t>
            </a:r>
            <a:r>
              <a:rPr lang="en-US" altLang="zh-TW" dirty="0" err="1" smtClean="0"/>
              <a:t>local_pool</a:t>
            </a:r>
            <a:endParaRPr lang="zh-TW" altLang="en-US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0" y="3256767"/>
            <a:ext cx="9144000" cy="12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795" y="5100674"/>
            <a:ext cx="3970750" cy="1323975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6342147" y="4761502"/>
            <a:ext cx="22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</a:t>
            </a:r>
            <a:r>
              <a:rPr lang="en-US" altLang="zh-TW" dirty="0" err="1" smtClean="0"/>
              <a:t>kan_download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452" y="3428511"/>
            <a:ext cx="6375564" cy="830239"/>
          </a:xfrm>
          <a:prstGeom prst="rect">
            <a:avLst/>
          </a:prstGeom>
        </p:spPr>
      </p:pic>
      <p:pic>
        <p:nvPicPr>
          <p:cNvPr id="5122" name="Picture 2" descr="「gov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48" y="2296549"/>
            <a:ext cx="695187" cy="69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0" y="3003705"/>
            <a:ext cx="12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檔案所在</a:t>
            </a:r>
            <a:r>
              <a:rPr lang="zh-TW" altLang="en-US" sz="1200" dirty="0"/>
              <a:t>網站</a:t>
            </a:r>
          </a:p>
        </p:txBody>
      </p:sp>
      <p:sp>
        <p:nvSpPr>
          <p:cNvPr id="19" name="圓柱 18"/>
          <p:cNvSpPr/>
          <p:nvPr/>
        </p:nvSpPr>
        <p:spPr>
          <a:xfrm>
            <a:off x="2618452" y="1432376"/>
            <a:ext cx="713471" cy="8286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 </a:t>
            </a:r>
          </a:p>
          <a:p>
            <a:pPr algn="ctr"/>
            <a:r>
              <a:rPr lang="en-US" altLang="zh-TW" dirty="0" smtClean="0"/>
              <a:t>data</a:t>
            </a:r>
          </a:p>
          <a:p>
            <a:pPr algn="ctr"/>
            <a:r>
              <a:rPr lang="en-US" altLang="zh-TW" dirty="0" smtClean="0"/>
              <a:t>pool</a:t>
            </a:r>
            <a:endParaRPr lang="zh-TW" altLang="en-US" dirty="0"/>
          </a:p>
        </p:txBody>
      </p:sp>
      <p:cxnSp>
        <p:nvCxnSpPr>
          <p:cNvPr id="31" name="直線單箭頭接點 30"/>
          <p:cNvCxnSpPr>
            <a:endCxn id="19" idx="3"/>
          </p:cNvCxnSpPr>
          <p:nvPr/>
        </p:nvCxnSpPr>
        <p:spPr>
          <a:xfrm flipH="1" flipV="1">
            <a:off x="2975188" y="2261047"/>
            <a:ext cx="86856" cy="23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392364" y="2161452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47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 </a:t>
            </a:r>
            <a:r>
              <a:rPr lang="zh-TW" altLang="en-US" dirty="0" smtClean="0"/>
              <a:t>匯入</a:t>
            </a:r>
            <a:r>
              <a:rPr lang="en-US" altLang="zh-TW" dirty="0" err="1" smtClean="0"/>
              <a:t>ipgod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ckan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4685" y="3524932"/>
            <a:ext cx="2969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4.1 Query </a:t>
            </a:r>
            <a:r>
              <a:rPr lang="en-US" altLang="zh-TW" dirty="0" err="1" smtClean="0"/>
              <a:t>xxxx.json</a:t>
            </a:r>
            <a:r>
              <a:rPr lang="en-US" altLang="zh-TW" dirty="0" smtClean="0"/>
              <a:t> to query metadata information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7" y="1339175"/>
            <a:ext cx="2171700" cy="8477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70" y="1339175"/>
            <a:ext cx="2038350" cy="800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41535" y="2518460"/>
            <a:ext cx="1845858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資料擷取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94226" y="2518460"/>
            <a:ext cx="186834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分析匯入引擎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44999" y="1599275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元件中介資料庫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name : 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ipgod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16857" y="5353337"/>
            <a:ext cx="743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.3  update ipgod.resource_metadata.* information</a:t>
            </a:r>
          </a:p>
          <a:p>
            <a:endParaRPr lang="en-US" altLang="zh-TW" dirty="0" smtClean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6462566" y="2161452"/>
            <a:ext cx="902738" cy="44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4904509" y="2161452"/>
            <a:ext cx="193965" cy="35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865604" y="2328689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4.3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73901" y="2139275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4.2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1204" y="4518633"/>
            <a:ext cx="274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.2 upload data file to IPGOD </a:t>
            </a:r>
            <a:r>
              <a:rPr lang="en-US" altLang="zh-TW" dirty="0" err="1" smtClean="0"/>
              <a:t>Ckan</a:t>
            </a:r>
            <a:endParaRPr lang="zh-TW" altLang="en-US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0" y="3256767"/>
            <a:ext cx="9144000" cy="12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22" name="Picture 2" descr="「gov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48" y="2296549"/>
            <a:ext cx="695187" cy="69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0" y="3003705"/>
            <a:ext cx="12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檔案所在</a:t>
            </a:r>
            <a:r>
              <a:rPr lang="zh-TW" altLang="en-US" sz="1200" dirty="0"/>
              <a:t>網站</a:t>
            </a:r>
          </a:p>
        </p:txBody>
      </p:sp>
      <p:sp>
        <p:nvSpPr>
          <p:cNvPr id="19" name="圓柱 18"/>
          <p:cNvSpPr/>
          <p:nvPr/>
        </p:nvSpPr>
        <p:spPr>
          <a:xfrm>
            <a:off x="2618452" y="1432376"/>
            <a:ext cx="713471" cy="8286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 </a:t>
            </a:r>
          </a:p>
          <a:p>
            <a:pPr algn="ctr"/>
            <a:r>
              <a:rPr lang="en-US" altLang="zh-TW" dirty="0" smtClean="0"/>
              <a:t>data</a:t>
            </a:r>
          </a:p>
          <a:p>
            <a:pPr algn="ctr"/>
            <a:r>
              <a:rPr lang="en-US" altLang="zh-TW" dirty="0" smtClean="0"/>
              <a:t>pool</a:t>
            </a:r>
            <a:endParaRPr lang="zh-TW" altLang="en-US" dirty="0"/>
          </a:p>
        </p:txBody>
      </p:sp>
      <p:cxnSp>
        <p:nvCxnSpPr>
          <p:cNvPr id="31" name="直線單箭頭接點 30"/>
          <p:cNvCxnSpPr>
            <a:stCxn id="19" idx="3"/>
          </p:cNvCxnSpPr>
          <p:nvPr/>
        </p:nvCxnSpPr>
        <p:spPr>
          <a:xfrm>
            <a:off x="2975188" y="2261047"/>
            <a:ext cx="1669990" cy="23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847932" y="2149128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4.1</a:t>
            </a:r>
            <a:endParaRPr lang="zh-TW" altLang="en-US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890" y="5744405"/>
            <a:ext cx="6002805" cy="1114139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5769054" y="5401343"/>
            <a:ext cx="291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</a:t>
            </a:r>
            <a:r>
              <a:rPr lang="en-US" altLang="zh-TW" dirty="0" err="1" smtClean="0"/>
              <a:t>esource_metadata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2987" y="3385194"/>
            <a:ext cx="5466707" cy="38684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7"/>
          <a:srcRect t="1" b="38955"/>
          <a:stretch/>
        </p:blipFill>
        <p:spPr>
          <a:xfrm>
            <a:off x="3684252" y="4426334"/>
            <a:ext cx="5079450" cy="768607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3684252" y="3993087"/>
            <a:ext cx="291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18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25" y="1590981"/>
            <a:ext cx="5133975" cy="132397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完成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07" y="5317518"/>
            <a:ext cx="7210425" cy="9048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2907" y="4908792"/>
            <a:ext cx="291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</a:t>
            </a:r>
            <a:r>
              <a:rPr lang="en-US" altLang="zh-TW" dirty="0" err="1" smtClean="0"/>
              <a:t>esource_metadata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07" y="1617518"/>
            <a:ext cx="1905000" cy="8096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02907" y="1313962"/>
            <a:ext cx="291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898325" y="1251809"/>
            <a:ext cx="291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</a:t>
            </a:r>
            <a:r>
              <a:rPr lang="en-US" altLang="zh-TW" dirty="0" err="1" smtClean="0"/>
              <a:t>kan_download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07" y="3411780"/>
            <a:ext cx="5079450" cy="125908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02907" y="3057528"/>
            <a:ext cx="291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68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內容版面配置區 25"/>
          <p:cNvSpPr>
            <a:spLocks noGrp="1"/>
          </p:cNvSpPr>
          <p:nvPr>
            <p:ph sz="quarter" idx="13"/>
          </p:nvPr>
        </p:nvSpPr>
        <p:spPr>
          <a:xfrm>
            <a:off x="468312" y="3636200"/>
            <a:ext cx="8256191" cy="2601583"/>
          </a:xfrm>
        </p:spPr>
        <p:txBody>
          <a:bodyPr/>
          <a:lstStyle/>
          <a:p>
            <a:r>
              <a:rPr lang="zh-TW" altLang="en-US" dirty="0" smtClean="0"/>
              <a:t>透過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</a:t>
            </a:r>
            <a:r>
              <a:rPr lang="zh-TW" altLang="en-US" dirty="0" smtClean="0"/>
              <a:t>取得時間區間內的資料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://data.gov.tw/api/v1/rest/dataset?modified</a:t>
            </a:r>
            <a:r>
              <a:rPr lang="en-US" altLang="zh-TW" dirty="0" smtClean="0">
                <a:hlinkClick r:id="rId2"/>
              </a:rPr>
              <a:t>=[</a:t>
            </a:r>
            <a:r>
              <a:rPr lang="zh-TW" altLang="en-US" dirty="0" smtClean="0">
                <a:hlinkClick r:id="rId2"/>
              </a:rPr>
              <a:t>時間點</a:t>
            </a:r>
            <a:r>
              <a:rPr lang="en-US" altLang="zh-TW" dirty="0" smtClean="0"/>
              <a:t>] </a:t>
            </a:r>
          </a:p>
          <a:p>
            <a:r>
              <a:rPr lang="zh-TW" altLang="en-US" dirty="0" smtClean="0"/>
              <a:t>將資料更新到</a:t>
            </a:r>
            <a:r>
              <a:rPr lang="en-US" altLang="zh-TW" dirty="0" smtClean="0"/>
              <a:t>DB</a:t>
            </a:r>
          </a:p>
          <a:p>
            <a:r>
              <a:rPr lang="zh-TW" altLang="en-US" dirty="0" smtClean="0"/>
              <a:t>使用此 </a:t>
            </a:r>
            <a:r>
              <a:rPr lang="en-US" altLang="zh-TW" dirty="0" smtClean="0"/>
              <a:t>timing windows</a:t>
            </a:r>
            <a:r>
              <a:rPr lang="zh-TW" altLang="en-US" dirty="0" smtClean="0"/>
              <a:t>機制補資料，可以解決程序重啟、資料續傳等問題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A. </a:t>
            </a:r>
            <a:r>
              <a:rPr lang="zh-TW" altLang="en-US" dirty="0" smtClean="0"/>
              <a:t>持續更新資料模式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83" y="1337841"/>
            <a:ext cx="1338756" cy="8477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74" y="2447475"/>
            <a:ext cx="2038350" cy="800100"/>
          </a:xfrm>
          <a:prstGeom prst="rect">
            <a:avLst/>
          </a:prstGeom>
        </p:spPr>
      </p:pic>
      <p:cxnSp>
        <p:nvCxnSpPr>
          <p:cNvPr id="34" name="直線接點 33"/>
          <p:cNvCxnSpPr/>
          <p:nvPr/>
        </p:nvCxnSpPr>
        <p:spPr>
          <a:xfrm flipV="1">
            <a:off x="0" y="3256767"/>
            <a:ext cx="9144000" cy="12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22" name="Picture 2" descr="「gov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319" y="1273276"/>
            <a:ext cx="695187" cy="69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8196871" y="1980432"/>
            <a:ext cx="12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檔案所在</a:t>
            </a:r>
            <a:r>
              <a:rPr lang="zh-TW" altLang="en-US" sz="1200" dirty="0"/>
              <a:t>網站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48725" y="1742494"/>
            <a:ext cx="5252923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>
            <a:off x="830585" y="1437786"/>
            <a:ext cx="380061" cy="47897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2495103" y="1550315"/>
            <a:ext cx="219302" cy="325591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/>
          <p:cNvSpPr/>
          <p:nvPr/>
        </p:nvSpPr>
        <p:spPr>
          <a:xfrm>
            <a:off x="4073255" y="1567165"/>
            <a:ext cx="219302" cy="325591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422413" y="1863774"/>
            <a:ext cx="43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t1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085755" y="1910251"/>
            <a:ext cx="43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t2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69294" y="1899546"/>
            <a:ext cx="43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532137" y="1738836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</a:t>
            </a:r>
            <a:r>
              <a:rPr lang="zh-TW" altLang="en-US" dirty="0"/>
              <a:t>軸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95474" y="2038656"/>
            <a:ext cx="1471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歷史資料下載的最後一筆時間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661737" y="1193115"/>
            <a:ext cx="186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上次啟動時間點</a:t>
            </a:r>
            <a:endParaRPr lang="zh-TW" altLang="en-US" dirty="0"/>
          </a:p>
        </p:txBody>
      </p:sp>
      <p:sp>
        <p:nvSpPr>
          <p:cNvPr id="45" name="右大括弧 44"/>
          <p:cNvSpPr/>
          <p:nvPr/>
        </p:nvSpPr>
        <p:spPr>
          <a:xfrm rot="5400000">
            <a:off x="1669417" y="1433068"/>
            <a:ext cx="359439" cy="126197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500766" y="1141316"/>
            <a:ext cx="217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本次啟動時間點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416501" y="2532634"/>
            <a:ext cx="865269" cy="35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data1</a:t>
            </a:r>
            <a:endParaRPr lang="zh-TW" altLang="en-US" dirty="0"/>
          </a:p>
        </p:txBody>
      </p:sp>
      <p:sp>
        <p:nvSpPr>
          <p:cNvPr id="51" name="右大括弧 50"/>
          <p:cNvSpPr/>
          <p:nvPr/>
        </p:nvSpPr>
        <p:spPr>
          <a:xfrm rot="5400000">
            <a:off x="3293546" y="1477183"/>
            <a:ext cx="359439" cy="126197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040630" y="2879952"/>
            <a:ext cx="865269" cy="35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data2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49" idx="3"/>
          </p:cNvCxnSpPr>
          <p:nvPr/>
        </p:nvCxnSpPr>
        <p:spPr>
          <a:xfrm>
            <a:off x="2281770" y="2711247"/>
            <a:ext cx="3959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52" idx="3"/>
          </p:cNvCxnSpPr>
          <p:nvPr/>
        </p:nvCxnSpPr>
        <p:spPr>
          <a:xfrm>
            <a:off x="3905899" y="3058565"/>
            <a:ext cx="2289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87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資料平台</a:t>
            </a:r>
            <a:endParaRPr lang="zh-TW" altLang="en-US" dirty="0"/>
          </a:p>
        </p:txBody>
      </p:sp>
      <p:sp>
        <p:nvSpPr>
          <p:cNvPr id="4" name="子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749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矩形 192"/>
          <p:cNvSpPr/>
          <p:nvPr/>
        </p:nvSpPr>
        <p:spPr>
          <a:xfrm>
            <a:off x="72009" y="1857795"/>
            <a:ext cx="7812359" cy="3867942"/>
          </a:xfrm>
          <a:prstGeom prst="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123153" y="2151563"/>
            <a:ext cx="4639798" cy="34794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sz="2000" b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2083610"/>
            <a:ext cx="2285268" cy="14173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96136" y="2492896"/>
            <a:ext cx="1849284" cy="3024336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使用者呈現端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528" y="4076431"/>
            <a:ext cx="2285268" cy="14408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分析端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18866" y="2492896"/>
            <a:ext cx="2281909" cy="30243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資料倉儲</a:t>
            </a:r>
          </a:p>
        </p:txBody>
      </p:sp>
      <p:grpSp>
        <p:nvGrpSpPr>
          <p:cNvPr id="215" name="群組 214"/>
          <p:cNvGrpSpPr/>
          <p:nvPr/>
        </p:nvGrpSpPr>
        <p:grpSpPr>
          <a:xfrm>
            <a:off x="72009" y="0"/>
            <a:ext cx="9036495" cy="2050449"/>
            <a:chOff x="72009" y="0"/>
            <a:chExt cx="9036495" cy="2050449"/>
          </a:xfrm>
        </p:grpSpPr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" y="0"/>
              <a:ext cx="9036495" cy="1681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文字方塊 213"/>
            <p:cNvSpPr txBox="1"/>
            <p:nvPr/>
          </p:nvSpPr>
          <p:spPr>
            <a:xfrm>
              <a:off x="1696926" y="840615"/>
              <a:ext cx="3373788" cy="52322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政府開放資料平台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504516" y="1527229"/>
              <a:ext cx="2741646" cy="52322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IPGOD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13" name="流程圖: 人工輸入 212"/>
          <p:cNvSpPr/>
          <p:nvPr/>
        </p:nvSpPr>
        <p:spPr>
          <a:xfrm>
            <a:off x="-6708" y="5877271"/>
            <a:ext cx="9150708" cy="98072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3 w 10000"/>
              <a:gd name="connsiteY0" fmla="*/ 0 h 11613"/>
              <a:gd name="connsiteX1" fmla="*/ 10000 w 10000"/>
              <a:gd name="connsiteY1" fmla="*/ 1613 h 11613"/>
              <a:gd name="connsiteX2" fmla="*/ 10000 w 10000"/>
              <a:gd name="connsiteY2" fmla="*/ 11613 h 11613"/>
              <a:gd name="connsiteX3" fmla="*/ 0 w 10000"/>
              <a:gd name="connsiteY3" fmla="*/ 11613 h 11613"/>
              <a:gd name="connsiteX4" fmla="*/ 83 w 10000"/>
              <a:gd name="connsiteY4" fmla="*/ 0 h 11613"/>
              <a:gd name="connsiteX0" fmla="*/ 83 w 10000"/>
              <a:gd name="connsiteY0" fmla="*/ 0 h 11613"/>
              <a:gd name="connsiteX1" fmla="*/ 10000 w 10000"/>
              <a:gd name="connsiteY1" fmla="*/ 5743 h 11613"/>
              <a:gd name="connsiteX2" fmla="*/ 10000 w 10000"/>
              <a:gd name="connsiteY2" fmla="*/ 11613 h 11613"/>
              <a:gd name="connsiteX3" fmla="*/ 0 w 10000"/>
              <a:gd name="connsiteY3" fmla="*/ 11613 h 11613"/>
              <a:gd name="connsiteX4" fmla="*/ 83 w 10000"/>
              <a:gd name="connsiteY4" fmla="*/ 0 h 11613"/>
              <a:gd name="connsiteX0" fmla="*/ 7 w 10009"/>
              <a:gd name="connsiteY0" fmla="*/ 0 h 11785"/>
              <a:gd name="connsiteX1" fmla="*/ 10009 w 10009"/>
              <a:gd name="connsiteY1" fmla="*/ 5915 h 11785"/>
              <a:gd name="connsiteX2" fmla="*/ 10009 w 10009"/>
              <a:gd name="connsiteY2" fmla="*/ 11785 h 11785"/>
              <a:gd name="connsiteX3" fmla="*/ 9 w 10009"/>
              <a:gd name="connsiteY3" fmla="*/ 11785 h 11785"/>
              <a:gd name="connsiteX4" fmla="*/ 7 w 10009"/>
              <a:gd name="connsiteY4" fmla="*/ 0 h 1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1785">
                <a:moveTo>
                  <a:pt x="7" y="0"/>
                </a:moveTo>
                <a:lnTo>
                  <a:pt x="10009" y="5915"/>
                </a:lnTo>
                <a:lnTo>
                  <a:pt x="10009" y="11785"/>
                </a:lnTo>
                <a:lnTo>
                  <a:pt x="9" y="11785"/>
                </a:lnTo>
                <a:cubicBezTo>
                  <a:pt x="37" y="7914"/>
                  <a:pt x="-21" y="3871"/>
                  <a:pt x="7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5048" y="2636912"/>
            <a:ext cx="1845858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資料擷取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0152" y="3717032"/>
            <a:ext cx="1368152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1992" y="4609433"/>
            <a:ext cx="186834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分析匯入引擎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40152" y="2961008"/>
            <a:ext cx="1368152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管理工具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40" name="Picture 16" descr="http://ufodos.org.ua/avatar/sysadm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94" y="2591455"/>
            <a:ext cx="1103154" cy="110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naco.gov.in/upload/2014%20mslns/Administrato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605" y="3964524"/>
            <a:ext cx="1000353" cy="10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9" name="圓角矩形 1128"/>
          <p:cNvSpPr/>
          <p:nvPr/>
        </p:nvSpPr>
        <p:spPr>
          <a:xfrm>
            <a:off x="3419948" y="4797152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資料倉儲</a:t>
            </a:r>
          </a:p>
        </p:txBody>
      </p:sp>
      <p:sp>
        <p:nvSpPr>
          <p:cNvPr id="238" name="圓角矩形 237"/>
          <p:cNvSpPr/>
          <p:nvPr/>
        </p:nvSpPr>
        <p:spPr>
          <a:xfrm>
            <a:off x="3433301" y="3984460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索引資料庫</a:t>
            </a:r>
          </a:p>
        </p:txBody>
      </p:sp>
      <p:sp>
        <p:nvSpPr>
          <p:cNvPr id="266" name="圓角矩形 265"/>
          <p:cNvSpPr/>
          <p:nvPr/>
        </p:nvSpPr>
        <p:spPr>
          <a:xfrm>
            <a:off x="3419947" y="3146698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元件中介資料庫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489880" y="6197062"/>
            <a:ext cx="1905254" cy="5376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專屬工作空間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244065" y="6198710"/>
            <a:ext cx="3528392" cy="4324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國網中心大資料平台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8" name="直線單箭頭接點 59"/>
          <p:cNvCxnSpPr>
            <a:stCxn id="214" idx="2"/>
            <a:endCxn id="2" idx="0"/>
          </p:cNvCxnSpPr>
          <p:nvPr/>
        </p:nvCxnSpPr>
        <p:spPr>
          <a:xfrm rot="5400000">
            <a:off x="2065104" y="764893"/>
            <a:ext cx="719775" cy="1917658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68975" y="173946"/>
            <a:ext cx="19547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其他開放資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28521" y="669260"/>
            <a:ext cx="193236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其他開放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>
            <a:stCxn id="4" idx="3"/>
            <a:endCxn id="266" idx="1"/>
          </p:cNvCxnSpPr>
          <p:nvPr/>
        </p:nvCxnSpPr>
        <p:spPr>
          <a:xfrm>
            <a:off x="2340906" y="2906912"/>
            <a:ext cx="1079041" cy="50978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9" idx="3"/>
            <a:endCxn id="266" idx="1"/>
          </p:cNvCxnSpPr>
          <p:nvPr/>
        </p:nvCxnSpPr>
        <p:spPr>
          <a:xfrm flipV="1">
            <a:off x="2400332" y="3416698"/>
            <a:ext cx="1019615" cy="14627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59"/>
          <p:cNvCxnSpPr>
            <a:stCxn id="4" idx="2"/>
            <a:endCxn id="9" idx="0"/>
          </p:cNvCxnSpPr>
          <p:nvPr/>
        </p:nvCxnSpPr>
        <p:spPr>
          <a:xfrm rot="16200000" flipH="1">
            <a:off x="725809" y="3869079"/>
            <a:ext cx="1432521" cy="48185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9"/>
          <p:cNvCxnSpPr>
            <a:stCxn id="9" idx="3"/>
          </p:cNvCxnSpPr>
          <p:nvPr/>
        </p:nvCxnSpPr>
        <p:spPr>
          <a:xfrm>
            <a:off x="2400332" y="4879433"/>
            <a:ext cx="983310" cy="260099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9"/>
          <p:cNvCxnSpPr/>
          <p:nvPr/>
        </p:nvCxnSpPr>
        <p:spPr>
          <a:xfrm>
            <a:off x="5297886" y="5034900"/>
            <a:ext cx="2838001" cy="18843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endCxn id="1040" idx="1"/>
          </p:cNvCxnSpPr>
          <p:nvPr/>
        </p:nvCxnSpPr>
        <p:spPr>
          <a:xfrm flipV="1">
            <a:off x="7327416" y="3143033"/>
            <a:ext cx="616378" cy="689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8" idx="3"/>
            <a:endCxn id="1042" idx="1"/>
          </p:cNvCxnSpPr>
          <p:nvPr/>
        </p:nvCxnSpPr>
        <p:spPr>
          <a:xfrm>
            <a:off x="7308304" y="3987032"/>
            <a:ext cx="680301" cy="4776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201" idx="3"/>
            <a:endCxn id="1042" idx="1"/>
          </p:cNvCxnSpPr>
          <p:nvPr/>
        </p:nvCxnSpPr>
        <p:spPr>
          <a:xfrm flipV="1">
            <a:off x="7308304" y="4464701"/>
            <a:ext cx="680301" cy="24241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59"/>
          <p:cNvCxnSpPr>
            <a:stCxn id="1129" idx="2"/>
            <a:endCxn id="293" idx="0"/>
          </p:cNvCxnSpPr>
          <p:nvPr/>
        </p:nvCxnSpPr>
        <p:spPr>
          <a:xfrm rot="16200000" flipH="1">
            <a:off x="4472049" y="5226604"/>
            <a:ext cx="859910" cy="1081006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endCxn id="1042" idx="1"/>
          </p:cNvCxnSpPr>
          <p:nvPr/>
        </p:nvCxnSpPr>
        <p:spPr>
          <a:xfrm flipV="1">
            <a:off x="6358429" y="4464701"/>
            <a:ext cx="1630176" cy="189716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5940152" y="4437112"/>
            <a:ext cx="1368152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資料操作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044538" y="5759410"/>
            <a:ext cx="20024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data flow</a:t>
            </a:r>
          </a:p>
          <a:p>
            <a:r>
              <a:rPr lang="en-US" altLang="zh-TW" dirty="0" smtClean="0"/>
              <a:t>info flow  </a:t>
            </a:r>
          </a:p>
          <a:p>
            <a:r>
              <a:rPr lang="en-US" altLang="zh-TW" dirty="0" smtClean="0"/>
              <a:t>service </a:t>
            </a:r>
            <a:endParaRPr lang="zh-TW" altLang="en-US" dirty="0"/>
          </a:p>
        </p:txBody>
      </p:sp>
      <p:cxnSp>
        <p:nvCxnSpPr>
          <p:cNvPr id="80" name="直線單箭頭接點 59"/>
          <p:cNvCxnSpPr/>
          <p:nvPr/>
        </p:nvCxnSpPr>
        <p:spPr>
          <a:xfrm flipV="1">
            <a:off x="8106858" y="5878504"/>
            <a:ext cx="710851" cy="3786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V="1">
            <a:off x="8114123" y="6197062"/>
            <a:ext cx="711886" cy="2401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「gear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765" y="1957778"/>
            <a:ext cx="459680" cy="4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「gear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570" y="6286265"/>
            <a:ext cx="338413" cy="3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「gear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24" y="1910731"/>
            <a:ext cx="459680" cy="4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「gear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24" y="3821702"/>
            <a:ext cx="459680" cy="4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直線接點 92"/>
          <p:cNvCxnSpPr>
            <a:stCxn id="1129" idx="0"/>
            <a:endCxn id="238" idx="2"/>
          </p:cNvCxnSpPr>
          <p:nvPr/>
        </p:nvCxnSpPr>
        <p:spPr>
          <a:xfrm flipV="1">
            <a:off x="4361501" y="4524460"/>
            <a:ext cx="13353" cy="27269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「check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74" y="1469649"/>
            <a:ext cx="545568" cy="5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123153" y="2000029"/>
            <a:ext cx="4522267" cy="35172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99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CKAN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開放原始碼的 </a:t>
            </a:r>
            <a:r>
              <a:rPr lang="en-US" altLang="zh-TW" dirty="0" smtClean="0"/>
              <a:t>open data catalogs</a:t>
            </a:r>
            <a:endParaRPr lang="en-US" altLang="zh-TW" dirty="0"/>
          </a:p>
          <a:p>
            <a:pPr lvl="1"/>
            <a:r>
              <a:rPr lang="zh-TW" altLang="en-US" dirty="0" smtClean="0"/>
              <a:t>有彈性、修改過後程式碼必須釋出。</a:t>
            </a:r>
            <a:r>
              <a:rPr lang="en-US" altLang="zh-TW" dirty="0" smtClean="0"/>
              <a:t>(gplv3)</a:t>
            </a:r>
          </a:p>
          <a:p>
            <a:pPr lvl="1"/>
            <a:r>
              <a:rPr lang="en-US" altLang="zh-TW" dirty="0" smtClean="0"/>
              <a:t>https://github.com/ckan/ckan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由英國 </a:t>
            </a:r>
            <a:r>
              <a:rPr lang="en-US" altLang="zh-TW" dirty="0" smtClean="0"/>
              <a:t>Open Knowledge Foundation </a:t>
            </a:r>
            <a:r>
              <a:rPr lang="zh-TW" altLang="en-US" dirty="0" smtClean="0"/>
              <a:t>所支持的專案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廣泛使用，使用者包含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d</a:t>
            </a:r>
            <a:r>
              <a:rPr lang="en-US" altLang="zh-TW" dirty="0" smtClean="0"/>
              <a:t>ata.gov.uk, USA, </a:t>
            </a:r>
            <a:r>
              <a:rPr lang="zh-TW" altLang="en-US" dirty="0" smtClean="0"/>
              <a:t>、台南市府開方資料平台。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831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CKAN</a:t>
            </a:r>
            <a:r>
              <a:rPr lang="zh-TW" altLang="en-US" smtClean="0"/>
              <a:t>架構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使用到的技術工具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340199"/>
            <a:ext cx="7957353" cy="5073479"/>
          </a:xfrm>
        </p:spPr>
      </p:pic>
    </p:spTree>
    <p:extLst>
      <p:ext uri="{BB962C8B-B14F-4D97-AF65-F5344CB8AC3E}">
        <p14:creationId xmlns:p14="http://schemas.microsoft.com/office/powerpoint/2010/main" val="23853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403"/>
            <a:ext cx="3144120" cy="2185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88" y="1196975"/>
            <a:ext cx="2838148" cy="1932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2" y="4063355"/>
            <a:ext cx="3502242" cy="244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314" y="4429910"/>
            <a:ext cx="3060822" cy="2073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2843797005"/>
              </p:ext>
            </p:extLst>
          </p:nvPr>
        </p:nvGraphicFramePr>
        <p:xfrm>
          <a:off x="3320255" y="1607873"/>
          <a:ext cx="292973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47951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007" y="977599"/>
            <a:ext cx="3721994" cy="27132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4" y="1264441"/>
            <a:ext cx="3265487" cy="23174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13" y="3993179"/>
            <a:ext cx="3368518" cy="271430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153" y="4196745"/>
            <a:ext cx="2375101" cy="2437934"/>
          </a:xfrm>
          <a:prstGeom prst="rect">
            <a:avLst/>
          </a:prstGeom>
        </p:spPr>
      </p:pic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2819945381"/>
              </p:ext>
            </p:extLst>
          </p:nvPr>
        </p:nvGraphicFramePr>
        <p:xfrm>
          <a:off x="3229916" y="2189408"/>
          <a:ext cx="3206237" cy="3065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1317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動機</a:t>
            </a:r>
            <a:endParaRPr kumimoji="1" lang="en-US" altLang="zh-TW" dirty="0" smtClean="0"/>
          </a:p>
          <a:p>
            <a:r>
              <a:rPr kumimoji="1" lang="zh-TW" altLang="en-US" dirty="0" smtClean="0"/>
              <a:t>系統架構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前處理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平台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平台管理</a:t>
            </a:r>
            <a:endParaRPr kumimoji="1" lang="en-US" altLang="zh-TW" dirty="0" smtClean="0"/>
          </a:p>
          <a:p>
            <a:r>
              <a:rPr kumimoji="1" lang="zh-TW" altLang="en-US" dirty="0" smtClean="0"/>
              <a:t>結論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16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可客製化主題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可使用</a:t>
            </a:r>
            <a:r>
              <a:rPr lang="en-US" altLang="zh-TW" dirty="0" smtClean="0"/>
              <a:t>extension</a:t>
            </a:r>
          </a:p>
          <a:p>
            <a:endParaRPr lang="en-US" altLang="zh-TW" dirty="0"/>
          </a:p>
          <a:p>
            <a:r>
              <a:rPr lang="zh-TW" altLang="en-US" dirty="0" smtClean="0"/>
              <a:t>使用者權限管理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679" y="453841"/>
            <a:ext cx="2224020" cy="14874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128" y="420662"/>
            <a:ext cx="2125551" cy="152067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789276"/>
            <a:ext cx="4518880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948" y="4754651"/>
            <a:ext cx="7086600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313" y="2141386"/>
            <a:ext cx="36576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7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客製化功能 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需登入才有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88" y="1189183"/>
            <a:ext cx="6140449" cy="2168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2" y="3365626"/>
            <a:ext cx="7818378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向右箭號 5"/>
          <p:cNvSpPr/>
          <p:nvPr/>
        </p:nvSpPr>
        <p:spPr>
          <a:xfrm rot="2319408">
            <a:off x="3497941" y="3069757"/>
            <a:ext cx="508000" cy="4644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90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客製化功能</a:t>
            </a:r>
            <a:r>
              <a:rPr lang="en-US" altLang="zh-TW" dirty="0" smtClean="0"/>
              <a:t>1 : </a:t>
            </a:r>
            <a:r>
              <a:rPr lang="zh-TW" altLang="en-US" dirty="0"/>
              <a:t>勾</a:t>
            </a:r>
            <a:r>
              <a:rPr lang="zh-TW" altLang="en-US" dirty="0" smtClean="0"/>
              <a:t>選匯入 </a:t>
            </a:r>
            <a:r>
              <a:rPr lang="en-US" altLang="zh-TW" dirty="0" err="1" smtClean="0"/>
              <a:t>nchc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braavos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79" y="1408337"/>
            <a:ext cx="5495925" cy="90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6" y="4982029"/>
            <a:ext cx="6177190" cy="171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向下箭號 9"/>
          <p:cNvSpPr/>
          <p:nvPr/>
        </p:nvSpPr>
        <p:spPr>
          <a:xfrm rot="20357309">
            <a:off x="4635669" y="2338838"/>
            <a:ext cx="406400" cy="37147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 rot="2651591">
            <a:off x="4616259" y="4471988"/>
            <a:ext cx="406400" cy="37147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098" y="2986562"/>
            <a:ext cx="55911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客製</a:t>
            </a:r>
            <a:r>
              <a:rPr lang="zh-TW" altLang="en-US" dirty="0" smtClean="0"/>
              <a:t>化功能</a:t>
            </a:r>
            <a:r>
              <a:rPr lang="en-US" altLang="zh-TW" dirty="0" smtClean="0"/>
              <a:t>(2) : </a:t>
            </a:r>
            <a:r>
              <a:rPr lang="zh-TW" altLang="en-US" dirty="0" smtClean="0"/>
              <a:t>進階資料分析平台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44" y="2131343"/>
            <a:ext cx="6943725" cy="461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" y="1232396"/>
            <a:ext cx="5915025" cy="79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向下箭號 6"/>
          <p:cNvSpPr/>
          <p:nvPr/>
        </p:nvSpPr>
        <p:spPr>
          <a:xfrm rot="20357309">
            <a:off x="3445337" y="1937956"/>
            <a:ext cx="406400" cy="37147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9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8312" y="635227"/>
            <a:ext cx="8229600" cy="576262"/>
          </a:xfrm>
        </p:spPr>
        <p:txBody>
          <a:bodyPr/>
          <a:lstStyle/>
          <a:p>
            <a:r>
              <a:rPr lang="zh-TW" altLang="en-US" dirty="0"/>
              <a:t>客製化功能</a:t>
            </a:r>
            <a:r>
              <a:rPr lang="en-US" altLang="zh-TW" dirty="0" smtClean="0"/>
              <a:t>(3) </a:t>
            </a:r>
            <a:r>
              <a:rPr lang="en-US" altLang="zh-TW" dirty="0"/>
              <a:t>: </a:t>
            </a:r>
            <a:r>
              <a:rPr lang="zh-TW" altLang="en-US" dirty="0" smtClean="0"/>
              <a:t>給我們建</a:t>
            </a:r>
            <a:r>
              <a:rPr lang="zh-TW" altLang="en-US" dirty="0"/>
              <a:t>議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21" y="1465489"/>
            <a:ext cx="7124584" cy="49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44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Process control and monitor with web UI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 smtClean="0"/>
              <a:t>Ipgod</a:t>
            </a:r>
            <a:r>
              <a:rPr lang="en-US" altLang="zh-TW" dirty="0" smtClean="0"/>
              <a:t> backup by VM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Ipgod</a:t>
            </a:r>
            <a:r>
              <a:rPr lang="en-US" altLang="zh-TW" dirty="0" smtClean="0"/>
              <a:t> maintenance (1)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1" y="1776635"/>
            <a:ext cx="6236790" cy="2301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343" y="3505199"/>
            <a:ext cx="3569211" cy="3352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742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Portal Monitor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Ipgod</a:t>
            </a:r>
            <a:r>
              <a:rPr lang="en-US" altLang="zh-TW" dirty="0" smtClean="0"/>
              <a:t> maintenance (2)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229" y="0"/>
            <a:ext cx="3831771" cy="6722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" y="3335251"/>
            <a:ext cx="4997145" cy="1895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向左箭號 9"/>
          <p:cNvSpPr/>
          <p:nvPr/>
        </p:nvSpPr>
        <p:spPr>
          <a:xfrm>
            <a:off x="4971971" y="3789276"/>
            <a:ext cx="493486" cy="493486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03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4" name="子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8357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21750" marR="304800" indent="-285750" algn="just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latin typeface="Times New Roman" panose="02020603050405020304" pitchFamily="18" charset="0"/>
              </a:rPr>
              <a:t>服務網站        </a:t>
            </a:r>
            <a:r>
              <a:rPr lang="en-US" altLang="zh-TW" sz="2800" kern="0" dirty="0">
                <a:latin typeface="Times New Roman" panose="02020603050405020304" pitchFamily="18" charset="0"/>
                <a:hlinkClick r:id="rId2"/>
              </a:rPr>
              <a:t>http://ipgod.nchc.org.tw</a:t>
            </a:r>
            <a:endParaRPr lang="en-US" altLang="zh-TW" sz="2800" kern="0" dirty="0">
              <a:latin typeface="Times New Roman" panose="02020603050405020304" pitchFamily="18" charset="0"/>
            </a:endParaRPr>
          </a:p>
          <a:p>
            <a:pPr marL="321750" marR="304800" indent="-285750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latin typeface="Times New Roman" panose="02020603050405020304" pitchFamily="18" charset="0"/>
              </a:rPr>
              <a:t>專案原始碼    </a:t>
            </a:r>
            <a:r>
              <a:rPr lang="en-US" altLang="zh-TW" sz="2800" kern="0" dirty="0">
                <a:latin typeface="Times New Roman" panose="02020603050405020304" pitchFamily="18" charset="0"/>
                <a:hlinkClick r:id="rId3"/>
              </a:rPr>
              <a:t>https://github.com/ogre0403/ipgod/</a:t>
            </a:r>
            <a:endParaRPr lang="en-US" altLang="zh-TW" sz="2800" kern="0" dirty="0">
              <a:latin typeface="Times New Roman" panose="02020603050405020304" pitchFamily="18" charset="0"/>
            </a:endParaRPr>
          </a:p>
          <a:p>
            <a:pPr marL="321750" marR="304800" indent="-285750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 smtClean="0">
                <a:latin typeface="Times New Roman" panose="02020603050405020304" pitchFamily="18" charset="0"/>
              </a:rPr>
              <a:t>政府開放資料平台</a:t>
            </a:r>
            <a:r>
              <a:rPr lang="zh-TW" altLang="en-US" sz="2800" kern="0" dirty="0" smtClean="0">
                <a:latin typeface="Times New Roman" panose="02020603050405020304" pitchFamily="18" charset="0"/>
              </a:rPr>
              <a:t>： </a:t>
            </a:r>
            <a:r>
              <a:rPr lang="en-US" altLang="zh-TW" sz="2800" kern="0" dirty="0" smtClean="0">
                <a:latin typeface="Times New Roman" panose="02020603050405020304" pitchFamily="18" charset="0"/>
              </a:rPr>
              <a:t>27512 </a:t>
            </a:r>
            <a:r>
              <a:rPr lang="zh-TW" altLang="en-US" sz="2800" kern="0" dirty="0">
                <a:latin typeface="Times New Roman" panose="02020603050405020304" pitchFamily="18" charset="0"/>
              </a:rPr>
              <a:t>筆</a:t>
            </a:r>
            <a:r>
              <a:rPr lang="zh-TW" altLang="en-US" sz="2800" kern="0" dirty="0" smtClean="0">
                <a:latin typeface="Times New Roman" panose="02020603050405020304" pitchFamily="18" charset="0"/>
              </a:rPr>
              <a:t>資料集 </a:t>
            </a:r>
            <a:r>
              <a:rPr lang="en-US" altLang="zh-TW" sz="2800" kern="0" dirty="0" smtClean="0">
                <a:latin typeface="Times New Roman" panose="02020603050405020304" pitchFamily="18" charset="0"/>
              </a:rPr>
              <a:t>( </a:t>
            </a:r>
            <a:r>
              <a:rPr lang="en-US" altLang="zh-TW" sz="2800" kern="0" dirty="0">
                <a:latin typeface="Times New Roman" panose="02020603050405020304" pitchFamily="18" charset="0"/>
              </a:rPr>
              <a:t>2017</a:t>
            </a:r>
            <a:r>
              <a:rPr lang="en-US" altLang="zh-TW" sz="2800" kern="0" dirty="0" smtClean="0">
                <a:latin typeface="Times New Roman" panose="02020603050405020304" pitchFamily="18" charset="0"/>
              </a:rPr>
              <a:t>/5/13~ </a:t>
            </a:r>
            <a:r>
              <a:rPr lang="en-US" altLang="zh-TW" sz="2800" kern="0" dirty="0">
                <a:latin typeface="Times New Roman" panose="02020603050405020304" pitchFamily="18" charset="0"/>
              </a:rPr>
              <a:t>) </a:t>
            </a:r>
          </a:p>
          <a:p>
            <a:r>
              <a:rPr kumimoji="1" lang="en-US" altLang="zh-TW" sz="2800" dirty="0" smtClean="0"/>
              <a:t>IPGOD</a:t>
            </a:r>
            <a:r>
              <a:rPr kumimoji="1" lang="zh-TW" altLang="en-US" sz="2800" dirty="0" smtClean="0"/>
              <a:t>收集到的資訊：</a:t>
            </a:r>
            <a:endParaRPr kumimoji="1" lang="en-US" altLang="zh-TW" sz="2800" dirty="0" smtClean="0"/>
          </a:p>
          <a:p>
            <a:pPr lvl="1"/>
            <a:r>
              <a:rPr kumimoji="1" lang="zh-TW" altLang="en-US" sz="2400" dirty="0" smtClean="0"/>
              <a:t>目前收錄：</a:t>
            </a:r>
            <a:r>
              <a:rPr kumimoji="1" lang="en-US" altLang="zh-TW" sz="2400" dirty="0" smtClean="0"/>
              <a:t>23740</a:t>
            </a:r>
            <a:r>
              <a:rPr kumimoji="1" lang="zh-TW" altLang="en-US" sz="2400" dirty="0" smtClean="0"/>
              <a:t>資料</a:t>
            </a:r>
            <a:r>
              <a:rPr kumimoji="1" lang="zh-TW" altLang="en-US" sz="2400" dirty="0" smtClean="0"/>
              <a:t>集</a:t>
            </a:r>
            <a:r>
              <a:rPr kumimoji="1" lang="zh-TW" altLang="en-US" sz="2400" dirty="0" smtClean="0"/>
              <a:t>、</a:t>
            </a:r>
            <a:r>
              <a:rPr kumimoji="1" lang="zh-TW" altLang="en-US" sz="2400" dirty="0"/>
              <a:t>政府單位：</a:t>
            </a:r>
            <a:r>
              <a:rPr kumimoji="1" lang="en-US" altLang="zh-TW" sz="2400" dirty="0" smtClean="0"/>
              <a:t>304</a:t>
            </a:r>
            <a:r>
              <a:rPr kumimoji="1" lang="zh-TW" altLang="en-US" sz="2400" dirty="0" smtClean="0"/>
              <a:t>個</a:t>
            </a:r>
            <a:endParaRPr kumimoji="1" lang="en-US" altLang="zh-TW" sz="2400" dirty="0" smtClean="0"/>
          </a:p>
          <a:p>
            <a:pPr lvl="1"/>
            <a:r>
              <a:rPr kumimoji="1" lang="zh-TW" altLang="en-US" sz="2400" dirty="0" smtClean="0"/>
              <a:t>總處理資料集</a:t>
            </a:r>
            <a:r>
              <a:rPr kumimoji="1" lang="zh-TW" altLang="en-US" sz="2400" dirty="0" smtClean="0"/>
              <a:t>：</a:t>
            </a:r>
            <a:r>
              <a:rPr kumimoji="1" lang="en-US" altLang="zh-TW" sz="2400" dirty="0" smtClean="0"/>
              <a:t>29888</a:t>
            </a:r>
            <a:r>
              <a:rPr kumimoji="1" lang="zh-TW" altLang="en-US" sz="2400" dirty="0" smtClean="0"/>
              <a:t>集、</a:t>
            </a:r>
            <a:r>
              <a:rPr kumimoji="1" lang="en-US" altLang="zh-TW" sz="2400" dirty="0" smtClean="0"/>
              <a:t>64523</a:t>
            </a:r>
            <a:r>
              <a:rPr kumimoji="1" lang="zh-TW" altLang="en-US" sz="2400" dirty="0" smtClean="0"/>
              <a:t>筆資料</a:t>
            </a:r>
            <a:endParaRPr kumimoji="1" lang="en-US" altLang="zh-TW" sz="2400" dirty="0" smtClean="0"/>
          </a:p>
          <a:p>
            <a:pPr lvl="1"/>
            <a:r>
              <a:rPr kumimoji="1" lang="zh-TW" altLang="en-US" sz="2400" dirty="0" smtClean="0"/>
              <a:t>失敗資料集：</a:t>
            </a:r>
            <a:r>
              <a:rPr kumimoji="1" lang="en-US" altLang="zh-TW" sz="2400" dirty="0" smtClean="0"/>
              <a:t>6148</a:t>
            </a:r>
            <a:r>
              <a:rPr kumimoji="1" lang="zh-TW" altLang="en-US" sz="2400" dirty="0" smtClean="0"/>
              <a:t>集</a:t>
            </a:r>
            <a:r>
              <a:rPr kumimoji="1" lang="en-US" altLang="zh-TW" sz="2400" dirty="0" smtClean="0"/>
              <a:t> </a:t>
            </a:r>
            <a:r>
              <a:rPr kumimoji="1" lang="zh-TW" altLang="en-US" sz="2400" dirty="0" smtClean="0"/>
              <a:t>（網址失效、</a:t>
            </a:r>
            <a:r>
              <a:rPr kumimoji="1" lang="en-US" altLang="zh-TW" sz="2400" dirty="0" smtClean="0"/>
              <a:t>metadata</a:t>
            </a:r>
            <a:r>
              <a:rPr kumimoji="1" lang="zh-TW" altLang="en-US" sz="2400" dirty="0" smtClean="0"/>
              <a:t>無效</a:t>
            </a:r>
            <a:r>
              <a:rPr kumimoji="1" lang="mr-IN" altLang="zh-TW" sz="2400" dirty="0" smtClean="0"/>
              <a:t>…</a:t>
            </a:r>
            <a:r>
              <a:rPr kumimoji="1" lang="en-US" altLang="zh-TW" sz="2400" dirty="0" smtClean="0"/>
              <a:t>.)</a:t>
            </a:r>
            <a:endParaRPr kumimoji="1" lang="en-US" altLang="zh-TW" sz="2400" dirty="0" smtClean="0"/>
          </a:p>
          <a:p>
            <a:r>
              <a:rPr kumimoji="1" lang="zh-TW" altLang="en-US" sz="2800" dirty="0" smtClean="0"/>
              <a:t>歡迎到網站註冊帳號並給建議</a:t>
            </a:r>
            <a:r>
              <a:rPr kumimoji="1" lang="mr-IN" altLang="zh-TW" sz="2800" dirty="0" smtClean="0"/>
              <a:t>…</a:t>
            </a:r>
            <a:endParaRPr kumimoji="1"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Conclusions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606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4" name="子標題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41728"/>
          </a:xfrm>
        </p:spPr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感謝</a:t>
            </a:r>
            <a:r>
              <a:rPr kumimoji="1" lang="en-US" altLang="zh-TW" dirty="0" smtClean="0"/>
              <a:t> </a:t>
            </a:r>
          </a:p>
          <a:p>
            <a:r>
              <a:rPr lang="zh-TW" altLang="en-US" dirty="0" smtClean="0"/>
              <a:t>科技部</a:t>
            </a:r>
            <a:r>
              <a:rPr lang="en-US" altLang="zh-TW" dirty="0" smtClean="0"/>
              <a:t>『</a:t>
            </a:r>
            <a:r>
              <a:rPr lang="zh-TW" altLang="en-US" dirty="0" smtClean="0"/>
              <a:t>政府巨量資料技術工具研發計畫 </a:t>
            </a:r>
            <a:r>
              <a:rPr lang="en-US" altLang="zh-TW" dirty="0" smtClean="0"/>
              <a:t>』</a:t>
            </a:r>
          </a:p>
          <a:p>
            <a:r>
              <a:rPr lang="zh-TW" altLang="en-US" dirty="0" smtClean="0"/>
              <a:t>補助指導</a:t>
            </a:r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304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+mj-ea"/>
                <a:ea typeface="+mj-ea"/>
              </a:rPr>
              <a:t>提供</a:t>
            </a:r>
            <a:r>
              <a:rPr lang="zh-TW" altLang="en-US" dirty="0">
                <a:latin typeface="+mj-ea"/>
                <a:ea typeface="+mj-ea"/>
              </a:rPr>
              <a:t>一個不分資料屬性類別的「政府開放資料彙整平台 </a:t>
            </a:r>
            <a:r>
              <a:rPr lang="en-US" altLang="zh-TW" dirty="0" smtClean="0">
                <a:latin typeface="+mj-ea"/>
                <a:ea typeface="+mj-ea"/>
              </a:rPr>
              <a:t>Integrated </a:t>
            </a:r>
            <a:r>
              <a:rPr lang="en-US" altLang="zh-TW" dirty="0">
                <a:latin typeface="+mj-ea"/>
                <a:ea typeface="+mj-ea"/>
              </a:rPr>
              <a:t>Platform for </a:t>
            </a:r>
            <a:r>
              <a:rPr lang="en-US" altLang="zh-TW" dirty="0" smtClean="0">
                <a:latin typeface="+mj-ea"/>
                <a:ea typeface="+mj-ea"/>
              </a:rPr>
              <a:t>Government </a:t>
            </a:r>
            <a:r>
              <a:rPr lang="en-US" altLang="zh-TW" dirty="0">
                <a:latin typeface="+mj-ea"/>
                <a:ea typeface="+mj-ea"/>
              </a:rPr>
              <a:t>Open </a:t>
            </a:r>
            <a:r>
              <a:rPr lang="en-US" altLang="zh-TW" dirty="0" smtClean="0">
                <a:latin typeface="+mj-ea"/>
                <a:ea typeface="+mj-ea"/>
              </a:rPr>
              <a:t>Data ( IPGOD)</a:t>
            </a:r>
            <a:r>
              <a:rPr lang="zh-TW" altLang="en-US" dirty="0" smtClean="0">
                <a:latin typeface="+mj-ea"/>
                <a:ea typeface="+mj-ea"/>
              </a:rPr>
              <a:t>」</a:t>
            </a:r>
            <a:endParaRPr lang="en-US" altLang="zh-TW" dirty="0" smtClean="0">
              <a:latin typeface="+mj-ea"/>
              <a:ea typeface="+mj-ea"/>
            </a:endParaRPr>
          </a:p>
          <a:p>
            <a:pPr indent="-365760"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+mj-ea"/>
                <a:ea typeface="+mj-ea"/>
              </a:rPr>
              <a:t>加強 </a:t>
            </a:r>
            <a:r>
              <a:rPr lang="en-US" altLang="zh-TW" sz="2600" dirty="0" smtClean="0">
                <a:latin typeface="+mj-ea"/>
                <a:ea typeface="+mj-ea"/>
              </a:rPr>
              <a:t>data.gov.tw </a:t>
            </a:r>
            <a:r>
              <a:rPr lang="zh-TW" altLang="en-US" sz="2600" dirty="0" smtClean="0">
                <a:latin typeface="+mj-ea"/>
                <a:ea typeface="+mj-ea"/>
              </a:rPr>
              <a:t>網站不足之處：</a:t>
            </a:r>
            <a:r>
              <a:rPr lang="en-US" altLang="zh-TW" sz="2600" dirty="0" smtClean="0">
                <a:latin typeface="+mj-ea"/>
                <a:ea typeface="+mj-ea"/>
              </a:rPr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00068"/>
              </p:ext>
            </p:extLst>
          </p:nvPr>
        </p:nvGraphicFramePr>
        <p:xfrm>
          <a:off x="500741" y="3092426"/>
          <a:ext cx="7750629" cy="3463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830"/>
                <a:gridCol w="3679372"/>
                <a:gridCol w="1197427"/>
              </a:tblGrid>
              <a:tr h="44634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解法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預計支援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54726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網站僅提供連結，不真正存放資料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統一存放於彙整平台中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sz="18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54726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各地資料主機服務不穩定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平台服務主機將放置於國家高速網路與計算中心機房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1272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編碼格式不統一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標準化、轉碼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1272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檔案格式眾多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分類存放、資料過濾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1272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無資料預覽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提供資料預覽與分析試算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54726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不提供分析主機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快速將資料匯入國網中心大資料平台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</a:t>
                      </a:r>
                      <a:r>
                        <a:rPr lang="en-US" altLang="zh-TW" sz="1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39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矩形 192"/>
          <p:cNvSpPr/>
          <p:nvPr/>
        </p:nvSpPr>
        <p:spPr>
          <a:xfrm>
            <a:off x="72009" y="1857795"/>
            <a:ext cx="7812359" cy="3867942"/>
          </a:xfrm>
          <a:prstGeom prst="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123153" y="2151563"/>
            <a:ext cx="4639798" cy="34794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sz="2000" b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2083610"/>
            <a:ext cx="2285268" cy="14173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96136" y="2492896"/>
            <a:ext cx="1849284" cy="3024336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使用者呈現端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528" y="4076431"/>
            <a:ext cx="2285268" cy="14408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分析端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18866" y="2492896"/>
            <a:ext cx="2281909" cy="30243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資料倉儲</a:t>
            </a:r>
          </a:p>
        </p:txBody>
      </p:sp>
      <p:grpSp>
        <p:nvGrpSpPr>
          <p:cNvPr id="215" name="群組 214"/>
          <p:cNvGrpSpPr/>
          <p:nvPr/>
        </p:nvGrpSpPr>
        <p:grpSpPr>
          <a:xfrm>
            <a:off x="72009" y="0"/>
            <a:ext cx="9036495" cy="2050449"/>
            <a:chOff x="72009" y="0"/>
            <a:chExt cx="9036495" cy="2050449"/>
          </a:xfrm>
        </p:grpSpPr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" y="0"/>
              <a:ext cx="9036495" cy="1681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文字方塊 213"/>
            <p:cNvSpPr txBox="1"/>
            <p:nvPr/>
          </p:nvSpPr>
          <p:spPr>
            <a:xfrm>
              <a:off x="1696926" y="840615"/>
              <a:ext cx="3373788" cy="52322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政府開放資料平台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504516" y="1527229"/>
              <a:ext cx="2741646" cy="52322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IPGOD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13" name="流程圖: 人工輸入 212"/>
          <p:cNvSpPr/>
          <p:nvPr/>
        </p:nvSpPr>
        <p:spPr>
          <a:xfrm>
            <a:off x="-6708" y="5877271"/>
            <a:ext cx="9150708" cy="98072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3 w 10000"/>
              <a:gd name="connsiteY0" fmla="*/ 0 h 11613"/>
              <a:gd name="connsiteX1" fmla="*/ 10000 w 10000"/>
              <a:gd name="connsiteY1" fmla="*/ 1613 h 11613"/>
              <a:gd name="connsiteX2" fmla="*/ 10000 w 10000"/>
              <a:gd name="connsiteY2" fmla="*/ 11613 h 11613"/>
              <a:gd name="connsiteX3" fmla="*/ 0 w 10000"/>
              <a:gd name="connsiteY3" fmla="*/ 11613 h 11613"/>
              <a:gd name="connsiteX4" fmla="*/ 83 w 10000"/>
              <a:gd name="connsiteY4" fmla="*/ 0 h 11613"/>
              <a:gd name="connsiteX0" fmla="*/ 83 w 10000"/>
              <a:gd name="connsiteY0" fmla="*/ 0 h 11613"/>
              <a:gd name="connsiteX1" fmla="*/ 10000 w 10000"/>
              <a:gd name="connsiteY1" fmla="*/ 5743 h 11613"/>
              <a:gd name="connsiteX2" fmla="*/ 10000 w 10000"/>
              <a:gd name="connsiteY2" fmla="*/ 11613 h 11613"/>
              <a:gd name="connsiteX3" fmla="*/ 0 w 10000"/>
              <a:gd name="connsiteY3" fmla="*/ 11613 h 11613"/>
              <a:gd name="connsiteX4" fmla="*/ 83 w 10000"/>
              <a:gd name="connsiteY4" fmla="*/ 0 h 11613"/>
              <a:gd name="connsiteX0" fmla="*/ 7 w 10009"/>
              <a:gd name="connsiteY0" fmla="*/ 0 h 11785"/>
              <a:gd name="connsiteX1" fmla="*/ 10009 w 10009"/>
              <a:gd name="connsiteY1" fmla="*/ 5915 h 11785"/>
              <a:gd name="connsiteX2" fmla="*/ 10009 w 10009"/>
              <a:gd name="connsiteY2" fmla="*/ 11785 h 11785"/>
              <a:gd name="connsiteX3" fmla="*/ 9 w 10009"/>
              <a:gd name="connsiteY3" fmla="*/ 11785 h 11785"/>
              <a:gd name="connsiteX4" fmla="*/ 7 w 10009"/>
              <a:gd name="connsiteY4" fmla="*/ 0 h 1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1785">
                <a:moveTo>
                  <a:pt x="7" y="0"/>
                </a:moveTo>
                <a:lnTo>
                  <a:pt x="10009" y="5915"/>
                </a:lnTo>
                <a:lnTo>
                  <a:pt x="10009" y="11785"/>
                </a:lnTo>
                <a:lnTo>
                  <a:pt x="9" y="11785"/>
                </a:lnTo>
                <a:cubicBezTo>
                  <a:pt x="37" y="7914"/>
                  <a:pt x="-21" y="3871"/>
                  <a:pt x="7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5048" y="2636912"/>
            <a:ext cx="1845858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資料擷取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0152" y="3717032"/>
            <a:ext cx="1368152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1992" y="4609433"/>
            <a:ext cx="186834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分析匯入引擎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40152" y="2961008"/>
            <a:ext cx="1368152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管理工具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40" name="Picture 16" descr="http://ufodos.org.ua/avatar/sysadm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94" y="2591455"/>
            <a:ext cx="1103154" cy="110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naco.gov.in/upload/2014%20mslns/Administrato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605" y="3964524"/>
            <a:ext cx="1000353" cy="10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9" name="圓角矩形 1128"/>
          <p:cNvSpPr/>
          <p:nvPr/>
        </p:nvSpPr>
        <p:spPr>
          <a:xfrm>
            <a:off x="3419948" y="4797152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資料倉儲</a:t>
            </a:r>
          </a:p>
        </p:txBody>
      </p:sp>
      <p:sp>
        <p:nvSpPr>
          <p:cNvPr id="238" name="圓角矩形 237"/>
          <p:cNvSpPr/>
          <p:nvPr/>
        </p:nvSpPr>
        <p:spPr>
          <a:xfrm>
            <a:off x="3433301" y="3984460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索引資料庫</a:t>
            </a:r>
          </a:p>
        </p:txBody>
      </p:sp>
      <p:sp>
        <p:nvSpPr>
          <p:cNvPr id="266" name="圓角矩形 265"/>
          <p:cNvSpPr/>
          <p:nvPr/>
        </p:nvSpPr>
        <p:spPr>
          <a:xfrm>
            <a:off x="3419947" y="3146698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元件中介資料庫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489880" y="6197062"/>
            <a:ext cx="1905254" cy="5376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專屬工作空間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244065" y="6198710"/>
            <a:ext cx="3528392" cy="4324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國網中心大資料平台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8" name="直線單箭頭接點 59"/>
          <p:cNvCxnSpPr>
            <a:stCxn id="214" idx="2"/>
            <a:endCxn id="2" idx="0"/>
          </p:cNvCxnSpPr>
          <p:nvPr/>
        </p:nvCxnSpPr>
        <p:spPr>
          <a:xfrm rot="5400000">
            <a:off x="2065104" y="764893"/>
            <a:ext cx="719775" cy="1917658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68975" y="173946"/>
            <a:ext cx="19547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其他開放資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28521" y="669260"/>
            <a:ext cx="193236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其他開放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>
            <a:stCxn id="4" idx="3"/>
            <a:endCxn id="266" idx="1"/>
          </p:cNvCxnSpPr>
          <p:nvPr/>
        </p:nvCxnSpPr>
        <p:spPr>
          <a:xfrm>
            <a:off x="2340906" y="2906912"/>
            <a:ext cx="1079041" cy="50978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9" idx="3"/>
            <a:endCxn id="266" idx="1"/>
          </p:cNvCxnSpPr>
          <p:nvPr/>
        </p:nvCxnSpPr>
        <p:spPr>
          <a:xfrm flipV="1">
            <a:off x="2400332" y="3416698"/>
            <a:ext cx="1019615" cy="14627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59"/>
          <p:cNvCxnSpPr>
            <a:stCxn id="4" idx="2"/>
            <a:endCxn id="9" idx="0"/>
          </p:cNvCxnSpPr>
          <p:nvPr/>
        </p:nvCxnSpPr>
        <p:spPr>
          <a:xfrm rot="16200000" flipH="1">
            <a:off x="725809" y="3869079"/>
            <a:ext cx="1432521" cy="48185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9"/>
          <p:cNvCxnSpPr>
            <a:stCxn id="9" idx="3"/>
          </p:cNvCxnSpPr>
          <p:nvPr/>
        </p:nvCxnSpPr>
        <p:spPr>
          <a:xfrm>
            <a:off x="2400332" y="4879433"/>
            <a:ext cx="983310" cy="260099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9"/>
          <p:cNvCxnSpPr/>
          <p:nvPr/>
        </p:nvCxnSpPr>
        <p:spPr>
          <a:xfrm>
            <a:off x="5297886" y="5034900"/>
            <a:ext cx="2838001" cy="18843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endCxn id="1040" idx="1"/>
          </p:cNvCxnSpPr>
          <p:nvPr/>
        </p:nvCxnSpPr>
        <p:spPr>
          <a:xfrm flipV="1">
            <a:off x="7327416" y="3143033"/>
            <a:ext cx="616378" cy="689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8" idx="3"/>
            <a:endCxn id="1042" idx="1"/>
          </p:cNvCxnSpPr>
          <p:nvPr/>
        </p:nvCxnSpPr>
        <p:spPr>
          <a:xfrm>
            <a:off x="7308304" y="3987032"/>
            <a:ext cx="680301" cy="4776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201" idx="3"/>
            <a:endCxn id="1042" idx="1"/>
          </p:cNvCxnSpPr>
          <p:nvPr/>
        </p:nvCxnSpPr>
        <p:spPr>
          <a:xfrm flipV="1">
            <a:off x="7308304" y="4464701"/>
            <a:ext cx="680301" cy="24241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59"/>
          <p:cNvCxnSpPr>
            <a:stCxn id="1129" idx="2"/>
            <a:endCxn id="293" idx="0"/>
          </p:cNvCxnSpPr>
          <p:nvPr/>
        </p:nvCxnSpPr>
        <p:spPr>
          <a:xfrm rot="16200000" flipH="1">
            <a:off x="4472049" y="5226604"/>
            <a:ext cx="859910" cy="1081006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endCxn id="1042" idx="1"/>
          </p:cNvCxnSpPr>
          <p:nvPr/>
        </p:nvCxnSpPr>
        <p:spPr>
          <a:xfrm flipV="1">
            <a:off x="6358429" y="4464701"/>
            <a:ext cx="1630176" cy="189716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5940152" y="4437112"/>
            <a:ext cx="1368152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資料操作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044538" y="5759410"/>
            <a:ext cx="20024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data flow</a:t>
            </a:r>
          </a:p>
          <a:p>
            <a:r>
              <a:rPr lang="en-US" altLang="zh-TW" dirty="0" smtClean="0"/>
              <a:t>info flow  </a:t>
            </a:r>
          </a:p>
          <a:p>
            <a:r>
              <a:rPr lang="en-US" altLang="zh-TW" dirty="0" smtClean="0"/>
              <a:t>service </a:t>
            </a:r>
            <a:endParaRPr lang="zh-TW" altLang="en-US" dirty="0"/>
          </a:p>
        </p:txBody>
      </p:sp>
      <p:cxnSp>
        <p:nvCxnSpPr>
          <p:cNvPr id="80" name="直線單箭頭接點 59"/>
          <p:cNvCxnSpPr/>
          <p:nvPr/>
        </p:nvCxnSpPr>
        <p:spPr>
          <a:xfrm flipV="1">
            <a:off x="8106858" y="5878504"/>
            <a:ext cx="710851" cy="3786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V="1">
            <a:off x="8114123" y="6197062"/>
            <a:ext cx="711886" cy="2401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「gear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765" y="1957778"/>
            <a:ext cx="459680" cy="4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「gear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570" y="6286265"/>
            <a:ext cx="338413" cy="3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「gear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24" y="1910731"/>
            <a:ext cx="459680" cy="4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「gear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24" y="3821702"/>
            <a:ext cx="459680" cy="4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直線接點 92"/>
          <p:cNvCxnSpPr>
            <a:stCxn id="1129" idx="0"/>
            <a:endCxn id="238" idx="2"/>
          </p:cNvCxnSpPr>
          <p:nvPr/>
        </p:nvCxnSpPr>
        <p:spPr>
          <a:xfrm flipV="1">
            <a:off x="4361501" y="4524460"/>
            <a:ext cx="13353" cy="27269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75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前處理</a:t>
            </a:r>
            <a:endParaRPr lang="zh-TW" altLang="en-US" dirty="0"/>
          </a:p>
        </p:txBody>
      </p:sp>
      <p:sp>
        <p:nvSpPr>
          <p:cNvPr id="4" name="子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653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矩形 192"/>
          <p:cNvSpPr/>
          <p:nvPr/>
        </p:nvSpPr>
        <p:spPr>
          <a:xfrm>
            <a:off x="72009" y="1857795"/>
            <a:ext cx="7812359" cy="3867942"/>
          </a:xfrm>
          <a:prstGeom prst="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123153" y="2151563"/>
            <a:ext cx="4639798" cy="34794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sz="2000" b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2083610"/>
            <a:ext cx="2285268" cy="14173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96136" y="2492896"/>
            <a:ext cx="1849284" cy="3024336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使用者呈現端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528" y="4076431"/>
            <a:ext cx="2285268" cy="14408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分析端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18866" y="2492896"/>
            <a:ext cx="2281909" cy="30243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資料倉儲</a:t>
            </a:r>
          </a:p>
        </p:txBody>
      </p:sp>
      <p:grpSp>
        <p:nvGrpSpPr>
          <p:cNvPr id="215" name="群組 214"/>
          <p:cNvGrpSpPr/>
          <p:nvPr/>
        </p:nvGrpSpPr>
        <p:grpSpPr>
          <a:xfrm>
            <a:off x="72009" y="0"/>
            <a:ext cx="9036495" cy="2050449"/>
            <a:chOff x="72009" y="0"/>
            <a:chExt cx="9036495" cy="2050449"/>
          </a:xfrm>
        </p:grpSpPr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" y="0"/>
              <a:ext cx="9036495" cy="1681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文字方塊 213"/>
            <p:cNvSpPr txBox="1"/>
            <p:nvPr/>
          </p:nvSpPr>
          <p:spPr>
            <a:xfrm>
              <a:off x="1696926" y="840615"/>
              <a:ext cx="3373788" cy="52322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政府開放資料平台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504516" y="1527229"/>
              <a:ext cx="2741646" cy="52322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IPGOD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13" name="流程圖: 人工輸入 212"/>
          <p:cNvSpPr/>
          <p:nvPr/>
        </p:nvSpPr>
        <p:spPr>
          <a:xfrm>
            <a:off x="-6708" y="5877271"/>
            <a:ext cx="9150708" cy="98072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3 w 10000"/>
              <a:gd name="connsiteY0" fmla="*/ 0 h 11613"/>
              <a:gd name="connsiteX1" fmla="*/ 10000 w 10000"/>
              <a:gd name="connsiteY1" fmla="*/ 1613 h 11613"/>
              <a:gd name="connsiteX2" fmla="*/ 10000 w 10000"/>
              <a:gd name="connsiteY2" fmla="*/ 11613 h 11613"/>
              <a:gd name="connsiteX3" fmla="*/ 0 w 10000"/>
              <a:gd name="connsiteY3" fmla="*/ 11613 h 11613"/>
              <a:gd name="connsiteX4" fmla="*/ 83 w 10000"/>
              <a:gd name="connsiteY4" fmla="*/ 0 h 11613"/>
              <a:gd name="connsiteX0" fmla="*/ 83 w 10000"/>
              <a:gd name="connsiteY0" fmla="*/ 0 h 11613"/>
              <a:gd name="connsiteX1" fmla="*/ 10000 w 10000"/>
              <a:gd name="connsiteY1" fmla="*/ 5743 h 11613"/>
              <a:gd name="connsiteX2" fmla="*/ 10000 w 10000"/>
              <a:gd name="connsiteY2" fmla="*/ 11613 h 11613"/>
              <a:gd name="connsiteX3" fmla="*/ 0 w 10000"/>
              <a:gd name="connsiteY3" fmla="*/ 11613 h 11613"/>
              <a:gd name="connsiteX4" fmla="*/ 83 w 10000"/>
              <a:gd name="connsiteY4" fmla="*/ 0 h 11613"/>
              <a:gd name="connsiteX0" fmla="*/ 7 w 10009"/>
              <a:gd name="connsiteY0" fmla="*/ 0 h 11785"/>
              <a:gd name="connsiteX1" fmla="*/ 10009 w 10009"/>
              <a:gd name="connsiteY1" fmla="*/ 5915 h 11785"/>
              <a:gd name="connsiteX2" fmla="*/ 10009 w 10009"/>
              <a:gd name="connsiteY2" fmla="*/ 11785 h 11785"/>
              <a:gd name="connsiteX3" fmla="*/ 9 w 10009"/>
              <a:gd name="connsiteY3" fmla="*/ 11785 h 11785"/>
              <a:gd name="connsiteX4" fmla="*/ 7 w 10009"/>
              <a:gd name="connsiteY4" fmla="*/ 0 h 1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1785">
                <a:moveTo>
                  <a:pt x="7" y="0"/>
                </a:moveTo>
                <a:lnTo>
                  <a:pt x="10009" y="5915"/>
                </a:lnTo>
                <a:lnTo>
                  <a:pt x="10009" y="11785"/>
                </a:lnTo>
                <a:lnTo>
                  <a:pt x="9" y="11785"/>
                </a:lnTo>
                <a:cubicBezTo>
                  <a:pt x="37" y="7914"/>
                  <a:pt x="-21" y="3871"/>
                  <a:pt x="7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5048" y="2636912"/>
            <a:ext cx="1845858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資料擷取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0152" y="3717032"/>
            <a:ext cx="1368152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1992" y="4609433"/>
            <a:ext cx="186834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分析匯入引擎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40152" y="2961008"/>
            <a:ext cx="1368152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管理工具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40" name="Picture 16" descr="http://ufodos.org.ua/avatar/sysadm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94" y="2591455"/>
            <a:ext cx="1103154" cy="110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naco.gov.in/upload/2014%20mslns/Administrato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605" y="3964524"/>
            <a:ext cx="1000353" cy="10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9" name="圓角矩形 1128"/>
          <p:cNvSpPr/>
          <p:nvPr/>
        </p:nvSpPr>
        <p:spPr>
          <a:xfrm>
            <a:off x="3419948" y="4797152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資料倉儲</a:t>
            </a:r>
          </a:p>
        </p:txBody>
      </p:sp>
      <p:sp>
        <p:nvSpPr>
          <p:cNvPr id="238" name="圓角矩形 237"/>
          <p:cNvSpPr/>
          <p:nvPr/>
        </p:nvSpPr>
        <p:spPr>
          <a:xfrm>
            <a:off x="3433301" y="3984460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索引資料庫</a:t>
            </a:r>
          </a:p>
        </p:txBody>
      </p:sp>
      <p:sp>
        <p:nvSpPr>
          <p:cNvPr id="266" name="圓角矩形 265"/>
          <p:cNvSpPr/>
          <p:nvPr/>
        </p:nvSpPr>
        <p:spPr>
          <a:xfrm>
            <a:off x="3419947" y="3146698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元件中介資料庫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489880" y="6197062"/>
            <a:ext cx="1905254" cy="5376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專屬工作空間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244065" y="6198710"/>
            <a:ext cx="3528392" cy="4324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國網中心大資料平台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8" name="直線單箭頭接點 59"/>
          <p:cNvCxnSpPr>
            <a:stCxn id="214" idx="2"/>
            <a:endCxn id="2" idx="0"/>
          </p:cNvCxnSpPr>
          <p:nvPr/>
        </p:nvCxnSpPr>
        <p:spPr>
          <a:xfrm rot="5400000">
            <a:off x="2065104" y="764893"/>
            <a:ext cx="719775" cy="1917658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68975" y="173946"/>
            <a:ext cx="19547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其他開放資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28521" y="669260"/>
            <a:ext cx="193236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其他開放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>
            <a:stCxn id="4" idx="3"/>
            <a:endCxn id="266" idx="1"/>
          </p:cNvCxnSpPr>
          <p:nvPr/>
        </p:nvCxnSpPr>
        <p:spPr>
          <a:xfrm>
            <a:off x="2340906" y="2906912"/>
            <a:ext cx="1079041" cy="50978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9" idx="3"/>
            <a:endCxn id="266" idx="1"/>
          </p:cNvCxnSpPr>
          <p:nvPr/>
        </p:nvCxnSpPr>
        <p:spPr>
          <a:xfrm flipV="1">
            <a:off x="2400332" y="3416698"/>
            <a:ext cx="1019615" cy="14627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59"/>
          <p:cNvCxnSpPr>
            <a:stCxn id="4" idx="2"/>
            <a:endCxn id="9" idx="0"/>
          </p:cNvCxnSpPr>
          <p:nvPr/>
        </p:nvCxnSpPr>
        <p:spPr>
          <a:xfrm rot="16200000" flipH="1">
            <a:off x="725809" y="3869079"/>
            <a:ext cx="1432521" cy="48185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9"/>
          <p:cNvCxnSpPr>
            <a:stCxn id="9" idx="3"/>
          </p:cNvCxnSpPr>
          <p:nvPr/>
        </p:nvCxnSpPr>
        <p:spPr>
          <a:xfrm>
            <a:off x="2400332" y="4879433"/>
            <a:ext cx="983310" cy="260099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9"/>
          <p:cNvCxnSpPr/>
          <p:nvPr/>
        </p:nvCxnSpPr>
        <p:spPr>
          <a:xfrm>
            <a:off x="5297886" y="5034900"/>
            <a:ext cx="2838001" cy="18843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endCxn id="1040" idx="1"/>
          </p:cNvCxnSpPr>
          <p:nvPr/>
        </p:nvCxnSpPr>
        <p:spPr>
          <a:xfrm flipV="1">
            <a:off x="7327416" y="3143033"/>
            <a:ext cx="616378" cy="689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8" idx="3"/>
            <a:endCxn id="1042" idx="1"/>
          </p:cNvCxnSpPr>
          <p:nvPr/>
        </p:nvCxnSpPr>
        <p:spPr>
          <a:xfrm>
            <a:off x="7308304" y="3987032"/>
            <a:ext cx="680301" cy="4776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201" idx="3"/>
            <a:endCxn id="1042" idx="1"/>
          </p:cNvCxnSpPr>
          <p:nvPr/>
        </p:nvCxnSpPr>
        <p:spPr>
          <a:xfrm flipV="1">
            <a:off x="7308304" y="4464701"/>
            <a:ext cx="680301" cy="24241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59"/>
          <p:cNvCxnSpPr>
            <a:stCxn id="1129" idx="2"/>
            <a:endCxn id="293" idx="0"/>
          </p:cNvCxnSpPr>
          <p:nvPr/>
        </p:nvCxnSpPr>
        <p:spPr>
          <a:xfrm rot="16200000" flipH="1">
            <a:off x="4472049" y="5226604"/>
            <a:ext cx="859910" cy="1081006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endCxn id="1042" idx="1"/>
          </p:cNvCxnSpPr>
          <p:nvPr/>
        </p:nvCxnSpPr>
        <p:spPr>
          <a:xfrm flipV="1">
            <a:off x="6358429" y="4464701"/>
            <a:ext cx="1630176" cy="189716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5940152" y="4437112"/>
            <a:ext cx="1368152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資料操作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044538" y="5759410"/>
            <a:ext cx="20024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data flow</a:t>
            </a:r>
          </a:p>
          <a:p>
            <a:r>
              <a:rPr lang="en-US" altLang="zh-TW" dirty="0" smtClean="0"/>
              <a:t>info flow  </a:t>
            </a:r>
          </a:p>
          <a:p>
            <a:r>
              <a:rPr lang="en-US" altLang="zh-TW" dirty="0" smtClean="0"/>
              <a:t>service </a:t>
            </a:r>
            <a:endParaRPr lang="zh-TW" altLang="en-US" dirty="0"/>
          </a:p>
        </p:txBody>
      </p:sp>
      <p:cxnSp>
        <p:nvCxnSpPr>
          <p:cNvPr id="80" name="直線單箭頭接點 59"/>
          <p:cNvCxnSpPr/>
          <p:nvPr/>
        </p:nvCxnSpPr>
        <p:spPr>
          <a:xfrm flipV="1">
            <a:off x="8106858" y="5878504"/>
            <a:ext cx="710851" cy="3786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V="1">
            <a:off x="8114123" y="6197062"/>
            <a:ext cx="711886" cy="2401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「gear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765" y="1957778"/>
            <a:ext cx="459680" cy="4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「gear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570" y="6286265"/>
            <a:ext cx="338413" cy="3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「gear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24" y="1910731"/>
            <a:ext cx="459680" cy="4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「gear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24" y="3821702"/>
            <a:ext cx="459680" cy="4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直線接點 92"/>
          <p:cNvCxnSpPr>
            <a:stCxn id="1129" idx="0"/>
            <a:endCxn id="238" idx="2"/>
          </p:cNvCxnSpPr>
          <p:nvPr/>
        </p:nvCxnSpPr>
        <p:spPr>
          <a:xfrm flipV="1">
            <a:off x="4361501" y="4524460"/>
            <a:ext cx="13353" cy="27269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「check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66" y="2465916"/>
            <a:ext cx="545568" cy="5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「check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2" y="4466534"/>
            <a:ext cx="545568" cy="5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「check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241" y="2888966"/>
            <a:ext cx="545568" cy="5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9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</a:t>
            </a:r>
            <a:r>
              <a:rPr lang="en-US" altLang="zh-TW" dirty="0" smtClean="0"/>
              <a:t>. DB table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7" y="1339175"/>
            <a:ext cx="2171700" cy="8477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70" y="1339175"/>
            <a:ext cx="2038350" cy="800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41535" y="2518460"/>
            <a:ext cx="1845858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資料擷取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94226" y="2518460"/>
            <a:ext cx="186834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分析匯入引擎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44999" y="1599275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元件中介資料庫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name : 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ipgod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0" y="3256767"/>
            <a:ext cx="9144000" cy="12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4"/>
          <a:srcRect b="87989"/>
          <a:stretch/>
        </p:blipFill>
        <p:spPr>
          <a:xfrm>
            <a:off x="194129" y="4636599"/>
            <a:ext cx="5133975" cy="324211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5"/>
          <a:srcRect b="79645"/>
          <a:stretch/>
        </p:blipFill>
        <p:spPr>
          <a:xfrm>
            <a:off x="212943" y="6071758"/>
            <a:ext cx="6249624" cy="375535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216857" y="5081376"/>
            <a:ext cx="2916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 smtClean="0"/>
              <a:t>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 err="1" smtClean="0"/>
              <a:t>resource_metadata</a:t>
            </a:r>
            <a:endParaRPr lang="zh-TW" altLang="en-US" sz="2000" b="1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6"/>
          <a:srcRect b="70898"/>
          <a:stretch/>
        </p:blipFill>
        <p:spPr>
          <a:xfrm>
            <a:off x="217388" y="3804006"/>
            <a:ext cx="1905000" cy="480393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212942" y="3500451"/>
            <a:ext cx="145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 smtClean="0"/>
              <a:t>dataset</a:t>
            </a:r>
            <a:endParaRPr lang="zh-TW" altLang="en-US" sz="2000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94129" y="4297427"/>
            <a:ext cx="2916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 err="1"/>
              <a:t>c</a:t>
            </a:r>
            <a:r>
              <a:rPr lang="en-US" altLang="zh-TW" sz="2000" b="1" dirty="0" err="1" smtClean="0"/>
              <a:t>kan_download</a:t>
            </a:r>
            <a:endParaRPr lang="zh-TW" altLang="en-US" sz="2000" b="1" dirty="0"/>
          </a:p>
        </p:txBody>
      </p:sp>
      <p:sp>
        <p:nvSpPr>
          <p:cNvPr id="41" name="矩形圖說文字 40"/>
          <p:cNvSpPr/>
          <p:nvPr/>
        </p:nvSpPr>
        <p:spPr>
          <a:xfrm>
            <a:off x="3079265" y="3387235"/>
            <a:ext cx="2114135" cy="797464"/>
          </a:xfrm>
          <a:prstGeom prst="wedgeRectCallout">
            <a:avLst>
              <a:gd name="adj1" fmla="val -79163"/>
              <a:gd name="adj2" fmla="val 3829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紀錄資料集的名稱</a:t>
            </a:r>
            <a:endParaRPr lang="en-US" altLang="zh-TW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1400" dirty="0" err="1" smtClean="0"/>
              <a:t>package_name</a:t>
            </a:r>
            <a:r>
              <a:rPr lang="en-US" altLang="zh-TW" sz="1400" dirty="0" smtClean="0"/>
              <a:t> : dataset id</a:t>
            </a:r>
          </a:p>
          <a:p>
            <a:r>
              <a:rPr lang="en-US" altLang="zh-TW" sz="1400" dirty="0" smtClean="0"/>
              <a:t>Processed : </a:t>
            </a:r>
            <a:r>
              <a:rPr lang="zh-TW" altLang="en-US" sz="1400" dirty="0" smtClean="0"/>
              <a:t>是否處理過</a:t>
            </a:r>
            <a:endParaRPr lang="zh-TW" altLang="en-US" sz="1400" dirty="0"/>
          </a:p>
        </p:txBody>
      </p:sp>
      <p:sp>
        <p:nvSpPr>
          <p:cNvPr id="44" name="矩形圖說文字 43"/>
          <p:cNvSpPr/>
          <p:nvPr/>
        </p:nvSpPr>
        <p:spPr>
          <a:xfrm>
            <a:off x="6181423" y="3269293"/>
            <a:ext cx="2828484" cy="1129180"/>
          </a:xfrm>
          <a:prstGeom prst="wedgeRectCallout">
            <a:avLst>
              <a:gd name="adj1" fmla="val -80213"/>
              <a:gd name="adj2" fmla="val 733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紀錄個別資料的下載狀況</a:t>
            </a:r>
            <a:endParaRPr lang="en-US" altLang="zh-TW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1400" dirty="0" err="1"/>
              <a:t>r</a:t>
            </a:r>
            <a:r>
              <a:rPr lang="en-US" altLang="zh-TW" sz="1400" dirty="0" err="1" smtClean="0"/>
              <a:t>esource_id</a:t>
            </a:r>
            <a:r>
              <a:rPr lang="en-US" altLang="zh-TW" sz="1400" dirty="0" smtClean="0"/>
              <a:t> : data id</a:t>
            </a:r>
          </a:p>
          <a:p>
            <a:r>
              <a:rPr lang="en-US" altLang="zh-TW" sz="1400" dirty="0"/>
              <a:t>s</a:t>
            </a:r>
            <a:r>
              <a:rPr lang="en-US" altLang="zh-TW" sz="1400" dirty="0" smtClean="0"/>
              <a:t>tatus : http </a:t>
            </a:r>
            <a:r>
              <a:rPr lang="zh-TW" altLang="en-US" sz="1400" dirty="0" smtClean="0"/>
              <a:t>回傳碼 </a:t>
            </a:r>
            <a:endParaRPr lang="en-US" altLang="zh-TW" sz="1400" dirty="0" smtClean="0"/>
          </a:p>
          <a:p>
            <a:r>
              <a:rPr lang="en-US" altLang="zh-TW" sz="1400" dirty="0"/>
              <a:t>p</a:t>
            </a:r>
            <a:r>
              <a:rPr lang="en-US" altLang="zh-TW" sz="1400" dirty="0" smtClean="0"/>
              <a:t>rocessed : </a:t>
            </a:r>
            <a:r>
              <a:rPr lang="zh-TW" altLang="en-US" sz="1400" dirty="0" smtClean="0"/>
              <a:t>是否處理過</a:t>
            </a:r>
            <a:endParaRPr lang="en-US" altLang="zh-TW" sz="1400" dirty="0" smtClean="0"/>
          </a:p>
          <a:p>
            <a:r>
              <a:rPr lang="en-US" altLang="zh-TW" sz="1400" dirty="0" smtClean="0"/>
              <a:t>skip : retry</a:t>
            </a:r>
            <a:r>
              <a:rPr lang="zh-TW" altLang="en-US" sz="1400" dirty="0" smtClean="0"/>
              <a:t>太多次則停止再</a:t>
            </a:r>
            <a:r>
              <a:rPr lang="en-US" altLang="zh-TW" sz="1400" dirty="0" smtClean="0"/>
              <a:t>try</a:t>
            </a:r>
            <a:endParaRPr lang="zh-TW" altLang="en-US" sz="1400" dirty="0"/>
          </a:p>
        </p:txBody>
      </p:sp>
      <p:sp>
        <p:nvSpPr>
          <p:cNvPr id="45" name="矩形圖說文字 44"/>
          <p:cNvSpPr/>
          <p:nvPr/>
        </p:nvSpPr>
        <p:spPr>
          <a:xfrm>
            <a:off x="6600996" y="5711077"/>
            <a:ext cx="2408911" cy="961501"/>
          </a:xfrm>
          <a:prstGeom prst="wedgeRectCallout">
            <a:avLst>
              <a:gd name="adj1" fmla="val -57675"/>
              <a:gd name="adj2" fmla="val 1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匯入</a:t>
            </a:r>
            <a:r>
              <a:rPr lang="en-US" altLang="zh-TW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ckan</a:t>
            </a:r>
            <a:r>
              <a:rPr lang="zh-TW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中的屬性</a:t>
            </a:r>
            <a:endParaRPr lang="en-US" altLang="zh-TW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1400" dirty="0" err="1" smtClean="0"/>
              <a:t>url</a:t>
            </a:r>
            <a:r>
              <a:rPr lang="en-US" altLang="zh-TW" sz="1400" dirty="0" smtClean="0"/>
              <a:t> : </a:t>
            </a:r>
            <a:r>
              <a:rPr lang="zh-TW" altLang="en-US" sz="1400" dirty="0" smtClean="0"/>
              <a:t>下載的連結</a:t>
            </a:r>
            <a:endParaRPr lang="en-US" altLang="zh-TW" sz="1400" dirty="0" smtClean="0"/>
          </a:p>
          <a:p>
            <a:r>
              <a:rPr lang="en-US" altLang="zh-TW" sz="1400" dirty="0" smtClean="0"/>
              <a:t>Format : </a:t>
            </a:r>
            <a:r>
              <a:rPr lang="zh-TW" altLang="en-US" sz="1400" dirty="0" smtClean="0"/>
              <a:t>檔案屬性</a:t>
            </a:r>
            <a:endParaRPr lang="en-US" altLang="zh-TW" sz="1400" dirty="0" smtClean="0"/>
          </a:p>
          <a:p>
            <a:r>
              <a:rPr lang="en-US" altLang="zh-TW" sz="1400" dirty="0" smtClean="0"/>
              <a:t>Processed : </a:t>
            </a:r>
            <a:r>
              <a:rPr lang="zh-TW" altLang="en-US" sz="1400" dirty="0" smtClean="0"/>
              <a:t>是否處理過</a:t>
            </a:r>
            <a:endParaRPr lang="zh-TW" altLang="en-US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426" y="5433443"/>
            <a:ext cx="5605483" cy="292228"/>
          </a:xfrm>
          <a:prstGeom prst="rect">
            <a:avLst/>
          </a:prstGeom>
        </p:spPr>
      </p:pic>
      <p:sp>
        <p:nvSpPr>
          <p:cNvPr id="19" name="矩形圖說文字 18"/>
          <p:cNvSpPr/>
          <p:nvPr/>
        </p:nvSpPr>
        <p:spPr>
          <a:xfrm>
            <a:off x="6349173" y="4470355"/>
            <a:ext cx="2721627" cy="1131875"/>
          </a:xfrm>
          <a:prstGeom prst="wedgeRectCallout">
            <a:avLst>
              <a:gd name="adj1" fmla="val -70593"/>
              <a:gd name="adj2" fmla="val 468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紀錄個別資料的匯入</a:t>
            </a:r>
            <a:r>
              <a:rPr lang="en-US" altLang="zh-TW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ckan</a:t>
            </a:r>
            <a:r>
              <a:rPr lang="zh-TW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的狀況</a:t>
            </a:r>
            <a:endParaRPr lang="en-US" altLang="zh-TW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1400" dirty="0" err="1" smtClean="0"/>
              <a:t>datetime</a:t>
            </a:r>
            <a:r>
              <a:rPr lang="en-US" altLang="zh-TW" sz="1400" dirty="0" smtClean="0"/>
              <a:t> : </a:t>
            </a:r>
            <a:r>
              <a:rPr lang="zh-TW" altLang="en-US" sz="1400" dirty="0" smtClean="0"/>
              <a:t>是否處理過</a:t>
            </a:r>
            <a:endParaRPr lang="en-US" altLang="zh-TW" sz="1400" dirty="0" smtClean="0"/>
          </a:p>
          <a:p>
            <a:r>
              <a:rPr lang="en-US" altLang="zh-TW" sz="1400" dirty="0" smtClean="0"/>
              <a:t>comment : </a:t>
            </a:r>
            <a:r>
              <a:rPr lang="zh-TW" altLang="en-US" sz="1400" dirty="0" smtClean="0"/>
              <a:t>通常</a:t>
            </a:r>
            <a:r>
              <a:rPr lang="en-US" altLang="zh-TW" sz="1400" dirty="0" smtClean="0"/>
              <a:t>null</a:t>
            </a:r>
          </a:p>
          <a:p>
            <a:r>
              <a:rPr lang="en-US" altLang="zh-TW" sz="1400" dirty="0" smtClean="0"/>
              <a:t>status:</a:t>
            </a:r>
            <a:r>
              <a:rPr lang="zh-TW" altLang="en-US" sz="1400" dirty="0" smtClean="0"/>
              <a:t> 是否匯入成功</a:t>
            </a:r>
            <a:endParaRPr lang="en-US" altLang="zh-TW" sz="1400" dirty="0" smtClean="0"/>
          </a:p>
          <a:p>
            <a:r>
              <a:rPr lang="en-US" altLang="zh-TW" sz="1400" dirty="0" err="1"/>
              <a:t>f</a:t>
            </a:r>
            <a:r>
              <a:rPr lang="en-US" altLang="zh-TW" sz="1400" dirty="0" err="1" smtClean="0"/>
              <a:t>ile_id</a:t>
            </a:r>
            <a:r>
              <a:rPr lang="en-US" altLang="zh-TW" sz="1400" dirty="0" smtClean="0"/>
              <a:t> : </a:t>
            </a:r>
            <a:r>
              <a:rPr lang="zh-TW" altLang="en-US" sz="1400" dirty="0" smtClean="0"/>
              <a:t>等</a:t>
            </a:r>
            <a:r>
              <a:rPr lang="zh-TW" altLang="en-US" sz="1400" dirty="0"/>
              <a:t>於</a:t>
            </a:r>
            <a:r>
              <a:rPr lang="en-US" altLang="zh-TW" sz="1400" dirty="0" err="1" smtClean="0"/>
              <a:t>resource_id</a:t>
            </a:r>
            <a:r>
              <a:rPr lang="en-US" altLang="zh-TW" sz="1400" dirty="0" smtClean="0"/>
              <a:t>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733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415" y="3411670"/>
            <a:ext cx="4772025" cy="278130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查詢所有資料集之歷史清單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4685" y="3524932"/>
            <a:ext cx="391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1.1 Query  http</a:t>
            </a:r>
            <a:r>
              <a:rPr lang="en-US" altLang="zh-TW" dirty="0"/>
              <a:t>://data.gov.tw/api/v1/rest/dataset/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7" y="1339175"/>
            <a:ext cx="2171700" cy="8477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170" y="1339175"/>
            <a:ext cx="2038350" cy="800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41535" y="2518460"/>
            <a:ext cx="1845858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資料擷取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94226" y="2518460"/>
            <a:ext cx="186834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分析匯入引擎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44999" y="1599275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元件中介資料庫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name : 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ipgod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91805" y="5787204"/>
            <a:ext cx="272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1.3  insert to </a:t>
            </a:r>
            <a:r>
              <a:rPr lang="en-US" altLang="zh-TW" dirty="0" err="1" smtClean="0"/>
              <a:t>ipgod.dataset</a:t>
            </a:r>
            <a:r>
              <a:rPr lang="en-US" altLang="zh-TW" dirty="0" smtClean="0"/>
              <a:t>  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1941535" y="2186900"/>
            <a:ext cx="175364" cy="3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388557" y="2186900"/>
            <a:ext cx="216857" cy="3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3594970" y="2186900"/>
            <a:ext cx="192423" cy="32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490598" y="2216738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521744" y="2044700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155257" y="2123141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1.3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24685" y="4698214"/>
            <a:ext cx="225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1.2 return : </a:t>
            </a:r>
            <a:r>
              <a:rPr lang="zh-TW" altLang="en-US" dirty="0" smtClean="0"/>
              <a:t>到目前為止所有的</a:t>
            </a:r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155257" y="5026276"/>
            <a:ext cx="1857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Ipgod.dataset</a:t>
            </a:r>
            <a:endParaRPr lang="zh-TW" altLang="en-US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5257" y="5395608"/>
            <a:ext cx="1857375" cy="1152525"/>
          </a:xfrm>
          <a:prstGeom prst="rect">
            <a:avLst/>
          </a:prstGeom>
        </p:spPr>
      </p:pic>
      <p:cxnSp>
        <p:nvCxnSpPr>
          <p:cNvPr id="34" name="直線接點 33"/>
          <p:cNvCxnSpPr/>
          <p:nvPr/>
        </p:nvCxnSpPr>
        <p:spPr>
          <a:xfrm flipV="1">
            <a:off x="0" y="3256767"/>
            <a:ext cx="9144000" cy="12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09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053" y="3766803"/>
            <a:ext cx="3660548" cy="1320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</a:t>
            </a:r>
            <a:r>
              <a:rPr lang="zh-TW" altLang="en-US" dirty="0"/>
              <a:t>延伸</a:t>
            </a:r>
            <a:r>
              <a:rPr lang="zh-TW" altLang="en-US" dirty="0" smtClean="0"/>
              <a:t>資料集得資料資訊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4685" y="3524932"/>
            <a:ext cx="2254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2.1 </a:t>
            </a:r>
            <a:r>
              <a:rPr lang="en-US" altLang="zh-TW" dirty="0"/>
              <a:t>Query  http://data.gov.tw/api/v1/rest/dataset</a:t>
            </a:r>
            <a:r>
              <a:rPr lang="en-US" altLang="zh-TW" dirty="0" smtClean="0"/>
              <a:t>/&lt;dataset_id&gt;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7" y="1339175"/>
            <a:ext cx="2171700" cy="8477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170" y="1339175"/>
            <a:ext cx="2038350" cy="800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41535" y="2518460"/>
            <a:ext cx="1845858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資料擷取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94226" y="2518460"/>
            <a:ext cx="186834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分析匯入引擎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44999" y="1599275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元件中介資料庫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name : 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ipgod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7108" y="5512335"/>
            <a:ext cx="7431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2.3  insert to </a:t>
            </a:r>
            <a:r>
              <a:rPr lang="en-US" altLang="zh-TW" dirty="0" err="1" smtClean="0"/>
              <a:t>ipgod.dataset</a:t>
            </a:r>
            <a:r>
              <a:rPr lang="en-US" altLang="zh-TW" dirty="0" smtClean="0"/>
              <a:t>.[processed =</a:t>
            </a:r>
            <a:r>
              <a:rPr lang="en-US" altLang="zh-TW" dirty="0" err="1" smtClean="0"/>
              <a:t>ture</a:t>
            </a:r>
            <a:r>
              <a:rPr lang="en-US" altLang="zh-TW" dirty="0" smtClean="0"/>
              <a:t>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2.4  </a:t>
            </a:r>
            <a:r>
              <a:rPr lang="en-US" altLang="zh-TW" dirty="0"/>
              <a:t>insert to </a:t>
            </a:r>
            <a:r>
              <a:rPr lang="en-US" altLang="zh-TW" dirty="0" err="1"/>
              <a:t>ipgod</a:t>
            </a:r>
            <a:r>
              <a:rPr lang="en-US" altLang="zh-TW" dirty="0" smtClean="0"/>
              <a:t>.</a:t>
            </a:r>
            <a:r>
              <a:rPr lang="en-US" altLang="zh-TW" dirty="0"/>
              <a:t> </a:t>
            </a:r>
            <a:r>
              <a:rPr lang="en-US" altLang="zh-TW" dirty="0" err="1" smtClean="0"/>
              <a:t>ckan_download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( </a:t>
            </a:r>
            <a:r>
              <a:rPr lang="zh-TW" altLang="en-US" dirty="0" smtClean="0"/>
              <a:t>紀錄下載的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中的個別</a:t>
            </a:r>
            <a:r>
              <a:rPr lang="en-US" altLang="zh-TW" dirty="0" smtClean="0"/>
              <a:t>data )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1941535" y="2186900"/>
            <a:ext cx="175364" cy="3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388557" y="2186900"/>
            <a:ext cx="216857" cy="3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3594970" y="2186900"/>
            <a:ext cx="192423" cy="32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490598" y="2216738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521744" y="2044700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81700" y="2085439"/>
            <a:ext cx="53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2.3</a:t>
            </a:r>
          </a:p>
          <a:p>
            <a:r>
              <a:rPr lang="en-US" altLang="zh-TW" dirty="0" smtClean="0"/>
              <a:t>2.4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24685" y="4761502"/>
            <a:ext cx="225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2.2 return : dataset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metadata 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4368" y="3724518"/>
            <a:ext cx="1857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Ipgod.dataset</a:t>
            </a:r>
            <a:endParaRPr lang="zh-TW" altLang="en-US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0" y="3256767"/>
            <a:ext cx="9144000" cy="12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2605414" y="3319038"/>
            <a:ext cx="43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ataset_id</a:t>
            </a:r>
            <a:r>
              <a:rPr lang="en-US" altLang="zh-TW" dirty="0" smtClean="0"/>
              <a:t> =  </a:t>
            </a:r>
            <a:r>
              <a:rPr lang="en-US" altLang="zh-TW" dirty="0" err="1" smtClean="0"/>
              <a:t>ipgod.dataset</a:t>
            </a:r>
            <a:r>
              <a:rPr lang="en-US" altLang="zh-TW" dirty="0" smtClean="0"/>
              <a:t>.[</a:t>
            </a:r>
            <a:r>
              <a:rPr lang="en-US" altLang="zh-TW" dirty="0" err="1" smtClean="0"/>
              <a:t>package_name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368" y="4040691"/>
            <a:ext cx="1905000" cy="809625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3250" y="5386559"/>
            <a:ext cx="3970750" cy="1323975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6653602" y="5047387"/>
            <a:ext cx="22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</a:t>
            </a:r>
            <a:r>
              <a:rPr lang="en-US" altLang="zh-TW" dirty="0" err="1" smtClean="0"/>
              <a:t>kan_download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062296"/>
      </p:ext>
    </p:extLst>
  </p:cSld>
  <p:clrMapOvr>
    <a:masterClrMapping/>
  </p:clrMapOvr>
</p:sld>
</file>

<file path=ppt/theme/theme1.xml><?xml version="1.0" encoding="utf-8"?>
<a:theme xmlns:a="http://schemas.openxmlformats.org/drawingml/2006/main" name="NARL_sh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nchc投影片範本檔</Template>
  <TotalTime>979</TotalTime>
  <Words>896</Words>
  <Application>Microsoft Macintosh PowerPoint</Application>
  <PresentationFormat>如螢幕大小 (4:3)</PresentationFormat>
  <Paragraphs>279</Paragraphs>
  <Slides>29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NARL_shan</vt:lpstr>
      <vt:lpstr>政府開放資料彙整平台之建立</vt:lpstr>
      <vt:lpstr>Outline</vt:lpstr>
      <vt:lpstr>動機</vt:lpstr>
      <vt:lpstr>PowerPoint 簡報</vt:lpstr>
      <vt:lpstr>前處理</vt:lpstr>
      <vt:lpstr>PowerPoint 簡報</vt:lpstr>
      <vt:lpstr>0. DB table說明</vt:lpstr>
      <vt:lpstr>1. 查詢所有資料集之歷史清單</vt:lpstr>
      <vt:lpstr>2. 延伸資料集得資料資訊</vt:lpstr>
      <vt:lpstr>3. 下載資料</vt:lpstr>
      <vt:lpstr>4. 匯入ipgod ckan</vt:lpstr>
      <vt:lpstr>完成</vt:lpstr>
      <vt:lpstr>A. 持續更新資料模式</vt:lpstr>
      <vt:lpstr>資料平台</vt:lpstr>
      <vt:lpstr>PowerPoint 簡報</vt:lpstr>
      <vt:lpstr>CKAN 簡介</vt:lpstr>
      <vt:lpstr>CKAN架構 (使用到的技術工具)</vt:lpstr>
      <vt:lpstr>功能(1)</vt:lpstr>
      <vt:lpstr>功能(2)</vt:lpstr>
      <vt:lpstr>功能(3)</vt:lpstr>
      <vt:lpstr>客製化功能 (需登入才有)</vt:lpstr>
      <vt:lpstr>客製化功能1 : 勾選匯入 nchc braavos 資料</vt:lpstr>
      <vt:lpstr>客製化功能(2) : 進階資料分析平台</vt:lpstr>
      <vt:lpstr>客製化功能(3) : 給我們建議</vt:lpstr>
      <vt:lpstr>Ipgod maintenance (1)</vt:lpstr>
      <vt:lpstr>Ipgod maintenance (2)</vt:lpstr>
      <vt:lpstr>結論</vt:lpstr>
      <vt:lpstr>Conclusions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IPGOD</dc:title>
  <dc:creator>蕭國展</dc:creator>
  <cp:lastModifiedBy>waue chen</cp:lastModifiedBy>
  <cp:revision>180</cp:revision>
  <dcterms:created xsi:type="dcterms:W3CDTF">2017-02-08T04:11:23Z</dcterms:created>
  <dcterms:modified xsi:type="dcterms:W3CDTF">2017-05-19T02:09:02Z</dcterms:modified>
</cp:coreProperties>
</file>