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t01" initials="a" lastIdx="1" clrIdx="0">
    <p:extLst>
      <p:ext uri="{19B8F6BF-5375-455C-9EA6-DF929625EA0E}">
        <p15:presenceInfo xmlns:p15="http://schemas.microsoft.com/office/powerpoint/2012/main" userId="ast01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38" autoAdjust="0"/>
    <p:restoredTop sz="94660"/>
  </p:normalViewPr>
  <p:slideViewPr>
    <p:cSldViewPr snapToGrid="0">
      <p:cViewPr>
        <p:scale>
          <a:sx n="75" d="100"/>
          <a:sy n="75" d="100"/>
        </p:scale>
        <p:origin x="462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7-10T17:44:44.553" idx="1">
    <p:pos x="4184" y="484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AFF37F-9F13-4762-8186-FDE4ADB16D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7477ABC-29D7-4F55-9A50-905433DE73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32905A-B4EC-4052-865B-F78876AFE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87AB3-80A3-4052-A621-2EF9F8B224B6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8D7F0A-ADF9-4B01-9945-4D401726B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1B016B-DB28-4CDA-A297-39C4E65B7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B9F49-F797-4958-A8D7-1C77784A21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1432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AEC189-3794-4D95-B086-C6A7AA76B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216D188-1839-47FD-A9ED-DB02E355D4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86D1E5-41FE-4DFB-A011-E90630B34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87AB3-80A3-4052-A621-2EF9F8B224B6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1E5F4F-5853-4468-87CF-7F3765B61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0C9296-3A59-45AD-8463-80013C873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B9F49-F797-4958-A8D7-1C77784A21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9310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961AC7C-127B-43EB-977F-78E48F1388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A94E950-3B36-48D8-8D45-2316F0360C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34AEFC-FF9C-4627-8871-92E9315DD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87AB3-80A3-4052-A621-2EF9F8B224B6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F08FF3-E45F-4FED-B40E-E91B6DE25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463EF8-0CC4-4C3E-86E1-0A14FD026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B9F49-F797-4958-A8D7-1C77784A21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9586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99EC04-549E-45B0-8E32-018D49303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262640-2EBF-4DEF-9508-0E97FCE31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3446A6-DDC0-4ECE-839B-44ABF97C7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87AB3-80A3-4052-A621-2EF9F8B224B6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826459-BFD1-4309-B87C-BA1316D34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8917C-E1BF-4888-B354-9E3B38540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B9F49-F797-4958-A8D7-1C77784A21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9438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83EDA-5233-48D7-B8CF-BE2077A6F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0D431A-59D8-447A-BC4B-3A24E9927E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2EB7A6-DBDD-48B3-8E56-24E553D24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87AB3-80A3-4052-A621-2EF9F8B224B6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8A47CF-3499-4F9A-8CC7-7EA6B179F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3202E0-50D1-4AFF-A9F3-72DADA482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B9F49-F797-4958-A8D7-1C77784A21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4579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C39032-199D-4872-9B60-06485E87D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A5FD9-6086-411C-8B0E-459A5CD422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BE79883-5EF6-46C4-9DCE-E3FE519CDE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A2B1BC-3DA5-4359-9E94-733BA191F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87AB3-80A3-4052-A621-2EF9F8B224B6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BCA367-A1C3-4CA5-8710-2E9359077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FCD0D75-CC9F-4010-8C99-25A0991C2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B9F49-F797-4958-A8D7-1C77784A21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9439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F1588F-4D31-4708-B6D4-19554E584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DFA182D-87A4-4EF0-85EC-693663118E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1BC4E03-A6B6-4F06-99EA-7B7E9E2670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A51DB8F-E285-4D39-89AE-FA55760ACE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18B55CE-D354-468B-AB12-DA9B1C0920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45874B7-B174-445D-B91D-5C8E4BA6E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87AB3-80A3-4052-A621-2EF9F8B224B6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32234B6-AB84-4C80-8ED1-37AE80EB6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7074D0E-9240-4DB1-A0F0-1DEEB1543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B9F49-F797-4958-A8D7-1C77784A21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5603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D30209-C186-4921-A10F-5835F7A0B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32BE56A-5204-4097-B788-B0B3131E1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87AB3-80A3-4052-A621-2EF9F8B224B6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FF9B2F8-3C58-47CE-A6B0-0FB9F2336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2F5746B-6409-4371-8166-05DC5C660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B9F49-F797-4958-A8D7-1C77784A21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5669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4CA1CB4-F9C1-455B-AE2C-AF72260E6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87AB3-80A3-4052-A621-2EF9F8B224B6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8791EA7-2A26-4569-9136-37A5FD9D1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4DDF061-EDDA-47CE-961F-B4104B9E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B9F49-F797-4958-A8D7-1C77784A21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3005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26891B-61D5-4CE9-BEDE-52F24D79D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F4EE88-69C8-44E3-A423-58DC87F41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EA7673B-0736-4C8F-B2E8-26D019AF58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D6F710-D93E-4696-BB24-DCB0C79AC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87AB3-80A3-4052-A621-2EF9F8B224B6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6677B9F-D0B2-48B5-9765-459E92BB5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613514-0DCE-401F-BB5F-D99B26A10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B9F49-F797-4958-A8D7-1C77784A21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5862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0F11A1-412F-40C1-A4D2-C36CB1820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8A069C8-843B-4E6C-8E3B-76EF027577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6644CB4-190A-44C9-9E2A-1F3C0B0D24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E2202D-15D1-4B13-A60C-51A83B95A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87AB3-80A3-4052-A621-2EF9F8B224B6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F50382-F4E4-4AD4-AADD-E82CECC7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67AAD94-F21C-46A8-A29C-43398C955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B9F49-F797-4958-A8D7-1C77784A21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4778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2677C27-33F5-4EEA-B96C-4465DB08D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FEBE62-4D33-4E6B-B692-E82A45F4AE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0CD93B-EA22-4EC6-B1FF-4E052547E3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87AB3-80A3-4052-A621-2EF9F8B224B6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1BD0C3-6687-41B4-BD45-C7271BC8BE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D38FB2-5355-4AC3-88C2-6FAEEF932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7B9F49-F797-4958-A8D7-1C77784A21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8408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1AB87B4A-9598-469B-9CF6-5E94AFCDE2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8240815"/>
              </p:ext>
            </p:extLst>
          </p:nvPr>
        </p:nvGraphicFramePr>
        <p:xfrm>
          <a:off x="1572768" y="337312"/>
          <a:ext cx="9582914" cy="6315940"/>
        </p:xfrm>
        <a:graphic>
          <a:graphicData uri="http://schemas.openxmlformats.org/drawingml/2006/table">
            <a:tbl>
              <a:tblPr/>
              <a:tblGrid>
                <a:gridCol w="680892">
                  <a:extLst>
                    <a:ext uri="{9D8B030D-6E8A-4147-A177-3AD203B41FA5}">
                      <a16:colId xmlns:a16="http://schemas.microsoft.com/office/drawing/2014/main" val="2722221856"/>
                    </a:ext>
                  </a:extLst>
                </a:gridCol>
                <a:gridCol w="1008728">
                  <a:extLst>
                    <a:ext uri="{9D8B030D-6E8A-4147-A177-3AD203B41FA5}">
                      <a16:colId xmlns:a16="http://schemas.microsoft.com/office/drawing/2014/main" val="4110644413"/>
                    </a:ext>
                  </a:extLst>
                </a:gridCol>
                <a:gridCol w="1859842">
                  <a:extLst>
                    <a:ext uri="{9D8B030D-6E8A-4147-A177-3AD203B41FA5}">
                      <a16:colId xmlns:a16="http://schemas.microsoft.com/office/drawing/2014/main" val="2037750674"/>
                    </a:ext>
                  </a:extLst>
                </a:gridCol>
                <a:gridCol w="6033452">
                  <a:extLst>
                    <a:ext uri="{9D8B030D-6E8A-4147-A177-3AD203B41FA5}">
                      <a16:colId xmlns:a16="http://schemas.microsoft.com/office/drawing/2014/main" val="1854312545"/>
                    </a:ext>
                  </a:extLst>
                </a:gridCol>
              </a:tblGrid>
              <a:tr h="177126"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800" b="1" dirty="0">
                          <a:effectLst/>
                        </a:rPr>
                        <a:t>구분</a:t>
                      </a:r>
                    </a:p>
                  </a:txBody>
                  <a:tcPr marL="14339" marR="14339" marT="9559" marB="955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800" b="1" dirty="0">
                          <a:effectLst/>
                        </a:rPr>
                        <a:t>주기능</a:t>
                      </a:r>
                    </a:p>
                  </a:txBody>
                  <a:tcPr marL="14339" marR="14339" marT="9559" marB="955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altLang="ko-KR" sz="800" b="1" dirty="0">
                        <a:effectLst/>
                      </a:endParaRPr>
                    </a:p>
                    <a:p>
                      <a:pPr algn="ctr" rtl="0" fontAlgn="b"/>
                      <a:r>
                        <a:rPr lang="ko-KR" altLang="en-US" sz="800" b="1" dirty="0">
                          <a:effectLst/>
                        </a:rPr>
                        <a:t>상세기능</a:t>
                      </a:r>
                      <a:endParaRPr lang="en-US" altLang="ko-KR" sz="800" b="1" dirty="0">
                        <a:effectLst/>
                      </a:endParaRPr>
                    </a:p>
                    <a:p>
                      <a:pPr algn="ctr" rtl="0" fontAlgn="b"/>
                      <a:endParaRPr lang="ko-KR" altLang="en-US" sz="800" b="1" dirty="0">
                        <a:effectLst/>
                      </a:endParaRPr>
                    </a:p>
                  </a:txBody>
                  <a:tcPr marL="14339" marR="14339" marT="9559" marB="955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800" b="1" dirty="0">
                          <a:effectLst/>
                        </a:rPr>
                        <a:t>설명</a:t>
                      </a:r>
                    </a:p>
                  </a:txBody>
                  <a:tcPr marL="14339" marR="14339" marT="9559" marB="955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2482768"/>
                  </a:ext>
                </a:extLst>
              </a:tr>
              <a:tr h="3488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dirty="0">
                          <a:effectLst/>
                        </a:rPr>
                        <a:t>1. </a:t>
                      </a:r>
                      <a:r>
                        <a:rPr lang="ko-KR" altLang="en-US" sz="800" dirty="0">
                          <a:effectLst/>
                        </a:rPr>
                        <a:t>회원가입</a:t>
                      </a:r>
                    </a:p>
                  </a:txBody>
                  <a:tcPr marL="14339" marR="14339" marT="9559" marB="955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dirty="0">
                          <a:effectLst/>
                        </a:rPr>
                        <a:t>1.1 SNS </a:t>
                      </a:r>
                      <a:r>
                        <a:rPr lang="ko-KR" altLang="en-US" sz="800" dirty="0">
                          <a:effectLst/>
                        </a:rPr>
                        <a:t>가입</a:t>
                      </a:r>
                    </a:p>
                  </a:txBody>
                  <a:tcPr marL="14339" marR="14339" marT="9559" marB="955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800" dirty="0">
                          <a:effectLst/>
                        </a:rPr>
                        <a:t>1-1-1 </a:t>
                      </a:r>
                      <a:r>
                        <a:rPr lang="ko-KR" altLang="en-US" sz="800" dirty="0">
                          <a:effectLst/>
                        </a:rPr>
                        <a:t>사용자의 </a:t>
                      </a:r>
                      <a:r>
                        <a:rPr lang="en-US" altLang="ko-KR" sz="800" dirty="0">
                          <a:effectLst/>
                        </a:rPr>
                        <a:t>ID</a:t>
                      </a:r>
                      <a:r>
                        <a:rPr lang="ko-KR" altLang="en-US" sz="800" dirty="0">
                          <a:effectLst/>
                        </a:rPr>
                        <a:t>와 패스워드 입력</a:t>
                      </a:r>
                    </a:p>
                  </a:txBody>
                  <a:tcPr marL="14339" marR="14339" marT="9559" marB="955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800" b="0" dirty="0"/>
                        <a:t>해당 홈페이지에 회원가입을 하려는 사용자의 </a:t>
                      </a:r>
                      <a:r>
                        <a:rPr lang="en-US" altLang="ko-KR" sz="800" b="0" dirty="0"/>
                        <a:t>ID</a:t>
                      </a:r>
                      <a:r>
                        <a:rPr lang="ko-KR" altLang="en-US" sz="800" b="0" dirty="0"/>
                        <a:t>와 비밀번호를 저장하여 다음 로그인 시 접속</a:t>
                      </a:r>
                      <a:endParaRPr lang="ko-KR" altLang="en-US" sz="700" b="0" dirty="0">
                        <a:effectLst/>
                      </a:endParaRPr>
                    </a:p>
                  </a:txBody>
                  <a:tcPr marL="14339" marR="14339" marT="9559" marB="955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8973074"/>
                  </a:ext>
                </a:extLst>
              </a:tr>
              <a:tr h="348886">
                <a:tc rowSpan="4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>
                          <a:effectLst/>
                        </a:rPr>
                        <a:t>2. </a:t>
                      </a:r>
                      <a:r>
                        <a:rPr lang="ko-KR" altLang="en-US" sz="800">
                          <a:effectLst/>
                        </a:rPr>
                        <a:t>로그인</a:t>
                      </a:r>
                    </a:p>
                  </a:txBody>
                  <a:tcPr marL="14339" marR="14339" marT="9559" marB="955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800" dirty="0">
                          <a:effectLst/>
                        </a:rPr>
                        <a:t>2.1 </a:t>
                      </a:r>
                      <a:r>
                        <a:rPr lang="ko-KR" altLang="en-US" sz="800" dirty="0">
                          <a:effectLst/>
                        </a:rPr>
                        <a:t>로그인</a:t>
                      </a:r>
                    </a:p>
                  </a:txBody>
                  <a:tcPr marL="14339" marR="14339" marT="9559" marB="955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800" dirty="0">
                          <a:effectLst/>
                        </a:rPr>
                        <a:t>2-1-1 </a:t>
                      </a:r>
                      <a:r>
                        <a:rPr lang="ko-KR" altLang="en-US" sz="800" dirty="0">
                          <a:effectLst/>
                        </a:rPr>
                        <a:t>로그인 상태 유지</a:t>
                      </a:r>
                    </a:p>
                  </a:txBody>
                  <a:tcPr marL="14339" marR="14339" marT="9559" marB="955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800" b="0" dirty="0"/>
                        <a:t>홈페이지에 재접속시 로그인을 다시 할 필요없이 일정시간 유지하게 해주는 기능</a:t>
                      </a:r>
                      <a:endParaRPr lang="ko-KR" altLang="en-US" sz="700" b="0" dirty="0">
                        <a:effectLst/>
                      </a:endParaRPr>
                    </a:p>
                  </a:txBody>
                  <a:tcPr marL="14339" marR="14339" marT="9559" marB="955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4664361"/>
                  </a:ext>
                </a:extLst>
              </a:tr>
              <a:tr h="3488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800">
                          <a:effectLst/>
                        </a:rPr>
                        <a:t>2.2 </a:t>
                      </a:r>
                      <a:r>
                        <a:rPr lang="ko-KR" altLang="en-US" sz="800">
                          <a:effectLst/>
                        </a:rPr>
                        <a:t>로그아웃</a:t>
                      </a:r>
                    </a:p>
                  </a:txBody>
                  <a:tcPr marL="14339" marR="14339" marT="9559" marB="955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800" dirty="0">
                          <a:effectLst/>
                        </a:rPr>
                        <a:t>2-2-1 </a:t>
                      </a:r>
                      <a:r>
                        <a:rPr lang="ko-KR" altLang="en-US" sz="800" dirty="0">
                          <a:effectLst/>
                        </a:rPr>
                        <a:t>로그아웃 버튼 생성</a:t>
                      </a:r>
                    </a:p>
                  </a:txBody>
                  <a:tcPr marL="14339" marR="14339" marT="9559" marB="955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800" b="0" dirty="0"/>
                        <a:t>로그아웃 버튼을 클릭 시 해당사이트에서 로그인상태를 해제</a:t>
                      </a:r>
                      <a:endParaRPr lang="en-US" altLang="ko-KR" sz="700" b="0" dirty="0">
                        <a:effectLst/>
                      </a:endParaRPr>
                    </a:p>
                  </a:txBody>
                  <a:tcPr marL="14339" marR="14339" marT="9559" marB="955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2003317"/>
                  </a:ext>
                </a:extLst>
              </a:tr>
              <a:tr h="3488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800">
                          <a:effectLst/>
                        </a:rPr>
                        <a:t>2.3 </a:t>
                      </a:r>
                      <a:r>
                        <a:rPr lang="ko-KR" altLang="en-US" sz="800">
                          <a:effectLst/>
                        </a:rPr>
                        <a:t>회원탈퇴</a:t>
                      </a:r>
                    </a:p>
                  </a:txBody>
                  <a:tcPr marL="14339" marR="14339" marT="9559" marB="955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800" dirty="0">
                          <a:effectLst/>
                        </a:rPr>
                        <a:t>2-3-1 </a:t>
                      </a:r>
                      <a:r>
                        <a:rPr lang="ko-KR" altLang="en-US" sz="800" dirty="0">
                          <a:effectLst/>
                        </a:rPr>
                        <a:t>회원탈퇴 탭 생성</a:t>
                      </a:r>
                    </a:p>
                  </a:txBody>
                  <a:tcPr marL="14339" marR="14339" marT="9559" marB="955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800" b="0" dirty="0"/>
                        <a:t>회원탈퇴 시 다음 로그인 때 해당유저에 대한 정보가 없으므로 </a:t>
                      </a:r>
                      <a:r>
                        <a:rPr lang="en-US" altLang="ko-KR" sz="800" b="0" dirty="0"/>
                        <a:t>“ </a:t>
                      </a:r>
                      <a:r>
                        <a:rPr lang="ko-KR" altLang="en-US" sz="800" b="0" dirty="0"/>
                        <a:t>존재하지 않는 </a:t>
                      </a:r>
                      <a:r>
                        <a:rPr lang="en-US" altLang="ko-KR" sz="800" b="0" dirty="0"/>
                        <a:t>XX</a:t>
                      </a:r>
                      <a:r>
                        <a:rPr lang="ko-KR" altLang="en-US" sz="800" b="0" dirty="0"/>
                        <a:t>입니다</a:t>
                      </a:r>
                      <a:r>
                        <a:rPr lang="en-US" altLang="ko-KR" sz="800" b="0" dirty="0"/>
                        <a:t>” </a:t>
                      </a:r>
                      <a:r>
                        <a:rPr lang="ko-KR" altLang="en-US" sz="800" b="0" dirty="0"/>
                        <a:t>라고 설명</a:t>
                      </a:r>
                      <a:endParaRPr lang="ko-KR" altLang="en-US" sz="700" b="0" dirty="0">
                        <a:effectLst/>
                      </a:endParaRPr>
                    </a:p>
                  </a:txBody>
                  <a:tcPr marL="14339" marR="14339" marT="9559" marB="955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8416372"/>
                  </a:ext>
                </a:extLst>
              </a:tr>
              <a:tr h="3488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800">
                          <a:effectLst/>
                        </a:rPr>
                        <a:t>2.4 </a:t>
                      </a:r>
                      <a:r>
                        <a:rPr lang="ko-KR" altLang="en-US" sz="800">
                          <a:effectLst/>
                        </a:rPr>
                        <a:t>회원 정보 수정</a:t>
                      </a:r>
                    </a:p>
                  </a:txBody>
                  <a:tcPr marL="14339" marR="14339" marT="9559" marB="955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800">
                          <a:effectLst/>
                        </a:rPr>
                        <a:t>2.4.1 </a:t>
                      </a:r>
                      <a:r>
                        <a:rPr lang="ko-KR" altLang="en-US" sz="800">
                          <a:effectLst/>
                        </a:rPr>
                        <a:t>회원 정보 수정 버튼</a:t>
                      </a:r>
                    </a:p>
                  </a:txBody>
                  <a:tcPr marL="14339" marR="14339" marT="9559" marB="955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800" b="0" dirty="0"/>
                        <a:t>회원 정보를 수정할 수 있는 기능</a:t>
                      </a:r>
                      <a:endParaRPr lang="ko-KR" altLang="en-US" sz="700" b="0" dirty="0">
                        <a:effectLst/>
                      </a:endParaRPr>
                    </a:p>
                  </a:txBody>
                  <a:tcPr marL="14339" marR="14339" marT="9559" marB="955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5968434"/>
                  </a:ext>
                </a:extLst>
              </a:tr>
              <a:tr h="348886"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>
                          <a:effectLst/>
                        </a:rPr>
                        <a:t>3. </a:t>
                      </a:r>
                      <a:r>
                        <a:rPr lang="ko-KR" altLang="en-US" sz="800">
                          <a:effectLst/>
                        </a:rPr>
                        <a:t>일정 관리</a:t>
                      </a:r>
                    </a:p>
                  </a:txBody>
                  <a:tcPr marL="14339" marR="14339" marT="9559" marB="955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800">
                          <a:effectLst/>
                        </a:rPr>
                        <a:t>3.1 </a:t>
                      </a:r>
                      <a:r>
                        <a:rPr lang="ko-KR" altLang="en-US" sz="800">
                          <a:effectLst/>
                        </a:rPr>
                        <a:t>일정 등록</a:t>
                      </a:r>
                    </a:p>
                  </a:txBody>
                  <a:tcPr marL="14339" marR="14339" marT="9559" marB="955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800" dirty="0">
                          <a:effectLst/>
                        </a:rPr>
                        <a:t>3.1.1 </a:t>
                      </a:r>
                      <a:r>
                        <a:rPr lang="ko-KR" altLang="en-US" sz="800" dirty="0">
                          <a:effectLst/>
                        </a:rPr>
                        <a:t>등록버튼 생성</a:t>
                      </a:r>
                    </a:p>
                  </a:txBody>
                  <a:tcPr marL="14339" marR="14339" marT="9559" marB="955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800" b="0" dirty="0"/>
                        <a:t>등록버튼을 눌렀을 시 새로운 일정을 추가할 수 있는 기능</a:t>
                      </a:r>
                      <a:endParaRPr lang="ko-KR" altLang="en-US" sz="700" b="0" dirty="0">
                        <a:effectLst/>
                      </a:endParaRPr>
                    </a:p>
                  </a:txBody>
                  <a:tcPr marL="14339" marR="14339" marT="9559" marB="955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8000995"/>
                  </a:ext>
                </a:extLst>
              </a:tr>
              <a:tr h="34888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800" dirty="0">
                          <a:effectLst/>
                        </a:rPr>
                        <a:t>3.2 </a:t>
                      </a:r>
                      <a:r>
                        <a:rPr lang="ko-KR" altLang="en-US" sz="800" dirty="0">
                          <a:effectLst/>
                        </a:rPr>
                        <a:t>일정 수정</a:t>
                      </a:r>
                    </a:p>
                  </a:txBody>
                  <a:tcPr marL="14339" marR="14339" marT="9559" marB="955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800" dirty="0">
                          <a:effectLst/>
                        </a:rPr>
                        <a:t>3.2.1 </a:t>
                      </a:r>
                      <a:r>
                        <a:rPr lang="ko-KR" altLang="en-US" sz="800" dirty="0">
                          <a:effectLst/>
                        </a:rPr>
                        <a:t>수정버튼 생성</a:t>
                      </a:r>
                    </a:p>
                  </a:txBody>
                  <a:tcPr marL="14339" marR="14339" marT="9559" marB="955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800" b="0" dirty="0"/>
                        <a:t>수정버튼을 눌렀을 시 해당 일정내용을 수정할 수 있는 기능</a:t>
                      </a:r>
                      <a:endParaRPr lang="ko-KR" altLang="en-US" sz="700" b="0" dirty="0">
                        <a:effectLst/>
                      </a:endParaRPr>
                    </a:p>
                  </a:txBody>
                  <a:tcPr marL="14339" marR="14339" marT="9559" marB="955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9572550"/>
                  </a:ext>
                </a:extLst>
              </a:tr>
              <a:tr h="3488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800">
                          <a:effectLst/>
                        </a:rPr>
                        <a:t>3.3 </a:t>
                      </a:r>
                      <a:r>
                        <a:rPr lang="ko-KR" altLang="en-US" sz="800">
                          <a:effectLst/>
                        </a:rPr>
                        <a:t>일정 삭제</a:t>
                      </a:r>
                    </a:p>
                  </a:txBody>
                  <a:tcPr marL="14339" marR="14339" marT="9559" marB="955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800">
                          <a:effectLst/>
                        </a:rPr>
                        <a:t>3.3.1 </a:t>
                      </a:r>
                      <a:r>
                        <a:rPr lang="ko-KR" altLang="en-US" sz="800">
                          <a:effectLst/>
                        </a:rPr>
                        <a:t>삭제버튼 생성</a:t>
                      </a:r>
                    </a:p>
                  </a:txBody>
                  <a:tcPr marL="14339" marR="14339" marT="9559" marB="955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800" b="0" dirty="0"/>
                        <a:t>삭제버튼을 눌렀을 시 해당 일정을 삭제할 수 있는 기능</a:t>
                      </a:r>
                      <a:endParaRPr lang="ko-KR" altLang="en-US" sz="700" b="0" dirty="0">
                        <a:effectLst/>
                      </a:endParaRPr>
                    </a:p>
                  </a:txBody>
                  <a:tcPr marL="14339" marR="14339" marT="9559" marB="955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0366225"/>
                  </a:ext>
                </a:extLst>
              </a:tr>
              <a:tr h="348886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>
                          <a:effectLst/>
                        </a:rPr>
                        <a:t>4. </a:t>
                      </a:r>
                      <a:r>
                        <a:rPr lang="ko-KR" altLang="en-US" sz="800">
                          <a:effectLst/>
                        </a:rPr>
                        <a:t>검색 기능</a:t>
                      </a:r>
                    </a:p>
                  </a:txBody>
                  <a:tcPr marL="14339" marR="14339" marT="9559" marB="955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800">
                          <a:effectLst/>
                        </a:rPr>
                        <a:t>4.1 </a:t>
                      </a:r>
                      <a:r>
                        <a:rPr lang="ko-KR" altLang="en-US" sz="800">
                          <a:effectLst/>
                        </a:rPr>
                        <a:t>날짜 검색</a:t>
                      </a:r>
                    </a:p>
                  </a:txBody>
                  <a:tcPr marL="14339" marR="14339" marT="9559" marB="955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800">
                          <a:effectLst/>
                        </a:rPr>
                        <a:t>4.1.1 </a:t>
                      </a:r>
                      <a:r>
                        <a:rPr lang="ko-KR" altLang="en-US" sz="800">
                          <a:effectLst/>
                        </a:rPr>
                        <a:t>달력버튼 생성</a:t>
                      </a:r>
                    </a:p>
                  </a:txBody>
                  <a:tcPr marL="14339" marR="14339" marT="9559" marB="955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800" b="0" dirty="0"/>
                        <a:t>지정한 날짜 기간 내에 있는 모든 일정을 출력</a:t>
                      </a:r>
                      <a:endParaRPr lang="en-US" altLang="ko-KR" sz="700" b="0" dirty="0">
                        <a:effectLst/>
                      </a:endParaRPr>
                    </a:p>
                  </a:txBody>
                  <a:tcPr marL="14339" marR="14339" marT="9559" marB="955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9536284"/>
                  </a:ext>
                </a:extLst>
              </a:tr>
              <a:tr h="3488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800">
                          <a:effectLst/>
                        </a:rPr>
                        <a:t>4.2 </a:t>
                      </a:r>
                      <a:r>
                        <a:rPr lang="ko-KR" altLang="en-US" sz="800">
                          <a:effectLst/>
                        </a:rPr>
                        <a:t>키워드 검색</a:t>
                      </a:r>
                    </a:p>
                  </a:txBody>
                  <a:tcPr marL="14339" marR="14339" marT="9559" marB="955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800">
                          <a:effectLst/>
                        </a:rPr>
                        <a:t>4.2.1 </a:t>
                      </a:r>
                      <a:r>
                        <a:rPr lang="ko-KR" altLang="en-US" sz="800">
                          <a:effectLst/>
                        </a:rPr>
                        <a:t>특정 키워드 검색</a:t>
                      </a:r>
                    </a:p>
                  </a:txBody>
                  <a:tcPr marL="14339" marR="14339" marT="9559" marB="955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800" b="0" dirty="0"/>
                        <a:t>키워드만 입력하여 해당 키워드가 포함된 일정을 모두 출력하는 기능</a:t>
                      </a:r>
                      <a:endParaRPr lang="ko-KR" altLang="en-US" sz="700" b="0" dirty="0">
                        <a:effectLst/>
                      </a:endParaRPr>
                    </a:p>
                  </a:txBody>
                  <a:tcPr marL="14339" marR="14339" marT="9559" marB="955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094323"/>
                  </a:ext>
                </a:extLst>
              </a:tr>
              <a:tr h="348886"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>
                          <a:effectLst/>
                        </a:rPr>
                        <a:t>5. </a:t>
                      </a:r>
                      <a:r>
                        <a:rPr lang="ko-KR" altLang="en-US" sz="800">
                          <a:effectLst/>
                        </a:rPr>
                        <a:t>목록 분류</a:t>
                      </a:r>
                    </a:p>
                  </a:txBody>
                  <a:tcPr marL="14339" marR="14339" marT="9559" marB="955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800">
                          <a:effectLst/>
                        </a:rPr>
                        <a:t>5.1 </a:t>
                      </a:r>
                      <a:r>
                        <a:rPr lang="ko-KR" altLang="en-US" sz="800">
                          <a:effectLst/>
                        </a:rPr>
                        <a:t>직장</a:t>
                      </a:r>
                    </a:p>
                  </a:txBody>
                  <a:tcPr marL="14339" marR="14339" marT="9559" marB="955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800">
                          <a:effectLst/>
                        </a:rPr>
                        <a:t>5.1.1 </a:t>
                      </a:r>
                      <a:r>
                        <a:rPr lang="ko-KR" altLang="en-US" sz="800">
                          <a:effectLst/>
                        </a:rPr>
                        <a:t>드롭다운으로 선택</a:t>
                      </a:r>
                    </a:p>
                  </a:txBody>
                  <a:tcPr marL="14339" marR="14339" marT="9559" marB="955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800" b="0" dirty="0"/>
                        <a:t>직장의 스케줄만 조회 가능한 기능</a:t>
                      </a:r>
                      <a:endParaRPr lang="ko-KR" altLang="en-US" sz="700" b="0" dirty="0">
                        <a:effectLst/>
                      </a:endParaRPr>
                    </a:p>
                  </a:txBody>
                  <a:tcPr marL="14339" marR="14339" marT="9559" marB="955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7384694"/>
                  </a:ext>
                </a:extLst>
              </a:tr>
              <a:tr h="3488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800">
                          <a:effectLst/>
                        </a:rPr>
                        <a:t>5.2 </a:t>
                      </a:r>
                      <a:r>
                        <a:rPr lang="ko-KR" altLang="en-US" sz="800">
                          <a:effectLst/>
                        </a:rPr>
                        <a:t>일상</a:t>
                      </a:r>
                    </a:p>
                  </a:txBody>
                  <a:tcPr marL="14339" marR="14339" marT="9559" marB="955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800">
                          <a:effectLst/>
                        </a:rPr>
                        <a:t>5.2.1 </a:t>
                      </a:r>
                      <a:r>
                        <a:rPr lang="ko-KR" altLang="en-US" sz="800">
                          <a:effectLst/>
                        </a:rPr>
                        <a:t>드롭다운으로 선택</a:t>
                      </a:r>
                    </a:p>
                  </a:txBody>
                  <a:tcPr marL="14339" marR="14339" marT="9559" marB="955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800" b="0" dirty="0"/>
                        <a:t>일상의 스케줄만 조회 가능한 기능</a:t>
                      </a:r>
                      <a:endParaRPr lang="ko-KR" altLang="en-US" sz="700" b="0" dirty="0">
                        <a:effectLst/>
                      </a:endParaRPr>
                    </a:p>
                  </a:txBody>
                  <a:tcPr marL="14339" marR="14339" marT="9559" marB="955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8356731"/>
                  </a:ext>
                </a:extLst>
              </a:tr>
              <a:tr h="3488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800">
                          <a:effectLst/>
                        </a:rPr>
                        <a:t>5.3 </a:t>
                      </a:r>
                      <a:r>
                        <a:rPr lang="ko-KR" altLang="en-US" sz="800">
                          <a:effectLst/>
                        </a:rPr>
                        <a:t>전체</a:t>
                      </a:r>
                    </a:p>
                  </a:txBody>
                  <a:tcPr marL="14339" marR="14339" marT="9559" marB="955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800">
                          <a:effectLst/>
                        </a:rPr>
                        <a:t>5.3.1 </a:t>
                      </a:r>
                      <a:r>
                        <a:rPr lang="ko-KR" altLang="en-US" sz="800">
                          <a:effectLst/>
                        </a:rPr>
                        <a:t>드롭다운으로 선택</a:t>
                      </a:r>
                    </a:p>
                  </a:txBody>
                  <a:tcPr marL="14339" marR="14339" marT="9559" marB="955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800" b="0" dirty="0"/>
                        <a:t>모든 스케줄 보기</a:t>
                      </a:r>
                      <a:endParaRPr lang="ko-KR" altLang="en-US" sz="700" b="0" dirty="0">
                        <a:effectLst/>
                      </a:endParaRPr>
                    </a:p>
                  </a:txBody>
                  <a:tcPr marL="14339" marR="14339" marT="9559" marB="955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4703803"/>
                  </a:ext>
                </a:extLst>
              </a:tr>
              <a:tr h="348886">
                <a:tc rowSpan="4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>
                          <a:effectLst/>
                        </a:rPr>
                        <a:t>6. </a:t>
                      </a:r>
                      <a:r>
                        <a:rPr lang="ko-KR" altLang="en-US" sz="800">
                          <a:effectLst/>
                        </a:rPr>
                        <a:t>필터 기능</a:t>
                      </a:r>
                    </a:p>
                  </a:txBody>
                  <a:tcPr marL="14339" marR="14339" marT="9559" marB="955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dirty="0">
                          <a:effectLst/>
                        </a:rPr>
                        <a:t>6.</a:t>
                      </a:r>
                      <a:r>
                        <a:rPr lang="ko-KR" altLang="en-US" sz="800" dirty="0">
                          <a:effectLst/>
                        </a:rPr>
                        <a:t>미완료</a:t>
                      </a:r>
                      <a:endParaRPr lang="en-US" sz="800" dirty="0">
                        <a:effectLst/>
                      </a:endParaRPr>
                    </a:p>
                  </a:txBody>
                  <a:tcPr marL="14339" marR="14339" marT="9559" marB="955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dirty="0">
                          <a:effectLst/>
                        </a:rPr>
                        <a:t>6.1.1 </a:t>
                      </a:r>
                      <a:r>
                        <a:rPr lang="ko-KR" altLang="en-US" sz="800" dirty="0">
                          <a:effectLst/>
                        </a:rPr>
                        <a:t>미완료</a:t>
                      </a:r>
                      <a:r>
                        <a:rPr lang="en-US" sz="800" dirty="0">
                          <a:effectLst/>
                        </a:rPr>
                        <a:t> </a:t>
                      </a:r>
                      <a:r>
                        <a:rPr lang="ko-KR" altLang="en-US" sz="800" dirty="0">
                          <a:effectLst/>
                        </a:rPr>
                        <a:t>탭 생성</a:t>
                      </a:r>
                    </a:p>
                  </a:txBody>
                  <a:tcPr marL="14339" marR="14339" marT="9559" marB="955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800" b="0" dirty="0"/>
                        <a:t>미완료의 스케줄만 조회 가능한 기능</a:t>
                      </a:r>
                      <a:endParaRPr lang="ko-KR" altLang="en-US" sz="700" b="0" dirty="0">
                        <a:effectLst/>
                      </a:endParaRPr>
                    </a:p>
                  </a:txBody>
                  <a:tcPr marL="14339" marR="14339" marT="9559" marB="955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0520755"/>
                  </a:ext>
                </a:extLst>
              </a:tr>
              <a:tr h="3488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800">
                          <a:effectLst/>
                        </a:rPr>
                        <a:t>6.2 </a:t>
                      </a:r>
                      <a:r>
                        <a:rPr lang="ko-KR" altLang="en-US" sz="800">
                          <a:effectLst/>
                        </a:rPr>
                        <a:t>주기적인 일</a:t>
                      </a:r>
                    </a:p>
                  </a:txBody>
                  <a:tcPr marL="14339" marR="14339" marT="9559" marB="955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800">
                          <a:effectLst/>
                        </a:rPr>
                        <a:t>6.2.1 </a:t>
                      </a:r>
                      <a:r>
                        <a:rPr lang="ko-KR" altLang="en-US" sz="800">
                          <a:effectLst/>
                        </a:rPr>
                        <a:t>주기적인 일 탭 생성</a:t>
                      </a:r>
                    </a:p>
                  </a:txBody>
                  <a:tcPr marL="14339" marR="14339" marT="9559" marB="955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800" b="0" dirty="0"/>
                        <a:t>주기적으로 반복 되는 스케줄 조회 기능</a:t>
                      </a:r>
                      <a:endParaRPr lang="ko-KR" altLang="en-US" sz="700" b="0" dirty="0">
                        <a:effectLst/>
                      </a:endParaRPr>
                    </a:p>
                  </a:txBody>
                  <a:tcPr marL="14339" marR="14339" marT="9559" marB="955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9361663"/>
                  </a:ext>
                </a:extLst>
              </a:tr>
              <a:tr h="3488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800">
                          <a:effectLst/>
                        </a:rPr>
                        <a:t>6.3 </a:t>
                      </a:r>
                      <a:r>
                        <a:rPr lang="ko-KR" altLang="en-US" sz="800">
                          <a:effectLst/>
                        </a:rPr>
                        <a:t>중요</a:t>
                      </a:r>
                    </a:p>
                  </a:txBody>
                  <a:tcPr marL="14339" marR="14339" marT="9559" marB="955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800">
                          <a:effectLst/>
                        </a:rPr>
                        <a:t>6.3.1 </a:t>
                      </a:r>
                      <a:r>
                        <a:rPr lang="ko-KR" altLang="en-US" sz="800">
                          <a:effectLst/>
                        </a:rPr>
                        <a:t>중요 탭 생성</a:t>
                      </a:r>
                    </a:p>
                  </a:txBody>
                  <a:tcPr marL="14339" marR="14339" marT="9559" marB="955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800" b="0" dirty="0"/>
                        <a:t>중요 표시된 스케줄 조회 기능</a:t>
                      </a:r>
                      <a:endParaRPr lang="ko-KR" altLang="en-US" sz="700" b="0" dirty="0">
                        <a:effectLst/>
                      </a:endParaRPr>
                    </a:p>
                  </a:txBody>
                  <a:tcPr marL="14339" marR="14339" marT="9559" marB="955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8141809"/>
                  </a:ext>
                </a:extLst>
              </a:tr>
              <a:tr h="3488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800">
                          <a:effectLst/>
                        </a:rPr>
                        <a:t>6.4 </a:t>
                      </a:r>
                      <a:r>
                        <a:rPr lang="ko-KR" altLang="en-US" sz="800">
                          <a:effectLst/>
                        </a:rPr>
                        <a:t>완료</a:t>
                      </a:r>
                    </a:p>
                  </a:txBody>
                  <a:tcPr marL="14339" marR="14339" marT="9559" marB="955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800">
                          <a:effectLst/>
                        </a:rPr>
                        <a:t>6.4.1 </a:t>
                      </a:r>
                      <a:r>
                        <a:rPr lang="ko-KR" altLang="en-US" sz="800">
                          <a:effectLst/>
                        </a:rPr>
                        <a:t>완료 탭 생성</a:t>
                      </a:r>
                    </a:p>
                  </a:txBody>
                  <a:tcPr marL="14339" marR="14339" marT="9559" marB="955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800" b="0" dirty="0"/>
                        <a:t>완료된 스케줄 조회 기능</a:t>
                      </a:r>
                      <a:endParaRPr lang="ko-KR" altLang="en-US" sz="700" b="0" dirty="0">
                        <a:effectLst/>
                      </a:endParaRPr>
                    </a:p>
                  </a:txBody>
                  <a:tcPr marL="14339" marR="14339" marT="9559" marB="955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5923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2618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265</Words>
  <Application>Microsoft Office PowerPoint</Application>
  <PresentationFormat>와이드스크린</PresentationFormat>
  <Paragraphs>62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ast01</dc:creator>
  <cp:lastModifiedBy>ast01</cp:lastModifiedBy>
  <cp:revision>1</cp:revision>
  <dcterms:created xsi:type="dcterms:W3CDTF">2024-07-10T08:29:36Z</dcterms:created>
  <dcterms:modified xsi:type="dcterms:W3CDTF">2024-07-10T08:48:34Z</dcterms:modified>
</cp:coreProperties>
</file>