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 Slab"/>
      <p:regular r:id="rId44"/>
      <p:bold r:id="rId45"/>
    </p:embeddedFon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Slab-regular.fntdata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2cca1d9b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2cca1d9b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1146592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1146592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7ae9d599fd9829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7ae9d599fd9829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cca1d9b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cca1d9b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1146592e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1146592e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1146592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1146592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1146592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1146592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2cca1d9b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2cca1d9b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1146592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1146592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2cca1d9b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2cca1d9b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ed6fb921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ed6fb921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107a36ec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107a36e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1146592e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1146592e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2cca1d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2cca1d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1146592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1146592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1146592e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1146592e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1146592e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1146592e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2cca1d9b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2cca1d9b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1146592e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1146592e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2cca1d9b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2cca1d9b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2cca1d9b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2cca1d9b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ed6fb921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ed6fb921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2cca1d9b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2cca1d9b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2cca1d9b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2cca1d9b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2cca1d9b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2cca1d9b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2cca1d9b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2cca1d9b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2cca1d9b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2cca1d9b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2cca1d9b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2cca1d9b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2cca1d9b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22cca1d9b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2cca1d9b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22cca1d9b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2cca1d9b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2cca1d9b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a9462c7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a9462c7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ed6fb921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ed6fb921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ed6fb921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ed6fb921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9462c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9462c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cca1d9b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2cca1d9b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2cca1d9b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2cca1d9b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MyQ Online Shopping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The technical solution design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The choice of software platforms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Choosing software platform to build Microservices (REST API or Web): Spring Boot, Spring MVC/DAO, Java EE Jax-RS, Java Servlet, or Quarkus, Micronaut… whatever best for the team, one service can differs others.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AWS Java SDK v2, or any supported AWS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Lambda: Java core (faster cold-start) or NodeJS, Python.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Integration with Spring-integration (easy) or Java Core (faster).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Front-end: VueJS, Angular, ReactJS… but first landing should be static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AWS Cognito: OAuth2 for both Retailer and Customer sign-up/login and account activation.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4220"/>
              <a:t>Micros</a:t>
            </a:r>
            <a:r>
              <a:rPr lang="vi" sz="4220"/>
              <a:t>ervices’ Designing </a:t>
            </a:r>
            <a:endParaRPr sz="42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4220"/>
              <a:t>based-on business requirement</a:t>
            </a:r>
            <a:endParaRPr sz="42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Microservices scoping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system should be divided into following components: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Product </a:t>
            </a:r>
            <a:r>
              <a:rPr lang="vi"/>
              <a:t>catalogue</a:t>
            </a:r>
            <a:r>
              <a:rPr lang="vi"/>
              <a:t> and price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Shopping cart: quotation and customer onboarding and check out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Order management and delivery tracking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Retailer sign-up and admin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Each component covers one step of e-commerce sale pipeline: browsing products, product selection and quotation, make order, delivery and support.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service can directly served client request without a “composited service” in front. There are session/tokens for authentication and authorization.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Events of a service will be processed by functions of the service by sharing job queues, or system events, or asynchronouse invoking.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594025"/>
            <a:ext cx="20445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Business Entities Scope: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Product with price table, products by retailters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Shopping cart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Order and Delivery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Customer and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- Retailers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352" y="143100"/>
            <a:ext cx="6419650" cy="48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type="title"/>
          </p:nvPr>
        </p:nvSpPr>
        <p:spPr>
          <a:xfrm>
            <a:off x="387900" y="555600"/>
            <a:ext cx="2044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700">
                <a:latin typeface="Roboto"/>
                <a:ea typeface="Roboto"/>
                <a:cs typeface="Roboto"/>
                <a:sym typeface="Roboto"/>
              </a:rPr>
              <a:t>Microservice entity boundary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Product catelogue</a:t>
            </a:r>
            <a:endParaRPr/>
          </a:p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Service for first landing shopping</a:t>
            </a:r>
            <a:endParaRPr/>
          </a:p>
        </p:txBody>
      </p:sp>
      <p:sp>
        <p:nvSpPr>
          <p:cNvPr id="145" name="Google Shape;145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Features and solution: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vi"/>
              <a:t>Product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vi"/>
              <a:t>Product Browsing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vi"/>
              <a:t>Product Searching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vi"/>
              <a:t>Retailer product price offering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Solutions for scalable: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vi"/>
              <a:t>Caching web pages/responses.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vi"/>
              <a:t>Read-only database clusters.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Organizing the products in 2 kinds of classifying (example in the next slide):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>
                <a:solidFill>
                  <a:schemeClr val="accent6"/>
                </a:solidFill>
              </a:rPr>
              <a:t>Hierarchy</a:t>
            </a:r>
            <a:r>
              <a:rPr lang="vi"/>
              <a:t>: Root is category, Leaves are product types. Multi-level of product types allowed.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>
                <a:solidFill>
                  <a:schemeClr val="accent6"/>
                </a:solidFill>
              </a:rPr>
              <a:t>Tags</a:t>
            </a:r>
            <a:r>
              <a:rPr lang="vi"/>
              <a:t>: combination of attributes for each product. Attribute meaning is existent of a tag.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The product stores </a:t>
            </a:r>
            <a:r>
              <a:rPr lang="vi">
                <a:solidFill>
                  <a:schemeClr val="accent6"/>
                </a:solidFill>
              </a:rPr>
              <a:t>dynamic fields</a:t>
            </a:r>
            <a:r>
              <a:rPr lang="vi"/>
              <a:t> to display product’s data sheet to the customer (inc. product photo src.). The product may have </a:t>
            </a:r>
            <a:r>
              <a:rPr lang="vi">
                <a:solidFill>
                  <a:schemeClr val="accent6"/>
                </a:solidFill>
              </a:rPr>
              <a:t>variants</a:t>
            </a:r>
            <a:r>
              <a:rPr lang="vi"/>
              <a:t> but sharing same detail &amp; price.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>
                <a:solidFill>
                  <a:schemeClr val="accent6"/>
                </a:solidFill>
              </a:rPr>
              <a:t>Search by keywords</a:t>
            </a:r>
            <a:r>
              <a:rPr lang="vi"/>
              <a:t>: dynamic fields’ contents are indexed for keywords search.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Each product may be offered by retailers along with </a:t>
            </a:r>
            <a:r>
              <a:rPr lang="vi">
                <a:solidFill>
                  <a:schemeClr val="accent6"/>
                </a:solidFill>
              </a:rPr>
              <a:t>their price</a:t>
            </a:r>
            <a:r>
              <a:rPr lang="vi"/>
              <a:t>. It may be listed or unlisted for sale to the customer browsing by their self (multi-tenant of retailers).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Retailers with their own online shopping will be supported to “</a:t>
            </a:r>
            <a:r>
              <a:rPr lang="vi">
                <a:solidFill>
                  <a:schemeClr val="accent6"/>
                </a:solidFill>
              </a:rPr>
              <a:t>synchronize offered price</a:t>
            </a:r>
            <a:r>
              <a:rPr lang="vi"/>
              <a:t>” from their online shopping by API (if applicable).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The </a:t>
            </a:r>
            <a:r>
              <a:rPr lang="vi">
                <a:solidFill>
                  <a:schemeClr val="accent6"/>
                </a:solidFill>
              </a:rPr>
              <a:t>offered price</a:t>
            </a:r>
            <a:r>
              <a:rPr lang="vi"/>
              <a:t> once selected by customer, it should be a </a:t>
            </a:r>
            <a:r>
              <a:rPr lang="vi">
                <a:solidFill>
                  <a:schemeClr val="accent6"/>
                </a:solidFill>
              </a:rPr>
              <a:t>snapshot</a:t>
            </a:r>
            <a:r>
              <a:rPr lang="vi"/>
              <a:t> version at the selection time and not affected by price modification later.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Product Catalogue operation is </a:t>
            </a:r>
            <a:r>
              <a:rPr lang="vi">
                <a:solidFill>
                  <a:schemeClr val="accent6"/>
                </a:solidFill>
              </a:rPr>
              <a:t>heavily reading</a:t>
            </a:r>
            <a:r>
              <a:rPr lang="vi"/>
              <a:t>, </a:t>
            </a:r>
            <a:r>
              <a:rPr lang="vi">
                <a:solidFill>
                  <a:schemeClr val="accent6"/>
                </a:solidFill>
              </a:rPr>
              <a:t>occasionally writing</a:t>
            </a:r>
            <a:r>
              <a:rPr lang="vi"/>
              <a:t>.</a:t>
            </a:r>
            <a:endParaRPr/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Product Catalogue service features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9500" y="4233725"/>
            <a:ext cx="36264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Product category/type hierarchy sample (hierarchy organization)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34100" cy="37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500" y="152400"/>
            <a:ext cx="3905100" cy="292883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5225850" y="4311850"/>
            <a:ext cx="36264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Product tags sample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Tag names built by concatenate/join of sorted names for indexing friendly.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ordered tags’ name set of a product will be combine as the “Carterian product” of possible combinations.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existent of the names means the product has </a:t>
            </a:r>
            <a:r>
              <a:rPr lang="vi"/>
              <a:t>corresponding tags</a:t>
            </a:r>
            <a:r>
              <a:rPr lang="vi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For example, the product with 3 tags: “men” “formal” “clothes” will be: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Sorting by alphabet of names: clothes formal men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All possible combinations: “clothes-formal-men”, “clothes-formal”, “clothes-men”, “clothes”, “formal-men”, “formal”, “men”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Searching by tags is equally comparing tag_names == “searching-tags”.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tags table could be huge, it is best to utilize distributed “hash” index.</a:t>
            </a:r>
            <a:endParaRPr/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How the tag_names should be built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Entities: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Product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Product with Product Tags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Retailer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Price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- Keywords Search Index (external)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025" y="318013"/>
            <a:ext cx="6009977" cy="45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700">
                <a:latin typeface="Roboto"/>
                <a:ea typeface="Roboto"/>
                <a:cs typeface="Roboto"/>
                <a:sym typeface="Roboto"/>
              </a:rPr>
              <a:t>Category, Product &amp; Types with price table ERD</a:t>
            </a:r>
            <a:endParaRPr sz="2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Product Catalogue implementation guidance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Most of operations are simple CRUD versus the product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Two special operations: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Tag names generation and search for product tagging. Tags will be selection from a list of available tags on each tag group.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Price synchronization for retailers who has their own online shopping website (that supports API too).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Keywords searching: using API from Cloud Search. Cloud Search index will be updated each time the product detail updated.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JSON (or XML) collumn data to extract/show/manipulation by functions natively provide by RDBMS (eg. MySQL, PostgreSQL).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Retailer_uuid is for authorization/identify which retailer can access “product by retailers” and “price table”.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Overview of content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business overview of online shopping 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solution’s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system diagram and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design philosophy and microservices’ feature allocation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Data flow diagrams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Entity Relationship Diagrams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API Definition and Implementation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An unique feature to support retailers who have their own online-shopping. (assuming they’re maintaining a “master copy” of price data there).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 sync. process to update the prices by mapping from the online-shopping API. API URL set by the retailers and API must comply with MyQ’s definition.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Event to kick start the synchronize process would be: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From manually.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On-demand by customer when checking out or any action that needs the latest/fresh price.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From reaching to expire time (in batch updating).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From reaching to caching time + lifetime each view product price 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process is handle by SQS event-queues for single or batch updating.</a:t>
            </a:r>
            <a:endParaRPr/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Price Data synchronization guidance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- The product offered by retailer from their online shopping.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Client clicks to view product in detail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Product Catelogue query its DB for cached price, and cached lifetime whether it’s be refresh → a new job.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- Later phases: add item to cart or checkout ⇒ the process needs “a latest version of price value” before checking out.</a:t>
            </a:r>
            <a:endParaRPr/>
          </a:p>
        </p:txBody>
      </p:sp>
      <p:sp>
        <p:nvSpPr>
          <p:cNvPr id="190" name="Google Shape;190;p3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Price selection from retailer online shop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300" y="152400"/>
            <a:ext cx="54344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Product Catalogue sub-components</a:t>
            </a:r>
            <a:endParaRPr/>
          </a:p>
        </p:txBody>
      </p:sp>
      <p:sp>
        <p:nvSpPr>
          <p:cNvPr id="197" name="Google Shape;197;p34"/>
          <p:cNvSpPr/>
          <p:nvPr/>
        </p:nvSpPr>
        <p:spPr>
          <a:xfrm>
            <a:off x="7126050" y="2343813"/>
            <a:ext cx="1305225" cy="10119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Product DB</a:t>
            </a:r>
            <a:endParaRPr/>
          </a:p>
        </p:txBody>
      </p:sp>
      <p:sp>
        <p:nvSpPr>
          <p:cNvPr id="198" name="Google Shape;198;p34"/>
          <p:cNvSpPr/>
          <p:nvPr/>
        </p:nvSpPr>
        <p:spPr>
          <a:xfrm>
            <a:off x="2813150" y="1438700"/>
            <a:ext cx="1067700" cy="798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Load Balancer</a:t>
            </a:r>
            <a:endParaRPr/>
          </a:p>
        </p:txBody>
      </p:sp>
      <p:sp>
        <p:nvSpPr>
          <p:cNvPr id="199" name="Google Shape;199;p34"/>
          <p:cNvSpPr/>
          <p:nvPr/>
        </p:nvSpPr>
        <p:spPr>
          <a:xfrm>
            <a:off x="4417500" y="1385300"/>
            <a:ext cx="2007300" cy="905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Web Servers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(static and pre-render content)</a:t>
            </a:r>
            <a:endParaRPr/>
          </a:p>
        </p:txBody>
      </p:sp>
      <p:sp>
        <p:nvSpPr>
          <p:cNvPr id="200" name="Google Shape;200;p34"/>
          <p:cNvSpPr/>
          <p:nvPr/>
        </p:nvSpPr>
        <p:spPr>
          <a:xfrm>
            <a:off x="508900" y="1692700"/>
            <a:ext cx="1364700" cy="11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Browser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Single Page App</a:t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2813150" y="2450638"/>
            <a:ext cx="1067700" cy="798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API Gateway</a:t>
            </a:r>
            <a:endParaRPr/>
          </a:p>
        </p:txBody>
      </p:sp>
      <p:sp>
        <p:nvSpPr>
          <p:cNvPr id="202" name="Google Shape;202;p34"/>
          <p:cNvSpPr/>
          <p:nvPr/>
        </p:nvSpPr>
        <p:spPr>
          <a:xfrm>
            <a:off x="4398750" y="2450650"/>
            <a:ext cx="2007300" cy="798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REST API Servers</a:t>
            </a:r>
            <a:endParaRPr/>
          </a:p>
        </p:txBody>
      </p:sp>
      <p:sp>
        <p:nvSpPr>
          <p:cNvPr id="203" name="Google Shape;203;p34"/>
          <p:cNvSpPr/>
          <p:nvPr/>
        </p:nvSpPr>
        <p:spPr>
          <a:xfrm>
            <a:off x="2836775" y="3462588"/>
            <a:ext cx="1067700" cy="798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Cognito Login OAuth2</a:t>
            </a:r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7128575" y="1438698"/>
            <a:ext cx="1305225" cy="7983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AWS Cloud Search</a:t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>
            <a:off x="508900" y="3430175"/>
            <a:ext cx="1364700" cy="8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Mobile</a:t>
            </a:r>
            <a:r>
              <a:rPr lang="vi"/>
              <a:t> App</a:t>
            </a:r>
            <a:endParaRPr/>
          </a:p>
        </p:txBody>
      </p:sp>
      <p:cxnSp>
        <p:nvCxnSpPr>
          <p:cNvPr id="206" name="Google Shape;206;p34"/>
          <p:cNvCxnSpPr>
            <a:stCxn id="200" idx="3"/>
            <a:endCxn id="198" idx="1"/>
          </p:cNvCxnSpPr>
          <p:nvPr/>
        </p:nvCxnSpPr>
        <p:spPr>
          <a:xfrm flipH="1" rot="10800000">
            <a:off x="1873600" y="1837750"/>
            <a:ext cx="939600" cy="44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4"/>
          <p:cNvCxnSpPr>
            <a:stCxn id="200" idx="3"/>
            <a:endCxn id="201" idx="1"/>
          </p:cNvCxnSpPr>
          <p:nvPr/>
        </p:nvCxnSpPr>
        <p:spPr>
          <a:xfrm>
            <a:off x="1873600" y="2287150"/>
            <a:ext cx="939600" cy="562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4"/>
          <p:cNvCxnSpPr>
            <a:stCxn id="205" idx="3"/>
            <a:endCxn id="201" idx="1"/>
          </p:cNvCxnSpPr>
          <p:nvPr/>
        </p:nvCxnSpPr>
        <p:spPr>
          <a:xfrm flipH="1" rot="10800000">
            <a:off x="1873600" y="2849825"/>
            <a:ext cx="939600" cy="101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4"/>
          <p:cNvCxnSpPr>
            <a:stCxn id="205" idx="3"/>
            <a:endCxn id="203" idx="1"/>
          </p:cNvCxnSpPr>
          <p:nvPr/>
        </p:nvCxnSpPr>
        <p:spPr>
          <a:xfrm>
            <a:off x="1873600" y="3861725"/>
            <a:ext cx="96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4"/>
          <p:cNvCxnSpPr>
            <a:stCxn id="200" idx="3"/>
            <a:endCxn id="203" idx="1"/>
          </p:cNvCxnSpPr>
          <p:nvPr/>
        </p:nvCxnSpPr>
        <p:spPr>
          <a:xfrm>
            <a:off x="1873600" y="2287150"/>
            <a:ext cx="963300" cy="157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4"/>
          <p:cNvCxnSpPr>
            <a:stCxn id="198" idx="3"/>
            <a:endCxn id="199" idx="1"/>
          </p:cNvCxnSpPr>
          <p:nvPr/>
        </p:nvCxnSpPr>
        <p:spPr>
          <a:xfrm>
            <a:off x="3880850" y="18378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4"/>
          <p:cNvCxnSpPr>
            <a:stCxn id="201" idx="3"/>
            <a:endCxn id="202" idx="1"/>
          </p:cNvCxnSpPr>
          <p:nvPr/>
        </p:nvCxnSpPr>
        <p:spPr>
          <a:xfrm>
            <a:off x="3880850" y="2849788"/>
            <a:ext cx="5178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4"/>
          <p:cNvCxnSpPr>
            <a:stCxn id="199" idx="3"/>
            <a:endCxn id="204" idx="2"/>
          </p:cNvCxnSpPr>
          <p:nvPr/>
        </p:nvCxnSpPr>
        <p:spPr>
          <a:xfrm>
            <a:off x="6424800" y="1837850"/>
            <a:ext cx="703800" cy="0"/>
          </a:xfrm>
          <a:prstGeom prst="straightConnector1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4"/>
          <p:cNvCxnSpPr>
            <a:stCxn id="202" idx="3"/>
            <a:endCxn id="197" idx="2"/>
          </p:cNvCxnSpPr>
          <p:nvPr/>
        </p:nvCxnSpPr>
        <p:spPr>
          <a:xfrm>
            <a:off x="6406050" y="2849800"/>
            <a:ext cx="720000" cy="0"/>
          </a:xfrm>
          <a:prstGeom prst="straightConnector1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4"/>
          <p:cNvCxnSpPr>
            <a:stCxn id="202" idx="3"/>
            <a:endCxn id="204" idx="2"/>
          </p:cNvCxnSpPr>
          <p:nvPr/>
        </p:nvCxnSpPr>
        <p:spPr>
          <a:xfrm flipH="1" rot="10800000">
            <a:off x="6406050" y="1837900"/>
            <a:ext cx="722400" cy="1011900"/>
          </a:xfrm>
          <a:prstGeom prst="straightConnector1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4"/>
          <p:cNvCxnSpPr>
            <a:stCxn id="199" idx="3"/>
            <a:endCxn id="197" idx="2"/>
          </p:cNvCxnSpPr>
          <p:nvPr/>
        </p:nvCxnSpPr>
        <p:spPr>
          <a:xfrm>
            <a:off x="6424800" y="1837850"/>
            <a:ext cx="701400" cy="1011900"/>
          </a:xfrm>
          <a:prstGeom prst="straightConnector1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34"/>
          <p:cNvCxnSpPr>
            <a:stCxn id="203" idx="3"/>
            <a:endCxn id="201" idx="3"/>
          </p:cNvCxnSpPr>
          <p:nvPr/>
        </p:nvCxnSpPr>
        <p:spPr>
          <a:xfrm rot="10800000">
            <a:off x="3880775" y="2849838"/>
            <a:ext cx="23700" cy="1011900"/>
          </a:xfrm>
          <a:prstGeom prst="curvedConnector3">
            <a:avLst>
              <a:gd fmla="val -1004747" name="adj1"/>
            </a:avLst>
          </a:prstGeom>
          <a:noFill/>
          <a:ln cap="flat" cmpd="sng" w="19050">
            <a:solidFill>
              <a:srgbClr val="EAD1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4"/>
          <p:cNvSpPr txBox="1"/>
          <p:nvPr/>
        </p:nvSpPr>
        <p:spPr>
          <a:xfrm>
            <a:off x="4142650" y="3409200"/>
            <a:ext cx="136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 verifying for retailers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6908841" y="3861775"/>
            <a:ext cx="1305300" cy="798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Price sync., tags gen… process</a:t>
            </a:r>
            <a:endParaRPr/>
          </a:p>
        </p:txBody>
      </p:sp>
      <p:cxnSp>
        <p:nvCxnSpPr>
          <p:cNvPr id="220" name="Google Shape;220;p34"/>
          <p:cNvCxnSpPr>
            <a:stCxn id="202" idx="3"/>
            <a:endCxn id="219" idx="1"/>
          </p:cNvCxnSpPr>
          <p:nvPr/>
        </p:nvCxnSpPr>
        <p:spPr>
          <a:xfrm>
            <a:off x="6406050" y="2849800"/>
            <a:ext cx="502800" cy="1411200"/>
          </a:xfrm>
          <a:prstGeom prst="straightConnector1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1" name="Google Shape;221;p34"/>
          <p:cNvSpPr/>
          <p:nvPr/>
        </p:nvSpPr>
        <p:spPr>
          <a:xfrm>
            <a:off x="6004088" y="4051850"/>
            <a:ext cx="575640" cy="41790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/>
              <a:t>SQS</a:t>
            </a:r>
            <a:endParaRPr sz="1200"/>
          </a:p>
        </p:txBody>
      </p:sp>
      <p:cxnSp>
        <p:nvCxnSpPr>
          <p:cNvPr id="222" name="Google Shape;222;p34"/>
          <p:cNvCxnSpPr>
            <a:stCxn id="202" idx="2"/>
            <a:endCxn id="221" idx="0"/>
          </p:cNvCxnSpPr>
          <p:nvPr/>
        </p:nvCxnSpPr>
        <p:spPr>
          <a:xfrm flipH="1" rot="-5400000">
            <a:off x="5445750" y="3205600"/>
            <a:ext cx="802800" cy="8895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" name="Google Shape;223;p34"/>
          <p:cNvCxnSpPr>
            <a:stCxn id="221" idx="3"/>
            <a:endCxn id="219" idx="1"/>
          </p:cNvCxnSpPr>
          <p:nvPr/>
        </p:nvCxnSpPr>
        <p:spPr>
          <a:xfrm>
            <a:off x="6579727" y="4260803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" name="Google Shape;224;p34"/>
          <p:cNvCxnSpPr>
            <a:stCxn id="219" idx="0"/>
            <a:endCxn id="197" idx="3"/>
          </p:cNvCxnSpPr>
          <p:nvPr/>
        </p:nvCxnSpPr>
        <p:spPr>
          <a:xfrm flipH="1" rot="10800000">
            <a:off x="7561491" y="3355675"/>
            <a:ext cx="217200" cy="506100"/>
          </a:xfrm>
          <a:prstGeom prst="straightConnector1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5" name="Google Shape;225;p34"/>
          <p:cNvSpPr/>
          <p:nvPr/>
        </p:nvSpPr>
        <p:spPr>
          <a:xfrm>
            <a:off x="8582596" y="4051875"/>
            <a:ext cx="460296" cy="41785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34"/>
          <p:cNvCxnSpPr>
            <a:stCxn id="219" idx="3"/>
            <a:endCxn id="225" idx="2"/>
          </p:cNvCxnSpPr>
          <p:nvPr/>
        </p:nvCxnSpPr>
        <p:spPr>
          <a:xfrm>
            <a:off x="8214141" y="4260925"/>
            <a:ext cx="369900" cy="0"/>
          </a:xfrm>
          <a:prstGeom prst="straightConnector1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7" name="Google Shape;227;p34"/>
          <p:cNvSpPr/>
          <p:nvPr/>
        </p:nvSpPr>
        <p:spPr>
          <a:xfrm>
            <a:off x="2836775" y="4510395"/>
            <a:ext cx="1067700" cy="505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AWS S3</a:t>
            </a:r>
            <a:endParaRPr/>
          </a:p>
        </p:txBody>
      </p:sp>
      <p:cxnSp>
        <p:nvCxnSpPr>
          <p:cNvPr id="228" name="Google Shape;228;p34"/>
          <p:cNvCxnSpPr>
            <a:stCxn id="205" idx="3"/>
            <a:endCxn id="227" idx="1"/>
          </p:cNvCxnSpPr>
          <p:nvPr/>
        </p:nvCxnSpPr>
        <p:spPr>
          <a:xfrm>
            <a:off x="1873600" y="3861725"/>
            <a:ext cx="963300" cy="901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4"/>
          <p:cNvCxnSpPr>
            <a:stCxn id="200" idx="3"/>
            <a:endCxn id="227" idx="1"/>
          </p:cNvCxnSpPr>
          <p:nvPr/>
        </p:nvCxnSpPr>
        <p:spPr>
          <a:xfrm>
            <a:off x="1873600" y="2287150"/>
            <a:ext cx="963300" cy="24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4"/>
          <p:cNvSpPr/>
          <p:nvPr/>
        </p:nvSpPr>
        <p:spPr>
          <a:xfrm>
            <a:off x="4670000" y="4455500"/>
            <a:ext cx="1238400" cy="615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Thumbnail generator</a:t>
            </a:r>
            <a:endParaRPr/>
          </a:p>
        </p:txBody>
      </p:sp>
      <p:cxnSp>
        <p:nvCxnSpPr>
          <p:cNvPr id="231" name="Google Shape;231;p34"/>
          <p:cNvCxnSpPr>
            <a:stCxn id="227" idx="3"/>
            <a:endCxn id="230" idx="1"/>
          </p:cNvCxnSpPr>
          <p:nvPr/>
        </p:nvCxnSpPr>
        <p:spPr>
          <a:xfrm>
            <a:off x="3904475" y="4763295"/>
            <a:ext cx="7656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Product Catelogue scalable options</a:t>
            </a: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956275" y="2469625"/>
            <a:ext cx="2608900" cy="6220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Load Balancer with cache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(web page or API response)</a:t>
            </a: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956275" y="1429775"/>
            <a:ext cx="390000" cy="380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/>
          <p:nvPr/>
        </p:nvSpPr>
        <p:spPr>
          <a:xfrm>
            <a:off x="1679650" y="1429775"/>
            <a:ext cx="390000" cy="380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2403025" y="1429775"/>
            <a:ext cx="390000" cy="380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3175175" y="1429775"/>
            <a:ext cx="390000" cy="380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1887040" y="4317175"/>
            <a:ext cx="747375" cy="714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RW DB</a:t>
            </a:r>
            <a:endParaRPr/>
          </a:p>
        </p:txBody>
      </p:sp>
      <p:cxnSp>
        <p:nvCxnSpPr>
          <p:cNvPr id="243" name="Google Shape;243;p35"/>
          <p:cNvCxnSpPr>
            <a:stCxn id="239" idx="4"/>
            <a:endCxn id="237" idx="0"/>
          </p:cNvCxnSpPr>
          <p:nvPr/>
        </p:nvCxnSpPr>
        <p:spPr>
          <a:xfrm>
            <a:off x="1874650" y="1810475"/>
            <a:ext cx="386100" cy="65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5"/>
          <p:cNvCxnSpPr>
            <a:stCxn id="238" idx="5"/>
            <a:endCxn id="237" idx="0"/>
          </p:cNvCxnSpPr>
          <p:nvPr/>
        </p:nvCxnSpPr>
        <p:spPr>
          <a:xfrm>
            <a:off x="1289161" y="1754723"/>
            <a:ext cx="971700" cy="71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5"/>
          <p:cNvCxnSpPr>
            <a:stCxn id="240" idx="4"/>
            <a:endCxn id="237" idx="0"/>
          </p:cNvCxnSpPr>
          <p:nvPr/>
        </p:nvCxnSpPr>
        <p:spPr>
          <a:xfrm flipH="1">
            <a:off x="2260825" y="1810475"/>
            <a:ext cx="337200" cy="65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5"/>
          <p:cNvCxnSpPr>
            <a:stCxn id="241" idx="3"/>
            <a:endCxn id="237" idx="0"/>
          </p:cNvCxnSpPr>
          <p:nvPr/>
        </p:nvCxnSpPr>
        <p:spPr>
          <a:xfrm flipH="1">
            <a:off x="2260589" y="1754723"/>
            <a:ext cx="971700" cy="71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5"/>
          <p:cNvSpPr/>
          <p:nvPr/>
        </p:nvSpPr>
        <p:spPr>
          <a:xfrm>
            <a:off x="1240925" y="3393313"/>
            <a:ext cx="789300" cy="6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Web Server</a:t>
            </a:r>
            <a:endParaRPr/>
          </a:p>
        </p:txBody>
      </p:sp>
      <p:cxnSp>
        <p:nvCxnSpPr>
          <p:cNvPr id="248" name="Google Shape;248;p35"/>
          <p:cNvCxnSpPr>
            <a:stCxn id="237" idx="2"/>
            <a:endCxn id="247" idx="0"/>
          </p:cNvCxnSpPr>
          <p:nvPr/>
        </p:nvCxnSpPr>
        <p:spPr>
          <a:xfrm flipH="1">
            <a:off x="1635525" y="3091675"/>
            <a:ext cx="625200" cy="30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5"/>
          <p:cNvCxnSpPr>
            <a:stCxn id="247" idx="2"/>
            <a:endCxn id="242" idx="1"/>
          </p:cNvCxnSpPr>
          <p:nvPr/>
        </p:nvCxnSpPr>
        <p:spPr>
          <a:xfrm>
            <a:off x="1635575" y="4015513"/>
            <a:ext cx="625200" cy="30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5"/>
          <p:cNvSpPr/>
          <p:nvPr/>
        </p:nvSpPr>
        <p:spPr>
          <a:xfrm>
            <a:off x="5583750" y="1429775"/>
            <a:ext cx="390000" cy="380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6213863" y="1429775"/>
            <a:ext cx="390000" cy="380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6699888" y="1429775"/>
            <a:ext cx="390000" cy="380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"/>
          <p:cNvSpPr/>
          <p:nvPr/>
        </p:nvSpPr>
        <p:spPr>
          <a:xfrm>
            <a:off x="7185925" y="1429775"/>
            <a:ext cx="390000" cy="380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/>
          <p:nvPr/>
        </p:nvSpPr>
        <p:spPr>
          <a:xfrm>
            <a:off x="6848440" y="3632675"/>
            <a:ext cx="747375" cy="714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DB</a:t>
            </a:r>
            <a:endParaRPr/>
          </a:p>
        </p:txBody>
      </p:sp>
      <p:cxnSp>
        <p:nvCxnSpPr>
          <p:cNvPr id="255" name="Google Shape;255;p35"/>
          <p:cNvCxnSpPr>
            <a:stCxn id="251" idx="4"/>
            <a:endCxn id="256" idx="0"/>
          </p:cNvCxnSpPr>
          <p:nvPr/>
        </p:nvCxnSpPr>
        <p:spPr>
          <a:xfrm flipH="1">
            <a:off x="6203663" y="1810475"/>
            <a:ext cx="205200" cy="88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5"/>
          <p:cNvCxnSpPr>
            <a:stCxn id="250" idx="4"/>
            <a:endCxn id="256" idx="0"/>
          </p:cNvCxnSpPr>
          <p:nvPr/>
        </p:nvCxnSpPr>
        <p:spPr>
          <a:xfrm>
            <a:off x="5778750" y="1810475"/>
            <a:ext cx="424800" cy="88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5"/>
          <p:cNvCxnSpPr>
            <a:stCxn id="252" idx="4"/>
            <a:endCxn id="259" idx="0"/>
          </p:cNvCxnSpPr>
          <p:nvPr/>
        </p:nvCxnSpPr>
        <p:spPr>
          <a:xfrm>
            <a:off x="6894888" y="1810475"/>
            <a:ext cx="327300" cy="89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5"/>
          <p:cNvCxnSpPr>
            <a:stCxn id="253" idx="4"/>
            <a:endCxn id="259" idx="0"/>
          </p:cNvCxnSpPr>
          <p:nvPr/>
        </p:nvCxnSpPr>
        <p:spPr>
          <a:xfrm flipH="1">
            <a:off x="7222225" y="1810475"/>
            <a:ext cx="158700" cy="89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5"/>
          <p:cNvSpPr/>
          <p:nvPr/>
        </p:nvSpPr>
        <p:spPr>
          <a:xfrm>
            <a:off x="6827463" y="2708825"/>
            <a:ext cx="789300" cy="6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Web Server</a:t>
            </a:r>
            <a:endParaRPr/>
          </a:p>
        </p:txBody>
      </p:sp>
      <p:cxnSp>
        <p:nvCxnSpPr>
          <p:cNvPr id="261" name="Google Shape;261;p35"/>
          <p:cNvCxnSpPr>
            <a:stCxn id="259" idx="2"/>
            <a:endCxn id="254" idx="1"/>
          </p:cNvCxnSpPr>
          <p:nvPr/>
        </p:nvCxnSpPr>
        <p:spPr>
          <a:xfrm>
            <a:off x="7222113" y="3331025"/>
            <a:ext cx="0" cy="30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5"/>
          <p:cNvSpPr/>
          <p:nvPr/>
        </p:nvSpPr>
        <p:spPr>
          <a:xfrm>
            <a:off x="4732715" y="3665225"/>
            <a:ext cx="747375" cy="6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DB</a:t>
            </a: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4711763" y="2708825"/>
            <a:ext cx="789300" cy="6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Admin</a:t>
            </a:r>
            <a:r>
              <a:rPr lang="vi"/>
              <a:t>Web Server</a:t>
            </a:r>
            <a:endParaRPr/>
          </a:p>
        </p:txBody>
      </p:sp>
      <p:cxnSp>
        <p:nvCxnSpPr>
          <p:cNvPr id="264" name="Google Shape;264;p35"/>
          <p:cNvCxnSpPr>
            <a:stCxn id="263" idx="2"/>
            <a:endCxn id="262" idx="1"/>
          </p:cNvCxnSpPr>
          <p:nvPr/>
        </p:nvCxnSpPr>
        <p:spPr>
          <a:xfrm>
            <a:off x="5106413" y="3331025"/>
            <a:ext cx="0" cy="3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5"/>
          <p:cNvSpPr/>
          <p:nvPr/>
        </p:nvSpPr>
        <p:spPr>
          <a:xfrm>
            <a:off x="5829902" y="3650825"/>
            <a:ext cx="747375" cy="714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DB</a:t>
            </a:r>
            <a:endParaRPr/>
          </a:p>
        </p:txBody>
      </p:sp>
      <p:sp>
        <p:nvSpPr>
          <p:cNvPr id="256" name="Google Shape;256;p35"/>
          <p:cNvSpPr/>
          <p:nvPr/>
        </p:nvSpPr>
        <p:spPr>
          <a:xfrm>
            <a:off x="5808950" y="2699750"/>
            <a:ext cx="789300" cy="6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Web Server</a:t>
            </a:r>
            <a:endParaRPr/>
          </a:p>
        </p:txBody>
      </p:sp>
      <p:cxnSp>
        <p:nvCxnSpPr>
          <p:cNvPr id="266" name="Google Shape;266;p35"/>
          <p:cNvCxnSpPr>
            <a:stCxn id="256" idx="2"/>
            <a:endCxn id="265" idx="1"/>
          </p:cNvCxnSpPr>
          <p:nvPr/>
        </p:nvCxnSpPr>
        <p:spPr>
          <a:xfrm>
            <a:off x="6203600" y="3321950"/>
            <a:ext cx="0" cy="32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5"/>
          <p:cNvSpPr/>
          <p:nvPr/>
        </p:nvSpPr>
        <p:spPr>
          <a:xfrm>
            <a:off x="7866965" y="3632675"/>
            <a:ext cx="747375" cy="714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DB</a:t>
            </a: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7846000" y="2708825"/>
            <a:ext cx="789300" cy="6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Web Server</a:t>
            </a:r>
            <a:endParaRPr/>
          </a:p>
        </p:txBody>
      </p:sp>
      <p:cxnSp>
        <p:nvCxnSpPr>
          <p:cNvPr id="269" name="Google Shape;269;p35"/>
          <p:cNvCxnSpPr>
            <a:stCxn id="268" idx="2"/>
            <a:endCxn id="267" idx="1"/>
          </p:cNvCxnSpPr>
          <p:nvPr/>
        </p:nvCxnSpPr>
        <p:spPr>
          <a:xfrm>
            <a:off x="8240650" y="3331025"/>
            <a:ext cx="0" cy="30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5"/>
          <p:cNvSpPr/>
          <p:nvPr/>
        </p:nvSpPr>
        <p:spPr>
          <a:xfrm>
            <a:off x="7759263" y="1429775"/>
            <a:ext cx="390000" cy="380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8245300" y="1429775"/>
            <a:ext cx="390000" cy="380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35"/>
          <p:cNvCxnSpPr>
            <a:stCxn id="270" idx="4"/>
            <a:endCxn id="268" idx="0"/>
          </p:cNvCxnSpPr>
          <p:nvPr/>
        </p:nvCxnSpPr>
        <p:spPr>
          <a:xfrm>
            <a:off x="7954263" y="1810475"/>
            <a:ext cx="286500" cy="89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5"/>
          <p:cNvCxnSpPr>
            <a:stCxn id="271" idx="4"/>
            <a:endCxn id="268" idx="0"/>
          </p:cNvCxnSpPr>
          <p:nvPr/>
        </p:nvCxnSpPr>
        <p:spPr>
          <a:xfrm flipH="1">
            <a:off x="8240800" y="1810475"/>
            <a:ext cx="199500" cy="89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5"/>
          <p:cNvCxnSpPr>
            <a:stCxn id="262" idx="3"/>
            <a:endCxn id="265" idx="3"/>
          </p:cNvCxnSpPr>
          <p:nvPr/>
        </p:nvCxnSpPr>
        <p:spPr>
          <a:xfrm flipH="1" rot="-5400000">
            <a:off x="5647753" y="3809975"/>
            <a:ext cx="14400" cy="1097100"/>
          </a:xfrm>
          <a:prstGeom prst="curvedConnector3">
            <a:avLst>
              <a:gd fmla="val 1753646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5" name="Google Shape;275;p35"/>
          <p:cNvCxnSpPr>
            <a:stCxn id="262" idx="3"/>
            <a:endCxn id="254" idx="3"/>
          </p:cNvCxnSpPr>
          <p:nvPr/>
        </p:nvCxnSpPr>
        <p:spPr>
          <a:xfrm rot="-5400000">
            <a:off x="6162403" y="3291725"/>
            <a:ext cx="3600" cy="2115600"/>
          </a:xfrm>
          <a:prstGeom prst="curvedConnector3">
            <a:avLst>
              <a:gd fmla="val -11172917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6" name="Google Shape;276;p35"/>
          <p:cNvCxnSpPr>
            <a:stCxn id="262" idx="3"/>
            <a:endCxn id="267" idx="3"/>
          </p:cNvCxnSpPr>
          <p:nvPr/>
        </p:nvCxnSpPr>
        <p:spPr>
          <a:xfrm rot="-5400000">
            <a:off x="6671653" y="2782475"/>
            <a:ext cx="3600" cy="3134100"/>
          </a:xfrm>
          <a:prstGeom prst="curvedConnector3">
            <a:avLst>
              <a:gd fmla="val -18136111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7" name="Google Shape;277;p35"/>
          <p:cNvSpPr txBox="1"/>
          <p:nvPr/>
        </p:nvSpPr>
        <p:spPr>
          <a:xfrm>
            <a:off x="134425" y="4117625"/>
            <a:ext cx="121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 1: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Caching at the edge with load balancing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3460950" y="4117625"/>
            <a:ext cx="1168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 2: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Replication with read-only databases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2443000" y="3393325"/>
            <a:ext cx="789300" cy="6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Web Server</a:t>
            </a:r>
            <a:endParaRPr/>
          </a:p>
        </p:txBody>
      </p:sp>
      <p:cxnSp>
        <p:nvCxnSpPr>
          <p:cNvPr id="280" name="Google Shape;280;p35"/>
          <p:cNvCxnSpPr>
            <a:stCxn id="237" idx="2"/>
            <a:endCxn id="279" idx="0"/>
          </p:cNvCxnSpPr>
          <p:nvPr/>
        </p:nvCxnSpPr>
        <p:spPr>
          <a:xfrm>
            <a:off x="2260725" y="3091675"/>
            <a:ext cx="576900" cy="30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5"/>
          <p:cNvCxnSpPr>
            <a:stCxn id="279" idx="2"/>
            <a:endCxn id="242" idx="1"/>
          </p:cNvCxnSpPr>
          <p:nvPr/>
        </p:nvCxnSpPr>
        <p:spPr>
          <a:xfrm flipH="1">
            <a:off x="2260750" y="4015525"/>
            <a:ext cx="576900" cy="30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Shopping cart features</a:t>
            </a:r>
            <a:endParaRPr/>
          </a:p>
        </p:txBody>
      </p:sp>
      <p:sp>
        <p:nvSpPr>
          <p:cNvPr id="287" name="Google Shape;287;p3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Service for the customer select products to buy</a:t>
            </a:r>
            <a:endParaRPr/>
          </a:p>
        </p:txBody>
      </p:sp>
      <p:sp>
        <p:nvSpPr>
          <p:cNvPr id="288" name="Google Shape;288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Maintaining a cart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Price quotation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Buying continueing on other device same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Anonymous customer cart.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Solution for scalable: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Sharding in Web or DB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In-memory database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Shopping cart service features</a:t>
            </a:r>
            <a:endParaRPr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Create a cart for each session of customer (anonymous or logged-in)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Allowing customer add items to cart.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cart could be access from multiple device for logged-in customer.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Each item is specified: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Product ID from specific retailer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Price value at choice.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Quantity of the product.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Variant of the product (if any)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cart may be saved and restore for buying later (optional feature)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cart is temporally in lifetime, its’ operation is </a:t>
            </a:r>
            <a:r>
              <a:rPr lang="vi">
                <a:solidFill>
                  <a:schemeClr val="accent6"/>
                </a:solidFill>
              </a:rPr>
              <a:t>reading/writing balance</a:t>
            </a:r>
            <a:r>
              <a:rPr lang="vi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387900" y="1594025"/>
            <a:ext cx="28080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Entities: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Cart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Cart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Linked 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Customer and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Retailer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Price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More please look at “Shopping Cart Table Design” illustration.</a:t>
            </a:r>
            <a:endParaRPr/>
          </a:p>
        </p:txBody>
      </p:sp>
      <p:pic>
        <p:nvPicPr>
          <p:cNvPr id="300" name="Google Shape;3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901" y="411675"/>
            <a:ext cx="5760226" cy="432016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Shopping Cart ERD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Shopping cart implementation guidance</a:t>
            </a:r>
            <a:endParaRPr/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Most of operations are simple CRUD.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A cart could be created on first “adding to cart” of a item, with: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/>
              <a:t>session_id: set to bind/create_by for identifying which session create the cart (both anonymous customer and logged-in customer).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/>
              <a:t>customer_id: set when session_id has binded to the logged-in customer.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/>
              <a:t>The cart can hand-over between same customer_id on multiple devices.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The cart items collection following data: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/>
              <a:t>retailer_prod_id and price key from the Product Catalogue Services.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/>
              <a:t>Get price from price table then caching it.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/>
              <a:t>Get detail from product detail then caching it for faster display product detail (without join or get from Product Catalogue Service.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Latest price verification: on checking out, the price may be re-verify from Product Catelogue Service and get from retailer online shop and warning if any change.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The cart_id of“checking out” cart has to be sent to the Order service to create new order.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Shopping Cart Scalable options</a:t>
            </a:r>
            <a:endParaRPr/>
          </a:p>
        </p:txBody>
      </p:sp>
      <p:sp>
        <p:nvSpPr>
          <p:cNvPr id="313" name="Google Shape;313;p40"/>
          <p:cNvSpPr/>
          <p:nvPr/>
        </p:nvSpPr>
        <p:spPr>
          <a:xfrm>
            <a:off x="2741767" y="1850938"/>
            <a:ext cx="3473500" cy="6220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Load Balancer with routing by path</a:t>
            </a:r>
            <a:endParaRPr/>
          </a:p>
        </p:txBody>
      </p:sp>
      <p:sp>
        <p:nvSpPr>
          <p:cNvPr id="314" name="Google Shape;314;p40"/>
          <p:cNvSpPr/>
          <p:nvPr/>
        </p:nvSpPr>
        <p:spPr>
          <a:xfrm>
            <a:off x="3146188" y="1144125"/>
            <a:ext cx="390000" cy="380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0"/>
          <p:cNvSpPr/>
          <p:nvPr/>
        </p:nvSpPr>
        <p:spPr>
          <a:xfrm>
            <a:off x="3869563" y="1144125"/>
            <a:ext cx="390000" cy="380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"/>
          <p:cNvSpPr/>
          <p:nvPr/>
        </p:nvSpPr>
        <p:spPr>
          <a:xfrm>
            <a:off x="4592938" y="1144125"/>
            <a:ext cx="390000" cy="380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0"/>
          <p:cNvSpPr/>
          <p:nvPr/>
        </p:nvSpPr>
        <p:spPr>
          <a:xfrm>
            <a:off x="5365088" y="1144125"/>
            <a:ext cx="390000" cy="380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0"/>
          <p:cNvSpPr/>
          <p:nvPr/>
        </p:nvSpPr>
        <p:spPr>
          <a:xfrm>
            <a:off x="4676978" y="4118925"/>
            <a:ext cx="747375" cy="714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RW DB</a:t>
            </a:r>
            <a:endParaRPr/>
          </a:p>
        </p:txBody>
      </p:sp>
      <p:cxnSp>
        <p:nvCxnSpPr>
          <p:cNvPr id="319" name="Google Shape;319;p40"/>
          <p:cNvCxnSpPr>
            <a:stCxn id="315" idx="4"/>
            <a:endCxn id="313" idx="0"/>
          </p:cNvCxnSpPr>
          <p:nvPr/>
        </p:nvCxnSpPr>
        <p:spPr>
          <a:xfrm>
            <a:off x="4064563" y="1524825"/>
            <a:ext cx="414000" cy="32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0"/>
          <p:cNvCxnSpPr>
            <a:stCxn id="314" idx="5"/>
            <a:endCxn id="313" idx="0"/>
          </p:cNvCxnSpPr>
          <p:nvPr/>
        </p:nvCxnSpPr>
        <p:spPr>
          <a:xfrm>
            <a:off x="3479073" y="1469073"/>
            <a:ext cx="999300" cy="3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0"/>
          <p:cNvCxnSpPr>
            <a:stCxn id="316" idx="4"/>
            <a:endCxn id="313" idx="0"/>
          </p:cNvCxnSpPr>
          <p:nvPr/>
        </p:nvCxnSpPr>
        <p:spPr>
          <a:xfrm flipH="1">
            <a:off x="4478638" y="1524825"/>
            <a:ext cx="309300" cy="32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0"/>
          <p:cNvCxnSpPr>
            <a:stCxn id="317" idx="3"/>
            <a:endCxn id="313" idx="0"/>
          </p:cNvCxnSpPr>
          <p:nvPr/>
        </p:nvCxnSpPr>
        <p:spPr>
          <a:xfrm flipH="1">
            <a:off x="4478402" y="1469073"/>
            <a:ext cx="943800" cy="3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40"/>
          <p:cNvSpPr/>
          <p:nvPr/>
        </p:nvSpPr>
        <p:spPr>
          <a:xfrm>
            <a:off x="3430850" y="3107675"/>
            <a:ext cx="835500" cy="6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Web Servers</a:t>
            </a:r>
            <a:endParaRPr/>
          </a:p>
        </p:txBody>
      </p:sp>
      <p:cxnSp>
        <p:nvCxnSpPr>
          <p:cNvPr id="324" name="Google Shape;324;p40"/>
          <p:cNvCxnSpPr>
            <a:stCxn id="313" idx="2"/>
            <a:endCxn id="323" idx="0"/>
          </p:cNvCxnSpPr>
          <p:nvPr/>
        </p:nvCxnSpPr>
        <p:spPr>
          <a:xfrm flipH="1">
            <a:off x="3848517" y="2472988"/>
            <a:ext cx="630000" cy="63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40"/>
          <p:cNvCxnSpPr>
            <a:stCxn id="323" idx="2"/>
            <a:endCxn id="326" idx="1"/>
          </p:cNvCxnSpPr>
          <p:nvPr/>
        </p:nvCxnSpPr>
        <p:spPr>
          <a:xfrm>
            <a:off x="3848600" y="3729875"/>
            <a:ext cx="0" cy="38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40"/>
          <p:cNvSpPr txBox="1"/>
          <p:nvPr/>
        </p:nvSpPr>
        <p:spPr>
          <a:xfrm>
            <a:off x="235404" y="3141725"/>
            <a:ext cx="160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Sharding by cart_id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0"/>
          <p:cNvSpPr/>
          <p:nvPr/>
        </p:nvSpPr>
        <p:spPr>
          <a:xfrm>
            <a:off x="4632926" y="3107675"/>
            <a:ext cx="835500" cy="6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Web Servers</a:t>
            </a:r>
            <a:endParaRPr/>
          </a:p>
        </p:txBody>
      </p:sp>
      <p:cxnSp>
        <p:nvCxnSpPr>
          <p:cNvPr id="329" name="Google Shape;329;p40"/>
          <p:cNvCxnSpPr>
            <a:stCxn id="313" idx="2"/>
            <a:endCxn id="328" idx="0"/>
          </p:cNvCxnSpPr>
          <p:nvPr/>
        </p:nvCxnSpPr>
        <p:spPr>
          <a:xfrm>
            <a:off x="4478517" y="2472988"/>
            <a:ext cx="572100" cy="63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40"/>
          <p:cNvCxnSpPr>
            <a:stCxn id="328" idx="2"/>
            <a:endCxn id="318" idx="1"/>
          </p:cNvCxnSpPr>
          <p:nvPr/>
        </p:nvCxnSpPr>
        <p:spPr>
          <a:xfrm>
            <a:off x="5050676" y="3729875"/>
            <a:ext cx="0" cy="38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40"/>
          <p:cNvSpPr/>
          <p:nvPr/>
        </p:nvSpPr>
        <p:spPr>
          <a:xfrm>
            <a:off x="2364826" y="3107675"/>
            <a:ext cx="835500" cy="6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Web Servers</a:t>
            </a:r>
            <a:endParaRPr/>
          </a:p>
        </p:txBody>
      </p:sp>
      <p:sp>
        <p:nvSpPr>
          <p:cNvPr id="332" name="Google Shape;332;p40"/>
          <p:cNvSpPr/>
          <p:nvPr/>
        </p:nvSpPr>
        <p:spPr>
          <a:xfrm>
            <a:off x="5604501" y="3107675"/>
            <a:ext cx="835500" cy="6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Web Servers</a:t>
            </a:r>
            <a:endParaRPr/>
          </a:p>
        </p:txBody>
      </p:sp>
      <p:sp>
        <p:nvSpPr>
          <p:cNvPr id="333" name="Google Shape;333;p40"/>
          <p:cNvSpPr/>
          <p:nvPr/>
        </p:nvSpPr>
        <p:spPr>
          <a:xfrm>
            <a:off x="2408890" y="4118925"/>
            <a:ext cx="747375" cy="714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RW DB</a:t>
            </a:r>
            <a:endParaRPr/>
          </a:p>
        </p:txBody>
      </p:sp>
      <p:sp>
        <p:nvSpPr>
          <p:cNvPr id="334" name="Google Shape;334;p40"/>
          <p:cNvSpPr/>
          <p:nvPr/>
        </p:nvSpPr>
        <p:spPr>
          <a:xfrm>
            <a:off x="5648565" y="4118925"/>
            <a:ext cx="747375" cy="714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RW DB</a:t>
            </a:r>
            <a:endParaRPr/>
          </a:p>
        </p:txBody>
      </p:sp>
      <p:sp>
        <p:nvSpPr>
          <p:cNvPr id="326" name="Google Shape;326;p40"/>
          <p:cNvSpPr/>
          <p:nvPr/>
        </p:nvSpPr>
        <p:spPr>
          <a:xfrm>
            <a:off x="3474903" y="4118925"/>
            <a:ext cx="747375" cy="714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RW DB</a:t>
            </a:r>
            <a:endParaRPr/>
          </a:p>
        </p:txBody>
      </p:sp>
      <p:cxnSp>
        <p:nvCxnSpPr>
          <p:cNvPr id="335" name="Google Shape;335;p40"/>
          <p:cNvCxnSpPr>
            <a:stCxn id="331" idx="2"/>
            <a:endCxn id="333" idx="1"/>
          </p:cNvCxnSpPr>
          <p:nvPr/>
        </p:nvCxnSpPr>
        <p:spPr>
          <a:xfrm>
            <a:off x="2782576" y="3729875"/>
            <a:ext cx="0" cy="38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40"/>
          <p:cNvCxnSpPr>
            <a:stCxn id="332" idx="2"/>
            <a:endCxn id="334" idx="1"/>
          </p:cNvCxnSpPr>
          <p:nvPr/>
        </p:nvCxnSpPr>
        <p:spPr>
          <a:xfrm>
            <a:off x="6022251" y="3729875"/>
            <a:ext cx="0" cy="38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40"/>
          <p:cNvCxnSpPr>
            <a:stCxn id="313" idx="2"/>
            <a:endCxn id="332" idx="0"/>
          </p:cNvCxnSpPr>
          <p:nvPr/>
        </p:nvCxnSpPr>
        <p:spPr>
          <a:xfrm>
            <a:off x="4478517" y="2472988"/>
            <a:ext cx="1543800" cy="63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40"/>
          <p:cNvCxnSpPr>
            <a:stCxn id="313" idx="2"/>
            <a:endCxn id="331" idx="0"/>
          </p:cNvCxnSpPr>
          <p:nvPr/>
        </p:nvCxnSpPr>
        <p:spPr>
          <a:xfrm flipH="1">
            <a:off x="2782617" y="2472988"/>
            <a:ext cx="1695900" cy="63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40"/>
          <p:cNvSpPr txBox="1"/>
          <p:nvPr/>
        </p:nvSpPr>
        <p:spPr>
          <a:xfrm>
            <a:off x="6684575" y="2473000"/>
            <a:ext cx="217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hash of cart_id based routing or randomly if no cart_id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40"/>
          <p:cNvSpPr txBox="1"/>
          <p:nvPr/>
        </p:nvSpPr>
        <p:spPr>
          <a:xfrm>
            <a:off x="6684700" y="1382975"/>
            <a:ext cx="217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path must contains</a:t>
            </a:r>
            <a:r>
              <a:rPr lang="vi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cart_id - except creating new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235404" y="4106925"/>
            <a:ext cx="160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in-memory database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6684700" y="4199325"/>
            <a:ext cx="217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databases workload should be reading/writing balance and partitioning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Order and Delivery Service</a:t>
            </a:r>
            <a:endParaRPr/>
          </a:p>
        </p:txBody>
      </p:sp>
      <p:sp>
        <p:nvSpPr>
          <p:cNvPr id="348" name="Google Shape;348;p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Store and tracking orders and their history</a:t>
            </a:r>
            <a:endParaRPr/>
          </a:p>
        </p:txBody>
      </p:sp>
      <p:sp>
        <p:nvSpPr>
          <p:cNvPr id="349" name="Google Shape;349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Order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Integration with retailers’ online service for order placing.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Delivery status tracking and update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Business requirement overview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The MyQ shopping is an online service for goods retailers listing their products in organization of a catalogue for sale. The retailers set products’ price themself.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Customers do browsing/searching </a:t>
            </a:r>
            <a:r>
              <a:rPr lang="vi">
                <a:solidFill>
                  <a:srgbClr val="FFFF00"/>
                </a:solidFill>
              </a:rPr>
              <a:t>products in catalogue</a:t>
            </a:r>
            <a:r>
              <a:rPr lang="vi"/>
              <a:t>, comparing the </a:t>
            </a:r>
            <a:r>
              <a:rPr lang="vi">
                <a:solidFill>
                  <a:srgbClr val="FFFF00"/>
                </a:solidFill>
              </a:rPr>
              <a:t>price between retailers</a:t>
            </a:r>
            <a:r>
              <a:rPr lang="vi"/>
              <a:t> of single interested product and select. They can add the product with desired quantity to a </a:t>
            </a:r>
            <a:r>
              <a:rPr lang="vi">
                <a:solidFill>
                  <a:srgbClr val="FFFF00"/>
                </a:solidFill>
              </a:rPr>
              <a:t>shopping cart</a:t>
            </a:r>
            <a:r>
              <a:rPr lang="vi"/>
              <a:t> then checking out.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Checking out is to </a:t>
            </a:r>
            <a:r>
              <a:rPr lang="vi">
                <a:solidFill>
                  <a:srgbClr val="FFFF00"/>
                </a:solidFill>
              </a:rPr>
              <a:t>place an order</a:t>
            </a:r>
            <a:r>
              <a:rPr lang="vi"/>
              <a:t> to specific retailers of selected products.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The new order information will be notified to the retailers or called to the </a:t>
            </a:r>
            <a:r>
              <a:rPr lang="vi">
                <a:solidFill>
                  <a:srgbClr val="FFFF00"/>
                </a:solidFill>
              </a:rPr>
              <a:t>retailer’s online shopping API</a:t>
            </a:r>
            <a:r>
              <a:rPr lang="vi"/>
              <a:t> (if he/she has) for order processing &amp; delivery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The payment method is cash on delivery due to limited startup time.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The delivery process is out of scope but only </a:t>
            </a:r>
            <a:r>
              <a:rPr lang="vi">
                <a:solidFill>
                  <a:srgbClr val="FFFF00"/>
                </a:solidFill>
              </a:rPr>
              <a:t>delivery status update</a:t>
            </a:r>
            <a:r>
              <a:rPr lang="vi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The Inventory and available stock monitoring is out of scope.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Order and Delivery features</a:t>
            </a:r>
            <a:endParaRPr/>
          </a:p>
        </p:txBody>
      </p:sp>
      <p:sp>
        <p:nvSpPr>
          <p:cNvPr id="355" name="Google Shape;355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Create a new order, its item linked with the customer (if new) from the cart. The new order has: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Main order (in customer view)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Retailer orders for each retailer of items that the customer selected.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Item for reach retailer order with: variant, quantity, sell price and tax.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Single delivery address and contact for the order and its tracking history. The delivery address can be changed by add a new delivery and new tracking history.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Notify the retailers for the new retailer-order (if not own online shop) or the integration function to place retailer order to their 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Delivery tracking adding to the delivery status in general (for customer) or status for each retailer.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Order &amp; Delivery ERD</a:t>
            </a:r>
            <a:endParaRPr/>
          </a:p>
        </p:txBody>
      </p:sp>
      <p:sp>
        <p:nvSpPr>
          <p:cNvPr id="361" name="Google Shape;361;p43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Entities: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MyQ Order (main order storage)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Retailer Order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Retailer Order items.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Order Delivery: address, contact…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- Order Delivery History.</a:t>
            </a:r>
            <a:endParaRPr/>
          </a:p>
        </p:txBody>
      </p:sp>
      <p:pic>
        <p:nvPicPr>
          <p:cNvPr id="362" name="Google Shape;3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900" y="391394"/>
            <a:ext cx="5814276" cy="4360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Retailer Service</a:t>
            </a:r>
            <a:endParaRPr/>
          </a:p>
        </p:txBody>
      </p:sp>
      <p:sp>
        <p:nvSpPr>
          <p:cNvPr id="368" name="Google Shape;368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Retailer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Retailer Integration Information</a:t>
            </a:r>
            <a:endParaRPr/>
          </a:p>
        </p:txBody>
      </p:sp>
      <p:sp>
        <p:nvSpPr>
          <p:cNvPr id="369" name="Google Shape;369;p4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Retailer Service features</a:t>
            </a:r>
            <a:endParaRPr/>
          </a:p>
        </p:txBody>
      </p:sp>
      <p:sp>
        <p:nvSpPr>
          <p:cNvPr id="375" name="Google Shape;375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Creating retailer via AWS Cognito signing-up.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Login by Cognito using OAuth2 for authorization by retailer_uuid.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retailer set their option: with or without own online shopping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retailer set up API for integration: URL, authentication (server to server), and API definition/protocol supported by MyQ Shopping.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Retailer ERD</a:t>
            </a:r>
            <a:endParaRPr/>
          </a:p>
        </p:txBody>
      </p:sp>
      <p:sp>
        <p:nvSpPr>
          <p:cNvPr id="381" name="Google Shape;381;p46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Entities: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Retailer (primary key by retailer_uuid)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Retailer Integration and execution history (for debug log).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- Login/Activation by Cognito (external database)</a:t>
            </a:r>
            <a:endParaRPr/>
          </a:p>
        </p:txBody>
      </p:sp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450" y="455500"/>
            <a:ext cx="5643300" cy="42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Customer and Session Service</a:t>
            </a:r>
            <a:endParaRPr/>
          </a:p>
        </p:txBody>
      </p:sp>
      <p:sp>
        <p:nvSpPr>
          <p:cNvPr id="388" name="Google Shape;388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Simple Customer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Session Management</a:t>
            </a:r>
            <a:endParaRPr/>
          </a:p>
        </p:txBody>
      </p:sp>
      <p:sp>
        <p:nvSpPr>
          <p:cNvPr id="389" name="Google Shape;389;p4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Customer and Session Service features</a:t>
            </a:r>
            <a:endParaRPr/>
          </a:p>
        </p:txBody>
      </p:sp>
      <p:sp>
        <p:nvSpPr>
          <p:cNvPr id="395" name="Google Shape;395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Maintain client sessions for anonymous browsing and shopping.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Anonymous session turns into identified-session when checking out. to create a</a:t>
            </a:r>
            <a:r>
              <a:rPr lang="vi"/>
              <a:t> new customer for the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Customers can sign-up their account via Cognito Sign-up (support both Mobile App. and Browser-based)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Cognito is used for authenticate a customer as the logged-in customer.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Logged-in Customers can have multiple sessions for cross-device shopping.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Customer and Session ERD</a:t>
            </a:r>
            <a:endParaRPr/>
          </a:p>
        </p:txBody>
      </p:sp>
      <p:sp>
        <p:nvSpPr>
          <p:cNvPr id="401" name="Google Shape;401;p4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Entities: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Customer: basic attributes.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Session: hold the session id and information for browsing.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Device storage or session storage: hold the session_id as a Session entity.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- Cognito User Pool: keep activation and login username password.</a:t>
            </a:r>
            <a:endParaRPr/>
          </a:p>
        </p:txBody>
      </p:sp>
      <p:pic>
        <p:nvPicPr>
          <p:cNvPr id="402" name="Google Shape;4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75" y="455513"/>
            <a:ext cx="5643300" cy="42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End</a:t>
            </a:r>
            <a:endParaRPr/>
          </a:p>
        </p:txBody>
      </p:sp>
      <p:sp>
        <p:nvSpPr>
          <p:cNvPr id="408" name="Google Shape;408;p5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The MyQ Online Shopping needs improvement of Inventory for the ful-feature of ecommerce system.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The solution’s features highlight</a:t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Product Catalogue with Retailer’s price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Shopping 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Retailer &amp; </a:t>
            </a:r>
            <a:r>
              <a:rPr lang="vi"/>
              <a:t>Customer Mgt.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Order Mgt. &amp; </a:t>
            </a:r>
            <a:r>
              <a:rPr lang="vi"/>
              <a:t>Delivery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Non-functional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Retailer Sign-up and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Retailer Integration for product price update, accepting order.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Third-party support of API for delivery status update.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Mobile App and Browser Support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Functional features and non-functional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00" y="98850"/>
            <a:ext cx="7756475" cy="49053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 rot="5400000">
            <a:off x="6053375" y="2200300"/>
            <a:ext cx="49113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The business system illustration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 cloud first, clean room solution: AWS has been chosen.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Microservices and event-driven architecture.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High responsive, High scalable.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Browser and Mobile Application for client access.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Java-based technology, containerized environment prefered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Technical Guidance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Design philosophy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Utilize the power service of the cloud: AWS or Azure or Google Cloud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Microservice: try to separate the concern of each business feature into services.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Services could be built on any teams’ handy framework.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Setup a boundary for Microservices by their Data Model: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/>
              <a:t>Aggregate object identified by public-ids for external interface.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/>
              <a:t>Entities (with ids) and Value objects for internal data structure of the service.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/>
              <a:t>Status (or object state) is stored as enum/flag field or existence of “linked row”.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Loose constraint of the relationship between entities. There are Application controlled external key references (not enforce the </a:t>
            </a:r>
            <a:r>
              <a:rPr lang="vi"/>
              <a:t>constraint</a:t>
            </a:r>
            <a:r>
              <a:rPr lang="vi"/>
              <a:t>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Still using RDBMS/ORM or non-ORM for better “time-to-market” development.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Utilize JSON/XML data type of modern database for schemaless data: </a:t>
            </a:r>
            <a:r>
              <a:rPr lang="vi"/>
              <a:t>replacing</a:t>
            </a:r>
            <a:r>
              <a:rPr lang="vi"/>
              <a:t> EAV model for dynamic fields.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167125" y="555600"/>
            <a:ext cx="1559700" cy="6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1300"/>
              <a:t>The system diagram for AWS</a:t>
            </a:r>
            <a:endParaRPr sz="13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751" y="188633"/>
            <a:ext cx="7287275" cy="476623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67125" y="1594025"/>
            <a:ext cx="1624800" cy="3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AWS Technology in use: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EKS ECS Fargate for containers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Lambda for event handlers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SQS for job queue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S3 for image storage and src.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Cognito for identities provider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- API Gw, ELB, SES…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The choice of AWS Cloud 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biggest cloud service, very rich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Using container services like EKS, ECS or Fargate: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Portable kubernetes (for EKS) or containers easily to move to other cloud.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Competitive options: ECS or Fargate.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AWS S3: the good option for image storage (million++ images)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AWS SQS: suitable for job queues, asynchronous, fast and realiable.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AWS Lambda: using for handler or they can be invoked directly.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AWS Cloud Search: cheaper than Elastic Search.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most familiar cloud service for the author.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