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aven Pro" panose="020B0604020202020204" charset="0"/>
      <p:regular r:id="rId24"/>
      <p:bold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A3ECDA-CFB3-4072-BE95-AE7471EF13E8}">
  <a:tblStyle styleId="{0AA3ECDA-CFB3-4072-BE95-AE7471EF13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32822c5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32822c5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4327927a2c_1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4327927a2c_1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4327927a2c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4327927a2c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4327927a2c_1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4327927a2c_1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432822c52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432822c52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4327927a2c_1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4327927a2c_1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4327927a2c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4327927a2c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4327927a2c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4327927a2c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432822c52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432822c52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4327927a2c_1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4327927a2c_1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4327927a2c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4327927a2c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4327927a2c_1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4327927a2c_1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327927a2c_1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327927a2c_1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327927a2c_1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327927a2c_1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4327927a2c_1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4327927a2c_1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4327927a2c_1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4327927a2c_1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51350" y="1559800"/>
            <a:ext cx="7801500" cy="2246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700"/>
              <a:t>Provide Insights For </a:t>
            </a:r>
            <a:endParaRPr sz="3700"/>
          </a:p>
          <a:p>
            <a:pPr marL="0" lvl="0" indent="0" algn="l" rtl="0">
              <a:spcBef>
                <a:spcPts val="0"/>
              </a:spcBef>
              <a:spcAft>
                <a:spcPts val="0"/>
              </a:spcAft>
              <a:buNone/>
            </a:pPr>
            <a:r>
              <a:rPr lang="en" sz="3700"/>
              <a:t>Telangana Government </a:t>
            </a:r>
            <a:endParaRPr sz="3700"/>
          </a:p>
          <a:p>
            <a:pPr marL="0" lvl="0" indent="0" algn="l" rtl="0">
              <a:spcBef>
                <a:spcPts val="0"/>
              </a:spcBef>
              <a:spcAft>
                <a:spcPts val="0"/>
              </a:spcAft>
              <a:buNone/>
            </a:pPr>
            <a:r>
              <a:rPr lang="en" sz="3700"/>
              <a:t>Tourism Department Proposal</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title"/>
          </p:nvPr>
        </p:nvSpPr>
        <p:spPr>
          <a:xfrm>
            <a:off x="148550" y="763600"/>
            <a:ext cx="87921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100">
                <a:solidFill>
                  <a:srgbClr val="FFFFFF"/>
                </a:solidFill>
              </a:rPr>
              <a:t>Secondary Research Questions:</a:t>
            </a:r>
            <a:endParaRPr sz="4100">
              <a:solidFill>
                <a:srgbClr val="FFFFFF"/>
              </a:solidFill>
            </a:endParaRPr>
          </a:p>
          <a:p>
            <a:pPr marL="0" lvl="0" indent="0" algn="l" rtl="0">
              <a:spcBef>
                <a:spcPts val="0"/>
              </a:spcBef>
              <a:spcAft>
                <a:spcPts val="0"/>
              </a:spcAft>
              <a:buNone/>
            </a:pPr>
            <a:r>
              <a:rPr lang="en" sz="2500">
                <a:solidFill>
                  <a:srgbClr val="FFFFFF"/>
                </a:solidFill>
              </a:rPr>
              <a:t>Need to do research and get additional data</a:t>
            </a:r>
            <a:endParaRPr sz="25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3"/>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6. List of the top &amp; bottom 5 districts based on 'population to tourist football ratio*' ratio in 2019 ?</a:t>
            </a:r>
            <a:endParaRPr sz="2020"/>
          </a:p>
          <a:p>
            <a:pPr marL="0" lvl="0" indent="0" algn="l" rtl="0">
              <a:spcBef>
                <a:spcPts val="0"/>
              </a:spcBef>
              <a:spcAft>
                <a:spcPts val="0"/>
              </a:spcAft>
              <a:buSzPts val="990"/>
              <a:buNone/>
            </a:pPr>
            <a:r>
              <a:rPr lang="en" sz="2020"/>
              <a:t>(Insight: Get an overview of districts that are doing well)</a:t>
            </a:r>
            <a:endParaRPr sz="2020"/>
          </a:p>
        </p:txBody>
      </p:sp>
      <p:sp>
        <p:nvSpPr>
          <p:cNvPr id="359" name="Google Shape;359;p23"/>
          <p:cNvSpPr txBox="1">
            <a:spLocks noGrp="1"/>
          </p:cNvSpPr>
          <p:nvPr>
            <p:ph type="body" idx="4294967295"/>
          </p:nvPr>
        </p:nvSpPr>
        <p:spPr>
          <a:xfrm>
            <a:off x="274550" y="1409200"/>
            <a:ext cx="3253500" cy="364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b="1"/>
              <a:t>I used population census 2011 data to perform this task to find out the top and bottom 5 districts ratio of the population to tourist football ratio. </a:t>
            </a:r>
            <a:endParaRPr sz="1450" b="1"/>
          </a:p>
          <a:p>
            <a:pPr marL="457200" lvl="0" indent="-320675" algn="l" rtl="0">
              <a:spcBef>
                <a:spcPts val="1200"/>
              </a:spcBef>
              <a:spcAft>
                <a:spcPts val="0"/>
              </a:spcAft>
              <a:buSzPts val="1450"/>
              <a:buChar char="●"/>
            </a:pPr>
            <a:r>
              <a:rPr lang="en" sz="1450" b="1"/>
              <a:t>Adilabad is on top with 18.07 ratio.</a:t>
            </a:r>
            <a:endParaRPr sz="1450" b="1"/>
          </a:p>
          <a:p>
            <a:pPr marL="457200" lvl="0" indent="-320675" algn="l" rtl="0">
              <a:spcBef>
                <a:spcPts val="0"/>
              </a:spcBef>
              <a:spcAft>
                <a:spcPts val="0"/>
              </a:spcAft>
              <a:buSzPts val="1450"/>
              <a:buChar char="●"/>
            </a:pPr>
            <a:r>
              <a:rPr lang="en" sz="1450" b="1"/>
              <a:t>second highest is Bhadradri Kothagudem with the ratio is 12.90.</a:t>
            </a:r>
            <a:endParaRPr sz="1450" b="1"/>
          </a:p>
          <a:p>
            <a:pPr marL="457200" lvl="0" indent="-320675" algn="l" rtl="0">
              <a:spcBef>
                <a:spcPts val="0"/>
              </a:spcBef>
              <a:spcAft>
                <a:spcPts val="0"/>
              </a:spcAft>
              <a:buSzPts val="1450"/>
              <a:buChar char="●"/>
            </a:pPr>
            <a:r>
              <a:rPr lang="en" sz="1450" b="1"/>
              <a:t>Yadadri Bhangir last one with the ratio is 0.</a:t>
            </a:r>
            <a:endParaRPr sz="1450" b="1"/>
          </a:p>
        </p:txBody>
      </p:sp>
      <p:sp>
        <p:nvSpPr>
          <p:cNvPr id="360" name="Google Shape;360;p23"/>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61" name="Google Shape;361;p23"/>
          <p:cNvPicPr preferRelativeResize="0"/>
          <p:nvPr/>
        </p:nvPicPr>
        <p:blipFill>
          <a:blip r:embed="rId3">
            <a:alphaModFix/>
          </a:blip>
          <a:stretch>
            <a:fillRect/>
          </a:stretch>
        </p:blipFill>
        <p:spPr>
          <a:xfrm>
            <a:off x="3528024" y="1344900"/>
            <a:ext cx="5515400" cy="3712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4"/>
          <p:cNvSpPr txBox="1">
            <a:spLocks noGrp="1"/>
          </p:cNvSpPr>
          <p:nvPr>
            <p:ph type="title" idx="4294967295"/>
          </p:nvPr>
        </p:nvSpPr>
        <p:spPr>
          <a:xfrm>
            <a:off x="164975" y="29425"/>
            <a:ext cx="8813100" cy="11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7. What will be the projected number of domestic and foreign tourists in Hyderabad in 2025 on growth rate from previous years ?</a:t>
            </a:r>
            <a:endParaRPr sz="1620"/>
          </a:p>
          <a:p>
            <a:pPr marL="0" lvl="0" indent="0" algn="l" rtl="0">
              <a:spcBef>
                <a:spcPts val="0"/>
              </a:spcBef>
              <a:spcAft>
                <a:spcPts val="0"/>
              </a:spcAft>
              <a:buSzPts val="990"/>
              <a:buNone/>
            </a:pPr>
            <a:r>
              <a:rPr lang="en" sz="1620"/>
              <a:t>(Insight: Better estimate of incoming tourists count so that government can plan the infrastructure better)</a:t>
            </a:r>
            <a:endParaRPr sz="1620"/>
          </a:p>
        </p:txBody>
      </p:sp>
      <p:sp>
        <p:nvSpPr>
          <p:cNvPr id="367" name="Google Shape;367;p24"/>
          <p:cNvSpPr txBox="1">
            <a:spLocks noGrp="1"/>
          </p:cNvSpPr>
          <p:nvPr>
            <p:ph type="body" idx="4294967295"/>
          </p:nvPr>
        </p:nvSpPr>
        <p:spPr>
          <a:xfrm>
            <a:off x="302425" y="4456500"/>
            <a:ext cx="8813100" cy="687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1350" b="1">
                <a:solidFill>
                  <a:srgbClr val="000000"/>
                </a:solidFill>
                <a:highlight>
                  <a:srgbClr val="FFFFFF"/>
                </a:highlight>
                <a:latin typeface="Arial"/>
                <a:ea typeface="Arial"/>
                <a:cs typeface="Arial"/>
                <a:sym typeface="Arial"/>
              </a:rPr>
              <a:t>Projected number of domestic tourists in Hyderabad in 2025: 82259999 </a:t>
            </a:r>
            <a:endParaRPr sz="1350" b="1">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 sz="1350" b="1">
                <a:solidFill>
                  <a:srgbClr val="000000"/>
                </a:solidFill>
                <a:highlight>
                  <a:srgbClr val="FFFFFF"/>
                </a:highlight>
                <a:latin typeface="Arial"/>
                <a:ea typeface="Arial"/>
                <a:cs typeface="Arial"/>
                <a:sym typeface="Arial"/>
              </a:rPr>
              <a:t>Projected number of foreign tourists in Hyderabad in 2025: 323326</a:t>
            </a:r>
            <a:endParaRPr sz="1600"/>
          </a:p>
        </p:txBody>
      </p:sp>
      <p:sp>
        <p:nvSpPr>
          <p:cNvPr id="368" name="Google Shape;368;p24"/>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69" name="Google Shape;369;p24"/>
          <p:cNvPicPr preferRelativeResize="0"/>
          <p:nvPr/>
        </p:nvPicPr>
        <p:blipFill>
          <a:blip r:embed="rId3">
            <a:alphaModFix/>
          </a:blip>
          <a:stretch>
            <a:fillRect/>
          </a:stretch>
        </p:blipFill>
        <p:spPr>
          <a:xfrm>
            <a:off x="220700" y="1142125"/>
            <a:ext cx="4402875" cy="2978825"/>
          </a:xfrm>
          <a:prstGeom prst="rect">
            <a:avLst/>
          </a:prstGeom>
          <a:noFill/>
          <a:ln>
            <a:noFill/>
          </a:ln>
        </p:spPr>
      </p:pic>
      <p:pic>
        <p:nvPicPr>
          <p:cNvPr id="370" name="Google Shape;370;p24"/>
          <p:cNvPicPr preferRelativeResize="0"/>
          <p:nvPr/>
        </p:nvPicPr>
        <p:blipFill>
          <a:blip r:embed="rId4">
            <a:alphaModFix/>
          </a:blip>
          <a:stretch>
            <a:fillRect/>
          </a:stretch>
        </p:blipFill>
        <p:spPr>
          <a:xfrm>
            <a:off x="4744275" y="1025950"/>
            <a:ext cx="4325451" cy="30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5"/>
          <p:cNvSpPr txBox="1">
            <a:spLocks noGrp="1"/>
          </p:cNvSpPr>
          <p:nvPr>
            <p:ph type="title" idx="4294967295"/>
          </p:nvPr>
        </p:nvSpPr>
        <p:spPr>
          <a:xfrm>
            <a:off x="116050" y="0"/>
            <a:ext cx="8520600" cy="11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8. Estimate the projected revenue for Hyderabad in 2025 based on average spend per tourist (approximate data)</a:t>
            </a:r>
            <a:endParaRPr sz="1620"/>
          </a:p>
          <a:p>
            <a:pPr marL="0" lvl="0" indent="0" algn="l" rtl="0">
              <a:spcBef>
                <a:spcPts val="0"/>
              </a:spcBef>
              <a:spcAft>
                <a:spcPts val="0"/>
              </a:spcAft>
              <a:buSzPts val="990"/>
              <a:buNone/>
            </a:pPr>
            <a:r>
              <a:rPr lang="en" sz="1620"/>
              <a:t>Suggested areas for further secondary research to get more insights:</a:t>
            </a:r>
            <a:endParaRPr sz="1620"/>
          </a:p>
          <a:p>
            <a:pPr marL="0" lvl="0" indent="0" algn="l" rtl="0">
              <a:spcBef>
                <a:spcPts val="0"/>
              </a:spcBef>
              <a:spcAft>
                <a:spcPts val="0"/>
              </a:spcAft>
              <a:buSzPts val="990"/>
              <a:buNone/>
            </a:pPr>
            <a:r>
              <a:rPr lang="en" sz="1620"/>
              <a:t>Crime rate, Cleanliness Ratings, Infrastructure Development Ratings etc.</a:t>
            </a:r>
            <a:endParaRPr sz="1620"/>
          </a:p>
        </p:txBody>
      </p:sp>
      <p:sp>
        <p:nvSpPr>
          <p:cNvPr id="376" name="Google Shape;376;p25"/>
          <p:cNvSpPr txBox="1">
            <a:spLocks noGrp="1"/>
          </p:cNvSpPr>
          <p:nvPr>
            <p:ph type="body" idx="4294967295"/>
          </p:nvPr>
        </p:nvSpPr>
        <p:spPr>
          <a:xfrm>
            <a:off x="70300" y="3082375"/>
            <a:ext cx="3810600" cy="7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highlight>
                  <a:srgbClr val="FFFFFF"/>
                </a:highlight>
                <a:latin typeface="Arial"/>
                <a:ea typeface="Arial"/>
                <a:cs typeface="Arial"/>
                <a:sym typeface="Arial"/>
              </a:rPr>
              <a:t>Projected revenue for Hyderabad in 2025: ₹ 561566610000</a:t>
            </a:r>
            <a:endParaRPr sz="2000"/>
          </a:p>
        </p:txBody>
      </p:sp>
      <p:sp>
        <p:nvSpPr>
          <p:cNvPr id="377" name="Google Shape;377;p25"/>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graphicFrame>
        <p:nvGraphicFramePr>
          <p:cNvPr id="378" name="Google Shape;378;p25"/>
          <p:cNvGraphicFramePr/>
          <p:nvPr/>
        </p:nvGraphicFramePr>
        <p:xfrm>
          <a:off x="348150" y="1140300"/>
          <a:ext cx="3000000" cy="3000000"/>
        </p:xfrm>
        <a:graphic>
          <a:graphicData uri="http://schemas.openxmlformats.org/drawingml/2006/table">
            <a:tbl>
              <a:tblPr>
                <a:noFill/>
                <a:tableStyleId>{0AA3ECDA-CFB3-4072-BE95-AE7471EF13E8}</a:tableStyleId>
              </a:tblPr>
              <a:tblGrid>
                <a:gridCol w="1464625">
                  <a:extLst>
                    <a:ext uri="{9D8B030D-6E8A-4147-A177-3AD203B41FA5}">
                      <a16:colId xmlns:a16="http://schemas.microsoft.com/office/drawing/2014/main" val="20000"/>
                    </a:ext>
                  </a:extLst>
                </a:gridCol>
                <a:gridCol w="1687475">
                  <a:extLst>
                    <a:ext uri="{9D8B030D-6E8A-4147-A177-3AD203B41FA5}">
                      <a16:colId xmlns:a16="http://schemas.microsoft.com/office/drawing/2014/main" val="20001"/>
                    </a:ext>
                  </a:extLst>
                </a:gridCol>
              </a:tblGrid>
              <a:tr h="380300">
                <a:tc>
                  <a:txBody>
                    <a:bodyPr/>
                    <a:lstStyle/>
                    <a:p>
                      <a:pPr marL="0" lvl="0" indent="0" algn="l" rtl="0">
                        <a:spcBef>
                          <a:spcPts val="0"/>
                        </a:spcBef>
                        <a:spcAft>
                          <a:spcPts val="0"/>
                        </a:spcAft>
                        <a:buNone/>
                      </a:pPr>
                      <a:r>
                        <a:rPr lang="en" b="1">
                          <a:highlight>
                            <a:srgbClr val="FFFFFF"/>
                          </a:highlight>
                        </a:rPr>
                        <a:t>Tourist</a:t>
                      </a:r>
                      <a:endParaRPr sz="1900"/>
                    </a:p>
                  </a:txBody>
                  <a:tcPr marL="91425" marR="91425" marT="91425" marB="91425"/>
                </a:tc>
                <a:tc>
                  <a:txBody>
                    <a:bodyPr/>
                    <a:lstStyle/>
                    <a:p>
                      <a:pPr marL="0" lvl="0" indent="0" algn="l" rtl="0">
                        <a:spcBef>
                          <a:spcPts val="0"/>
                        </a:spcBef>
                        <a:spcAft>
                          <a:spcPts val="0"/>
                        </a:spcAft>
                        <a:buNone/>
                      </a:pPr>
                      <a:r>
                        <a:rPr lang="en" b="1">
                          <a:highlight>
                            <a:srgbClr val="FFFFFF"/>
                          </a:highlight>
                        </a:rPr>
                        <a:t>Average Revenue</a:t>
                      </a:r>
                      <a:endParaRPr sz="1900" b="1"/>
                    </a:p>
                  </a:txBody>
                  <a:tcPr marL="91425" marR="91425" marT="91425" marB="91425"/>
                </a:tc>
                <a:extLst>
                  <a:ext uri="{0D108BD9-81ED-4DB2-BD59-A6C34878D82A}">
                    <a16:rowId xmlns:a16="http://schemas.microsoft.com/office/drawing/2014/main" val="10000"/>
                  </a:ext>
                </a:extLst>
              </a:tr>
              <a:tr h="365650">
                <a:tc>
                  <a:txBody>
                    <a:bodyPr/>
                    <a:lstStyle/>
                    <a:p>
                      <a:pPr marL="0" lvl="0" indent="0" algn="l" rtl="0">
                        <a:spcBef>
                          <a:spcPts val="0"/>
                        </a:spcBef>
                        <a:spcAft>
                          <a:spcPts val="0"/>
                        </a:spcAft>
                        <a:buNone/>
                      </a:pPr>
                      <a:r>
                        <a:rPr lang="en" sz="1300"/>
                        <a:t>Foreign </a:t>
                      </a:r>
                      <a:r>
                        <a:rPr lang="en" sz="1300">
                          <a:highlight>
                            <a:srgbClr val="FFFFFF"/>
                          </a:highlight>
                        </a:rPr>
                        <a:t>Tourist</a:t>
                      </a:r>
                      <a:endParaRPr sz="1800"/>
                    </a:p>
                  </a:txBody>
                  <a:tcPr marL="91425" marR="91425" marT="91425" marB="91425"/>
                </a:tc>
                <a:tc>
                  <a:txBody>
                    <a:bodyPr/>
                    <a:lstStyle/>
                    <a:p>
                      <a:pPr marL="0" lvl="0" indent="0" algn="l" rtl="0">
                        <a:spcBef>
                          <a:spcPts val="0"/>
                        </a:spcBef>
                        <a:spcAft>
                          <a:spcPts val="0"/>
                        </a:spcAft>
                        <a:buNone/>
                      </a:pPr>
                      <a:r>
                        <a:rPr lang="en" sz="1300">
                          <a:highlight>
                            <a:srgbClr val="F5F5F5"/>
                          </a:highlight>
                        </a:rPr>
                        <a:t>₹ 5,600.00</a:t>
                      </a:r>
                      <a:endParaRPr sz="1800"/>
                    </a:p>
                  </a:txBody>
                  <a:tcPr marL="91425" marR="91425" marT="91425" marB="91425"/>
                </a:tc>
                <a:extLst>
                  <a:ext uri="{0D108BD9-81ED-4DB2-BD59-A6C34878D82A}">
                    <a16:rowId xmlns:a16="http://schemas.microsoft.com/office/drawing/2014/main" val="10001"/>
                  </a:ext>
                </a:extLst>
              </a:tr>
              <a:tr h="394350">
                <a:tc>
                  <a:txBody>
                    <a:bodyPr/>
                    <a:lstStyle/>
                    <a:p>
                      <a:pPr marL="0" lvl="0" indent="0" algn="l" rtl="0">
                        <a:lnSpc>
                          <a:spcPct val="115000"/>
                        </a:lnSpc>
                        <a:spcBef>
                          <a:spcPts val="900"/>
                        </a:spcBef>
                        <a:spcAft>
                          <a:spcPts val="0"/>
                        </a:spcAft>
                        <a:buNone/>
                      </a:pPr>
                      <a:r>
                        <a:rPr lang="en" sz="1300">
                          <a:highlight>
                            <a:srgbClr val="FFFFFF"/>
                          </a:highlight>
                        </a:rPr>
                        <a:t>Domestic Tourist</a:t>
                      </a:r>
                      <a:endParaRPr sz="1300">
                        <a:highlight>
                          <a:srgbClr val="FFFFFF"/>
                        </a:highlight>
                      </a:endParaRPr>
                    </a:p>
                  </a:txBody>
                  <a:tcPr marL="57150" marR="57150" marT="57150" marB="57150" anchor="ctr"/>
                </a:tc>
                <a:tc>
                  <a:txBody>
                    <a:bodyPr/>
                    <a:lstStyle/>
                    <a:p>
                      <a:pPr marL="0" lvl="0" indent="0" algn="l" rtl="0">
                        <a:spcBef>
                          <a:spcPts val="0"/>
                        </a:spcBef>
                        <a:spcAft>
                          <a:spcPts val="0"/>
                        </a:spcAft>
                        <a:buNone/>
                      </a:pPr>
                      <a:r>
                        <a:rPr lang="en" sz="1300"/>
                        <a:t>₹ 1,200.00</a:t>
                      </a:r>
                      <a:endParaRPr sz="1800"/>
                    </a:p>
                  </a:txBody>
                  <a:tcPr marL="91425" marR="91425" marT="91425" marB="91425"/>
                </a:tc>
                <a:extLst>
                  <a:ext uri="{0D108BD9-81ED-4DB2-BD59-A6C34878D82A}">
                    <a16:rowId xmlns:a16="http://schemas.microsoft.com/office/drawing/2014/main" val="10002"/>
                  </a:ext>
                </a:extLst>
              </a:tr>
            </a:tbl>
          </a:graphicData>
        </a:graphic>
      </p:graphicFrame>
      <p:pic>
        <p:nvPicPr>
          <p:cNvPr id="379" name="Google Shape;379;p25"/>
          <p:cNvPicPr preferRelativeResize="0"/>
          <p:nvPr/>
        </p:nvPicPr>
        <p:blipFill>
          <a:blip r:embed="rId3">
            <a:alphaModFix/>
          </a:blip>
          <a:stretch>
            <a:fillRect/>
          </a:stretch>
        </p:blipFill>
        <p:spPr>
          <a:xfrm>
            <a:off x="4133550" y="1292700"/>
            <a:ext cx="4503107" cy="369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148550" y="763600"/>
            <a:ext cx="87921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300">
                <a:solidFill>
                  <a:srgbClr val="FFFFFF"/>
                </a:solidFill>
              </a:rPr>
              <a:t>Recommendations</a:t>
            </a:r>
            <a:r>
              <a:rPr lang="en" sz="4100">
                <a:solidFill>
                  <a:srgbClr val="FFFFFF"/>
                </a:solidFill>
              </a:rPr>
              <a:t>:</a:t>
            </a:r>
            <a:endParaRPr sz="4100">
              <a:solidFill>
                <a:srgbClr val="FFFFFF"/>
              </a:solidFill>
            </a:endParaRPr>
          </a:p>
          <a:p>
            <a:pPr marL="0" lvl="0" indent="0" algn="l" rtl="0">
              <a:spcBef>
                <a:spcPts val="0"/>
              </a:spcBef>
              <a:spcAft>
                <a:spcPts val="0"/>
              </a:spcAft>
              <a:buNone/>
            </a:pPr>
            <a:r>
              <a:rPr lang="en" sz="2300">
                <a:solidFill>
                  <a:srgbClr val="FFFFFF"/>
                </a:solidFill>
              </a:rPr>
              <a:t>Recommendations that can be provided to the government</a:t>
            </a:r>
            <a:endParaRPr sz="23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txBox="1">
            <a:spLocks noGrp="1"/>
          </p:cNvSpPr>
          <p:nvPr>
            <p:ph type="title" idx="4294967295"/>
          </p:nvPr>
        </p:nvSpPr>
        <p:spPr>
          <a:xfrm>
            <a:off x="164975" y="29425"/>
            <a:ext cx="85206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9. Districts with highest potential</a:t>
            </a:r>
            <a:endParaRPr sz="2020"/>
          </a:p>
          <a:p>
            <a:pPr marL="0" lvl="0" indent="0" algn="l" rtl="0">
              <a:spcBef>
                <a:spcPts val="0"/>
              </a:spcBef>
              <a:spcAft>
                <a:spcPts val="0"/>
              </a:spcAft>
              <a:buSzPts val="990"/>
              <a:buNone/>
            </a:pPr>
            <a:r>
              <a:rPr lang="en" sz="2020"/>
              <a:t>a. which districts has the highest potential for tourism growth and what actions government can take ?</a:t>
            </a:r>
            <a:endParaRPr sz="2020"/>
          </a:p>
        </p:txBody>
      </p:sp>
      <p:sp>
        <p:nvSpPr>
          <p:cNvPr id="390" name="Google Shape;390;p27"/>
          <p:cNvSpPr txBox="1">
            <a:spLocks noGrp="1"/>
          </p:cNvSpPr>
          <p:nvPr>
            <p:ph type="body" idx="4294967295"/>
          </p:nvPr>
        </p:nvSpPr>
        <p:spPr>
          <a:xfrm>
            <a:off x="0" y="1567025"/>
            <a:ext cx="35745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50" b="1"/>
              <a:t>Top districts with highest potential is :</a:t>
            </a:r>
            <a:endParaRPr sz="1450" b="1"/>
          </a:p>
          <a:p>
            <a:pPr marL="0" lvl="0" indent="0" algn="l" rtl="0">
              <a:spcBef>
                <a:spcPts val="1200"/>
              </a:spcBef>
              <a:spcAft>
                <a:spcPts val="0"/>
              </a:spcAft>
              <a:buNone/>
            </a:pPr>
            <a:r>
              <a:rPr lang="en" sz="1450" b="1"/>
              <a:t>Hyderabad: Hyderabad is the capital city of Telangana and has a rich cultural and historical heritage. It is home to many historical monuments like the Charminar, Golconda Fort, and Chowmahalla Palace. The government can take several actions to promote tourism in Hyderabad, such as improving the infrastructure and facilities for tourists, promoting cultural festivals and events, and creating awareness about the city's heritage sites.</a:t>
            </a:r>
            <a:endParaRPr sz="1450" b="1"/>
          </a:p>
          <a:p>
            <a:pPr marL="0" lvl="0" indent="0" algn="l" rtl="0">
              <a:spcBef>
                <a:spcPts val="1200"/>
              </a:spcBef>
              <a:spcAft>
                <a:spcPts val="0"/>
              </a:spcAft>
              <a:buNone/>
            </a:pPr>
            <a:endParaRPr sz="1450" b="1"/>
          </a:p>
          <a:p>
            <a:pPr marL="0" lvl="0" indent="0" algn="l" rtl="0">
              <a:spcBef>
                <a:spcPts val="1200"/>
              </a:spcBef>
              <a:spcAft>
                <a:spcPts val="1200"/>
              </a:spcAft>
              <a:buNone/>
            </a:pPr>
            <a:endParaRPr sz="1600"/>
          </a:p>
        </p:txBody>
      </p:sp>
      <p:sp>
        <p:nvSpPr>
          <p:cNvPr id="391" name="Google Shape;391;p27"/>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92" name="Google Shape;392;p27"/>
          <p:cNvPicPr preferRelativeResize="0"/>
          <p:nvPr/>
        </p:nvPicPr>
        <p:blipFill>
          <a:blip r:embed="rId3">
            <a:alphaModFix/>
          </a:blip>
          <a:stretch>
            <a:fillRect/>
          </a:stretch>
        </p:blipFill>
        <p:spPr>
          <a:xfrm>
            <a:off x="3574500" y="1099375"/>
            <a:ext cx="5569500" cy="394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idx="4294967295"/>
          </p:nvPr>
        </p:nvSpPr>
        <p:spPr>
          <a:xfrm>
            <a:off x="274550" y="72025"/>
            <a:ext cx="8520600" cy="11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10. Cultural / Corporate Events to boost tourism</a:t>
            </a:r>
            <a:endParaRPr sz="1620"/>
          </a:p>
          <a:p>
            <a:pPr marL="0" lvl="0" indent="0" algn="l" rtl="0">
              <a:spcBef>
                <a:spcPts val="0"/>
              </a:spcBef>
              <a:spcAft>
                <a:spcPts val="0"/>
              </a:spcAft>
              <a:buNone/>
            </a:pPr>
            <a:r>
              <a:rPr lang="en" sz="1620"/>
              <a:t>  a. What kind of events the government can conduct ?</a:t>
            </a:r>
            <a:endParaRPr sz="1620"/>
          </a:p>
          <a:p>
            <a:pPr marL="0" lvl="0" indent="0" algn="l" rtl="0">
              <a:spcBef>
                <a:spcPts val="0"/>
              </a:spcBef>
              <a:spcAft>
                <a:spcPts val="0"/>
              </a:spcAft>
              <a:buNone/>
            </a:pPr>
            <a:r>
              <a:rPr lang="en" sz="1620"/>
              <a:t>  b. Which month(s) ?</a:t>
            </a:r>
            <a:endParaRPr sz="1620"/>
          </a:p>
          <a:p>
            <a:pPr marL="0" lvl="0" indent="0" algn="l" rtl="0">
              <a:spcBef>
                <a:spcPts val="0"/>
              </a:spcBef>
              <a:spcAft>
                <a:spcPts val="0"/>
              </a:spcAft>
              <a:buNone/>
            </a:pPr>
            <a:r>
              <a:rPr lang="en" sz="1620"/>
              <a:t>  c. Which districts ?</a:t>
            </a:r>
            <a:endParaRPr sz="1620"/>
          </a:p>
        </p:txBody>
      </p:sp>
      <p:sp>
        <p:nvSpPr>
          <p:cNvPr id="398" name="Google Shape;398;p28"/>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
        <p:nvSpPr>
          <p:cNvPr id="399" name="Google Shape;399;p28"/>
          <p:cNvSpPr txBox="1"/>
          <p:nvPr/>
        </p:nvSpPr>
        <p:spPr>
          <a:xfrm>
            <a:off x="241400" y="1160525"/>
            <a:ext cx="8318700" cy="389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Nunito"/>
                <a:ea typeface="Nunito"/>
                <a:cs typeface="Nunito"/>
                <a:sym typeface="Nunito"/>
              </a:rPr>
              <a:t>a</a:t>
            </a:r>
            <a:r>
              <a:rPr lang="en">
                <a:latin typeface="Nunito"/>
                <a:ea typeface="Nunito"/>
                <a:cs typeface="Nunito"/>
                <a:sym typeface="Nunito"/>
              </a:rPr>
              <a:t>. The government can conduct various cultural and corporate events to boost tourism, such as: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Music and dance festivals showcasing traditional and contemporary art forms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Food festivals highlighting the local cuisine</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Cultural fairs showcasing local handicrafts and art forms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Film festivals promoting local cinema and tourism</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 Business conferences and exhibitions to attract corporate tourism</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b.</a:t>
            </a:r>
            <a:r>
              <a:rPr lang="en">
                <a:latin typeface="Nunito"/>
                <a:ea typeface="Nunito"/>
                <a:cs typeface="Nunito"/>
                <a:sym typeface="Nunito"/>
              </a:rPr>
              <a:t> The choice of month(s) for conducting these events would depend on the type of event and the local weather conditions. For example, music and dance festivals could be conducted in the winter months from November to February when the weather is pleasant, while food festivals could be conducted during the monsoon season from July to September when local produce is abundant.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c.</a:t>
            </a:r>
            <a:r>
              <a:rPr lang="en">
                <a:latin typeface="Nunito"/>
                <a:ea typeface="Nunito"/>
                <a:cs typeface="Nunito"/>
                <a:sym typeface="Nunito"/>
              </a:rPr>
              <a:t> The choice of district(s) for conducting these events would depend on the local culture, heritage, and tourism potential. For example, districts with rich cultural heritage and art forms such as Hyderabad, Warangal, and Nizamabad could be selected for cultural festivals, while districts with a thriving business community such as Hyderabad and Rangareddy could be selected for corporate events.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9"/>
          <p:cNvSpPr txBox="1">
            <a:spLocks noGrp="1"/>
          </p:cNvSpPr>
          <p:nvPr>
            <p:ph type="title" idx="4294967295"/>
          </p:nvPr>
        </p:nvSpPr>
        <p:spPr>
          <a:xfrm>
            <a:off x="164975" y="278525"/>
            <a:ext cx="8520600" cy="6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20"/>
              <a:t>11. Dubai has made itself a business hub and enjoys massive business tourism. Can Hyderabad emulate the Dubai model ? Provide insights based on your research.</a:t>
            </a:r>
            <a:endParaRPr sz="1620"/>
          </a:p>
          <a:p>
            <a:pPr marL="0" lvl="0" indent="0" algn="l" rtl="0">
              <a:spcBef>
                <a:spcPts val="0"/>
              </a:spcBef>
              <a:spcAft>
                <a:spcPts val="0"/>
              </a:spcAft>
              <a:buSzPts val="990"/>
              <a:buNone/>
            </a:pPr>
            <a:endParaRPr sz="1620"/>
          </a:p>
        </p:txBody>
      </p:sp>
      <p:sp>
        <p:nvSpPr>
          <p:cNvPr id="405" name="Google Shape;405;p29"/>
          <p:cNvSpPr txBox="1">
            <a:spLocks noGrp="1"/>
          </p:cNvSpPr>
          <p:nvPr>
            <p:ph type="body" idx="4294967295"/>
          </p:nvPr>
        </p:nvSpPr>
        <p:spPr>
          <a:xfrm>
            <a:off x="0" y="1118250"/>
            <a:ext cx="9144000" cy="371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t>Dubai has become a popular business hub and a major destination for business tourism due to its strategic location, world-class infrastructure, ease of doing business, and favorable tax policies. Hyderabad, on the other hand, has also made significant strides in recent years to attract businesses and investments.</a:t>
            </a:r>
            <a:endParaRPr sz="1400"/>
          </a:p>
          <a:p>
            <a:pPr marL="0" lvl="0" indent="0" algn="just" rtl="0">
              <a:spcBef>
                <a:spcPts val="1200"/>
              </a:spcBef>
              <a:spcAft>
                <a:spcPts val="0"/>
              </a:spcAft>
              <a:buNone/>
            </a:pPr>
            <a:r>
              <a:rPr lang="en" sz="1400"/>
              <a:t>To emulate the Dubai model, Hyderabad will need to focus on several areas such as:</a:t>
            </a:r>
            <a:endParaRPr sz="1400"/>
          </a:p>
          <a:p>
            <a:pPr marL="0" lvl="0" indent="0" algn="just" rtl="0">
              <a:spcBef>
                <a:spcPts val="1200"/>
              </a:spcBef>
              <a:spcAft>
                <a:spcPts val="0"/>
              </a:spcAft>
              <a:buNone/>
            </a:pPr>
            <a:r>
              <a:rPr lang="en" sz="1500" b="1"/>
              <a:t>1.</a:t>
            </a:r>
            <a:r>
              <a:rPr lang="en" sz="1400"/>
              <a:t> Infrastructure: Hyderabad needs to continue investing in its infrastructure to attract businesses and visitors. This includes developing new airports, improving the road and rail networks, and upgrading the existing infrastructure.</a:t>
            </a:r>
            <a:endParaRPr sz="1400"/>
          </a:p>
          <a:p>
            <a:pPr marL="0" lvl="0" indent="0" algn="just" rtl="0">
              <a:spcBef>
                <a:spcPts val="1200"/>
              </a:spcBef>
              <a:spcAft>
                <a:spcPts val="1200"/>
              </a:spcAft>
              <a:buNone/>
            </a:pPr>
            <a:r>
              <a:rPr lang="en" sz="1500" b="1"/>
              <a:t>2.</a:t>
            </a:r>
            <a:r>
              <a:rPr lang="en" sz="1400"/>
              <a:t> Business-friendly policies: Hyderabad can follow Dubai's example of implementing business-friendly policies to attract investments and promote entrepreneurship. The government can offer tax incentives, simplify regulations, and provide a conducive business environment to encourage startups and companies to set up their base in Hyderabad.</a:t>
            </a:r>
            <a:endParaRPr sz="1400"/>
          </a:p>
        </p:txBody>
      </p:sp>
      <p:sp>
        <p:nvSpPr>
          <p:cNvPr id="406" name="Google Shape;406;p29"/>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0"/>
          <p:cNvSpPr txBox="1">
            <a:spLocks noGrp="1"/>
          </p:cNvSpPr>
          <p:nvPr>
            <p:ph type="body" idx="4294967295"/>
          </p:nvPr>
        </p:nvSpPr>
        <p:spPr>
          <a:xfrm>
            <a:off x="0" y="704850"/>
            <a:ext cx="9144000" cy="373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b="1"/>
              <a:t>3.</a:t>
            </a:r>
            <a:r>
              <a:rPr lang="en" sz="1400"/>
              <a:t> Marketing and promotion: Dubai has effectively marketed itself as a destination for business tourism through a well-coordinated marketing campaign that includes targeted advertising, events, and public relations. Hyderabad can also invest in promoting its business potential to attract investors and businesses.</a:t>
            </a:r>
            <a:endParaRPr sz="1400"/>
          </a:p>
          <a:p>
            <a:pPr marL="0" lvl="0" indent="0" algn="just" rtl="0">
              <a:spcBef>
                <a:spcPts val="1200"/>
              </a:spcBef>
              <a:spcAft>
                <a:spcPts val="0"/>
              </a:spcAft>
              <a:buNone/>
            </a:pPr>
            <a:r>
              <a:rPr lang="en" sz="1500" b="1"/>
              <a:t>4</a:t>
            </a:r>
            <a:r>
              <a:rPr lang="en" sz="1400"/>
              <a:t>. Events and conferences: Dubai has been successful in attracting business travelers by hosting a wide range of international conferences and exhibitions. Hyderabad can emulate this model by hosting similar events and conferences that are relevant to its target industries, such as IT, pharmaceuticals, and biotechnology.</a:t>
            </a:r>
            <a:endParaRPr sz="1400"/>
          </a:p>
          <a:p>
            <a:pPr marL="0" lvl="0" indent="0" algn="just" rtl="0">
              <a:spcBef>
                <a:spcPts val="1200"/>
              </a:spcBef>
              <a:spcAft>
                <a:spcPts val="0"/>
              </a:spcAft>
              <a:buNone/>
            </a:pPr>
            <a:r>
              <a:rPr lang="en" sz="1500" b="1"/>
              <a:t>5.</a:t>
            </a:r>
            <a:r>
              <a:rPr lang="en" sz="1400"/>
              <a:t> Skill development: Dubai has invested heavily in developing the skills of its workforce to meet the demands of the growing business tourism sector. Hyderabad can also focus on developing the skills of its workforce to cater to the needs of the growing business and tourism sectors.</a:t>
            </a:r>
            <a:endParaRPr sz="1400"/>
          </a:p>
          <a:p>
            <a:pPr marL="0" lvl="0" indent="0" algn="just" rtl="0">
              <a:spcBef>
                <a:spcPts val="1200"/>
              </a:spcBef>
              <a:spcAft>
                <a:spcPts val="1200"/>
              </a:spcAft>
              <a:buNone/>
            </a:pPr>
            <a:r>
              <a:rPr lang="en" sz="1400"/>
              <a:t>In conclusion, while there are certainly lessons to be learned from Dubai's success, Hyderabad needs to create its unique identity and tailor its approach to the local context. With the right investments and policies, Hyderabad can certainly emulate Dubai's success and become a leading destination for business tourism.</a:t>
            </a:r>
            <a:endParaRPr sz="1400"/>
          </a:p>
        </p:txBody>
      </p:sp>
      <p:sp>
        <p:nvSpPr>
          <p:cNvPr id="412" name="Google Shape;412;p30"/>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12. Provide all other recommendations that can boost the telangana tourism, particularly Hyderabad.</a:t>
            </a:r>
            <a:endParaRPr sz="2020"/>
          </a:p>
        </p:txBody>
      </p:sp>
      <p:sp>
        <p:nvSpPr>
          <p:cNvPr id="418" name="Google Shape;418;p31"/>
          <p:cNvSpPr txBox="1">
            <a:spLocks noGrp="1"/>
          </p:cNvSpPr>
          <p:nvPr>
            <p:ph type="body" idx="4294967295"/>
          </p:nvPr>
        </p:nvSpPr>
        <p:spPr>
          <a:xfrm>
            <a:off x="102125" y="1225525"/>
            <a:ext cx="8885100" cy="3832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Promote Heritage Tourism: Telangana is rich in heritage and has several historical monuments and landmarks, such as Charminar, Golconda Fort, and the Qutub Shahi Tombs. The government can promote heritage tourism by organizing heritage walks, developing audio guides, and creating informative brochures.</a:t>
            </a:r>
            <a:endParaRPr sz="1400"/>
          </a:p>
          <a:p>
            <a:pPr marL="457200" lvl="0" indent="-317500" algn="l" rtl="0">
              <a:spcBef>
                <a:spcPts val="0"/>
              </a:spcBef>
              <a:spcAft>
                <a:spcPts val="0"/>
              </a:spcAft>
              <a:buSzPts val="1400"/>
              <a:buChar char="●"/>
            </a:pPr>
            <a:r>
              <a:rPr lang="en" sz="1400"/>
              <a:t>Develop Adventure Tourism: Telangana has many adventure activities, such as trekking, camping, and river rafting. The government can develop infrastructure to promote adventure tourism, such as building trekking and camping sites, organizing adventure sports events, and creating adventure packages for tourists.</a:t>
            </a:r>
            <a:endParaRPr sz="1400"/>
          </a:p>
          <a:p>
            <a:pPr marL="457200" lvl="0" indent="-317500" algn="l" rtl="0">
              <a:spcBef>
                <a:spcPts val="0"/>
              </a:spcBef>
              <a:spcAft>
                <a:spcPts val="0"/>
              </a:spcAft>
              <a:buSzPts val="1400"/>
              <a:buChar char="●"/>
            </a:pPr>
            <a:r>
              <a:rPr lang="en" sz="1400"/>
              <a:t>Promote Rural Tourism: Rural tourism has become a popular trend worldwide, where tourists visit rural areas to experience local culture, customs, and traditions. The government can promote rural tourism in Telangana by creating rural tour packages, organizing village fairs, and supporting the development of local handicrafts.</a:t>
            </a:r>
            <a:endParaRPr sz="1400"/>
          </a:p>
        </p:txBody>
      </p:sp>
      <p:sp>
        <p:nvSpPr>
          <p:cNvPr id="419" name="Google Shape;419;p31"/>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283" name="Google Shape;283;p14"/>
          <p:cNvSpPr txBox="1">
            <a:spLocks noGrp="1"/>
          </p:cNvSpPr>
          <p:nvPr>
            <p:ph type="body" idx="1"/>
          </p:nvPr>
        </p:nvSpPr>
        <p:spPr>
          <a:xfrm>
            <a:off x="793150" y="1544400"/>
            <a:ext cx="7030500" cy="25416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700" b="1"/>
              <a:t>The Telangana Government Tourism Department</a:t>
            </a:r>
            <a:r>
              <a:rPr lang="en" sz="1700"/>
              <a:t> is responsible for promoting and developing tourism in the Indian state of Telangana. Its main objectives are to attract tourists to Telangana, create tourism infrastructure, and develop new tourism products. The department offers a variety of tourism services and facilities such as accommodation, transportation, and tour packages. It also organizes various events and festivals throughout the year to showcase the state's culture and heritage.</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p:nvPr/>
        </p:nvSpPr>
        <p:spPr>
          <a:xfrm>
            <a:off x="74250" y="0"/>
            <a:ext cx="8995500" cy="5356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Develop Medical Tourism: Hyderabad is home to several world-class hospitals and medical institutions. The government can develop medical tourism by promoting the city as a medical hub and creating special packages for medical tourists, including discounted rates for medical treatments, accommodation, and transport.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Promote Food Tourism: Hyderabad is known for its delicious cuisine, such as biryani, haleem, and kebabs. The government can promote food tourism by organizing food festivals, creating food trails, and supporting the development of local restaurants and street food vendors.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Develop MICE Tourism: Hyderabad is home to several world-class convention centers, such as the Hyderabad International Convention Centre (HICC) and HITEX Exhibition Centre. The government can develop MICE (Meetings, Incentives, Conferences, and Exhibitions) tourism by promoting the city as a destination for business events and conferences.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Develop Sustainable Tourism: The government can develop sustainable tourism practices to ensure that the tourism industry does not harm the environment and local communities. This can be achieved by promoting eco-tourism, creating guidelines for responsible tourism practices, and supporting the development of sustainable tourism infrastructure.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Increase Marketing Efforts: The government can increase its marketing efforts to promote Telangana tourism to both domestic and international tourists. This can be done by creating attractive tourism packages, creating a strong social media presence, and partnering with travel agencies and tour operators.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4500" smtClean="0"/>
              <a:t>Thank </a:t>
            </a:r>
            <a:r>
              <a:rPr lang="en" sz="4500"/>
              <a:t>You </a:t>
            </a:r>
            <a:r>
              <a:rPr lang="en" sz="4500" smtClean="0"/>
              <a:t/>
            </a:r>
            <a:br>
              <a:rPr lang="en" sz="4500" smtClean="0"/>
            </a:br>
            <a:r>
              <a:rPr lang="en" sz="4500"/>
              <a:t/>
            </a:r>
            <a:br>
              <a:rPr lang="en" sz="4500"/>
            </a:br>
            <a:r>
              <a:rPr lang="en" sz="4500" smtClean="0"/>
              <a:t>Mayur Korde</a:t>
            </a:r>
            <a:endParaRPr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Approach the problem</a:t>
            </a:r>
            <a:endParaRPr/>
          </a:p>
        </p:txBody>
      </p:sp>
      <p:grpSp>
        <p:nvGrpSpPr>
          <p:cNvPr id="289" name="Google Shape;289;p15"/>
          <p:cNvGrpSpPr/>
          <p:nvPr/>
        </p:nvGrpSpPr>
        <p:grpSpPr>
          <a:xfrm>
            <a:off x="431925" y="1304875"/>
            <a:ext cx="2628925" cy="2148900"/>
            <a:chOff x="431925" y="1304875"/>
            <a:chExt cx="2628925" cy="2148900"/>
          </a:xfrm>
        </p:grpSpPr>
        <p:sp>
          <p:nvSpPr>
            <p:cNvPr id="290" name="Google Shape;290;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431950" y="1304875"/>
              <a:ext cx="2628900" cy="214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5"/>
          <p:cNvSpPr txBox="1">
            <a:spLocks noGrp="1"/>
          </p:cNvSpPr>
          <p:nvPr>
            <p:ph type="body" idx="4294967295"/>
          </p:nvPr>
        </p:nvSpPr>
        <p:spPr>
          <a:xfrm>
            <a:off x="506425" y="1304875"/>
            <a:ext cx="2494500" cy="4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202" b="1">
                <a:solidFill>
                  <a:schemeClr val="lt1"/>
                </a:solidFill>
              </a:rPr>
              <a:t>Preliminary Research Questions</a:t>
            </a:r>
            <a:endParaRPr sz="1202" b="1">
              <a:solidFill>
                <a:schemeClr val="lt1"/>
              </a:solidFill>
            </a:endParaRPr>
          </a:p>
        </p:txBody>
      </p:sp>
      <p:sp>
        <p:nvSpPr>
          <p:cNvPr id="293" name="Google Shape;293;p15"/>
          <p:cNvSpPr txBox="1">
            <a:spLocks noGrp="1"/>
          </p:cNvSpPr>
          <p:nvPr>
            <p:ph type="body" idx="4294967295"/>
          </p:nvPr>
        </p:nvSpPr>
        <p:spPr>
          <a:xfrm>
            <a:off x="508400" y="1896650"/>
            <a:ext cx="2478600" cy="1092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600"/>
              <a:t>Answers can be found directly from the given data</a:t>
            </a:r>
            <a:endParaRPr sz="1600"/>
          </a:p>
        </p:txBody>
      </p:sp>
      <p:grpSp>
        <p:nvGrpSpPr>
          <p:cNvPr id="294" name="Google Shape;294;p15"/>
          <p:cNvGrpSpPr/>
          <p:nvPr/>
        </p:nvGrpSpPr>
        <p:grpSpPr>
          <a:xfrm>
            <a:off x="3320450" y="1304756"/>
            <a:ext cx="2632500" cy="2148916"/>
            <a:chOff x="3320450" y="1304875"/>
            <a:chExt cx="2632500" cy="3416400"/>
          </a:xfrm>
        </p:grpSpPr>
        <p:sp>
          <p:nvSpPr>
            <p:cNvPr id="295" name="Google Shape;29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solidFill>
                  <a:schemeClr val="lt1"/>
                </a:solidFill>
              </a:rPr>
              <a:t>Secondary Research Questions</a:t>
            </a:r>
            <a:endParaRPr b="1">
              <a:solidFill>
                <a:schemeClr val="lt1"/>
              </a:solidFill>
            </a:endParaRPr>
          </a:p>
        </p:txBody>
      </p:sp>
      <p:sp>
        <p:nvSpPr>
          <p:cNvPr id="298" name="Google Shape;298;p15"/>
          <p:cNvSpPr txBox="1">
            <a:spLocks noGrp="1"/>
          </p:cNvSpPr>
          <p:nvPr>
            <p:ph type="body" idx="4294967295"/>
          </p:nvPr>
        </p:nvSpPr>
        <p:spPr>
          <a:xfrm>
            <a:off x="3397400" y="1943150"/>
            <a:ext cx="24786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Need to do research and get additional data</a:t>
            </a:r>
            <a:endParaRPr sz="1600"/>
          </a:p>
        </p:txBody>
      </p:sp>
      <p:grpSp>
        <p:nvGrpSpPr>
          <p:cNvPr id="299" name="Google Shape;299;p15"/>
          <p:cNvGrpSpPr/>
          <p:nvPr/>
        </p:nvGrpSpPr>
        <p:grpSpPr>
          <a:xfrm>
            <a:off x="6212550" y="1304881"/>
            <a:ext cx="2632500" cy="2148916"/>
            <a:chOff x="6212550" y="1304875"/>
            <a:chExt cx="2632500" cy="3416400"/>
          </a:xfrm>
        </p:grpSpPr>
        <p:sp>
          <p:nvSpPr>
            <p:cNvPr id="300" name="Google Shape;300;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txBox="1">
            <a:spLocks noGrp="1"/>
          </p:cNvSpPr>
          <p:nvPr>
            <p:ph type="body" idx="4294967295"/>
          </p:nvPr>
        </p:nvSpPr>
        <p:spPr>
          <a:xfrm>
            <a:off x="6272475" y="1304875"/>
            <a:ext cx="2494500" cy="54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chemeClr val="lt1"/>
                </a:solidFill>
              </a:rPr>
              <a:t>Recommendations</a:t>
            </a:r>
            <a:endParaRPr sz="1200" b="1">
              <a:solidFill>
                <a:schemeClr val="lt1"/>
              </a:solidFill>
            </a:endParaRPr>
          </a:p>
        </p:txBody>
      </p:sp>
      <p:sp>
        <p:nvSpPr>
          <p:cNvPr id="303" name="Google Shape;303;p15"/>
          <p:cNvSpPr txBox="1">
            <a:spLocks noGrp="1"/>
          </p:cNvSpPr>
          <p:nvPr>
            <p:ph type="body" idx="4294967295"/>
          </p:nvPr>
        </p:nvSpPr>
        <p:spPr>
          <a:xfrm>
            <a:off x="6286400" y="2072100"/>
            <a:ext cx="2478600" cy="999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600"/>
              <a:t>Recommendations that can be provided to the government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title"/>
          </p:nvPr>
        </p:nvSpPr>
        <p:spPr>
          <a:xfrm>
            <a:off x="148550" y="763600"/>
            <a:ext cx="87921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100">
                <a:solidFill>
                  <a:srgbClr val="FFFFFF"/>
                </a:solidFill>
              </a:rPr>
              <a:t>Preliminary Research Questions:</a:t>
            </a:r>
            <a:endParaRPr sz="4100">
              <a:solidFill>
                <a:srgbClr val="FFFFFF"/>
              </a:solidFill>
            </a:endParaRPr>
          </a:p>
          <a:p>
            <a:pPr marL="0" lvl="0" indent="0" algn="l" rtl="0">
              <a:spcBef>
                <a:spcPts val="0"/>
              </a:spcBef>
              <a:spcAft>
                <a:spcPts val="0"/>
              </a:spcAft>
              <a:buNone/>
            </a:pPr>
            <a:r>
              <a:rPr lang="en" sz="2500">
                <a:solidFill>
                  <a:srgbClr val="FFFFFF"/>
                </a:solidFill>
              </a:rPr>
              <a:t>Answers can be found directly from the given data</a:t>
            </a:r>
            <a:endParaRPr sz="2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1. List down the top 10 districts that have the highest number of domestic visitors overall (2016 - 2019)?</a:t>
            </a:r>
            <a:endParaRPr sz="2020"/>
          </a:p>
          <a:p>
            <a:pPr marL="0" lvl="0" indent="0" algn="l" rtl="0">
              <a:spcBef>
                <a:spcPts val="0"/>
              </a:spcBef>
              <a:spcAft>
                <a:spcPts val="0"/>
              </a:spcAft>
              <a:buSzPts val="990"/>
              <a:buNone/>
            </a:pPr>
            <a:r>
              <a:rPr lang="en" sz="2020"/>
              <a:t>(Insight: Get an overview of districts that are doing well)</a:t>
            </a:r>
            <a:endParaRPr sz="2020"/>
          </a:p>
        </p:txBody>
      </p:sp>
      <p:sp>
        <p:nvSpPr>
          <p:cNvPr id="314" name="Google Shape;314;p17"/>
          <p:cNvSpPr txBox="1">
            <a:spLocks noGrp="1"/>
          </p:cNvSpPr>
          <p:nvPr>
            <p:ph type="body" idx="4294967295"/>
          </p:nvPr>
        </p:nvSpPr>
        <p:spPr>
          <a:xfrm>
            <a:off x="200225" y="1854825"/>
            <a:ext cx="3810600" cy="2286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t>Hyderabad is highest number of domestic visitors which is 73184713.</a:t>
            </a:r>
            <a:endParaRPr sz="1400" b="1"/>
          </a:p>
          <a:p>
            <a:pPr marL="457200" lvl="0" indent="-317500" algn="l" rtl="0">
              <a:spcBef>
                <a:spcPts val="0"/>
              </a:spcBef>
              <a:spcAft>
                <a:spcPts val="0"/>
              </a:spcAft>
              <a:buSzPts val="1400"/>
              <a:buChar char="●"/>
            </a:pPr>
            <a:r>
              <a:rPr lang="en" sz="1400" b="1"/>
              <a:t>Warangal (Urban) is the second highest domestic visitors which is 40881415</a:t>
            </a:r>
            <a:endParaRPr sz="1400" b="1"/>
          </a:p>
          <a:p>
            <a:pPr marL="457200" lvl="0" indent="-317500" algn="l" rtl="0">
              <a:spcBef>
                <a:spcPts val="0"/>
              </a:spcBef>
              <a:spcAft>
                <a:spcPts val="0"/>
              </a:spcAft>
              <a:buSzPts val="1400"/>
              <a:buChar char="●"/>
            </a:pPr>
            <a:r>
              <a:rPr lang="en" sz="1400" b="1"/>
              <a:t>Karimnagar is the Top 10th domestic visitors which is 10798332</a:t>
            </a:r>
            <a:endParaRPr sz="1400" b="1"/>
          </a:p>
        </p:txBody>
      </p:sp>
      <p:sp>
        <p:nvSpPr>
          <p:cNvPr id="315" name="Google Shape;315;p17"/>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16" name="Google Shape;316;p17"/>
          <p:cNvPicPr preferRelativeResize="0"/>
          <p:nvPr/>
        </p:nvPicPr>
        <p:blipFill>
          <a:blip r:embed="rId3">
            <a:alphaModFix/>
          </a:blip>
          <a:stretch>
            <a:fillRect/>
          </a:stretch>
        </p:blipFill>
        <p:spPr>
          <a:xfrm>
            <a:off x="4010825" y="1401925"/>
            <a:ext cx="5073626" cy="345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2. List down the top 3 districts based on compounded annual growth rate (CAGR) of visitor between (2016 - 2019)?</a:t>
            </a:r>
            <a:endParaRPr sz="2020"/>
          </a:p>
          <a:p>
            <a:pPr marL="0" lvl="0" indent="0" algn="l" rtl="0">
              <a:spcBef>
                <a:spcPts val="0"/>
              </a:spcBef>
              <a:spcAft>
                <a:spcPts val="0"/>
              </a:spcAft>
              <a:buSzPts val="990"/>
              <a:buNone/>
            </a:pPr>
            <a:r>
              <a:rPr lang="en" sz="2020"/>
              <a:t>(Insight: Districts that are growing)</a:t>
            </a:r>
            <a:endParaRPr sz="2020"/>
          </a:p>
        </p:txBody>
      </p:sp>
      <p:sp>
        <p:nvSpPr>
          <p:cNvPr id="322" name="Google Shape;322;p18"/>
          <p:cNvSpPr txBox="1">
            <a:spLocks noGrp="1"/>
          </p:cNvSpPr>
          <p:nvPr>
            <p:ph type="body" idx="4294967295"/>
          </p:nvPr>
        </p:nvSpPr>
        <p:spPr>
          <a:xfrm>
            <a:off x="79600" y="1405925"/>
            <a:ext cx="3810600" cy="32547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605"/>
              <a:buNone/>
            </a:pPr>
            <a:r>
              <a:rPr lang="en" sz="1455" b="1"/>
              <a:t>To calculate the compounded annual growth rate (CAGR) of visitors for each district between 2016-2019, we can use the following formula:</a:t>
            </a:r>
            <a:endParaRPr sz="1455" b="1"/>
          </a:p>
          <a:p>
            <a:pPr marL="0" lvl="0" indent="0" algn="just" rtl="0">
              <a:lnSpc>
                <a:spcPct val="105000"/>
              </a:lnSpc>
              <a:spcBef>
                <a:spcPts val="1200"/>
              </a:spcBef>
              <a:spcAft>
                <a:spcPts val="0"/>
              </a:spcAft>
              <a:buSzPts val="605"/>
              <a:buNone/>
            </a:pPr>
            <a:r>
              <a:rPr lang="en" sz="1455" b="1"/>
              <a:t>CAGR = (Ending value / Beginning value)^(1 / No. of years) - 1</a:t>
            </a:r>
            <a:endParaRPr sz="1455" b="1"/>
          </a:p>
          <a:p>
            <a:pPr marL="0" lvl="0" indent="0" algn="just" rtl="0">
              <a:lnSpc>
                <a:spcPct val="105000"/>
              </a:lnSpc>
              <a:spcBef>
                <a:spcPts val="1200"/>
              </a:spcBef>
              <a:spcAft>
                <a:spcPts val="1200"/>
              </a:spcAft>
              <a:buSzPts val="605"/>
              <a:buNone/>
            </a:pPr>
            <a:r>
              <a:rPr lang="en" sz="1455" b="1"/>
              <a:t>We can start by grouping the data by district and then calculate the CAGR for each district based on the number of visitors between 2016-2019. Then we can sort the CAGR values in descending order to get the top 3 growing districts.</a:t>
            </a:r>
            <a:endParaRPr sz="1455" b="1"/>
          </a:p>
        </p:txBody>
      </p:sp>
      <p:sp>
        <p:nvSpPr>
          <p:cNvPr id="323" name="Google Shape;323;p18"/>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24" name="Google Shape;324;p18"/>
          <p:cNvPicPr preferRelativeResize="0"/>
          <p:nvPr/>
        </p:nvPicPr>
        <p:blipFill>
          <a:blip r:embed="rId3">
            <a:alphaModFix/>
          </a:blip>
          <a:stretch>
            <a:fillRect/>
          </a:stretch>
        </p:blipFill>
        <p:spPr>
          <a:xfrm>
            <a:off x="3792956" y="1405925"/>
            <a:ext cx="5105819"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9"/>
          <p:cNvSpPr txBox="1">
            <a:spLocks noGrp="1"/>
          </p:cNvSpPr>
          <p:nvPr>
            <p:ph type="title" idx="4294967295"/>
          </p:nvPr>
        </p:nvSpPr>
        <p:spPr>
          <a:xfrm>
            <a:off x="274550" y="24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3. List down the bottom 3 districts based on compounded annual growth rate (CAGR) of visitors between(2016-2019)?</a:t>
            </a:r>
            <a:endParaRPr sz="2020"/>
          </a:p>
          <a:p>
            <a:pPr marL="0" lvl="0" indent="0" algn="l" rtl="0">
              <a:spcBef>
                <a:spcPts val="0"/>
              </a:spcBef>
              <a:spcAft>
                <a:spcPts val="0"/>
              </a:spcAft>
              <a:buSzPts val="990"/>
              <a:buNone/>
            </a:pPr>
            <a:r>
              <a:rPr lang="en" sz="2020"/>
              <a:t>(Insight: Districts that are declining)</a:t>
            </a:r>
            <a:endParaRPr sz="2020"/>
          </a:p>
        </p:txBody>
      </p:sp>
      <p:sp>
        <p:nvSpPr>
          <p:cNvPr id="330" name="Google Shape;330;p19"/>
          <p:cNvSpPr txBox="1">
            <a:spLocks noGrp="1"/>
          </p:cNvSpPr>
          <p:nvPr>
            <p:ph type="body" idx="4294967295"/>
          </p:nvPr>
        </p:nvSpPr>
        <p:spPr>
          <a:xfrm>
            <a:off x="274550" y="1641300"/>
            <a:ext cx="3578400" cy="3416400"/>
          </a:xfrm>
          <a:prstGeom prst="rect">
            <a:avLst/>
          </a:prstGeom>
        </p:spPr>
        <p:txBody>
          <a:bodyPr spcFirstLastPara="1" wrap="square" lIns="91425" tIns="91425" rIns="91425" bIns="91425" anchor="t" anchorCtr="0">
            <a:normAutofit lnSpcReduction="10000"/>
          </a:bodyPr>
          <a:lstStyle/>
          <a:p>
            <a:pPr marL="0" lvl="0" indent="0" algn="just" rtl="0">
              <a:lnSpc>
                <a:spcPct val="105000"/>
              </a:lnSpc>
              <a:spcBef>
                <a:spcPts val="0"/>
              </a:spcBef>
              <a:spcAft>
                <a:spcPts val="0"/>
              </a:spcAft>
              <a:buClr>
                <a:srgbClr val="000000"/>
              </a:buClr>
              <a:buSzPts val="605"/>
              <a:buFont typeface="Arial"/>
              <a:buNone/>
            </a:pPr>
            <a:r>
              <a:rPr lang="en" sz="1455" b="1"/>
              <a:t>To calculate the compounded annual growth rate (CAGR) of visitors for each district between 2016-2019, we can use the following formula:</a:t>
            </a:r>
            <a:endParaRPr sz="1455" b="1"/>
          </a:p>
          <a:p>
            <a:pPr marL="0" lvl="0" indent="0" algn="just" rtl="0">
              <a:lnSpc>
                <a:spcPct val="105000"/>
              </a:lnSpc>
              <a:spcBef>
                <a:spcPts val="1200"/>
              </a:spcBef>
              <a:spcAft>
                <a:spcPts val="0"/>
              </a:spcAft>
              <a:buClr>
                <a:srgbClr val="000000"/>
              </a:buClr>
              <a:buSzPts val="605"/>
              <a:buFont typeface="Arial"/>
              <a:buNone/>
            </a:pPr>
            <a:r>
              <a:rPr lang="en" sz="1455" b="1"/>
              <a:t>CAGR = (Ending value / Beginning value)^(1 / No. of years) - 1</a:t>
            </a:r>
            <a:endParaRPr sz="1455" b="1"/>
          </a:p>
          <a:p>
            <a:pPr marL="0" lvl="0" indent="0" algn="just" rtl="0">
              <a:lnSpc>
                <a:spcPct val="105000"/>
              </a:lnSpc>
              <a:spcBef>
                <a:spcPts val="1200"/>
              </a:spcBef>
              <a:spcAft>
                <a:spcPts val="1200"/>
              </a:spcAft>
              <a:buNone/>
            </a:pPr>
            <a:r>
              <a:rPr lang="en" sz="1455" b="1"/>
              <a:t>We can start by grouping the data by district and then calculate the CAGR for each district based on the number of visitors between 2016-2019. Then we can sort the CAGR values in ascending order to get the bottom 3 decline districts.</a:t>
            </a:r>
            <a:endParaRPr sz="2100" b="1">
              <a:solidFill>
                <a:schemeClr val="dk1"/>
              </a:solidFill>
            </a:endParaRPr>
          </a:p>
        </p:txBody>
      </p:sp>
      <p:sp>
        <p:nvSpPr>
          <p:cNvPr id="331" name="Google Shape;331;p19"/>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32" name="Google Shape;332;p19"/>
          <p:cNvPicPr preferRelativeResize="0"/>
          <p:nvPr/>
        </p:nvPicPr>
        <p:blipFill>
          <a:blip r:embed="rId3">
            <a:alphaModFix/>
          </a:blip>
          <a:stretch>
            <a:fillRect/>
          </a:stretch>
        </p:blipFill>
        <p:spPr>
          <a:xfrm>
            <a:off x="3794000" y="1346224"/>
            <a:ext cx="5169750" cy="366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0"/>
          <p:cNvSpPr txBox="1">
            <a:spLocks noGrp="1"/>
          </p:cNvSpPr>
          <p:nvPr>
            <p:ph type="title" idx="4294967295"/>
          </p:nvPr>
        </p:nvSpPr>
        <p:spPr>
          <a:xfrm>
            <a:off x="274550" y="90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4. What are the peak and low season months for Hyderabad based on the data from 2016 to 2019 for Hyderabad district ?</a:t>
            </a:r>
            <a:endParaRPr sz="2020"/>
          </a:p>
          <a:p>
            <a:pPr marL="0" lvl="0" indent="0" algn="l" rtl="0">
              <a:spcBef>
                <a:spcPts val="0"/>
              </a:spcBef>
              <a:spcAft>
                <a:spcPts val="0"/>
              </a:spcAft>
              <a:buSzPts val="990"/>
              <a:buNone/>
            </a:pPr>
            <a:r>
              <a:rPr lang="en" sz="2020"/>
              <a:t>(Insight: Government can plan well for the peak seasons and boost low seasons by introducing new events)</a:t>
            </a:r>
            <a:endParaRPr sz="2020"/>
          </a:p>
        </p:txBody>
      </p:sp>
      <p:sp>
        <p:nvSpPr>
          <p:cNvPr id="338" name="Google Shape;338;p20"/>
          <p:cNvSpPr txBox="1">
            <a:spLocks noGrp="1"/>
          </p:cNvSpPr>
          <p:nvPr>
            <p:ph type="body" idx="4294967295"/>
          </p:nvPr>
        </p:nvSpPr>
        <p:spPr>
          <a:xfrm>
            <a:off x="274550" y="1641300"/>
            <a:ext cx="2696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550">
                <a:solidFill>
                  <a:srgbClr val="000000"/>
                </a:solidFill>
                <a:highlight>
                  <a:srgbClr val="FFFFFF"/>
                </a:highlight>
                <a:latin typeface="Arial"/>
                <a:ea typeface="Arial"/>
                <a:cs typeface="Arial"/>
                <a:sym typeface="Arial"/>
              </a:rPr>
              <a:t>The peak season month for </a:t>
            </a:r>
            <a:r>
              <a:rPr lang="en" sz="1550" b="1">
                <a:solidFill>
                  <a:srgbClr val="000000"/>
                </a:solidFill>
                <a:highlight>
                  <a:srgbClr val="FFFFFF"/>
                </a:highlight>
                <a:latin typeface="Arial"/>
                <a:ea typeface="Arial"/>
                <a:cs typeface="Arial"/>
                <a:sym typeface="Arial"/>
              </a:rPr>
              <a:t>Hyderabad </a:t>
            </a:r>
            <a:r>
              <a:rPr lang="en" sz="1550">
                <a:solidFill>
                  <a:srgbClr val="000000"/>
                </a:solidFill>
                <a:highlight>
                  <a:srgbClr val="FFFFFF"/>
                </a:highlight>
                <a:latin typeface="Arial"/>
                <a:ea typeface="Arial"/>
                <a:cs typeface="Arial"/>
                <a:sym typeface="Arial"/>
              </a:rPr>
              <a:t>is </a:t>
            </a:r>
            <a:r>
              <a:rPr lang="en" sz="1550" b="1">
                <a:solidFill>
                  <a:srgbClr val="000000"/>
                </a:solidFill>
                <a:highlight>
                  <a:srgbClr val="FFFFFF"/>
                </a:highlight>
                <a:latin typeface="Arial"/>
                <a:ea typeface="Arial"/>
                <a:cs typeface="Arial"/>
                <a:sym typeface="Arial"/>
              </a:rPr>
              <a:t>June</a:t>
            </a:r>
            <a:r>
              <a:rPr lang="en" sz="1550">
                <a:solidFill>
                  <a:srgbClr val="000000"/>
                </a:solidFill>
                <a:highlight>
                  <a:srgbClr val="FFFFFF"/>
                </a:highlight>
                <a:latin typeface="Arial"/>
                <a:ea typeface="Arial"/>
                <a:cs typeface="Arial"/>
                <a:sym typeface="Arial"/>
              </a:rPr>
              <a:t>, and the low season month is </a:t>
            </a:r>
            <a:r>
              <a:rPr lang="en" sz="1550" b="1">
                <a:solidFill>
                  <a:srgbClr val="000000"/>
                </a:solidFill>
                <a:highlight>
                  <a:srgbClr val="FFFFFF"/>
                </a:highlight>
                <a:latin typeface="Arial"/>
                <a:ea typeface="Arial"/>
                <a:cs typeface="Arial"/>
                <a:sym typeface="Arial"/>
              </a:rPr>
              <a:t>February</a:t>
            </a:r>
            <a:r>
              <a:rPr lang="en" sz="1550">
                <a:solidFill>
                  <a:srgbClr val="000000"/>
                </a:solidFill>
                <a:highlight>
                  <a:srgbClr val="FFFFFF"/>
                </a:highlight>
                <a:latin typeface="Arial"/>
                <a:ea typeface="Arial"/>
                <a:cs typeface="Arial"/>
                <a:sym typeface="Arial"/>
              </a:rPr>
              <a:t>.</a:t>
            </a:r>
            <a:endParaRPr sz="2600">
              <a:solidFill>
                <a:schemeClr val="dk1"/>
              </a:solidFill>
            </a:endParaRPr>
          </a:p>
        </p:txBody>
      </p:sp>
      <p:sp>
        <p:nvSpPr>
          <p:cNvPr id="339" name="Google Shape;339;p20"/>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40" name="Google Shape;340;p20"/>
          <p:cNvPicPr preferRelativeResize="0"/>
          <p:nvPr/>
        </p:nvPicPr>
        <p:blipFill>
          <a:blip r:embed="rId3">
            <a:alphaModFix/>
          </a:blip>
          <a:stretch>
            <a:fillRect/>
          </a:stretch>
        </p:blipFill>
        <p:spPr>
          <a:xfrm>
            <a:off x="3075625" y="1736177"/>
            <a:ext cx="6008825" cy="328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idx="4294967295"/>
          </p:nvPr>
        </p:nvSpPr>
        <p:spPr>
          <a:xfrm>
            <a:off x="164975" y="72025"/>
            <a:ext cx="8520600" cy="17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a:t>5.Show the top &amp; bottom 3 districts with high domestic to foreign tourist ratio ?</a:t>
            </a:r>
            <a:endParaRPr sz="1820"/>
          </a:p>
          <a:p>
            <a:pPr marL="0" lvl="0" indent="0" algn="l" rtl="0">
              <a:spcBef>
                <a:spcPts val="0"/>
              </a:spcBef>
              <a:spcAft>
                <a:spcPts val="0"/>
              </a:spcAft>
              <a:buSzPts val="990"/>
              <a:buNone/>
            </a:pPr>
            <a:r>
              <a:rPr lang="en" sz="1820"/>
              <a:t>(Insight: Government can learn from top districts and replicate the same to bottom districts which can improve the foreign visitors as foreign visitors will bring more revenue)</a:t>
            </a:r>
            <a:endParaRPr sz="1820"/>
          </a:p>
        </p:txBody>
      </p:sp>
      <p:sp>
        <p:nvSpPr>
          <p:cNvPr id="346" name="Google Shape;346;p21"/>
          <p:cNvSpPr txBox="1">
            <a:spLocks noGrp="1"/>
          </p:cNvSpPr>
          <p:nvPr>
            <p:ph type="body" idx="4294967295"/>
          </p:nvPr>
        </p:nvSpPr>
        <p:spPr>
          <a:xfrm>
            <a:off x="274550" y="2245850"/>
            <a:ext cx="3495000" cy="2210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50" b="1"/>
              <a:t>Government should learn from top districts like Nizamabad, Medak and Hyderabad. And replicate the same models to others districts to increase the revenue of the state of Telangana.</a:t>
            </a:r>
            <a:endParaRPr sz="1450" b="1"/>
          </a:p>
        </p:txBody>
      </p:sp>
      <p:sp>
        <p:nvSpPr>
          <p:cNvPr id="347" name="Google Shape;347;p21"/>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rmAutofit fontScale="25000" lnSpcReduction="20000"/>
          </a:bodyPr>
          <a:lstStyle/>
          <a:p>
            <a:pPr marL="0" lvl="0" indent="0" algn="l" rtl="0">
              <a:lnSpc>
                <a:spcPct val="100000"/>
              </a:lnSpc>
              <a:spcBef>
                <a:spcPts val="0"/>
              </a:spcBef>
              <a:spcAft>
                <a:spcPts val="0"/>
              </a:spcAft>
              <a:buNone/>
            </a:pPr>
            <a:r>
              <a:rPr lang="en" sz="1400" b="1">
                <a:solidFill>
                  <a:schemeClr val="lt2"/>
                </a:solidFill>
              </a:rPr>
              <a:t>Item 2</a:t>
            </a:r>
            <a:endParaRPr sz="1400">
              <a:solidFill>
                <a:schemeClr val="lt2"/>
              </a:solidFill>
            </a:endParaRPr>
          </a:p>
        </p:txBody>
      </p:sp>
      <p:pic>
        <p:nvPicPr>
          <p:cNvPr id="348" name="Google Shape;348;p21"/>
          <p:cNvPicPr preferRelativeResize="0"/>
          <p:nvPr/>
        </p:nvPicPr>
        <p:blipFill>
          <a:blip r:embed="rId3">
            <a:alphaModFix/>
          </a:blip>
          <a:stretch>
            <a:fillRect/>
          </a:stretch>
        </p:blipFill>
        <p:spPr>
          <a:xfrm>
            <a:off x="3958975" y="1355525"/>
            <a:ext cx="5185025" cy="35818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1995</Words>
  <Application>Microsoft Office PowerPoint</Application>
  <PresentationFormat>On-screen Show (16:9)</PresentationFormat>
  <Paragraphs>115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Maven Pro</vt:lpstr>
      <vt:lpstr>Nunito</vt:lpstr>
      <vt:lpstr>Arial</vt:lpstr>
      <vt:lpstr>Momentum</vt:lpstr>
      <vt:lpstr>Provide Insights For  Telangana Government  Tourism Department Proposal</vt:lpstr>
      <vt:lpstr>Overview</vt:lpstr>
      <vt:lpstr>Approach the problem</vt:lpstr>
      <vt:lpstr>Preliminary Research Questions: Answers can be found directly from the given data</vt:lpstr>
      <vt:lpstr>1. List down the top 10 districts that have the highest number of domestic visitors overall (2016 - 2019)? (Insight: Get an overview of districts that are doing well)</vt:lpstr>
      <vt:lpstr>2. List down the top 3 districts based on compounded annual growth rate (CAGR) of visitor between (2016 - 2019)? (Insight: Districts that are growing)</vt:lpstr>
      <vt:lpstr>3. List down the bottom 3 districts based on compounded annual growth rate (CAGR) of visitors between(2016-2019)? (Insight: Districts that are declining)</vt:lpstr>
      <vt:lpstr>4. What are the peak and low season months for Hyderabad based on the data from 2016 to 2019 for Hyderabad district ? (Insight: Government can plan well for the peak seasons and boost low seasons by introducing new events)</vt:lpstr>
      <vt:lpstr>5.Show the top &amp; bottom 3 districts with high domestic to foreign tourist ratio ? (Insight: Government can learn from top districts and replicate the same to bottom districts which can improve the foreign visitors as foreign visitors will bring more revenue)</vt:lpstr>
      <vt:lpstr>Secondary Research Questions: Need to do research and get additional data</vt:lpstr>
      <vt:lpstr>6. List of the top &amp; bottom 5 districts based on 'population to tourist football ratio*' ratio in 2019 ? (Insight: Get an overview of districts that are doing well)</vt:lpstr>
      <vt:lpstr>7. What will be the projected number of domestic and foreign tourists in Hyderabad in 2025 on growth rate from previous years ? (Insight: Better estimate of incoming tourists count so that government can plan the infrastructure better)</vt:lpstr>
      <vt:lpstr>8. Estimate the projected revenue for Hyderabad in 2025 based on average spend per tourist (approximate data) Suggested areas for further secondary research to get more insights: Crime rate, Cleanliness Ratings, Infrastructure Development Ratings etc.</vt:lpstr>
      <vt:lpstr>Recommendations: Recommendations that can be provided to the government</vt:lpstr>
      <vt:lpstr>9. Districts with highest potential a. which districts has the highest potential for tourism growth and what actions government can take ?</vt:lpstr>
      <vt:lpstr>10. Cultural / Corporate Events to boost tourism   a. What kind of events the government can conduct ?   b. Which month(s) ?   c. Which districts ?</vt:lpstr>
      <vt:lpstr>11. Dubai has made itself a business hub and enjoys massive business tourism. Can Hyderabad emulate the Dubai model ? Provide insights based on your research. </vt:lpstr>
      <vt:lpstr>PowerPoint Presentation</vt:lpstr>
      <vt:lpstr>12. Provide all other recommendations that can boost the telangana tourism, particularly Hyderabad.</vt:lpstr>
      <vt:lpstr>PowerPoint Presentation</vt:lpstr>
      <vt:lpstr>Thank You   Mayur Korde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For  Telangana Government  Tourism Department Proposal</dc:title>
  <cp:lastModifiedBy>Admin</cp:lastModifiedBy>
  <cp:revision>1</cp:revision>
  <dcterms:modified xsi:type="dcterms:W3CDTF">2023-05-14T12:40:38Z</dcterms:modified>
</cp:coreProperties>
</file>