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77467589278614"/>
          <c:y val="0.1254301499605367"/>
          <c:w val="0.86502077865266847"/>
          <c:h val="0.690921203910284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Movie categories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Thriller</c:v>
                </c:pt>
                <c:pt idx="1">
                  <c:v>Music</c:v>
                </c:pt>
                <c:pt idx="2">
                  <c:v>Travel</c:v>
                </c:pt>
                <c:pt idx="3">
                  <c:v>Children</c:v>
                </c:pt>
                <c:pt idx="4">
                  <c:v>Classics</c:v>
                </c:pt>
                <c:pt idx="5">
                  <c:v>Horror</c:v>
                </c:pt>
                <c:pt idx="6">
                  <c:v>Documentary</c:v>
                </c:pt>
                <c:pt idx="7">
                  <c:v>Family</c:v>
                </c:pt>
                <c:pt idx="8">
                  <c:v>Games</c:v>
                </c:pt>
                <c:pt idx="9">
                  <c:v>Foreign</c:v>
                </c:pt>
                <c:pt idx="10">
                  <c:v>Action</c:v>
                </c:pt>
                <c:pt idx="11">
                  <c:v>New</c:v>
                </c:pt>
                <c:pt idx="12">
                  <c:v>Comedy</c:v>
                </c:pt>
                <c:pt idx="13">
                  <c:v>Drama</c:v>
                </c:pt>
                <c:pt idx="14">
                  <c:v>Animation</c:v>
                </c:pt>
                <c:pt idx="15">
                  <c:v>Sci-Fi</c:v>
                </c:pt>
                <c:pt idx="16">
                  <c:v>Sports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47.89</c:v>
                </c:pt>
                <c:pt idx="1">
                  <c:v>3071.52</c:v>
                </c:pt>
                <c:pt idx="2">
                  <c:v>3227.36</c:v>
                </c:pt>
                <c:pt idx="3">
                  <c:v>3309.39</c:v>
                </c:pt>
                <c:pt idx="4">
                  <c:v>3353.38</c:v>
                </c:pt>
                <c:pt idx="5">
                  <c:v>3401.27</c:v>
                </c:pt>
                <c:pt idx="6">
                  <c:v>3749.65</c:v>
                </c:pt>
                <c:pt idx="7">
                  <c:v>3782.26</c:v>
                </c:pt>
                <c:pt idx="8">
                  <c:v>3922.18</c:v>
                </c:pt>
                <c:pt idx="9">
                  <c:v>3934.47</c:v>
                </c:pt>
                <c:pt idx="10">
                  <c:v>3951.84</c:v>
                </c:pt>
                <c:pt idx="11">
                  <c:v>3966.38</c:v>
                </c:pt>
                <c:pt idx="12">
                  <c:v>4002.48</c:v>
                </c:pt>
                <c:pt idx="13">
                  <c:v>4118.46</c:v>
                </c:pt>
                <c:pt idx="14">
                  <c:v>4245.3100000000004</c:v>
                </c:pt>
                <c:pt idx="15">
                  <c:v>4336.01</c:v>
                </c:pt>
                <c:pt idx="16">
                  <c:v>4892.1899999999996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9A-4CF2-A707-FB9D56935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80691360"/>
        <c:axId val="680692608"/>
      </c:barChart>
      <c:catAx>
        <c:axId val="680691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692608"/>
        <c:crosses val="autoZero"/>
        <c:auto val="1"/>
        <c:lblAlgn val="ctr"/>
        <c:lblOffset val="100"/>
        <c:noMultiLvlLbl val="0"/>
      </c:catAx>
      <c:valAx>
        <c:axId val="680692608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</a:t>
                </a:r>
                <a:r>
                  <a:rPr lang="en-US" baseline="0" dirty="0"/>
                  <a:t> amount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5233898242581616"/>
              <c:y val="0.908528025339046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69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86E16-2045-45A0-902F-389C68A7CB3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CEABA5-3553-4347-A711-7D70220AECE9}">
      <dgm:prSet/>
      <dgm:spPr/>
      <dgm:t>
        <a:bodyPr/>
        <a:lstStyle/>
        <a:p>
          <a:r>
            <a:rPr lang="en-US" dirty="0"/>
            <a:t>Goal: To launch an online video rental service</a:t>
          </a:r>
        </a:p>
      </dgm:t>
    </dgm:pt>
    <dgm:pt modelId="{6FCA0119-79A6-4AE0-8361-1030EC894A07}" type="parTrans" cxnId="{D969447F-6C71-4E01-BF32-5E4F7E4AE255}">
      <dgm:prSet/>
      <dgm:spPr/>
      <dgm:t>
        <a:bodyPr/>
        <a:lstStyle/>
        <a:p>
          <a:endParaRPr lang="en-US"/>
        </a:p>
      </dgm:t>
    </dgm:pt>
    <dgm:pt modelId="{43C2520E-4E16-4570-9C5A-79BA3140669C}" type="sibTrans" cxnId="{D969447F-6C71-4E01-BF32-5E4F7E4AE255}">
      <dgm:prSet/>
      <dgm:spPr/>
      <dgm:t>
        <a:bodyPr/>
        <a:lstStyle/>
        <a:p>
          <a:endParaRPr lang="en-US"/>
        </a:p>
      </dgm:t>
    </dgm:pt>
    <dgm:pt modelId="{F9C75F59-FDB9-4801-B285-596C1578F1AB}">
      <dgm:prSet/>
      <dgm:spPr/>
      <dgm:t>
        <a:bodyPr/>
        <a:lstStyle/>
        <a:p>
          <a:r>
            <a:rPr lang="en-US"/>
            <a:t>Motivation: most/least revenue gain from movies + average rental duration for all videos + geographical location of Rockbuster customers + sales figures according to location</a:t>
          </a:r>
          <a:br>
            <a:rPr lang="en-US"/>
          </a:br>
          <a:endParaRPr lang="en-US"/>
        </a:p>
      </dgm:t>
    </dgm:pt>
    <dgm:pt modelId="{5313FECA-CD30-42C5-BF20-2EA197F6DC32}" type="parTrans" cxnId="{79C15DD6-C9B5-4BFE-9C59-672EF2188F6E}">
      <dgm:prSet/>
      <dgm:spPr/>
      <dgm:t>
        <a:bodyPr/>
        <a:lstStyle/>
        <a:p>
          <a:endParaRPr lang="en-US"/>
        </a:p>
      </dgm:t>
    </dgm:pt>
    <dgm:pt modelId="{E4BA3F58-D283-4565-89F3-055F08C5A13D}" type="sibTrans" cxnId="{79C15DD6-C9B5-4BFE-9C59-672EF2188F6E}">
      <dgm:prSet/>
      <dgm:spPr/>
      <dgm:t>
        <a:bodyPr/>
        <a:lstStyle/>
        <a:p>
          <a:endParaRPr lang="en-US"/>
        </a:p>
      </dgm:t>
    </dgm:pt>
    <dgm:pt modelId="{A7CAC977-7A8B-40DD-BE01-361B31ACE631}">
      <dgm:prSet/>
      <dgm:spPr/>
      <dgm:t>
        <a:bodyPr/>
        <a:lstStyle/>
        <a:p>
          <a:r>
            <a:rPr lang="en-US" dirty="0"/>
            <a:t>Objective: Understand the best strategy to launch the </a:t>
          </a:r>
          <a:r>
            <a:rPr lang="en-US" dirty="0" err="1"/>
            <a:t>Rockbuster</a:t>
          </a:r>
          <a:r>
            <a:rPr lang="en-US" dirty="0"/>
            <a:t> rental service  </a:t>
          </a:r>
        </a:p>
      </dgm:t>
    </dgm:pt>
    <dgm:pt modelId="{B086AAD8-61F6-41C8-896A-E4BC3ED214BC}" type="parTrans" cxnId="{8AF222E3-989A-4750-BBF6-F0471486019E}">
      <dgm:prSet/>
      <dgm:spPr/>
      <dgm:t>
        <a:bodyPr/>
        <a:lstStyle/>
        <a:p>
          <a:endParaRPr lang="en-US"/>
        </a:p>
      </dgm:t>
    </dgm:pt>
    <dgm:pt modelId="{03FE4FE7-005F-4F66-AB57-2D408FF6DCAA}" type="sibTrans" cxnId="{8AF222E3-989A-4750-BBF6-F0471486019E}">
      <dgm:prSet/>
      <dgm:spPr/>
      <dgm:t>
        <a:bodyPr/>
        <a:lstStyle/>
        <a:p>
          <a:endParaRPr lang="en-US"/>
        </a:p>
      </dgm:t>
    </dgm:pt>
    <dgm:pt modelId="{C9C28FB7-EEDA-42CA-A743-7956F04ED94C}" type="pres">
      <dgm:prSet presAssocID="{7DB86E16-2045-45A0-902F-389C68A7CB37}" presName="outerComposite" presStyleCnt="0">
        <dgm:presLayoutVars>
          <dgm:chMax val="5"/>
          <dgm:dir/>
          <dgm:resizeHandles val="exact"/>
        </dgm:presLayoutVars>
      </dgm:prSet>
      <dgm:spPr/>
    </dgm:pt>
    <dgm:pt modelId="{350058D8-3563-450A-B8E4-84FCAC84ABB9}" type="pres">
      <dgm:prSet presAssocID="{7DB86E16-2045-45A0-902F-389C68A7CB37}" presName="dummyMaxCanvas" presStyleCnt="0">
        <dgm:presLayoutVars/>
      </dgm:prSet>
      <dgm:spPr/>
    </dgm:pt>
    <dgm:pt modelId="{2033690E-CCF1-4D0F-BDDD-41428D72DD3F}" type="pres">
      <dgm:prSet presAssocID="{7DB86E16-2045-45A0-902F-389C68A7CB37}" presName="ThreeNodes_1" presStyleLbl="node1" presStyleIdx="0" presStyleCnt="3">
        <dgm:presLayoutVars>
          <dgm:bulletEnabled val="1"/>
        </dgm:presLayoutVars>
      </dgm:prSet>
      <dgm:spPr/>
    </dgm:pt>
    <dgm:pt modelId="{A7D34F28-0777-4725-931D-48BE1A8BE08E}" type="pres">
      <dgm:prSet presAssocID="{7DB86E16-2045-45A0-902F-389C68A7CB37}" presName="ThreeNodes_2" presStyleLbl="node1" presStyleIdx="1" presStyleCnt="3">
        <dgm:presLayoutVars>
          <dgm:bulletEnabled val="1"/>
        </dgm:presLayoutVars>
      </dgm:prSet>
      <dgm:spPr/>
    </dgm:pt>
    <dgm:pt modelId="{05884C6B-4F1B-4F8A-BCF9-ACCEF25782C6}" type="pres">
      <dgm:prSet presAssocID="{7DB86E16-2045-45A0-902F-389C68A7CB37}" presName="ThreeNodes_3" presStyleLbl="node1" presStyleIdx="2" presStyleCnt="3">
        <dgm:presLayoutVars>
          <dgm:bulletEnabled val="1"/>
        </dgm:presLayoutVars>
      </dgm:prSet>
      <dgm:spPr/>
    </dgm:pt>
    <dgm:pt modelId="{97F0363D-8DB1-4F2E-9E63-CCFA7AC1A955}" type="pres">
      <dgm:prSet presAssocID="{7DB86E16-2045-45A0-902F-389C68A7CB37}" presName="ThreeConn_1-2" presStyleLbl="fgAccFollowNode1" presStyleIdx="0" presStyleCnt="2">
        <dgm:presLayoutVars>
          <dgm:bulletEnabled val="1"/>
        </dgm:presLayoutVars>
      </dgm:prSet>
      <dgm:spPr/>
    </dgm:pt>
    <dgm:pt modelId="{95B7A8FE-0FA8-4DFA-B994-CFDAEE1B40E6}" type="pres">
      <dgm:prSet presAssocID="{7DB86E16-2045-45A0-902F-389C68A7CB37}" presName="ThreeConn_2-3" presStyleLbl="fgAccFollowNode1" presStyleIdx="1" presStyleCnt="2">
        <dgm:presLayoutVars>
          <dgm:bulletEnabled val="1"/>
        </dgm:presLayoutVars>
      </dgm:prSet>
      <dgm:spPr/>
    </dgm:pt>
    <dgm:pt modelId="{214ABE49-FEBF-480B-93C1-2986233C387E}" type="pres">
      <dgm:prSet presAssocID="{7DB86E16-2045-45A0-902F-389C68A7CB37}" presName="ThreeNodes_1_text" presStyleLbl="node1" presStyleIdx="2" presStyleCnt="3">
        <dgm:presLayoutVars>
          <dgm:bulletEnabled val="1"/>
        </dgm:presLayoutVars>
      </dgm:prSet>
      <dgm:spPr/>
    </dgm:pt>
    <dgm:pt modelId="{11FCCDFF-1775-455D-87A2-05C00B843701}" type="pres">
      <dgm:prSet presAssocID="{7DB86E16-2045-45A0-902F-389C68A7CB37}" presName="ThreeNodes_2_text" presStyleLbl="node1" presStyleIdx="2" presStyleCnt="3">
        <dgm:presLayoutVars>
          <dgm:bulletEnabled val="1"/>
        </dgm:presLayoutVars>
      </dgm:prSet>
      <dgm:spPr/>
    </dgm:pt>
    <dgm:pt modelId="{5240A9DB-5DC8-4EED-A90F-7FF0238DE669}" type="pres">
      <dgm:prSet presAssocID="{7DB86E16-2045-45A0-902F-389C68A7CB3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5AED918-58CE-4FE7-A4AB-6D5C8022DAC7}" type="presOf" srcId="{F9C75F59-FDB9-4801-B285-596C1578F1AB}" destId="{11FCCDFF-1775-455D-87A2-05C00B843701}" srcOrd="1" destOrd="0" presId="urn:microsoft.com/office/officeart/2005/8/layout/vProcess5"/>
    <dgm:cxn modelId="{991F9C71-9F77-41B2-823A-67F98A022852}" type="presOf" srcId="{F9C75F59-FDB9-4801-B285-596C1578F1AB}" destId="{A7D34F28-0777-4725-931D-48BE1A8BE08E}" srcOrd="0" destOrd="0" presId="urn:microsoft.com/office/officeart/2005/8/layout/vProcess5"/>
    <dgm:cxn modelId="{6AAD8355-F192-43D7-AC94-A8F0EAE0CFBC}" type="presOf" srcId="{A7CAC977-7A8B-40DD-BE01-361B31ACE631}" destId="{5240A9DB-5DC8-4EED-A90F-7FF0238DE669}" srcOrd="1" destOrd="0" presId="urn:microsoft.com/office/officeart/2005/8/layout/vProcess5"/>
    <dgm:cxn modelId="{FE78C958-3532-49E8-9A7E-D41B07451C99}" type="presOf" srcId="{EDCEABA5-3553-4347-A711-7D70220AECE9}" destId="{2033690E-CCF1-4D0F-BDDD-41428D72DD3F}" srcOrd="0" destOrd="0" presId="urn:microsoft.com/office/officeart/2005/8/layout/vProcess5"/>
    <dgm:cxn modelId="{AC080A5A-5519-423D-9BDB-A6C8B8F8A161}" type="presOf" srcId="{43C2520E-4E16-4570-9C5A-79BA3140669C}" destId="{97F0363D-8DB1-4F2E-9E63-CCFA7AC1A955}" srcOrd="0" destOrd="0" presId="urn:microsoft.com/office/officeart/2005/8/layout/vProcess5"/>
    <dgm:cxn modelId="{71B88B7C-523F-4C44-A5DC-12CD760C6D48}" type="presOf" srcId="{E4BA3F58-D283-4565-89F3-055F08C5A13D}" destId="{95B7A8FE-0FA8-4DFA-B994-CFDAEE1B40E6}" srcOrd="0" destOrd="0" presId="urn:microsoft.com/office/officeart/2005/8/layout/vProcess5"/>
    <dgm:cxn modelId="{D969447F-6C71-4E01-BF32-5E4F7E4AE255}" srcId="{7DB86E16-2045-45A0-902F-389C68A7CB37}" destId="{EDCEABA5-3553-4347-A711-7D70220AECE9}" srcOrd="0" destOrd="0" parTransId="{6FCA0119-79A6-4AE0-8361-1030EC894A07}" sibTransId="{43C2520E-4E16-4570-9C5A-79BA3140669C}"/>
    <dgm:cxn modelId="{88A2B793-315A-423B-A735-1E190A30007C}" type="presOf" srcId="{EDCEABA5-3553-4347-A711-7D70220AECE9}" destId="{214ABE49-FEBF-480B-93C1-2986233C387E}" srcOrd="1" destOrd="0" presId="urn:microsoft.com/office/officeart/2005/8/layout/vProcess5"/>
    <dgm:cxn modelId="{79C15DD6-C9B5-4BFE-9C59-672EF2188F6E}" srcId="{7DB86E16-2045-45A0-902F-389C68A7CB37}" destId="{F9C75F59-FDB9-4801-B285-596C1578F1AB}" srcOrd="1" destOrd="0" parTransId="{5313FECA-CD30-42C5-BF20-2EA197F6DC32}" sibTransId="{E4BA3F58-D283-4565-89F3-055F08C5A13D}"/>
    <dgm:cxn modelId="{6A03E6DE-FB7E-4F75-9A80-A2FFFC908280}" type="presOf" srcId="{7DB86E16-2045-45A0-902F-389C68A7CB37}" destId="{C9C28FB7-EEDA-42CA-A743-7956F04ED94C}" srcOrd="0" destOrd="0" presId="urn:microsoft.com/office/officeart/2005/8/layout/vProcess5"/>
    <dgm:cxn modelId="{8AF222E3-989A-4750-BBF6-F0471486019E}" srcId="{7DB86E16-2045-45A0-902F-389C68A7CB37}" destId="{A7CAC977-7A8B-40DD-BE01-361B31ACE631}" srcOrd="2" destOrd="0" parTransId="{B086AAD8-61F6-41C8-896A-E4BC3ED214BC}" sibTransId="{03FE4FE7-005F-4F66-AB57-2D408FF6DCAA}"/>
    <dgm:cxn modelId="{CBA3C8E4-EB25-4560-B1C5-11C233AC4B59}" type="presOf" srcId="{A7CAC977-7A8B-40DD-BE01-361B31ACE631}" destId="{05884C6B-4F1B-4F8A-BCF9-ACCEF25782C6}" srcOrd="0" destOrd="0" presId="urn:microsoft.com/office/officeart/2005/8/layout/vProcess5"/>
    <dgm:cxn modelId="{F437A59A-EE8D-4944-B9B9-DE6E84FF17F7}" type="presParOf" srcId="{C9C28FB7-EEDA-42CA-A743-7956F04ED94C}" destId="{350058D8-3563-450A-B8E4-84FCAC84ABB9}" srcOrd="0" destOrd="0" presId="urn:microsoft.com/office/officeart/2005/8/layout/vProcess5"/>
    <dgm:cxn modelId="{6DBA1689-89D4-4F9E-B05C-F27DD24CED54}" type="presParOf" srcId="{C9C28FB7-EEDA-42CA-A743-7956F04ED94C}" destId="{2033690E-CCF1-4D0F-BDDD-41428D72DD3F}" srcOrd="1" destOrd="0" presId="urn:microsoft.com/office/officeart/2005/8/layout/vProcess5"/>
    <dgm:cxn modelId="{95D3ED24-0B9A-458E-B0CE-9E089AE10EA0}" type="presParOf" srcId="{C9C28FB7-EEDA-42CA-A743-7956F04ED94C}" destId="{A7D34F28-0777-4725-931D-48BE1A8BE08E}" srcOrd="2" destOrd="0" presId="urn:microsoft.com/office/officeart/2005/8/layout/vProcess5"/>
    <dgm:cxn modelId="{ABD73D19-03CD-45EB-BA03-8C7EB8B27E78}" type="presParOf" srcId="{C9C28FB7-EEDA-42CA-A743-7956F04ED94C}" destId="{05884C6B-4F1B-4F8A-BCF9-ACCEF25782C6}" srcOrd="3" destOrd="0" presId="urn:microsoft.com/office/officeart/2005/8/layout/vProcess5"/>
    <dgm:cxn modelId="{BBED2123-65ED-4290-A17A-9D00B92AE6CC}" type="presParOf" srcId="{C9C28FB7-EEDA-42CA-A743-7956F04ED94C}" destId="{97F0363D-8DB1-4F2E-9E63-CCFA7AC1A955}" srcOrd="4" destOrd="0" presId="urn:microsoft.com/office/officeart/2005/8/layout/vProcess5"/>
    <dgm:cxn modelId="{07122E93-E587-46F5-B54C-52FF54D59E8C}" type="presParOf" srcId="{C9C28FB7-EEDA-42CA-A743-7956F04ED94C}" destId="{95B7A8FE-0FA8-4DFA-B994-CFDAEE1B40E6}" srcOrd="5" destOrd="0" presId="urn:microsoft.com/office/officeart/2005/8/layout/vProcess5"/>
    <dgm:cxn modelId="{59EDED1E-4F88-40CB-BB33-E338867B789E}" type="presParOf" srcId="{C9C28FB7-EEDA-42CA-A743-7956F04ED94C}" destId="{214ABE49-FEBF-480B-93C1-2986233C387E}" srcOrd="6" destOrd="0" presId="urn:microsoft.com/office/officeart/2005/8/layout/vProcess5"/>
    <dgm:cxn modelId="{600FC644-E37C-43E4-BE2C-9BEFDD5E0F16}" type="presParOf" srcId="{C9C28FB7-EEDA-42CA-A743-7956F04ED94C}" destId="{11FCCDFF-1775-455D-87A2-05C00B843701}" srcOrd="7" destOrd="0" presId="urn:microsoft.com/office/officeart/2005/8/layout/vProcess5"/>
    <dgm:cxn modelId="{1CBF3211-6DBE-4C61-8489-C660D732DD79}" type="presParOf" srcId="{C9C28FB7-EEDA-42CA-A743-7956F04ED94C}" destId="{5240A9DB-5DC8-4EED-A90F-7FF0238DE6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D3E14C-C513-4E62-9A9D-4407D64BD00C}" type="doc">
      <dgm:prSet loTypeId="urn:diagrams.loki3.com/VaryingWidthList" loCatId="list" qsTypeId="urn:microsoft.com/office/officeart/2005/8/quickstyle/simple3" qsCatId="simple" csTypeId="urn:microsoft.com/office/officeart/2005/8/colors/accent1_2" csCatId="accent1" phldr="1"/>
      <dgm:spPr/>
    </dgm:pt>
    <dgm:pt modelId="{8FEAE17D-1B07-404F-B2A4-7D83B7A4A227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Three customers reside in three separate cities of China </a:t>
          </a:r>
        </a:p>
      </dgm:t>
    </dgm:pt>
    <dgm:pt modelId="{C752C006-AFFE-4259-A5F7-87F43B803521}" type="parTrans" cxnId="{12B963ED-6543-49CD-948F-483A63A077E0}">
      <dgm:prSet/>
      <dgm:spPr/>
      <dgm:t>
        <a:bodyPr/>
        <a:lstStyle/>
        <a:p>
          <a:endParaRPr lang="en-US"/>
        </a:p>
      </dgm:t>
    </dgm:pt>
    <dgm:pt modelId="{EAA0F76A-E04D-4EC5-BF19-B2FE9BBA20F6}" type="sibTrans" cxnId="{12B963ED-6543-49CD-948F-483A63A077E0}">
      <dgm:prSet/>
      <dgm:spPr/>
      <dgm:t>
        <a:bodyPr/>
        <a:lstStyle/>
        <a:p>
          <a:endParaRPr lang="en-US"/>
        </a:p>
      </dgm:t>
    </dgm:pt>
    <dgm:pt modelId="{B89B2C13-5267-4A90-B0C1-0196FA0F5661}" type="pres">
      <dgm:prSet presAssocID="{C4D3E14C-C513-4E62-9A9D-4407D64BD00C}" presName="Name0" presStyleCnt="0">
        <dgm:presLayoutVars>
          <dgm:resizeHandles/>
        </dgm:presLayoutVars>
      </dgm:prSet>
      <dgm:spPr/>
    </dgm:pt>
    <dgm:pt modelId="{7CCB6DE8-5554-4C9C-AC5B-FE951E0A2A4A}" type="pres">
      <dgm:prSet presAssocID="{8FEAE17D-1B07-404F-B2A4-7D83B7A4A227}" presName="text" presStyleLbl="node1" presStyleIdx="0" presStyleCnt="1" custScaleX="670026" custLinFactY="5727" custLinFactNeighborX="-43240" custLinFactNeighborY="100000">
        <dgm:presLayoutVars>
          <dgm:bulletEnabled val="1"/>
        </dgm:presLayoutVars>
      </dgm:prSet>
      <dgm:spPr/>
    </dgm:pt>
  </dgm:ptLst>
  <dgm:cxnLst>
    <dgm:cxn modelId="{9582E210-8540-4780-944B-2B042E6BAC40}" type="presOf" srcId="{C4D3E14C-C513-4E62-9A9D-4407D64BD00C}" destId="{B89B2C13-5267-4A90-B0C1-0196FA0F5661}" srcOrd="0" destOrd="0" presId="urn:diagrams.loki3.com/VaryingWidthList"/>
    <dgm:cxn modelId="{7FB28A78-9985-4CE1-9A1C-63333CE3D918}" type="presOf" srcId="{8FEAE17D-1B07-404F-B2A4-7D83B7A4A227}" destId="{7CCB6DE8-5554-4C9C-AC5B-FE951E0A2A4A}" srcOrd="0" destOrd="0" presId="urn:diagrams.loki3.com/VaryingWidthList"/>
    <dgm:cxn modelId="{12B963ED-6543-49CD-948F-483A63A077E0}" srcId="{C4D3E14C-C513-4E62-9A9D-4407D64BD00C}" destId="{8FEAE17D-1B07-404F-B2A4-7D83B7A4A227}" srcOrd="0" destOrd="0" parTransId="{C752C006-AFFE-4259-A5F7-87F43B803521}" sibTransId="{EAA0F76A-E04D-4EC5-BF19-B2FE9BBA20F6}"/>
    <dgm:cxn modelId="{0F4A9FD8-9213-41B8-B7CA-758DACCCD79E}" type="presParOf" srcId="{B89B2C13-5267-4A90-B0C1-0196FA0F5661}" destId="{7CCB6DE8-5554-4C9C-AC5B-FE951E0A2A4A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02BAF4-FA16-400A-ADA6-C9EA51B6AC29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1A965-6288-425A-A363-0CE935EC0E56}">
      <dgm:prSet phldrT="[Text]" custT="1"/>
      <dgm:spPr/>
      <dgm:t>
        <a:bodyPr/>
        <a:lstStyle/>
        <a:p>
          <a:r>
            <a:rPr lang="en-US" sz="1600" dirty="0">
              <a:solidFill>
                <a:schemeClr val="accent2">
                  <a:lumMod val="50000"/>
                </a:schemeClr>
              </a:solidFill>
            </a:rPr>
            <a:t>The customer who has paid the highest total amount to </a:t>
          </a:r>
          <a:r>
            <a:rPr lang="en-US" sz="1600" dirty="0" err="1">
              <a:solidFill>
                <a:schemeClr val="accent2">
                  <a:lumMod val="50000"/>
                </a:schemeClr>
              </a:solidFill>
            </a:rPr>
            <a:t>Rockbuster</a:t>
          </a:r>
          <a:r>
            <a:rPr lang="en-US" sz="1600" dirty="0">
              <a:solidFill>
                <a:schemeClr val="accent2">
                  <a:lumMod val="50000"/>
                </a:schemeClr>
              </a:solidFill>
            </a:rPr>
            <a:t> is from Ambattur, India</a:t>
          </a:r>
        </a:p>
      </dgm:t>
    </dgm:pt>
    <dgm:pt modelId="{2F4E4710-F568-4FD8-9BFE-8D596A9416B6}" type="parTrans" cxnId="{93BF21CE-04FE-4284-ABCE-7244ADE896D0}">
      <dgm:prSet/>
      <dgm:spPr/>
      <dgm:t>
        <a:bodyPr/>
        <a:lstStyle/>
        <a:p>
          <a:endParaRPr lang="en-US"/>
        </a:p>
      </dgm:t>
    </dgm:pt>
    <dgm:pt modelId="{2A4DB333-79A7-4336-8BCF-C9AE4FEA1669}" type="sibTrans" cxnId="{93BF21CE-04FE-4284-ABCE-7244ADE896D0}">
      <dgm:prSet/>
      <dgm:spPr/>
      <dgm:t>
        <a:bodyPr/>
        <a:lstStyle/>
        <a:p>
          <a:endParaRPr lang="en-US"/>
        </a:p>
      </dgm:t>
    </dgm:pt>
    <dgm:pt modelId="{F458CB3C-3645-4E1D-A0C1-92D72EDE6664}">
      <dgm:prSet phldrT="[Text]" custT="1"/>
      <dgm:spPr/>
      <dgm:t>
        <a:bodyPr/>
        <a:lstStyle/>
        <a:p>
          <a:r>
            <a:rPr lang="en-US" sz="1600" dirty="0">
              <a:solidFill>
                <a:schemeClr val="accent2">
                  <a:lumMod val="50000"/>
                </a:schemeClr>
              </a:solidFill>
            </a:rPr>
            <a:t>For data privacy, names of customers have not been added in the presentation</a:t>
          </a:r>
        </a:p>
      </dgm:t>
    </dgm:pt>
    <dgm:pt modelId="{77E3E72A-D102-4532-969D-FD4E7CDEE264}" type="parTrans" cxnId="{F915E83A-6C9A-462D-AD47-51AEBB7C2C8B}">
      <dgm:prSet/>
      <dgm:spPr/>
      <dgm:t>
        <a:bodyPr/>
        <a:lstStyle/>
        <a:p>
          <a:endParaRPr lang="en-US"/>
        </a:p>
      </dgm:t>
    </dgm:pt>
    <dgm:pt modelId="{4F73670B-7E1B-4E3D-BEDC-88F3716984B7}" type="sibTrans" cxnId="{F915E83A-6C9A-462D-AD47-51AEBB7C2C8B}">
      <dgm:prSet/>
      <dgm:spPr/>
      <dgm:t>
        <a:bodyPr/>
        <a:lstStyle/>
        <a:p>
          <a:endParaRPr lang="en-US"/>
        </a:p>
      </dgm:t>
    </dgm:pt>
    <dgm:pt modelId="{9029DA35-D704-4D4D-9AEB-D071B1BB3AF0}" type="pres">
      <dgm:prSet presAssocID="{C902BAF4-FA16-400A-ADA6-C9EA51B6AC29}" presName="linear" presStyleCnt="0">
        <dgm:presLayoutVars>
          <dgm:dir/>
          <dgm:animLvl val="lvl"/>
          <dgm:resizeHandles val="exact"/>
        </dgm:presLayoutVars>
      </dgm:prSet>
      <dgm:spPr/>
    </dgm:pt>
    <dgm:pt modelId="{91745F25-F516-49EB-8DE6-8B4B97FC8CAD}" type="pres">
      <dgm:prSet presAssocID="{7C91A965-6288-425A-A363-0CE935EC0E56}" presName="parentLin" presStyleCnt="0"/>
      <dgm:spPr/>
    </dgm:pt>
    <dgm:pt modelId="{F991A1EF-D5BF-43B6-96DD-0886404BD9EA}" type="pres">
      <dgm:prSet presAssocID="{7C91A965-6288-425A-A363-0CE935EC0E56}" presName="parentLeftMargin" presStyleLbl="node1" presStyleIdx="0" presStyleCnt="2"/>
      <dgm:spPr/>
    </dgm:pt>
    <dgm:pt modelId="{D63A7F87-10B9-43F5-8AF8-592D836ABE15}" type="pres">
      <dgm:prSet presAssocID="{7C91A965-6288-425A-A363-0CE935EC0E56}" presName="parentText" presStyleLbl="node1" presStyleIdx="0" presStyleCnt="2" custScaleX="113427" custScaleY="113836">
        <dgm:presLayoutVars>
          <dgm:chMax val="0"/>
          <dgm:bulletEnabled val="1"/>
        </dgm:presLayoutVars>
      </dgm:prSet>
      <dgm:spPr/>
    </dgm:pt>
    <dgm:pt modelId="{45F86C37-6503-44C5-9122-2F183C081DED}" type="pres">
      <dgm:prSet presAssocID="{7C91A965-6288-425A-A363-0CE935EC0E56}" presName="negativeSpace" presStyleCnt="0"/>
      <dgm:spPr/>
    </dgm:pt>
    <dgm:pt modelId="{2632E63A-7CCB-4892-A32A-8E992BE455E7}" type="pres">
      <dgm:prSet presAssocID="{7C91A965-6288-425A-A363-0CE935EC0E56}" presName="childText" presStyleLbl="conFgAcc1" presStyleIdx="0" presStyleCnt="2" custLinFactNeighborY="-36827">
        <dgm:presLayoutVars>
          <dgm:bulletEnabled val="1"/>
        </dgm:presLayoutVars>
      </dgm:prSet>
      <dgm:spPr/>
    </dgm:pt>
    <dgm:pt modelId="{50A6FD67-FA2B-4327-AB86-4FB6593F94A0}" type="pres">
      <dgm:prSet presAssocID="{2A4DB333-79A7-4336-8BCF-C9AE4FEA1669}" presName="spaceBetweenRectangles" presStyleCnt="0"/>
      <dgm:spPr/>
    </dgm:pt>
    <dgm:pt modelId="{7ECCD6C7-810B-4D34-8691-004C1A49A951}" type="pres">
      <dgm:prSet presAssocID="{F458CB3C-3645-4E1D-A0C1-92D72EDE6664}" presName="parentLin" presStyleCnt="0"/>
      <dgm:spPr/>
    </dgm:pt>
    <dgm:pt modelId="{42E4E6B9-F993-43F3-99AC-8FC3DE3E5E60}" type="pres">
      <dgm:prSet presAssocID="{F458CB3C-3645-4E1D-A0C1-92D72EDE6664}" presName="parentLeftMargin" presStyleLbl="node1" presStyleIdx="0" presStyleCnt="2"/>
      <dgm:spPr/>
    </dgm:pt>
    <dgm:pt modelId="{5B1B0970-0BA0-4D57-93A5-BE1E32B1675D}" type="pres">
      <dgm:prSet presAssocID="{F458CB3C-3645-4E1D-A0C1-92D72EDE6664}" presName="parentText" presStyleLbl="node1" presStyleIdx="1" presStyleCnt="2" custScaleX="114083" custScaleY="114904">
        <dgm:presLayoutVars>
          <dgm:chMax val="0"/>
          <dgm:bulletEnabled val="1"/>
        </dgm:presLayoutVars>
      </dgm:prSet>
      <dgm:spPr/>
    </dgm:pt>
    <dgm:pt modelId="{3D43736A-B097-4DCF-90FF-D3F59C64F666}" type="pres">
      <dgm:prSet presAssocID="{F458CB3C-3645-4E1D-A0C1-92D72EDE6664}" presName="negativeSpace" presStyleCnt="0"/>
      <dgm:spPr/>
    </dgm:pt>
    <dgm:pt modelId="{F901B4EA-EFBC-4DAE-9962-7CAC3C6FA6D6}" type="pres">
      <dgm:prSet presAssocID="{F458CB3C-3645-4E1D-A0C1-92D72EDE666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1D69E25-9872-4F89-AA07-8A61AE1EE10A}" type="presOf" srcId="{F458CB3C-3645-4E1D-A0C1-92D72EDE6664}" destId="{5B1B0970-0BA0-4D57-93A5-BE1E32B1675D}" srcOrd="1" destOrd="0" presId="urn:microsoft.com/office/officeart/2005/8/layout/list1"/>
    <dgm:cxn modelId="{F915E83A-6C9A-462D-AD47-51AEBB7C2C8B}" srcId="{C902BAF4-FA16-400A-ADA6-C9EA51B6AC29}" destId="{F458CB3C-3645-4E1D-A0C1-92D72EDE6664}" srcOrd="1" destOrd="0" parTransId="{77E3E72A-D102-4532-969D-FD4E7CDEE264}" sibTransId="{4F73670B-7E1B-4E3D-BEDC-88F3716984B7}"/>
    <dgm:cxn modelId="{58D2A473-F71E-4583-90C4-43F5CA960FB7}" type="presOf" srcId="{C902BAF4-FA16-400A-ADA6-C9EA51B6AC29}" destId="{9029DA35-D704-4D4D-9AEB-D071B1BB3AF0}" srcOrd="0" destOrd="0" presId="urn:microsoft.com/office/officeart/2005/8/layout/list1"/>
    <dgm:cxn modelId="{25FF5054-27E8-48C9-B4F6-463C28B372F9}" type="presOf" srcId="{7C91A965-6288-425A-A363-0CE935EC0E56}" destId="{D63A7F87-10B9-43F5-8AF8-592D836ABE15}" srcOrd="1" destOrd="0" presId="urn:microsoft.com/office/officeart/2005/8/layout/list1"/>
    <dgm:cxn modelId="{A1F065B4-4FFA-4F39-A02A-E9642AA03926}" type="presOf" srcId="{F458CB3C-3645-4E1D-A0C1-92D72EDE6664}" destId="{42E4E6B9-F993-43F3-99AC-8FC3DE3E5E60}" srcOrd="0" destOrd="0" presId="urn:microsoft.com/office/officeart/2005/8/layout/list1"/>
    <dgm:cxn modelId="{93BF21CE-04FE-4284-ABCE-7244ADE896D0}" srcId="{C902BAF4-FA16-400A-ADA6-C9EA51B6AC29}" destId="{7C91A965-6288-425A-A363-0CE935EC0E56}" srcOrd="0" destOrd="0" parTransId="{2F4E4710-F568-4FD8-9BFE-8D596A9416B6}" sibTransId="{2A4DB333-79A7-4336-8BCF-C9AE4FEA1669}"/>
    <dgm:cxn modelId="{CC720AF3-D738-41FB-9969-5B3A06AD1198}" type="presOf" srcId="{7C91A965-6288-425A-A363-0CE935EC0E56}" destId="{F991A1EF-D5BF-43B6-96DD-0886404BD9EA}" srcOrd="0" destOrd="0" presId="urn:microsoft.com/office/officeart/2005/8/layout/list1"/>
    <dgm:cxn modelId="{77A8B26D-92A4-4368-B44C-D1C1519DE685}" type="presParOf" srcId="{9029DA35-D704-4D4D-9AEB-D071B1BB3AF0}" destId="{91745F25-F516-49EB-8DE6-8B4B97FC8CAD}" srcOrd="0" destOrd="0" presId="urn:microsoft.com/office/officeart/2005/8/layout/list1"/>
    <dgm:cxn modelId="{0634098D-7DD3-419B-A396-16D0EF18BEA3}" type="presParOf" srcId="{91745F25-F516-49EB-8DE6-8B4B97FC8CAD}" destId="{F991A1EF-D5BF-43B6-96DD-0886404BD9EA}" srcOrd="0" destOrd="0" presId="urn:microsoft.com/office/officeart/2005/8/layout/list1"/>
    <dgm:cxn modelId="{6876CE20-BC9C-4A78-80BF-EDBC08C19473}" type="presParOf" srcId="{91745F25-F516-49EB-8DE6-8B4B97FC8CAD}" destId="{D63A7F87-10B9-43F5-8AF8-592D836ABE15}" srcOrd="1" destOrd="0" presId="urn:microsoft.com/office/officeart/2005/8/layout/list1"/>
    <dgm:cxn modelId="{AB3DFFD9-4760-4DEE-A698-0BEA1A8F092C}" type="presParOf" srcId="{9029DA35-D704-4D4D-9AEB-D071B1BB3AF0}" destId="{45F86C37-6503-44C5-9122-2F183C081DED}" srcOrd="1" destOrd="0" presId="urn:microsoft.com/office/officeart/2005/8/layout/list1"/>
    <dgm:cxn modelId="{ED8E7507-3302-47C4-BFEE-2CF1E5D1B792}" type="presParOf" srcId="{9029DA35-D704-4D4D-9AEB-D071B1BB3AF0}" destId="{2632E63A-7CCB-4892-A32A-8E992BE455E7}" srcOrd="2" destOrd="0" presId="urn:microsoft.com/office/officeart/2005/8/layout/list1"/>
    <dgm:cxn modelId="{3E90BBF8-EDB3-47E2-AE6D-5981060D3F1C}" type="presParOf" srcId="{9029DA35-D704-4D4D-9AEB-D071B1BB3AF0}" destId="{50A6FD67-FA2B-4327-AB86-4FB6593F94A0}" srcOrd="3" destOrd="0" presId="urn:microsoft.com/office/officeart/2005/8/layout/list1"/>
    <dgm:cxn modelId="{7469F727-EC79-4D92-A1B4-1BE87B08C3D0}" type="presParOf" srcId="{9029DA35-D704-4D4D-9AEB-D071B1BB3AF0}" destId="{7ECCD6C7-810B-4D34-8691-004C1A49A951}" srcOrd="4" destOrd="0" presId="urn:microsoft.com/office/officeart/2005/8/layout/list1"/>
    <dgm:cxn modelId="{ED645EE1-85BF-4FCE-85AF-1AA5CCFDB804}" type="presParOf" srcId="{7ECCD6C7-810B-4D34-8691-004C1A49A951}" destId="{42E4E6B9-F993-43F3-99AC-8FC3DE3E5E60}" srcOrd="0" destOrd="0" presId="urn:microsoft.com/office/officeart/2005/8/layout/list1"/>
    <dgm:cxn modelId="{807549F0-F561-4CA6-B486-06E5C6364DF4}" type="presParOf" srcId="{7ECCD6C7-810B-4D34-8691-004C1A49A951}" destId="{5B1B0970-0BA0-4D57-93A5-BE1E32B1675D}" srcOrd="1" destOrd="0" presId="urn:microsoft.com/office/officeart/2005/8/layout/list1"/>
    <dgm:cxn modelId="{833550EB-2D48-4574-BD60-4317E3918B6D}" type="presParOf" srcId="{9029DA35-D704-4D4D-9AEB-D071B1BB3AF0}" destId="{3D43736A-B097-4DCF-90FF-D3F59C64F666}" srcOrd="5" destOrd="0" presId="urn:microsoft.com/office/officeart/2005/8/layout/list1"/>
    <dgm:cxn modelId="{4C662591-E023-4FA3-8E71-CAAC101C5F6C}" type="presParOf" srcId="{9029DA35-D704-4D4D-9AEB-D071B1BB3AF0}" destId="{F901B4EA-EFBC-4DAE-9962-7CAC3C6FA6D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4F0E5C-2960-48F8-833D-51B7F3E131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05400-14D7-4775-A688-724B1A84416E}">
      <dgm:prSet/>
      <dgm:spPr/>
      <dgm:t>
        <a:bodyPr/>
        <a:lstStyle/>
        <a:p>
          <a:r>
            <a:rPr lang="en-US"/>
            <a:t>Invest more in India, China and the US – the countries with the most customers</a:t>
          </a:r>
        </a:p>
      </dgm:t>
    </dgm:pt>
    <dgm:pt modelId="{4ABE4C3B-8226-4DB9-A8AE-8F756D49F10E}" type="parTrans" cxnId="{0693A1C3-1400-4141-A1CC-707F39E44D76}">
      <dgm:prSet/>
      <dgm:spPr/>
      <dgm:t>
        <a:bodyPr/>
        <a:lstStyle/>
        <a:p>
          <a:endParaRPr lang="en-US"/>
        </a:p>
      </dgm:t>
    </dgm:pt>
    <dgm:pt modelId="{D77B77A3-5428-4061-A0E4-8109FD647699}" type="sibTrans" cxnId="{0693A1C3-1400-4141-A1CC-707F39E44D76}">
      <dgm:prSet/>
      <dgm:spPr/>
      <dgm:t>
        <a:bodyPr/>
        <a:lstStyle/>
        <a:p>
          <a:endParaRPr lang="en-US"/>
        </a:p>
      </dgm:t>
    </dgm:pt>
    <dgm:pt modelId="{F1A190ED-8C4F-4BA9-96BC-432071E9358F}">
      <dgm:prSet/>
      <dgm:spPr/>
      <dgm:t>
        <a:bodyPr/>
        <a:lstStyle/>
        <a:p>
          <a:r>
            <a:rPr lang="en-US"/>
            <a:t>Introduce movies in other languages for non-English speaking audiences</a:t>
          </a:r>
        </a:p>
      </dgm:t>
    </dgm:pt>
    <dgm:pt modelId="{5D24C55D-694C-4E16-AB95-CAE5F9E4E202}" type="parTrans" cxnId="{FD0A38C7-D939-4428-B3B0-ADE6F4D75729}">
      <dgm:prSet/>
      <dgm:spPr/>
      <dgm:t>
        <a:bodyPr/>
        <a:lstStyle/>
        <a:p>
          <a:endParaRPr lang="en-US"/>
        </a:p>
      </dgm:t>
    </dgm:pt>
    <dgm:pt modelId="{CC7E0812-F2C4-4B05-A91A-CD90046C39C7}" type="sibTrans" cxnId="{FD0A38C7-D939-4428-B3B0-ADE6F4D75729}">
      <dgm:prSet/>
      <dgm:spPr/>
      <dgm:t>
        <a:bodyPr/>
        <a:lstStyle/>
        <a:p>
          <a:endParaRPr lang="en-US"/>
        </a:p>
      </dgm:t>
    </dgm:pt>
    <dgm:pt modelId="{E8AB2DB7-EB4A-4D6A-A1A4-881FA851C72E}">
      <dgm:prSet/>
      <dgm:spPr/>
      <dgm:t>
        <a:bodyPr/>
        <a:lstStyle/>
        <a:p>
          <a:r>
            <a:rPr lang="en-US"/>
            <a:t>Introduce more PG-13 movies, since that was the most popular rated movies</a:t>
          </a:r>
        </a:p>
      </dgm:t>
    </dgm:pt>
    <dgm:pt modelId="{5942F704-D4F7-4C8E-BF1C-E4453F3F473F}" type="parTrans" cxnId="{E604D9B6-2280-475D-8FE5-B591D6C3F171}">
      <dgm:prSet/>
      <dgm:spPr/>
      <dgm:t>
        <a:bodyPr/>
        <a:lstStyle/>
        <a:p>
          <a:endParaRPr lang="en-US"/>
        </a:p>
      </dgm:t>
    </dgm:pt>
    <dgm:pt modelId="{F33D4AA5-601B-4A5C-9BCB-B66B080AA6F6}" type="sibTrans" cxnId="{E604D9B6-2280-475D-8FE5-B591D6C3F171}">
      <dgm:prSet/>
      <dgm:spPr/>
      <dgm:t>
        <a:bodyPr/>
        <a:lstStyle/>
        <a:p>
          <a:endParaRPr lang="en-US"/>
        </a:p>
      </dgm:t>
    </dgm:pt>
    <dgm:pt modelId="{54A95948-8F4F-47E5-BAF7-30B4D2388BF0}">
      <dgm:prSet/>
      <dgm:spPr/>
      <dgm:t>
        <a:bodyPr/>
        <a:lstStyle/>
        <a:p>
          <a:r>
            <a:rPr lang="en-US"/>
            <a:t>Further analysis need to be done to reflect and understand why Thriller movies are barely in demand </a:t>
          </a:r>
        </a:p>
      </dgm:t>
    </dgm:pt>
    <dgm:pt modelId="{7B805B8E-5AA3-4756-B268-22D02B15D5D4}" type="parTrans" cxnId="{FD42AE26-AEE2-4891-B08B-A5F31103F211}">
      <dgm:prSet/>
      <dgm:spPr/>
      <dgm:t>
        <a:bodyPr/>
        <a:lstStyle/>
        <a:p>
          <a:endParaRPr lang="en-US"/>
        </a:p>
      </dgm:t>
    </dgm:pt>
    <dgm:pt modelId="{4A074650-84BC-4338-9D54-590EF65BE6B5}" type="sibTrans" cxnId="{FD42AE26-AEE2-4891-B08B-A5F31103F211}">
      <dgm:prSet/>
      <dgm:spPr/>
      <dgm:t>
        <a:bodyPr/>
        <a:lstStyle/>
        <a:p>
          <a:endParaRPr lang="en-US"/>
        </a:p>
      </dgm:t>
    </dgm:pt>
    <dgm:pt modelId="{1722885B-DDD0-410D-BDEF-0D55F9CCB24E}">
      <dgm:prSet/>
      <dgm:spPr/>
      <dgm:t>
        <a:bodyPr/>
        <a:lstStyle/>
        <a:p>
          <a:r>
            <a:rPr lang="en-US" dirty="0"/>
            <a:t>The top five customers of </a:t>
          </a:r>
          <a:r>
            <a:rPr lang="en-US" dirty="0" err="1"/>
            <a:t>Rockbuster</a:t>
          </a:r>
          <a:r>
            <a:rPr lang="en-US" dirty="0"/>
            <a:t> should be given a reward to ensure those customers keep using the service e.g. discount coupons, loyalty card scheme </a:t>
          </a:r>
          <a:r>
            <a:rPr lang="en-US" dirty="0" err="1"/>
            <a:t>etc</a:t>
          </a:r>
          <a:endParaRPr lang="en-US" dirty="0"/>
        </a:p>
      </dgm:t>
    </dgm:pt>
    <dgm:pt modelId="{30716262-ABD8-4BA0-95BF-8E16B5633991}" type="parTrans" cxnId="{18876825-ADFE-4F3D-98C1-C63995A6C3FA}">
      <dgm:prSet/>
      <dgm:spPr/>
      <dgm:t>
        <a:bodyPr/>
        <a:lstStyle/>
        <a:p>
          <a:endParaRPr lang="en-US"/>
        </a:p>
      </dgm:t>
    </dgm:pt>
    <dgm:pt modelId="{54A0F2AF-E711-472C-B07F-2282797D3AB0}" type="sibTrans" cxnId="{18876825-ADFE-4F3D-98C1-C63995A6C3FA}">
      <dgm:prSet/>
      <dgm:spPr/>
      <dgm:t>
        <a:bodyPr/>
        <a:lstStyle/>
        <a:p>
          <a:endParaRPr lang="en-US"/>
        </a:p>
      </dgm:t>
    </dgm:pt>
    <dgm:pt modelId="{75880F0C-38B6-4572-AB16-C512B58947E0}">
      <dgm:prSet/>
      <dgm:spPr/>
      <dgm:t>
        <a:bodyPr/>
        <a:lstStyle/>
        <a:p>
          <a:r>
            <a:rPr lang="en-US"/>
            <a:t>More investment needs to be made for marketing campaigns in countries where the demand for Rockbuster’s services are the lowest </a:t>
          </a:r>
        </a:p>
      </dgm:t>
    </dgm:pt>
    <dgm:pt modelId="{ED7273DE-BD7D-4627-AF0F-60AD34A35C5F}" type="parTrans" cxnId="{AB43872C-D6E1-4C0F-AB5D-6991D1C7BBF7}">
      <dgm:prSet/>
      <dgm:spPr/>
      <dgm:t>
        <a:bodyPr/>
        <a:lstStyle/>
        <a:p>
          <a:endParaRPr lang="en-US"/>
        </a:p>
      </dgm:t>
    </dgm:pt>
    <dgm:pt modelId="{618B045F-FE9C-4B84-8E97-F80447E64889}" type="sibTrans" cxnId="{AB43872C-D6E1-4C0F-AB5D-6991D1C7BBF7}">
      <dgm:prSet/>
      <dgm:spPr/>
      <dgm:t>
        <a:bodyPr/>
        <a:lstStyle/>
        <a:p>
          <a:endParaRPr lang="en-US"/>
        </a:p>
      </dgm:t>
    </dgm:pt>
    <dgm:pt modelId="{20B51326-1D0D-4C5D-9D06-27B37088CA52}" type="pres">
      <dgm:prSet presAssocID="{CB4F0E5C-2960-48F8-833D-51B7F3E131D3}" presName="diagram" presStyleCnt="0">
        <dgm:presLayoutVars>
          <dgm:dir/>
          <dgm:resizeHandles val="exact"/>
        </dgm:presLayoutVars>
      </dgm:prSet>
      <dgm:spPr/>
    </dgm:pt>
    <dgm:pt modelId="{387AC425-BDCF-4835-98D1-A51DF12470FE}" type="pres">
      <dgm:prSet presAssocID="{D2E05400-14D7-4775-A688-724B1A84416E}" presName="node" presStyleLbl="node1" presStyleIdx="0" presStyleCnt="6">
        <dgm:presLayoutVars>
          <dgm:bulletEnabled val="1"/>
        </dgm:presLayoutVars>
      </dgm:prSet>
      <dgm:spPr/>
    </dgm:pt>
    <dgm:pt modelId="{1F29BB89-3212-493C-B801-FCC0DC2E0ACB}" type="pres">
      <dgm:prSet presAssocID="{D77B77A3-5428-4061-A0E4-8109FD647699}" presName="sibTrans" presStyleCnt="0"/>
      <dgm:spPr/>
    </dgm:pt>
    <dgm:pt modelId="{6F9106FC-C41A-470C-913B-7F55F8C49977}" type="pres">
      <dgm:prSet presAssocID="{F1A190ED-8C4F-4BA9-96BC-432071E9358F}" presName="node" presStyleLbl="node1" presStyleIdx="1" presStyleCnt="6">
        <dgm:presLayoutVars>
          <dgm:bulletEnabled val="1"/>
        </dgm:presLayoutVars>
      </dgm:prSet>
      <dgm:spPr/>
    </dgm:pt>
    <dgm:pt modelId="{83D64AF1-94A4-4468-8417-DEE61FC5D679}" type="pres">
      <dgm:prSet presAssocID="{CC7E0812-F2C4-4B05-A91A-CD90046C39C7}" presName="sibTrans" presStyleCnt="0"/>
      <dgm:spPr/>
    </dgm:pt>
    <dgm:pt modelId="{54C9FE8D-BE4B-4326-9A15-9646AA95D074}" type="pres">
      <dgm:prSet presAssocID="{E8AB2DB7-EB4A-4D6A-A1A4-881FA851C72E}" presName="node" presStyleLbl="node1" presStyleIdx="2" presStyleCnt="6">
        <dgm:presLayoutVars>
          <dgm:bulletEnabled val="1"/>
        </dgm:presLayoutVars>
      </dgm:prSet>
      <dgm:spPr/>
    </dgm:pt>
    <dgm:pt modelId="{0347C17B-9C1C-4CA6-82A5-9F1D10DE362D}" type="pres">
      <dgm:prSet presAssocID="{F33D4AA5-601B-4A5C-9BCB-B66B080AA6F6}" presName="sibTrans" presStyleCnt="0"/>
      <dgm:spPr/>
    </dgm:pt>
    <dgm:pt modelId="{2EE732E8-4E1C-4425-9AEB-B20A3FC58E83}" type="pres">
      <dgm:prSet presAssocID="{54A95948-8F4F-47E5-BAF7-30B4D2388BF0}" presName="node" presStyleLbl="node1" presStyleIdx="3" presStyleCnt="6">
        <dgm:presLayoutVars>
          <dgm:bulletEnabled val="1"/>
        </dgm:presLayoutVars>
      </dgm:prSet>
      <dgm:spPr/>
    </dgm:pt>
    <dgm:pt modelId="{46EEE780-FFDE-4B7C-BD9E-10A53F81F1F4}" type="pres">
      <dgm:prSet presAssocID="{4A074650-84BC-4338-9D54-590EF65BE6B5}" presName="sibTrans" presStyleCnt="0"/>
      <dgm:spPr/>
    </dgm:pt>
    <dgm:pt modelId="{7FB2B09B-2C37-4514-877D-11591C7435D4}" type="pres">
      <dgm:prSet presAssocID="{1722885B-DDD0-410D-BDEF-0D55F9CCB24E}" presName="node" presStyleLbl="node1" presStyleIdx="4" presStyleCnt="6">
        <dgm:presLayoutVars>
          <dgm:bulletEnabled val="1"/>
        </dgm:presLayoutVars>
      </dgm:prSet>
      <dgm:spPr/>
    </dgm:pt>
    <dgm:pt modelId="{167BB0AF-02D6-44B9-9C98-DCA8228348EC}" type="pres">
      <dgm:prSet presAssocID="{54A0F2AF-E711-472C-B07F-2282797D3AB0}" presName="sibTrans" presStyleCnt="0"/>
      <dgm:spPr/>
    </dgm:pt>
    <dgm:pt modelId="{98B7C8C6-DB7E-45DF-9969-191EB200A83E}" type="pres">
      <dgm:prSet presAssocID="{75880F0C-38B6-4572-AB16-C512B58947E0}" presName="node" presStyleLbl="node1" presStyleIdx="5" presStyleCnt="6">
        <dgm:presLayoutVars>
          <dgm:bulletEnabled val="1"/>
        </dgm:presLayoutVars>
      </dgm:prSet>
      <dgm:spPr/>
    </dgm:pt>
  </dgm:ptLst>
  <dgm:cxnLst>
    <dgm:cxn modelId="{18876825-ADFE-4F3D-98C1-C63995A6C3FA}" srcId="{CB4F0E5C-2960-48F8-833D-51B7F3E131D3}" destId="{1722885B-DDD0-410D-BDEF-0D55F9CCB24E}" srcOrd="4" destOrd="0" parTransId="{30716262-ABD8-4BA0-95BF-8E16B5633991}" sibTransId="{54A0F2AF-E711-472C-B07F-2282797D3AB0}"/>
    <dgm:cxn modelId="{FD42AE26-AEE2-4891-B08B-A5F31103F211}" srcId="{CB4F0E5C-2960-48F8-833D-51B7F3E131D3}" destId="{54A95948-8F4F-47E5-BAF7-30B4D2388BF0}" srcOrd="3" destOrd="0" parTransId="{7B805B8E-5AA3-4756-B268-22D02B15D5D4}" sibTransId="{4A074650-84BC-4338-9D54-590EF65BE6B5}"/>
    <dgm:cxn modelId="{AB43872C-D6E1-4C0F-AB5D-6991D1C7BBF7}" srcId="{CB4F0E5C-2960-48F8-833D-51B7F3E131D3}" destId="{75880F0C-38B6-4572-AB16-C512B58947E0}" srcOrd="5" destOrd="0" parTransId="{ED7273DE-BD7D-4627-AF0F-60AD34A35C5F}" sibTransId="{618B045F-FE9C-4B84-8E97-F80447E64889}"/>
    <dgm:cxn modelId="{7AF3F547-005A-4982-AC75-3291566BCAFF}" type="presOf" srcId="{F1A190ED-8C4F-4BA9-96BC-432071E9358F}" destId="{6F9106FC-C41A-470C-913B-7F55F8C49977}" srcOrd="0" destOrd="0" presId="urn:microsoft.com/office/officeart/2005/8/layout/default"/>
    <dgm:cxn modelId="{C37D3453-8CA5-4FA1-B533-521E6AA0AE81}" type="presOf" srcId="{E8AB2DB7-EB4A-4D6A-A1A4-881FA851C72E}" destId="{54C9FE8D-BE4B-4326-9A15-9646AA95D074}" srcOrd="0" destOrd="0" presId="urn:microsoft.com/office/officeart/2005/8/layout/default"/>
    <dgm:cxn modelId="{CD05D28F-4789-40A5-AB53-CB57528EB533}" type="presOf" srcId="{CB4F0E5C-2960-48F8-833D-51B7F3E131D3}" destId="{20B51326-1D0D-4C5D-9D06-27B37088CA52}" srcOrd="0" destOrd="0" presId="urn:microsoft.com/office/officeart/2005/8/layout/default"/>
    <dgm:cxn modelId="{7EC2CC90-BB1C-4C3C-892A-5FD04817DB6A}" type="presOf" srcId="{75880F0C-38B6-4572-AB16-C512B58947E0}" destId="{98B7C8C6-DB7E-45DF-9969-191EB200A83E}" srcOrd="0" destOrd="0" presId="urn:microsoft.com/office/officeart/2005/8/layout/default"/>
    <dgm:cxn modelId="{1C39E3AC-B2EC-4E48-A97A-ECE50507B729}" type="presOf" srcId="{D2E05400-14D7-4775-A688-724B1A84416E}" destId="{387AC425-BDCF-4835-98D1-A51DF12470FE}" srcOrd="0" destOrd="0" presId="urn:microsoft.com/office/officeart/2005/8/layout/default"/>
    <dgm:cxn modelId="{6E3D12B6-A96F-4C52-90DF-643AA296D44C}" type="presOf" srcId="{1722885B-DDD0-410D-BDEF-0D55F9CCB24E}" destId="{7FB2B09B-2C37-4514-877D-11591C7435D4}" srcOrd="0" destOrd="0" presId="urn:microsoft.com/office/officeart/2005/8/layout/default"/>
    <dgm:cxn modelId="{E604D9B6-2280-475D-8FE5-B591D6C3F171}" srcId="{CB4F0E5C-2960-48F8-833D-51B7F3E131D3}" destId="{E8AB2DB7-EB4A-4D6A-A1A4-881FA851C72E}" srcOrd="2" destOrd="0" parTransId="{5942F704-D4F7-4C8E-BF1C-E4453F3F473F}" sibTransId="{F33D4AA5-601B-4A5C-9BCB-B66B080AA6F6}"/>
    <dgm:cxn modelId="{0693A1C3-1400-4141-A1CC-707F39E44D76}" srcId="{CB4F0E5C-2960-48F8-833D-51B7F3E131D3}" destId="{D2E05400-14D7-4775-A688-724B1A84416E}" srcOrd="0" destOrd="0" parTransId="{4ABE4C3B-8226-4DB9-A8AE-8F756D49F10E}" sibTransId="{D77B77A3-5428-4061-A0E4-8109FD647699}"/>
    <dgm:cxn modelId="{FD0A38C7-D939-4428-B3B0-ADE6F4D75729}" srcId="{CB4F0E5C-2960-48F8-833D-51B7F3E131D3}" destId="{F1A190ED-8C4F-4BA9-96BC-432071E9358F}" srcOrd="1" destOrd="0" parTransId="{5D24C55D-694C-4E16-AB95-CAE5F9E4E202}" sibTransId="{CC7E0812-F2C4-4B05-A91A-CD90046C39C7}"/>
    <dgm:cxn modelId="{7D7DABE4-5E42-4703-B8D8-F6301E9DB9A4}" type="presOf" srcId="{54A95948-8F4F-47E5-BAF7-30B4D2388BF0}" destId="{2EE732E8-4E1C-4425-9AEB-B20A3FC58E83}" srcOrd="0" destOrd="0" presId="urn:microsoft.com/office/officeart/2005/8/layout/default"/>
    <dgm:cxn modelId="{D227D64D-5230-46A9-B736-25239D4F7A15}" type="presParOf" srcId="{20B51326-1D0D-4C5D-9D06-27B37088CA52}" destId="{387AC425-BDCF-4835-98D1-A51DF12470FE}" srcOrd="0" destOrd="0" presId="urn:microsoft.com/office/officeart/2005/8/layout/default"/>
    <dgm:cxn modelId="{BB9094F8-A758-4024-88D3-BE1AED2A640C}" type="presParOf" srcId="{20B51326-1D0D-4C5D-9D06-27B37088CA52}" destId="{1F29BB89-3212-493C-B801-FCC0DC2E0ACB}" srcOrd="1" destOrd="0" presId="urn:microsoft.com/office/officeart/2005/8/layout/default"/>
    <dgm:cxn modelId="{D89F7075-BC7B-4267-B724-5F6C692F0F78}" type="presParOf" srcId="{20B51326-1D0D-4C5D-9D06-27B37088CA52}" destId="{6F9106FC-C41A-470C-913B-7F55F8C49977}" srcOrd="2" destOrd="0" presId="urn:microsoft.com/office/officeart/2005/8/layout/default"/>
    <dgm:cxn modelId="{9B7C3297-49EE-45D7-8204-FCCDC7FDB0D1}" type="presParOf" srcId="{20B51326-1D0D-4C5D-9D06-27B37088CA52}" destId="{83D64AF1-94A4-4468-8417-DEE61FC5D679}" srcOrd="3" destOrd="0" presId="urn:microsoft.com/office/officeart/2005/8/layout/default"/>
    <dgm:cxn modelId="{68BB8A83-A4E7-4A33-A7AA-AAF8C831D1F3}" type="presParOf" srcId="{20B51326-1D0D-4C5D-9D06-27B37088CA52}" destId="{54C9FE8D-BE4B-4326-9A15-9646AA95D074}" srcOrd="4" destOrd="0" presId="urn:microsoft.com/office/officeart/2005/8/layout/default"/>
    <dgm:cxn modelId="{55CDB966-CB1B-4A3D-83FA-F30595165B63}" type="presParOf" srcId="{20B51326-1D0D-4C5D-9D06-27B37088CA52}" destId="{0347C17B-9C1C-4CA6-82A5-9F1D10DE362D}" srcOrd="5" destOrd="0" presId="urn:microsoft.com/office/officeart/2005/8/layout/default"/>
    <dgm:cxn modelId="{3E110EA1-A84B-4BF9-B17A-5B57C52BE076}" type="presParOf" srcId="{20B51326-1D0D-4C5D-9D06-27B37088CA52}" destId="{2EE732E8-4E1C-4425-9AEB-B20A3FC58E83}" srcOrd="6" destOrd="0" presId="urn:microsoft.com/office/officeart/2005/8/layout/default"/>
    <dgm:cxn modelId="{1342F3A2-82A7-468D-B1F4-FE28073319A9}" type="presParOf" srcId="{20B51326-1D0D-4C5D-9D06-27B37088CA52}" destId="{46EEE780-FFDE-4B7C-BD9E-10A53F81F1F4}" srcOrd="7" destOrd="0" presId="urn:microsoft.com/office/officeart/2005/8/layout/default"/>
    <dgm:cxn modelId="{69A172F4-3155-4F61-9191-54CFF268D29E}" type="presParOf" srcId="{20B51326-1D0D-4C5D-9D06-27B37088CA52}" destId="{7FB2B09B-2C37-4514-877D-11591C7435D4}" srcOrd="8" destOrd="0" presId="urn:microsoft.com/office/officeart/2005/8/layout/default"/>
    <dgm:cxn modelId="{D3D84B68-928C-447B-A2E9-1EFF8A96F30E}" type="presParOf" srcId="{20B51326-1D0D-4C5D-9D06-27B37088CA52}" destId="{167BB0AF-02D6-44B9-9C98-DCA8228348EC}" srcOrd="9" destOrd="0" presId="urn:microsoft.com/office/officeart/2005/8/layout/default"/>
    <dgm:cxn modelId="{CB3E591B-8A35-4511-BFB3-920C2A7FFF7B}" type="presParOf" srcId="{20B51326-1D0D-4C5D-9D06-27B37088CA52}" destId="{98B7C8C6-DB7E-45DF-9969-191EB200A83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3690E-CCF1-4D0F-BDDD-41428D72DD3F}">
      <dsp:nvSpPr>
        <dsp:cNvPr id="0" name=""/>
        <dsp:cNvSpPr/>
      </dsp:nvSpPr>
      <dsp:spPr>
        <a:xfrm>
          <a:off x="0" y="0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Goal: To launch an online video rental service</a:t>
          </a:r>
        </a:p>
      </dsp:txBody>
      <dsp:txXfrm>
        <a:off x="33267" y="33267"/>
        <a:ext cx="7323997" cy="1069290"/>
      </dsp:txXfrm>
    </dsp:sp>
    <dsp:sp modelId="{A7D34F28-0777-4725-931D-48BE1A8BE08E}">
      <dsp:nvSpPr>
        <dsp:cNvPr id="0" name=""/>
        <dsp:cNvSpPr/>
      </dsp:nvSpPr>
      <dsp:spPr>
        <a:xfrm>
          <a:off x="754379" y="1325127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Motivation: most/least revenue gain from movies + average rental duration for all videos + geographical location of Rockbuster customers + sales figures according to location</a:t>
          </a:r>
          <a:br>
            <a:rPr lang="en-US" sz="1600" kern="1200"/>
          </a:br>
          <a:endParaRPr lang="en-US" sz="1600" kern="1200"/>
        </a:p>
      </dsp:txBody>
      <dsp:txXfrm>
        <a:off x="787646" y="1358394"/>
        <a:ext cx="6990440" cy="1069290"/>
      </dsp:txXfrm>
    </dsp:sp>
    <dsp:sp modelId="{05884C6B-4F1B-4F8A-BCF9-ACCEF25782C6}">
      <dsp:nvSpPr>
        <dsp:cNvPr id="0" name=""/>
        <dsp:cNvSpPr/>
      </dsp:nvSpPr>
      <dsp:spPr>
        <a:xfrm>
          <a:off x="1508759" y="2650255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Objective: Understand the best strategy to launch the </a:t>
          </a:r>
          <a:r>
            <a:rPr lang="en-US" sz="1600" kern="1200" dirty="0" err="1"/>
            <a:t>Rockbuster</a:t>
          </a:r>
          <a:r>
            <a:rPr lang="en-US" sz="1600" kern="1200" dirty="0"/>
            <a:t> rental service  </a:t>
          </a:r>
        </a:p>
      </dsp:txBody>
      <dsp:txXfrm>
        <a:off x="1542026" y="2683522"/>
        <a:ext cx="6990440" cy="1069290"/>
      </dsp:txXfrm>
    </dsp:sp>
    <dsp:sp modelId="{97F0363D-8DB1-4F2E-9E63-CCFA7AC1A955}">
      <dsp:nvSpPr>
        <dsp:cNvPr id="0" name=""/>
        <dsp:cNvSpPr/>
      </dsp:nvSpPr>
      <dsp:spPr>
        <a:xfrm>
          <a:off x="7811354" y="861333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977468" y="861333"/>
        <a:ext cx="406057" cy="555559"/>
      </dsp:txXfrm>
    </dsp:sp>
    <dsp:sp modelId="{95B7A8FE-0FA8-4DFA-B994-CFDAEE1B40E6}">
      <dsp:nvSpPr>
        <dsp:cNvPr id="0" name=""/>
        <dsp:cNvSpPr/>
      </dsp:nvSpPr>
      <dsp:spPr>
        <a:xfrm>
          <a:off x="8565734" y="2178889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31848" y="2178889"/>
        <a:ext cx="406057" cy="555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B6DE8-5554-4C9C-AC5B-FE951E0A2A4A}">
      <dsp:nvSpPr>
        <dsp:cNvPr id="0" name=""/>
        <dsp:cNvSpPr/>
      </dsp:nvSpPr>
      <dsp:spPr>
        <a:xfrm>
          <a:off x="0" y="1144"/>
          <a:ext cx="3812176" cy="1171002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Three customers reside in three separate cities of China </a:t>
          </a:r>
        </a:p>
      </dsp:txBody>
      <dsp:txXfrm>
        <a:off x="0" y="1144"/>
        <a:ext cx="3812176" cy="117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2E63A-7CCB-4892-A32A-8E992BE455E7}">
      <dsp:nvSpPr>
        <dsp:cNvPr id="0" name=""/>
        <dsp:cNvSpPr/>
      </dsp:nvSpPr>
      <dsp:spPr>
        <a:xfrm>
          <a:off x="0" y="495177"/>
          <a:ext cx="426054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A7F87-10B9-43F5-8AF8-592D836ABE15}">
      <dsp:nvSpPr>
        <dsp:cNvPr id="0" name=""/>
        <dsp:cNvSpPr/>
      </dsp:nvSpPr>
      <dsp:spPr>
        <a:xfrm>
          <a:off x="213027" y="6361"/>
          <a:ext cx="3382821" cy="9745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727" tIns="0" rIns="11272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2">
                  <a:lumMod val="50000"/>
                </a:schemeClr>
              </a:solidFill>
            </a:rPr>
            <a:t>The customer who has paid the highest total amount to </a:t>
          </a:r>
          <a:r>
            <a:rPr lang="en-US" sz="1600" kern="1200" dirty="0" err="1">
              <a:solidFill>
                <a:schemeClr val="accent2">
                  <a:lumMod val="50000"/>
                </a:schemeClr>
              </a:solidFill>
            </a:rPr>
            <a:t>Rockbuster</a:t>
          </a:r>
          <a:r>
            <a:rPr lang="en-US" sz="1600" kern="1200" dirty="0">
              <a:solidFill>
                <a:schemeClr val="accent2">
                  <a:lumMod val="50000"/>
                </a:schemeClr>
              </a:solidFill>
            </a:rPr>
            <a:t> is from Ambattur, India</a:t>
          </a:r>
        </a:p>
      </dsp:txBody>
      <dsp:txXfrm>
        <a:off x="260599" y="53933"/>
        <a:ext cx="3287677" cy="879383"/>
      </dsp:txXfrm>
    </dsp:sp>
    <dsp:sp modelId="{F901B4EA-EFBC-4DAE-9962-7CAC3C6FA6D6}">
      <dsp:nvSpPr>
        <dsp:cNvPr id="0" name=""/>
        <dsp:cNvSpPr/>
      </dsp:nvSpPr>
      <dsp:spPr>
        <a:xfrm>
          <a:off x="0" y="1995878"/>
          <a:ext cx="426054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B0970-0BA0-4D57-93A5-BE1E32B1675D}">
      <dsp:nvSpPr>
        <dsp:cNvPr id="0" name=""/>
        <dsp:cNvSpPr/>
      </dsp:nvSpPr>
      <dsp:spPr>
        <a:xfrm>
          <a:off x="213027" y="1440248"/>
          <a:ext cx="3402386" cy="9836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727" tIns="0" rIns="11272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2">
                  <a:lumMod val="50000"/>
                </a:schemeClr>
              </a:solidFill>
            </a:rPr>
            <a:t>For data privacy, names of customers have not been added in the presentation</a:t>
          </a:r>
        </a:p>
      </dsp:txBody>
      <dsp:txXfrm>
        <a:off x="261046" y="1488267"/>
        <a:ext cx="3306348" cy="887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AC425-BDCF-4835-98D1-A51DF12470FE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Invest more in India, China and the US – the countries with the most customers</a:t>
          </a:r>
        </a:p>
      </dsp:txBody>
      <dsp:txXfrm>
        <a:off x="377190" y="3160"/>
        <a:ext cx="2907506" cy="1744503"/>
      </dsp:txXfrm>
    </dsp:sp>
    <dsp:sp modelId="{6F9106FC-C41A-470C-913B-7F55F8C49977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Introduce movies in other languages for non-English speaking audiences</a:t>
          </a:r>
        </a:p>
      </dsp:txBody>
      <dsp:txXfrm>
        <a:off x="3575446" y="3160"/>
        <a:ext cx="2907506" cy="1744503"/>
      </dsp:txXfrm>
    </dsp:sp>
    <dsp:sp modelId="{54C9FE8D-BE4B-4326-9A15-9646AA95D074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Introduce more PG-13 movies, since that was the most popular rated movies</a:t>
          </a:r>
        </a:p>
      </dsp:txBody>
      <dsp:txXfrm>
        <a:off x="6773703" y="3160"/>
        <a:ext cx="2907506" cy="1744503"/>
      </dsp:txXfrm>
    </dsp:sp>
    <dsp:sp modelId="{2EE732E8-4E1C-4425-9AEB-B20A3FC58E83}">
      <dsp:nvSpPr>
        <dsp:cNvPr id="0" name=""/>
        <dsp:cNvSpPr/>
      </dsp:nvSpPr>
      <dsp:spPr>
        <a:xfrm>
          <a:off x="377190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Further analysis need to be done to reflect and understand why Thriller movies are barely in demand </a:t>
          </a:r>
        </a:p>
      </dsp:txBody>
      <dsp:txXfrm>
        <a:off x="377190" y="2038415"/>
        <a:ext cx="2907506" cy="1744503"/>
      </dsp:txXfrm>
    </dsp:sp>
    <dsp:sp modelId="{7FB2B09B-2C37-4514-877D-11591C7435D4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top five customers of </a:t>
          </a:r>
          <a:r>
            <a:rPr lang="en-US" sz="1700" kern="1200" dirty="0" err="1"/>
            <a:t>Rockbuster</a:t>
          </a:r>
          <a:r>
            <a:rPr lang="en-US" sz="1700" kern="1200" dirty="0"/>
            <a:t> should be given a reward to ensure those customers keep using the service e.g. discount coupons, loyalty card scheme </a:t>
          </a:r>
          <a:r>
            <a:rPr lang="en-US" sz="1700" kern="1200" dirty="0" err="1"/>
            <a:t>etc</a:t>
          </a:r>
          <a:endParaRPr lang="en-US" sz="1700" kern="1200" dirty="0"/>
        </a:p>
      </dsp:txBody>
      <dsp:txXfrm>
        <a:off x="3575446" y="2038415"/>
        <a:ext cx="2907506" cy="1744503"/>
      </dsp:txXfrm>
    </dsp:sp>
    <dsp:sp modelId="{98B7C8C6-DB7E-45DF-9969-191EB200A83E}">
      <dsp:nvSpPr>
        <dsp:cNvPr id="0" name=""/>
        <dsp:cNvSpPr/>
      </dsp:nvSpPr>
      <dsp:spPr>
        <a:xfrm>
          <a:off x="6773703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More investment needs to be made for marketing campaigns in countries where the demand for Rockbuster’s services are the lowest </a:t>
          </a:r>
        </a:p>
      </dsp:txBody>
      <dsp:txXfrm>
        <a:off x="6773703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6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2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2B07E4-CDF9-4C88-A2F3-04620E58224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6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myra.ahsan/viz/totalcountries/Sheet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yra.ahsan/viz/ex3_7part1/Sheet1?publish=y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app/profile/myra.ahsan/viz/ex3_7part2/Sheet1?publish=yes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hyperlink" Target="https://public.tableau.com/app/profile/myra.ahsan/viz/ex3_7part3/Sheet1?publish=y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E716-656C-8440-33A1-3B4F9A2AF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Rockbuster</a:t>
            </a:r>
            <a:r>
              <a:rPr lang="en-US" sz="6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Stealth LLC – Important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4681E-D6C3-B501-F157-8310CB23D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Myra Ahsan, 10/2/2023</a:t>
            </a:r>
          </a:p>
        </p:txBody>
      </p:sp>
      <p:pic>
        <p:nvPicPr>
          <p:cNvPr id="10" name="Picture 9" descr="A picture containing athletic game&#10;&#10;Description automatically generated">
            <a:extLst>
              <a:ext uri="{FF2B5EF4-FFF2-40B4-BE49-F238E27FC236}">
                <a16:creationId xmlns:a16="http://schemas.microsoft.com/office/drawing/2014/main" id="{E4ECB660-2D61-A23A-C627-15215119E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63628"/>
            <a:ext cx="4001315" cy="3401117"/>
          </a:xfrm>
          <a:prstGeom prst="rect">
            <a:avLst/>
          </a:prstGeom>
        </p:spPr>
      </p:pic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24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FD7E0E24-7598-0A0F-BB83-3420E48D6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2056" b="136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EC95F-8645-AA52-BD32-37D8258D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A34FC-388E-4048-A995-C05C6EA97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69E81-40C1-4C29-85AB-788C974A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54FDC-AD2B-4C53-819C-6ABAD42E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1110C-165A-99F5-BBE2-9C5476AB514E}"/>
              </a:ext>
            </a:extLst>
          </p:cNvPr>
          <p:cNvSpPr txBox="1"/>
          <p:nvPr/>
        </p:nvSpPr>
        <p:spPr>
          <a:xfrm>
            <a:off x="8016240" y="564237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Myra Ahsan | myra******@hotmail.com</a:t>
            </a:r>
          </a:p>
        </p:txBody>
      </p:sp>
    </p:spTree>
    <p:extLst>
      <p:ext uri="{BB962C8B-B14F-4D97-AF65-F5344CB8AC3E}">
        <p14:creationId xmlns:p14="http://schemas.microsoft.com/office/powerpoint/2010/main" val="233894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4EE5-6D47-1719-4934-7054323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What are we looking for?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194CE8-92B6-5861-65AB-9BAA007F6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05230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42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dark, lit, christmas&#10;&#10;Description automatically generated">
            <a:extLst>
              <a:ext uri="{FF2B5EF4-FFF2-40B4-BE49-F238E27FC236}">
                <a16:creationId xmlns:a16="http://schemas.microsoft.com/office/drawing/2014/main" id="{25D1666E-9113-CB2B-EE25-8972CFDDA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1" y="992800"/>
            <a:ext cx="9397134" cy="458567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0B509C-5AA4-0521-4F29-CCB332CFE5FE}"/>
              </a:ext>
            </a:extLst>
          </p:cNvPr>
          <p:cNvSpPr/>
          <p:nvPr/>
        </p:nvSpPr>
        <p:spPr>
          <a:xfrm>
            <a:off x="9740155" y="1544320"/>
            <a:ext cx="1385045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ircle&#10;&#10;Description automatically generated">
            <a:extLst>
              <a:ext uri="{FF2B5EF4-FFF2-40B4-BE49-F238E27FC236}">
                <a16:creationId xmlns:a16="http://schemas.microsoft.com/office/drawing/2014/main" id="{8897BE54-CB40-490E-3A36-8C04BBE8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86" y="4744720"/>
            <a:ext cx="1793393" cy="132396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F01B3B-6637-FD6C-4B1B-A8D4BF507F3B}"/>
              </a:ext>
            </a:extLst>
          </p:cNvPr>
          <p:cNvSpPr/>
          <p:nvPr/>
        </p:nvSpPr>
        <p:spPr>
          <a:xfrm>
            <a:off x="9860082" y="533400"/>
            <a:ext cx="2184400" cy="3159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Rockbuster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has </a:t>
            </a:r>
          </a:p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eorgia Pro" panose="02040502050405020303" pitchFamily="18" charset="0"/>
              </a:rPr>
              <a:t>599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customers from all over the world 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B49F5-2C12-C397-AA42-7FF6A2C83BD8}"/>
              </a:ext>
            </a:extLst>
          </p:cNvPr>
          <p:cNvSpPr txBox="1"/>
          <p:nvPr/>
        </p:nvSpPr>
        <p:spPr>
          <a:xfrm>
            <a:off x="243840" y="5865200"/>
            <a:ext cx="3054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URL: </a:t>
            </a:r>
            <a:r>
              <a:rPr lang="en-US" sz="1600" dirty="0">
                <a:hlinkClick r:id="rId4"/>
              </a:rPr>
              <a:t>Link to Tableau Public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981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EA45A3-5DBC-AEC1-855B-8C47927A5700}"/>
              </a:ext>
            </a:extLst>
          </p:cNvPr>
          <p:cNvSpPr/>
          <p:nvPr/>
        </p:nvSpPr>
        <p:spPr>
          <a:xfrm>
            <a:off x="1107440" y="1513840"/>
            <a:ext cx="10190480" cy="49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07E8F0B9-6F2A-C338-D68C-76FC32912E62}"/>
              </a:ext>
            </a:extLst>
          </p:cNvPr>
          <p:cNvSpPr/>
          <p:nvPr/>
        </p:nvSpPr>
        <p:spPr>
          <a:xfrm>
            <a:off x="4504347" y="1297968"/>
            <a:ext cx="2726581" cy="2559246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Average rental duration of all movies was around </a:t>
            </a:r>
          </a:p>
          <a:p>
            <a:pPr algn="ctr"/>
            <a:r>
              <a:rPr lang="en-US" sz="3600" b="1" dirty="0"/>
              <a:t>5 days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B1A801-0AEC-5B98-9704-A1AC659A586A}"/>
              </a:ext>
            </a:extLst>
          </p:cNvPr>
          <p:cNvSpPr/>
          <p:nvPr/>
        </p:nvSpPr>
        <p:spPr>
          <a:xfrm>
            <a:off x="1446952" y="2115170"/>
            <a:ext cx="3139440" cy="16459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movies have been rented </a:t>
            </a:r>
            <a:r>
              <a:rPr lang="en-US" sz="3600" b="1" dirty="0"/>
              <a:t>16044</a:t>
            </a:r>
            <a:r>
              <a:rPr lang="en-US" sz="2400" dirty="0"/>
              <a:t> times overall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6F0BCD-20EB-1284-7905-1486E4034241}"/>
              </a:ext>
            </a:extLst>
          </p:cNvPr>
          <p:cNvSpPr/>
          <p:nvPr/>
        </p:nvSpPr>
        <p:spPr>
          <a:xfrm rot="21054492">
            <a:off x="1581997" y="3679923"/>
            <a:ext cx="4378960" cy="2057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most popular movies rating wise</a:t>
            </a:r>
          </a:p>
          <a:p>
            <a:pPr algn="ctr"/>
            <a:r>
              <a:rPr lang="en-US" sz="3700" b="1" dirty="0"/>
              <a:t>PG-13</a:t>
            </a:r>
            <a:endParaRPr lang="en-US" sz="37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89D38DF-D383-B2EE-46A8-885F1C423B8B}"/>
              </a:ext>
            </a:extLst>
          </p:cNvPr>
          <p:cNvSpPr/>
          <p:nvPr/>
        </p:nvSpPr>
        <p:spPr>
          <a:xfrm>
            <a:off x="5163881" y="3724230"/>
            <a:ext cx="3989516" cy="190819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There are a total of </a:t>
            </a:r>
            <a:r>
              <a:rPr lang="en-US" sz="3600" b="1" dirty="0"/>
              <a:t>1000 movies </a:t>
            </a:r>
            <a:r>
              <a:rPr lang="en-US" sz="2600" dirty="0"/>
              <a:t>that can be rented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09A38B-A33C-4152-4061-AE7765903DDF}"/>
              </a:ext>
            </a:extLst>
          </p:cNvPr>
          <p:cNvSpPr/>
          <p:nvPr/>
        </p:nvSpPr>
        <p:spPr>
          <a:xfrm rot="252832">
            <a:off x="7018315" y="2178178"/>
            <a:ext cx="4270164" cy="18018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Only </a:t>
            </a:r>
            <a:r>
              <a:rPr lang="en-US" sz="3200" b="1" dirty="0"/>
              <a:t>English language </a:t>
            </a:r>
            <a:r>
              <a:rPr lang="en-US" sz="2400" dirty="0"/>
              <a:t>movies are available in </a:t>
            </a:r>
            <a:r>
              <a:rPr lang="en-US" sz="2400" dirty="0" err="1"/>
              <a:t>Rockbuster’s</a:t>
            </a:r>
            <a:r>
              <a:rPr lang="en-US" sz="2400" dirty="0"/>
              <a:t> movie library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26AB0-E459-7C91-4072-7D7C7FABBDF9}"/>
              </a:ext>
            </a:extLst>
          </p:cNvPr>
          <p:cNvSpPr txBox="1"/>
          <p:nvPr/>
        </p:nvSpPr>
        <p:spPr>
          <a:xfrm>
            <a:off x="2733039" y="233441"/>
            <a:ext cx="748715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2">
                    <a:lumMod val="75000"/>
                  </a:schemeClr>
                </a:solidFill>
                <a:latin typeface="Georgia Pro" panose="02040502050405020303" pitchFamily="18" charset="0"/>
              </a:rPr>
              <a:t>Highlights from the analysis</a:t>
            </a:r>
          </a:p>
        </p:txBody>
      </p:sp>
    </p:spTree>
    <p:extLst>
      <p:ext uri="{BB962C8B-B14F-4D97-AF65-F5344CB8AC3E}">
        <p14:creationId xmlns:p14="http://schemas.microsoft.com/office/powerpoint/2010/main" val="81740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673898DC-C914-79EF-BE59-EF3B2DC9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2" y="1770724"/>
            <a:ext cx="10947908" cy="456111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AA6BDD-568F-C59D-5F20-AD8E8B57038F}"/>
              </a:ext>
            </a:extLst>
          </p:cNvPr>
          <p:cNvSpPr/>
          <p:nvPr/>
        </p:nvSpPr>
        <p:spPr>
          <a:xfrm>
            <a:off x="9837704" y="3171626"/>
            <a:ext cx="1690624" cy="17593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 &amp; China have the most customers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AF5B8-E09B-D58D-981E-1A57CAF9E187}"/>
              </a:ext>
            </a:extLst>
          </p:cNvPr>
          <p:cNvSpPr txBox="1"/>
          <p:nvPr/>
        </p:nvSpPr>
        <p:spPr>
          <a:xfrm>
            <a:off x="1564640" y="787828"/>
            <a:ext cx="907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800000"/>
                </a:solidFill>
                <a:latin typeface="Bahnschrift Light" panose="020B0502040204020203" pitchFamily="34" charset="0"/>
              </a:rPr>
              <a:t>Top 10 countries with the highest number of 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D0408-0DF8-9877-0F34-A0DC7D536E15}"/>
              </a:ext>
            </a:extLst>
          </p:cNvPr>
          <p:cNvSpPr txBox="1"/>
          <p:nvPr/>
        </p:nvSpPr>
        <p:spPr>
          <a:xfrm>
            <a:off x="8585200" y="6444734"/>
            <a:ext cx="333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URL: </a:t>
            </a:r>
            <a:r>
              <a:rPr lang="en-US" dirty="0">
                <a:hlinkClick r:id="rId3"/>
              </a:rPr>
              <a:t>Map link to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8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532AA8F-7655-4585-B919-E2A0FD87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1AB637-318E-4CDB-8A57-B13978DB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1683A57D-4F54-4A96-6D7F-6CD4C0A60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7" y="1665826"/>
            <a:ext cx="6542133" cy="4259467"/>
          </a:xfr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ADE56-B590-4E65-AF77-CEDAB0E2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D6EB25-01BC-4EB1-8BED-E8104619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725F6-FB39-4FC0-B338-ED521DEACA1C}"/>
              </a:ext>
            </a:extLst>
          </p:cNvPr>
          <p:cNvSpPr txBox="1"/>
          <p:nvPr/>
        </p:nvSpPr>
        <p:spPr>
          <a:xfrm>
            <a:off x="487681" y="345848"/>
            <a:ext cx="5394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stacked bar chart shows the top 10 cities among the top countries where there are the most customers for </a:t>
            </a:r>
            <a:r>
              <a:rPr lang="en-US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Rockbuster</a:t>
            </a:r>
            <a:endParaRPr lang="en-US" sz="2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83530-2430-AADE-BAA0-9D49F77D49EC}"/>
              </a:ext>
            </a:extLst>
          </p:cNvPr>
          <p:cNvGrpSpPr/>
          <p:nvPr/>
        </p:nvGrpSpPr>
        <p:grpSpPr>
          <a:xfrm>
            <a:off x="7623992" y="3814578"/>
            <a:ext cx="3812176" cy="1171002"/>
            <a:chOff x="0" y="0"/>
            <a:chExt cx="3812176" cy="1171002"/>
          </a:xfrm>
          <a:scene3d>
            <a:camera prst="orthographicFront"/>
            <a:lightRig rig="flat" dir="t"/>
          </a:scene3d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FBE94E-370F-C5BC-C3E0-965B51F3BD2C}"/>
                </a:ext>
              </a:extLst>
            </p:cNvPr>
            <p:cNvSpPr/>
            <p:nvPr/>
          </p:nvSpPr>
          <p:spPr>
            <a:xfrm>
              <a:off x="0" y="0"/>
              <a:ext cx="3812176" cy="117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E9429E-8CB1-0A5E-CED2-E45EAAB85BA7}"/>
                </a:ext>
              </a:extLst>
            </p:cNvPr>
            <p:cNvSpPr txBox="1"/>
            <p:nvPr/>
          </p:nvSpPr>
          <p:spPr>
            <a:xfrm>
              <a:off x="0" y="0"/>
              <a:ext cx="3812176" cy="117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Two customers live in Aurora – a city in the US while one lives in Citrus Heights</a:t>
              </a:r>
              <a:r>
                <a:rPr lang="en-US" sz="2400" kern="1200" dirty="0"/>
                <a:t> </a:t>
              </a:r>
            </a:p>
          </p:txBody>
        </p:sp>
      </p:grp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6EE7C063-FB1B-9362-A626-36D951ECF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63723"/>
              </p:ext>
            </p:extLst>
          </p:nvPr>
        </p:nvGraphicFramePr>
        <p:xfrm>
          <a:off x="7623992" y="2085703"/>
          <a:ext cx="3812176" cy="117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B1F919E-53EE-6D99-9F51-E3A15DF9F83E}"/>
              </a:ext>
            </a:extLst>
          </p:cNvPr>
          <p:cNvSpPr txBox="1"/>
          <p:nvPr/>
        </p:nvSpPr>
        <p:spPr>
          <a:xfrm>
            <a:off x="9675223" y="5887277"/>
            <a:ext cx="2873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URL: </a:t>
            </a:r>
            <a:r>
              <a:rPr lang="en-US" sz="1600" dirty="0">
                <a:hlinkClick r:id="rId8"/>
              </a:rPr>
              <a:t>Link to Tableau Public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098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66E83EF-7521-9DEC-B126-726191B9E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98" y="576263"/>
            <a:ext cx="7005397" cy="5052377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C1ABDBB-4069-9216-E037-A9B3C95F1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5" y="3935043"/>
            <a:ext cx="3986035" cy="169359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38225C9-F9B3-3751-A5D9-FAE09B222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69020"/>
              </p:ext>
            </p:extLst>
          </p:nvPr>
        </p:nvGraphicFramePr>
        <p:xfrm>
          <a:off x="448358" y="870903"/>
          <a:ext cx="4260540" cy="273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C886B0C-1A71-9F35-9B19-0048FF48CA90}"/>
              </a:ext>
            </a:extLst>
          </p:cNvPr>
          <p:cNvSpPr txBox="1"/>
          <p:nvPr/>
        </p:nvSpPr>
        <p:spPr>
          <a:xfrm>
            <a:off x="9052560" y="5943183"/>
            <a:ext cx="3403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URL: </a:t>
            </a:r>
            <a:r>
              <a:rPr lang="en-US" sz="1600" dirty="0">
                <a:hlinkClick r:id="rId9"/>
              </a:rPr>
              <a:t>Link to Tableau Public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911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529903-0461-EF67-7B2F-7998AA2FF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275720"/>
              </p:ext>
            </p:extLst>
          </p:nvPr>
        </p:nvGraphicFramePr>
        <p:xfrm>
          <a:off x="294323" y="1290320"/>
          <a:ext cx="8026717" cy="4781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D691DF-CE92-AD96-62B5-CB898670EEAE}"/>
              </a:ext>
            </a:extLst>
          </p:cNvPr>
          <p:cNvSpPr/>
          <p:nvPr/>
        </p:nvSpPr>
        <p:spPr>
          <a:xfrm>
            <a:off x="3259496" y="139480"/>
            <a:ext cx="65061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Most popular category of movies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FD64FD-D817-BA5F-0A5E-23FA2C63CAB8}"/>
              </a:ext>
            </a:extLst>
          </p:cNvPr>
          <p:cNvSpPr txBox="1"/>
          <p:nvPr/>
        </p:nvSpPr>
        <p:spPr>
          <a:xfrm>
            <a:off x="8961120" y="2218640"/>
            <a:ext cx="3058477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Sports, Sci-Fi, Animation &amp; Drama </a:t>
            </a:r>
            <a:r>
              <a:rPr lang="en-US" sz="2000" dirty="0"/>
              <a:t>are the </a:t>
            </a:r>
            <a:r>
              <a:rPr lang="en-US" sz="2000" dirty="0">
                <a:solidFill>
                  <a:schemeClr val="tx1"/>
                </a:solidFill>
              </a:rPr>
              <a:t>most popular </a:t>
            </a:r>
            <a:r>
              <a:rPr lang="en-US" sz="2000" dirty="0"/>
              <a:t>categories of movies that were rented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E97D9C-A925-2043-05A4-E817836202DD}"/>
              </a:ext>
            </a:extLst>
          </p:cNvPr>
          <p:cNvSpPr txBox="1"/>
          <p:nvPr/>
        </p:nvSpPr>
        <p:spPr>
          <a:xfrm>
            <a:off x="8961119" y="3952240"/>
            <a:ext cx="3058477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$47.89 was collected from </a:t>
            </a:r>
            <a:r>
              <a:rPr lang="en-US" sz="2000" b="1" dirty="0"/>
              <a:t>Thriller movies</a:t>
            </a:r>
            <a:r>
              <a:rPr lang="en-US" sz="2000" dirty="0">
                <a:solidFill>
                  <a:schemeClr val="tx1"/>
                </a:solidFill>
              </a:rPr>
              <a:t>, which was the least popular</a:t>
            </a:r>
          </a:p>
        </p:txBody>
      </p:sp>
    </p:spTree>
    <p:extLst>
      <p:ext uri="{BB962C8B-B14F-4D97-AF65-F5344CB8AC3E}">
        <p14:creationId xmlns:p14="http://schemas.microsoft.com/office/powerpoint/2010/main" val="218325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C760-DC5A-CF86-9421-F534C1DE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00193B-77D6-F303-4167-860CA64F0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73194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01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1584</TotalTime>
  <Words>398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Bahnschrift Light</vt:lpstr>
      <vt:lpstr>Calibri</vt:lpstr>
      <vt:lpstr>Calibri Light</vt:lpstr>
      <vt:lpstr>Ebrima</vt:lpstr>
      <vt:lpstr>Georgia Pro</vt:lpstr>
      <vt:lpstr>Retrospect</vt:lpstr>
      <vt:lpstr>Rockbuster Stealth LLC – Important Findings</vt:lpstr>
      <vt:lpstr>What are we looking for?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– Important Findings</dc:title>
  <dc:creator>Myra Ahsan</dc:creator>
  <cp:lastModifiedBy>Myra Ahsan</cp:lastModifiedBy>
  <cp:revision>17</cp:revision>
  <dcterms:created xsi:type="dcterms:W3CDTF">2023-02-09T17:57:52Z</dcterms:created>
  <dcterms:modified xsi:type="dcterms:W3CDTF">2023-02-10T20:25:06Z</dcterms:modified>
</cp:coreProperties>
</file>