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32918400" cy="21945600"/>
  <p:notesSz cx="9239250" cy="11982450"/>
  <p:embeddedFontLst>
    <p:embeddedFont>
      <p:font typeface="Cambria Math" panose="02040503050406030204" pitchFamily="18" charset="0"/>
      <p:regular r:id="rId5"/>
    </p:embeddedFont>
    <p:embeddedFont>
      <p:font typeface="Open Sans" panose="020B0606030504020204" pitchFamily="34" charset="0"/>
      <p:regular r:id="rId6"/>
      <p:bold r:id="rId7"/>
      <p:italic r:id="rId8"/>
      <p:boldItalic r:id="rId9"/>
    </p:embeddedFont>
    <p:embeddedFont>
      <p:font typeface="Quattrocento" panose="02020502030000000404" pitchFamily="18" charset="0"/>
      <p:regular r:id="rId10"/>
      <p:bold r:id="rId11"/>
    </p:embeddedFont>
    <p:embeddedFont>
      <p:font typeface="Quattrocento Sans" panose="020B0502050000020003" pitchFamily="34" charset="0"/>
      <p:regular r:id="rId12"/>
      <p:bold r:id="rId13"/>
    </p:embeddedFont>
  </p:embeddedFontLst>
  <p:custDataLst>
    <p:tags r:id="rId14"/>
  </p:custDataLst>
  <p:defaultTextStyle>
    <a:defPPr>
      <a:defRPr lang="en-US"/>
    </a:defPPr>
    <a:lvl1pPr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1632661"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1959193"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2285726"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2612258" algn="l" defTabSz="653064" rtl="0" eaLnBrk="1" latinLnBrk="0" hangingPunct="1">
      <a:defRPr sz="1714"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7392" userDrawn="1">
          <p15:clr>
            <a:srgbClr val="A4A3A4"/>
          </p15:clr>
        </p15:guide>
        <p15:guide id="2" pos="100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00"/>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3" d="100"/>
          <a:sy n="33" d="100"/>
        </p:scale>
        <p:origin x="1224" y="-42"/>
      </p:cViewPr>
      <p:guideLst>
        <p:guide orient="horz" pos="7392"/>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204913" y="889000"/>
            <a:ext cx="681513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Times New Roman" pitchFamily="18" charset="0"/>
        <a:ea typeface="+mn-ea"/>
        <a:cs typeface="+mn-cs"/>
      </a:defRPr>
    </a:lvl1pPr>
    <a:lvl2pPr marL="326532" algn="l" rtl="0" eaLnBrk="0" fontAlgn="base" hangingPunct="0">
      <a:spcBef>
        <a:spcPct val="30000"/>
      </a:spcBef>
      <a:spcAft>
        <a:spcPct val="0"/>
      </a:spcAft>
      <a:defRPr sz="857" kern="1200">
        <a:solidFill>
          <a:schemeClr val="tx1"/>
        </a:solidFill>
        <a:latin typeface="Times New Roman" pitchFamily="18" charset="0"/>
        <a:ea typeface="+mn-ea"/>
        <a:cs typeface="+mn-cs"/>
      </a:defRPr>
    </a:lvl2pPr>
    <a:lvl3pPr marL="653064" algn="l" rtl="0" eaLnBrk="0" fontAlgn="base" hangingPunct="0">
      <a:spcBef>
        <a:spcPct val="30000"/>
      </a:spcBef>
      <a:spcAft>
        <a:spcPct val="0"/>
      </a:spcAft>
      <a:defRPr sz="857" kern="1200">
        <a:solidFill>
          <a:schemeClr val="tx1"/>
        </a:solidFill>
        <a:latin typeface="Times New Roman" pitchFamily="18" charset="0"/>
        <a:ea typeface="+mn-ea"/>
        <a:cs typeface="+mn-cs"/>
      </a:defRPr>
    </a:lvl3pPr>
    <a:lvl4pPr marL="979597" algn="l" rtl="0" eaLnBrk="0" fontAlgn="base" hangingPunct="0">
      <a:spcBef>
        <a:spcPct val="30000"/>
      </a:spcBef>
      <a:spcAft>
        <a:spcPct val="0"/>
      </a:spcAft>
      <a:defRPr sz="857" kern="1200">
        <a:solidFill>
          <a:schemeClr val="tx1"/>
        </a:solidFill>
        <a:latin typeface="Times New Roman" pitchFamily="18" charset="0"/>
        <a:ea typeface="+mn-ea"/>
        <a:cs typeface="+mn-cs"/>
      </a:defRPr>
    </a:lvl4pPr>
    <a:lvl5pPr marL="1306129" algn="l" rtl="0" eaLnBrk="0" fontAlgn="base" hangingPunct="0">
      <a:spcBef>
        <a:spcPct val="30000"/>
      </a:spcBef>
      <a:spcAft>
        <a:spcPct val="0"/>
      </a:spcAft>
      <a:defRPr sz="857" kern="1200">
        <a:solidFill>
          <a:schemeClr val="tx1"/>
        </a:solidFill>
        <a:latin typeface="Times New Roman" pitchFamily="18"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1204913" y="889000"/>
            <a:ext cx="681513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6817784"/>
            <a:ext cx="27980218" cy="4703233"/>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12435417"/>
            <a:ext cx="23042032" cy="5609167"/>
          </a:xfrm>
          <a:prstGeom prst="rect">
            <a:avLst/>
          </a:prstGeo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10" y="5120217"/>
            <a:ext cx="29626982" cy="144832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878417"/>
            <a:ext cx="7406217" cy="18725093"/>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08" y="878417"/>
            <a:ext cx="22119168" cy="1872509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1645710" y="5120217"/>
            <a:ext cx="29626982" cy="14483293"/>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0218" cy="4358217"/>
          </a:xfrm>
          <a:prstGeom prst="rect">
            <a:avLst/>
          </a:prstGeo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6" y="9301692"/>
            <a:ext cx="27980218" cy="4800600"/>
          </a:xfrm>
          <a:prstGeom prst="rect">
            <a:avLst/>
          </a:prstGeo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709" y="5120217"/>
            <a:ext cx="14762691"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5120217"/>
            <a:ext cx="14762693" cy="14483293"/>
          </a:xfrm>
          <a:prstGeom prst="rect">
            <a:avLst/>
          </a:prstGeo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4912784"/>
            <a:ext cx="14544675"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709" y="6959601"/>
            <a:ext cx="14544675"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4912784"/>
            <a:ext cx="14551027" cy="2046817"/>
          </a:xfrm>
          <a:prstGeom prst="rect">
            <a:avLst/>
          </a:prstGeo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1666" y="6959601"/>
            <a:ext cx="14551027" cy="12643908"/>
          </a:xfrm>
          <a:prstGeom prst="rect">
            <a:avLst/>
          </a:prstGeo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4184"/>
            <a:ext cx="10829925" cy="3717925"/>
          </a:xfrm>
          <a:prstGeom prst="rect">
            <a:avLst/>
          </a:prstGeo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2870392" y="874184"/>
            <a:ext cx="18402300" cy="18729325"/>
          </a:xfrm>
          <a:prstGeom prst="rect">
            <a:avLst/>
          </a:prstGeo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109"/>
            <a:ext cx="10829925" cy="15011400"/>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15361710"/>
            <a:ext cx="19750618" cy="1813983"/>
          </a:xfrm>
          <a:prstGeom prst="rect">
            <a:avLst/>
          </a:prstGeo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6452659" y="1961093"/>
            <a:ext cx="19750618" cy="13166725"/>
          </a:xfrm>
          <a:prstGeom prst="rect">
            <a:avLst/>
          </a:prstGeo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2659" y="17175693"/>
            <a:ext cx="19750618" cy="2574925"/>
          </a:xfrm>
          <a:prstGeom prst="rect">
            <a:avLst/>
          </a:prstGeo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0972800"/>
            <a:ext cx="14274800" cy="3937000"/>
          </a:xfrm>
          <a:prstGeom prst="rect">
            <a:avLst/>
          </a:prstGeom>
        </p:spPr>
      </p:pic>
      <p:pic>
        <p:nvPicPr>
          <p:cNvPr id="3" name="New picture"/>
          <p:cNvPicPr/>
          <p:nvPr/>
        </p:nvPicPr>
        <p:blipFill>
          <a:blip r:embed="rId13"/>
          <a:stretch>
            <a:fillRect/>
          </a:stretch>
        </p:blipFill>
        <p:spPr>
          <a:xfrm rot="5400000">
            <a:off x="29718000" y="10972800"/>
            <a:ext cx="14274800" cy="3937000"/>
          </a:xfrm>
          <a:prstGeom prst="rect">
            <a:avLst/>
          </a:prstGeom>
        </p:spPr>
      </p:pic>
      <p:pic>
        <p:nvPicPr>
          <p:cNvPr id="4" name="New picture"/>
          <p:cNvPicPr/>
          <p:nvPr/>
        </p:nvPicPr>
        <p:blipFill>
          <a:blip r:embed="rId14"/>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050094" rtl="0" eaLnBrk="0" fontAlgn="base" hangingPunct="0">
        <a:spcBef>
          <a:spcPct val="0"/>
        </a:spcBef>
        <a:spcAft>
          <a:spcPct val="0"/>
        </a:spcAft>
        <a:defRPr sz="9867">
          <a:solidFill>
            <a:schemeClr val="tx2"/>
          </a:solidFill>
          <a:latin typeface="+mj-lt"/>
          <a:ea typeface="+mj-ea"/>
          <a:cs typeface="+mj-cs"/>
        </a:defRPr>
      </a:lvl1pPr>
      <a:lvl2pPr algn="ctr" defTabSz="2050094" rtl="0" eaLnBrk="0" fontAlgn="base" hangingPunct="0">
        <a:spcBef>
          <a:spcPct val="0"/>
        </a:spcBef>
        <a:spcAft>
          <a:spcPct val="0"/>
        </a:spcAft>
        <a:defRPr sz="9867">
          <a:solidFill>
            <a:schemeClr val="tx2"/>
          </a:solidFill>
          <a:latin typeface="Times New Roman" pitchFamily="18" charset="0"/>
        </a:defRPr>
      </a:lvl2pPr>
      <a:lvl3pPr algn="ctr" defTabSz="2050094" rtl="0" eaLnBrk="0" fontAlgn="base" hangingPunct="0">
        <a:spcBef>
          <a:spcPct val="0"/>
        </a:spcBef>
        <a:spcAft>
          <a:spcPct val="0"/>
        </a:spcAft>
        <a:defRPr sz="9867">
          <a:solidFill>
            <a:schemeClr val="tx2"/>
          </a:solidFill>
          <a:latin typeface="Times New Roman" pitchFamily="18" charset="0"/>
        </a:defRPr>
      </a:lvl3pPr>
      <a:lvl4pPr algn="ctr" defTabSz="2050094" rtl="0" eaLnBrk="0" fontAlgn="base" hangingPunct="0">
        <a:spcBef>
          <a:spcPct val="0"/>
        </a:spcBef>
        <a:spcAft>
          <a:spcPct val="0"/>
        </a:spcAft>
        <a:defRPr sz="9867">
          <a:solidFill>
            <a:schemeClr val="tx2"/>
          </a:solidFill>
          <a:latin typeface="Times New Roman" pitchFamily="18" charset="0"/>
        </a:defRPr>
      </a:lvl4pPr>
      <a:lvl5pPr algn="ctr" defTabSz="2050094" rtl="0" eaLnBrk="0" fontAlgn="base" hangingPunct="0">
        <a:spcBef>
          <a:spcPct val="0"/>
        </a:spcBef>
        <a:spcAft>
          <a:spcPct val="0"/>
        </a:spcAft>
        <a:defRPr sz="9867">
          <a:solidFill>
            <a:schemeClr val="tx2"/>
          </a:solidFill>
          <a:latin typeface="Times New Roman" pitchFamily="18" charset="0"/>
        </a:defRPr>
      </a:lvl5pPr>
      <a:lvl6pPr marL="304815" algn="ctr" defTabSz="2050094" rtl="0" eaLnBrk="0" fontAlgn="base" hangingPunct="0">
        <a:spcBef>
          <a:spcPct val="0"/>
        </a:spcBef>
        <a:spcAft>
          <a:spcPct val="0"/>
        </a:spcAft>
        <a:defRPr sz="9867">
          <a:solidFill>
            <a:schemeClr val="tx2"/>
          </a:solidFill>
          <a:latin typeface="Times New Roman" pitchFamily="18" charset="0"/>
        </a:defRPr>
      </a:lvl6pPr>
      <a:lvl7pPr marL="609630" algn="ctr" defTabSz="2050094" rtl="0" eaLnBrk="0" fontAlgn="base" hangingPunct="0">
        <a:spcBef>
          <a:spcPct val="0"/>
        </a:spcBef>
        <a:spcAft>
          <a:spcPct val="0"/>
        </a:spcAft>
        <a:defRPr sz="9867">
          <a:solidFill>
            <a:schemeClr val="tx2"/>
          </a:solidFill>
          <a:latin typeface="Times New Roman" pitchFamily="18" charset="0"/>
        </a:defRPr>
      </a:lvl7pPr>
      <a:lvl8pPr marL="914446" algn="ctr" defTabSz="2050094" rtl="0" eaLnBrk="0" fontAlgn="base" hangingPunct="0">
        <a:spcBef>
          <a:spcPct val="0"/>
        </a:spcBef>
        <a:spcAft>
          <a:spcPct val="0"/>
        </a:spcAft>
        <a:defRPr sz="9867">
          <a:solidFill>
            <a:schemeClr val="tx2"/>
          </a:solidFill>
          <a:latin typeface="Times New Roman" pitchFamily="18" charset="0"/>
        </a:defRPr>
      </a:lvl8pPr>
      <a:lvl9pPr marL="1219261" algn="ctr" defTabSz="2050094" rtl="0" eaLnBrk="0" fontAlgn="base" hangingPunct="0">
        <a:spcBef>
          <a:spcPct val="0"/>
        </a:spcBef>
        <a:spcAft>
          <a:spcPct val="0"/>
        </a:spcAft>
        <a:defRPr sz="9867">
          <a:solidFill>
            <a:schemeClr val="tx2"/>
          </a:solidFill>
          <a:latin typeface="Times New Roman" pitchFamily="18" charset="0"/>
        </a:defRPr>
      </a:lvl9pPr>
    </p:titleStyle>
    <p:bodyStyle>
      <a:defPPr>
        <a:defRPr kern="1200"/>
      </a:defPPr>
      <a:lvl1pPr marL="767330" indent="-767330" algn="l" defTabSz="2050094" rtl="0" eaLnBrk="0" fontAlgn="base" hangingPunct="0">
        <a:spcBef>
          <a:spcPct val="20000"/>
        </a:spcBef>
        <a:spcAft>
          <a:spcPct val="0"/>
        </a:spcAft>
        <a:buChar char="•"/>
        <a:defRPr sz="7134">
          <a:solidFill>
            <a:schemeClr val="tx1"/>
          </a:solidFill>
          <a:latin typeface="+mn-lt"/>
          <a:ea typeface="+mn-ea"/>
          <a:cs typeface="+mn-cs"/>
        </a:defRPr>
      </a:lvl1pPr>
      <a:lvl2pPr marL="1664842" indent="-640324" algn="l" defTabSz="2050094" rtl="0" eaLnBrk="0" fontAlgn="base" hangingPunct="0">
        <a:spcBef>
          <a:spcPct val="20000"/>
        </a:spcBef>
        <a:spcAft>
          <a:spcPct val="0"/>
        </a:spcAft>
        <a:buChar char="–"/>
        <a:defRPr sz="6334">
          <a:solidFill>
            <a:schemeClr val="tx1"/>
          </a:solidFill>
          <a:latin typeface="+mn-lt"/>
        </a:defRPr>
      </a:lvl2pPr>
      <a:lvl3pPr marL="2562353" indent="-512259" algn="l" defTabSz="2050094" rtl="0" eaLnBrk="0" fontAlgn="base" hangingPunct="0">
        <a:spcBef>
          <a:spcPct val="20000"/>
        </a:spcBef>
        <a:spcAft>
          <a:spcPct val="0"/>
        </a:spcAft>
        <a:buChar char="•"/>
        <a:defRPr sz="5400">
          <a:solidFill>
            <a:schemeClr val="tx1"/>
          </a:solidFill>
          <a:latin typeface="+mn-lt"/>
        </a:defRPr>
      </a:lvl3pPr>
      <a:lvl4pPr marL="3590046" indent="-515434" algn="l" defTabSz="2050094" rtl="0" eaLnBrk="0" fontAlgn="base" hangingPunct="0">
        <a:spcBef>
          <a:spcPct val="20000"/>
        </a:spcBef>
        <a:spcAft>
          <a:spcPct val="0"/>
        </a:spcAft>
        <a:buChar char="–"/>
        <a:defRPr sz="4334">
          <a:solidFill>
            <a:schemeClr val="tx1"/>
          </a:solidFill>
          <a:latin typeface="+mn-lt"/>
        </a:defRPr>
      </a:lvl4pPr>
      <a:lvl5pPr marL="4614564" indent="-512259" algn="l" defTabSz="2050094" rtl="0" eaLnBrk="0" fontAlgn="base" hangingPunct="0">
        <a:spcBef>
          <a:spcPct val="20000"/>
        </a:spcBef>
        <a:spcAft>
          <a:spcPct val="0"/>
        </a:spcAft>
        <a:buChar char="»"/>
        <a:defRPr sz="4334">
          <a:solidFill>
            <a:schemeClr val="tx1"/>
          </a:solidFill>
          <a:latin typeface="+mn-lt"/>
        </a:defRPr>
      </a:lvl5pPr>
      <a:lvl6pPr marL="4919379" indent="-512259" algn="l" defTabSz="2050094" rtl="0" eaLnBrk="0" fontAlgn="base" hangingPunct="0">
        <a:spcBef>
          <a:spcPct val="20000"/>
        </a:spcBef>
        <a:spcAft>
          <a:spcPct val="0"/>
        </a:spcAft>
        <a:buChar char="»"/>
        <a:defRPr sz="4334">
          <a:solidFill>
            <a:schemeClr val="tx1"/>
          </a:solidFill>
          <a:latin typeface="+mn-lt"/>
        </a:defRPr>
      </a:lvl6pPr>
      <a:lvl7pPr marL="5224195" indent="-512259" algn="l" defTabSz="2050094" rtl="0" eaLnBrk="0" fontAlgn="base" hangingPunct="0">
        <a:spcBef>
          <a:spcPct val="20000"/>
        </a:spcBef>
        <a:spcAft>
          <a:spcPct val="0"/>
        </a:spcAft>
        <a:buChar char="»"/>
        <a:defRPr sz="4334">
          <a:solidFill>
            <a:schemeClr val="tx1"/>
          </a:solidFill>
          <a:latin typeface="+mn-lt"/>
        </a:defRPr>
      </a:lvl7pPr>
      <a:lvl8pPr marL="5529010" indent="-512259" algn="l" defTabSz="2050094" rtl="0" eaLnBrk="0" fontAlgn="base" hangingPunct="0">
        <a:spcBef>
          <a:spcPct val="20000"/>
        </a:spcBef>
        <a:spcAft>
          <a:spcPct val="0"/>
        </a:spcAft>
        <a:buChar char="»"/>
        <a:defRPr sz="4334">
          <a:solidFill>
            <a:schemeClr val="tx1"/>
          </a:solidFill>
          <a:latin typeface="+mn-lt"/>
        </a:defRPr>
      </a:lvl8pPr>
      <a:lvl9pPr marL="5833825" indent="-512259" algn="l" defTabSz="2050094" rtl="0" eaLnBrk="0" fontAlgn="base" hangingPunct="0">
        <a:spcBef>
          <a:spcPct val="20000"/>
        </a:spcBef>
        <a:spcAft>
          <a:spcPct val="0"/>
        </a:spcAft>
        <a:buChar char="»"/>
        <a:defRPr sz="43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tx2">
            <a:lumMod val="50000"/>
          </a:schemeClr>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158214" y="457200"/>
            <a:ext cx="32004000" cy="3550333"/>
          </a:xfrm>
          <a:prstGeom prst="snip2DiagRect">
            <a:avLst/>
          </a:prstGeom>
          <a:solidFill>
            <a:schemeClr val="bg1">
              <a:lumMod val="50000"/>
            </a:schemeClr>
          </a:solidFill>
          <a:ln w="25400">
            <a:noFill/>
            <a:miter lim="800000"/>
          </a:ln>
        </p:spPr>
        <p:txBody>
          <a:bodyPr lIns="40780" tIns="20389" rIns="40780" bIns="20389"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28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4267200" y="1137253"/>
            <a:ext cx="24384000" cy="1958293"/>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5700" b="1" dirty="0">
                <a:solidFill>
                  <a:schemeClr val="bg1"/>
                </a:solidFill>
                <a:effectLst/>
                <a:latin typeface="Quattrocento" panose="02020802030000000404" pitchFamily="18" charset="0"/>
              </a:rPr>
              <a:t>Predicting Heart Disease Using Machine Learning </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4267200" y="2177754"/>
            <a:ext cx="24384000" cy="1264192"/>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chemeClr val="bg1"/>
                </a:solidFill>
                <a:latin typeface="Open Sans" panose="020B0606030504020204" pitchFamily="34" charset="0"/>
                <a:ea typeface="Open Sans" panose="020B0606030504020204" pitchFamily="34" charset="0"/>
                <a:cs typeface="Open Sans" panose="020B0606030504020204" pitchFamily="34" charset="0"/>
              </a:rPr>
              <a:t>Myranda Alvarez, Lavinia Radu, and Alondra Rodriguez</a:t>
            </a:r>
          </a:p>
          <a:p>
            <a:pPr algn="ctr">
              <a:defRPr/>
            </a:pPr>
            <a:r>
              <a:rPr lang="en-US" sz="3700" dirty="0">
                <a:solidFill>
                  <a:schemeClr val="bg1"/>
                </a:solidFill>
                <a:latin typeface="Open Sans" panose="020B0606030504020204" pitchFamily="34" charset="0"/>
                <a:ea typeface="Open Sans" panose="020B0606030504020204" pitchFamily="34" charset="0"/>
                <a:cs typeface="Open Sans" panose="020B0606030504020204" pitchFamily="34" charset="0"/>
              </a:rPr>
              <a:t>West Texas A&amp;M University Department of Mathematics</a:t>
            </a:r>
          </a:p>
        </p:txBody>
      </p:sp>
      <p:sp>
        <p:nvSpPr>
          <p:cNvPr id="75" name="Rectangle 74">
            <a:extLst>
              <a:ext uri="{FF2B5EF4-FFF2-40B4-BE49-F238E27FC236}">
                <a16:creationId xmlns:a16="http://schemas.microsoft.com/office/drawing/2014/main" id="{C24D4BC5-5256-4C2E-B3FB-87EA69B63AF3}"/>
              </a:ext>
            </a:extLst>
          </p:cNvPr>
          <p:cNvSpPr/>
          <p:nvPr/>
        </p:nvSpPr>
        <p:spPr>
          <a:xfrm>
            <a:off x="440321" y="4580932"/>
            <a:ext cx="6951079" cy="5652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577239" y="4928353"/>
            <a:ext cx="6645036" cy="431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800" dirty="0">
                <a:effectLst/>
                <a:latin typeface="Quattrocento Sans" panose="020B0502050000020003" pitchFamily="34" charset="0"/>
                <a:cs typeface="Arial" pitchFamily="34" charset="0"/>
              </a:rPr>
              <a:t>Heart disease is the leading cause of death worldwide. Early detection and accurate heart disease prediction can help effectively manage and prevent the disease. Despite advancements, existing methods have failed to improve heart disease predictions. This study compares two advanced machine learning techniques, Logistic Regression and Gaussian Naïve Bayes, to analyze the influence of various medical attributes contributing to heart disease. The models are directly compared to evaluate their effectiveness by using metrics. Based on the comparison, the Logistic Regression model achieved an accuracy of 90%, outperforming Gaussian Naïve Bayes, which reached an accuracy of 84%. The comparison proves that Logistic Regression offers more predictive insights, potentially enhancing healthcare prediction tools for early heart disease.</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440322" y="4270017"/>
            <a:ext cx="6967958" cy="582201"/>
          </a:xfrm>
          <a:prstGeom prst="snipRoundRect">
            <a:avLst>
              <a:gd name="adj1" fmla="val 0"/>
              <a:gd name="adj2" fmla="val 50000"/>
            </a:avLst>
          </a:prstGeom>
          <a:solidFill>
            <a:srgbClr val="740000"/>
          </a:solidFill>
          <a:ln w="12700">
            <a:noFill/>
            <a:miter lim="800000"/>
          </a:ln>
        </p:spPr>
        <p:txBody>
          <a:bodyPr wrap="none" lIns="182880" tIns="48768" rIns="182880" bIns="45709" anchor="ctr" anchorCtr="0"/>
          <a:lstStyle>
            <a:defPPr>
              <a:defRPr kern="1200"/>
            </a:defPPr>
          </a:lstStyle>
          <a:p>
            <a:pPr defTabSz="3135215">
              <a:defRPr/>
            </a:pPr>
            <a:r>
              <a:rPr lang="en-US" sz="2400" b="1" dirty="0">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7765273" y="4580931"/>
            <a:ext cx="8321040" cy="16819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8162661" y="6383154"/>
            <a:ext cx="7223942" cy="32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defTabSz="609630" eaLnBrk="1" hangingPunct="1">
              <a:lnSpc>
                <a:spcPct val="110000"/>
              </a:lnSpc>
            </a:pPr>
            <a:r>
              <a:rPr lang="en-US" sz="1600" b="1" dirty="0">
                <a:effectLst/>
                <a:latin typeface="Quattrocento Sans" panose="020B0502050000020003" pitchFamily="34" charset="0"/>
                <a:cs typeface="Arial" pitchFamily="34" charset="0"/>
              </a:rPr>
              <a:t>Table 1: Description of Dataset</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7765273" y="4270017"/>
            <a:ext cx="8337932" cy="582201"/>
          </a:xfrm>
          <a:prstGeom prst="snipRoundRect">
            <a:avLst>
              <a:gd name="adj1" fmla="val 0"/>
              <a:gd name="adj2" fmla="val 50000"/>
            </a:avLst>
          </a:prstGeom>
          <a:solidFill>
            <a:srgbClr val="740000"/>
          </a:solidFill>
          <a:ln w="12700">
            <a:noFill/>
            <a:miter lim="800000"/>
          </a:ln>
        </p:spPr>
        <p:txBody>
          <a:bodyPr wrap="none" lIns="182880" tIns="48768" rIns="182880" bIns="45709" anchor="ctr" anchorCtr="0"/>
          <a:lstStyle>
            <a:defPPr>
              <a:defRPr kern="1200"/>
            </a:defPPr>
          </a:lstStyle>
          <a:p>
            <a:pPr defTabSz="3135215">
              <a:defRPr/>
            </a:pPr>
            <a:r>
              <a:rPr lang="en-US" sz="24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16443304" y="4852218"/>
            <a:ext cx="8321040" cy="16507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16443305" y="4286631"/>
            <a:ext cx="8321039" cy="582201"/>
          </a:xfrm>
          <a:prstGeom prst="snipRoundRect">
            <a:avLst>
              <a:gd name="adj1" fmla="val 0"/>
              <a:gd name="adj2" fmla="val 50000"/>
            </a:avLst>
          </a:prstGeom>
          <a:solidFill>
            <a:srgbClr val="740000"/>
          </a:solidFill>
          <a:ln w="12700">
            <a:noFill/>
            <a:miter lim="800000"/>
          </a:ln>
        </p:spPr>
        <p:txBody>
          <a:bodyPr wrap="none" lIns="182880" tIns="48768" rIns="182880" bIns="45709" anchor="ctr" anchorCtr="0"/>
          <a:lstStyle>
            <a:defPPr>
              <a:defRPr kern="1200"/>
            </a:defPPr>
          </a:lstStyle>
          <a:p>
            <a:pPr defTabSz="3135215">
              <a:defRPr/>
            </a:pPr>
            <a:r>
              <a:rPr lang="en-US" sz="2400" b="1" dirty="0">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25043276" y="4852218"/>
            <a:ext cx="7570324" cy="12533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25121335" y="5036002"/>
            <a:ext cx="7223942" cy="144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rtl="0" fontAlgn="base"/>
            <a:r>
              <a:rPr lang="en-US" sz="1800" dirty="0">
                <a:effectLst/>
                <a:latin typeface="Quattrocento Sans" panose="020B0502050000020003" pitchFamily="34" charset="0"/>
                <a:cs typeface="Arial" pitchFamily="34" charset="0"/>
              </a:rPr>
              <a:t>In this study, we explored the applications of Logistic Regression and Gaussian Naïve Bayes for predicting heart disease using the heart disease dataset. Our analysis demonstrated that Logistic Regression achieved a higher accuracy (90%) compared to Gaussian Naïve Bayes (84%). </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25043276" y="4340180"/>
            <a:ext cx="7570324" cy="582201"/>
          </a:xfrm>
          <a:prstGeom prst="snipRoundRect">
            <a:avLst>
              <a:gd name="adj1" fmla="val 0"/>
              <a:gd name="adj2" fmla="val 50000"/>
            </a:avLst>
          </a:prstGeom>
          <a:solidFill>
            <a:srgbClr val="740000"/>
          </a:solidFill>
          <a:ln w="12700">
            <a:noFill/>
            <a:miter lim="800000"/>
          </a:ln>
        </p:spPr>
        <p:txBody>
          <a:bodyPr wrap="none" lIns="182880" tIns="48768" rIns="182880" bIns="45709" anchor="ctr" anchorCtr="0"/>
          <a:lstStyle>
            <a:defPPr>
              <a:defRPr kern="1200"/>
            </a:defPPr>
          </a:lstStyle>
          <a:p>
            <a:pPr defTabSz="3135215">
              <a:defRPr/>
            </a:pPr>
            <a:r>
              <a:rPr lang="en-US" sz="24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440321" y="10807323"/>
            <a:ext cx="6951079" cy="10681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457197" y="11255489"/>
            <a:ext cx="6765077" cy="888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Machine learning (ML) is a subset of artificial intelligence incepted in the mid-20</a:t>
            </a:r>
            <a:r>
              <a:rPr lang="en-US" sz="1800" baseline="30000" dirty="0">
                <a:effectLst/>
                <a:latin typeface="Quattrocento Sans" panose="020B0502050000020003" pitchFamily="34" charset="0"/>
                <a:cs typeface="Arial" pitchFamily="34" charset="0"/>
              </a:rPr>
              <a:t>th</a:t>
            </a:r>
            <a:r>
              <a:rPr lang="en-US" sz="1800" dirty="0">
                <a:effectLst/>
                <a:latin typeface="Quattrocento Sans" panose="020B0502050000020003" pitchFamily="34" charset="0"/>
                <a:cs typeface="Arial" pitchFamily="34" charset="0"/>
              </a:rPr>
              <a:t> century [1] made to create systems that could “learn” from data and improve performance over time. </a:t>
            </a:r>
          </a:p>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Heart disease is a leading cause of death globally, making early and accurate detection essential to reducing mortality and preventing severe health complications. While diagnostic tools exist, many are either costly or inefficient, limiting their accessibility in routine healthcare. With an abundance of health-related data now available, machine learning offers a promising approach to uncover patterns that may signal early indications of heart disease. </a:t>
            </a:r>
          </a:p>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This study focuses on two supervised learning algorithms—Logistic Regression and Gaussian Naïve Bayes—for heart disease prediction. </a:t>
            </a:r>
          </a:p>
          <a:p>
            <a:pPr marL="612282" lvl="1" indent="-285750" algn="just">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Logistic Regression is a widely used statistical model that models the probability of a binary outcome based on the relationship between input features and the target variable [4]. Logistic Regression is notably valued in medical research due to its interpretability and efficiency  [5]. </a:t>
            </a:r>
            <a:endParaRPr lang="en-US" sz="1800" u="sng" dirty="0">
              <a:effectLst/>
              <a:latin typeface="Quattrocento Sans" panose="020B0502050000020003" pitchFamily="34" charset="0"/>
              <a:cs typeface="Arial" pitchFamily="34" charset="0"/>
            </a:endParaRPr>
          </a:p>
          <a:p>
            <a:pPr marL="612282" lvl="1" indent="-285750" algn="just">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Gaussian Naïve Bayes is a probabilistic classifier that assumes independence between features, with each feature following a Gaussian (normal) distribution. This simplicity makes Gaussian Naïve Bayes computationally efficient, though its performance may vary depending on the nature of the data [6]. </a:t>
            </a:r>
          </a:p>
          <a:p>
            <a:pPr marL="285750" indent="-285750" algn="just" rtl="0" fontAlgn="base">
              <a:spcAft>
                <a:spcPts val="800"/>
              </a:spcAft>
              <a:buFont typeface="Arial" panose="020B0604020202020204" pitchFamily="34" charset="0"/>
              <a:buChar char="•"/>
            </a:pPr>
            <a:r>
              <a:rPr lang="en-US" sz="1800" dirty="0">
                <a:effectLst/>
                <a:latin typeface="Quattrocento Sans" panose="020B0502050000020003" pitchFamily="34" charset="0"/>
                <a:cs typeface="Arial" pitchFamily="34" charset="0"/>
              </a:rPr>
              <a:t>We compared predictive accuracy and reliability of the two algorithms. Using a dataset with clinical attributes such as chest pain type, maximum heart rate, and resting blood pressure. Each model’s performance was evaluated using metrics including accuracy, precision, recall, and F1-score. </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440321" y="10453606"/>
            <a:ext cx="6951078" cy="582201"/>
          </a:xfrm>
          <a:prstGeom prst="snipRoundRect">
            <a:avLst>
              <a:gd name="adj1" fmla="val 0"/>
              <a:gd name="adj2" fmla="val 50000"/>
            </a:avLst>
          </a:prstGeom>
          <a:solidFill>
            <a:srgbClr val="740000"/>
          </a:solidFill>
          <a:ln w="12700">
            <a:noFill/>
            <a:miter lim="800000"/>
          </a:ln>
        </p:spPr>
        <p:txBody>
          <a:bodyPr wrap="none" lIns="182880" tIns="48768" rIns="182880" bIns="45709" anchor="ctr" anchorCtr="0"/>
          <a:lstStyle>
            <a:defPPr>
              <a:defRPr kern="1200"/>
            </a:defPPr>
          </a:lstStyle>
          <a:p>
            <a:pPr defTabSz="3135215">
              <a:defRPr/>
            </a:pPr>
            <a:r>
              <a:rPr lang="en-US" sz="24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25043276" y="17983200"/>
            <a:ext cx="7570324" cy="1368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25058266" y="18085621"/>
            <a:ext cx="7419813" cy="126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800" dirty="0">
                <a:effectLst/>
                <a:latin typeface="Quattrocento Sans" panose="020B0502050000020003" pitchFamily="34" charset="0"/>
                <a:cs typeface="Arial" pitchFamily="34" charset="0"/>
              </a:rPr>
              <a:t>Thank you to the West Texas A&amp;M University Department of Mathematics for the opportunity to pursue this research.With a special thank you to Dr. Yong Yang for providing the necessary materials and education to complete this project.</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25043276" y="17526000"/>
            <a:ext cx="7570324" cy="582201"/>
          </a:xfrm>
          <a:prstGeom prst="snipRoundRect">
            <a:avLst>
              <a:gd name="adj1" fmla="val 0"/>
              <a:gd name="adj2" fmla="val 46622"/>
            </a:avLst>
          </a:prstGeom>
          <a:solidFill>
            <a:schemeClr val="bg1">
              <a:lumMod val="50000"/>
            </a:schemeClr>
          </a:solidFill>
          <a:ln w="12700">
            <a:noFill/>
            <a:miter lim="800000"/>
          </a:ln>
        </p:spPr>
        <p:txBody>
          <a:bodyPr wrap="none" lIns="182880" tIns="48768" rIns="182880" bIns="45709" anchor="ctr" anchorCtr="0"/>
          <a:lstStyle>
            <a:defPPr>
              <a:defRPr kern="1200"/>
            </a:defPPr>
          </a:lstStyle>
          <a:p>
            <a:pPr defTabSz="3135215">
              <a:defRPr/>
            </a:pPr>
            <a:r>
              <a:rPr lang="en-US" sz="2400" b="1" dirty="0">
                <a:solidFill>
                  <a:schemeClr val="bg1"/>
                </a:solidFill>
                <a:effectLst/>
                <a:latin typeface="Quattrocento" panose="02020802030000000404" pitchFamily="18" charset="0"/>
              </a:rPr>
              <a:t>Acknowledgements</a:t>
            </a:r>
          </a:p>
        </p:txBody>
      </p:sp>
      <p:graphicFrame>
        <p:nvGraphicFramePr>
          <p:cNvPr id="6" name="Table 5">
            <a:extLst>
              <a:ext uri="{FF2B5EF4-FFF2-40B4-BE49-F238E27FC236}">
                <a16:creationId xmlns:a16="http://schemas.microsoft.com/office/drawing/2014/main" id="{58F3364F-375B-673D-32EE-6FC2E96FF48E}"/>
              </a:ext>
            </a:extLst>
          </p:cNvPr>
          <p:cNvGraphicFramePr>
            <a:graphicFrameLocks noGrp="1"/>
          </p:cNvGraphicFramePr>
          <p:nvPr>
            <p:extLst>
              <p:ext uri="{D42A27DB-BD31-4B8C-83A1-F6EECF244321}">
                <p14:modId xmlns:p14="http://schemas.microsoft.com/office/powerpoint/2010/main" val="2599095616"/>
              </p:ext>
            </p:extLst>
          </p:nvPr>
        </p:nvGraphicFramePr>
        <p:xfrm>
          <a:off x="7972058" y="6794957"/>
          <a:ext cx="7912438" cy="6441440"/>
        </p:xfrm>
        <a:graphic>
          <a:graphicData uri="http://schemas.openxmlformats.org/drawingml/2006/table">
            <a:tbl>
              <a:tblPr firstRow="1" bandRow="1">
                <a:tableStyleId>{073A0DAA-6AF3-43AB-8588-CEC1D06C72B9}</a:tableStyleId>
              </a:tblPr>
              <a:tblGrid>
                <a:gridCol w="1005365">
                  <a:extLst>
                    <a:ext uri="{9D8B030D-6E8A-4147-A177-3AD203B41FA5}">
                      <a16:colId xmlns:a16="http://schemas.microsoft.com/office/drawing/2014/main" val="4267757812"/>
                    </a:ext>
                  </a:extLst>
                </a:gridCol>
                <a:gridCol w="3066160">
                  <a:extLst>
                    <a:ext uri="{9D8B030D-6E8A-4147-A177-3AD203B41FA5}">
                      <a16:colId xmlns:a16="http://schemas.microsoft.com/office/drawing/2014/main" val="3286156069"/>
                    </a:ext>
                  </a:extLst>
                </a:gridCol>
                <a:gridCol w="3840913">
                  <a:extLst>
                    <a:ext uri="{9D8B030D-6E8A-4147-A177-3AD203B41FA5}">
                      <a16:colId xmlns:a16="http://schemas.microsoft.com/office/drawing/2014/main" val="1460071506"/>
                    </a:ext>
                  </a:extLst>
                </a:gridCol>
              </a:tblGrid>
              <a:tr h="370840">
                <a:tc>
                  <a:txBody>
                    <a:bodyPr/>
                    <a:lstStyle/>
                    <a:p>
                      <a:pPr algn="ctr"/>
                      <a:r>
                        <a:rPr lang="en-US" sz="1600" kern="1200" dirty="0">
                          <a:solidFill>
                            <a:schemeClr val="bg1"/>
                          </a:solidFill>
                          <a:effectLst/>
                        </a:rPr>
                        <a:t>Attribute</a:t>
                      </a:r>
                      <a:endParaRPr lang="en-US" sz="1600" kern="1200" dirty="0">
                        <a:solidFill>
                          <a:schemeClr val="bg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bg1"/>
                          </a:solidFill>
                          <a:effectLst/>
                        </a:rPr>
                        <a:t>Description</a:t>
                      </a:r>
                      <a:endParaRPr lang="en-US" sz="1600" kern="1200" dirty="0">
                        <a:solidFill>
                          <a:schemeClr val="bg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bg1"/>
                          </a:solidFill>
                          <a:effectLst/>
                        </a:rPr>
                        <a:t>Values</a:t>
                      </a:r>
                      <a:endParaRPr lang="en-US" sz="1600" kern="1200" dirty="0">
                        <a:solidFill>
                          <a:schemeClr val="bg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2701394320"/>
                  </a:ext>
                </a:extLst>
              </a:tr>
              <a:tr h="370840">
                <a:tc>
                  <a:txBody>
                    <a:bodyPr/>
                    <a:lstStyle/>
                    <a:p>
                      <a:pPr algn="ctr"/>
                      <a:r>
                        <a:rPr lang="en-US" sz="1600" kern="1200" dirty="0">
                          <a:solidFill>
                            <a:schemeClr val="tx1"/>
                          </a:solidFill>
                          <a:effectLst/>
                        </a:rPr>
                        <a:t>Age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Age in years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29 to 77 (continuous variable)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201014076"/>
                  </a:ext>
                </a:extLst>
              </a:tr>
              <a:tr h="370840">
                <a:tc>
                  <a:txBody>
                    <a:bodyPr/>
                    <a:lstStyle/>
                    <a:p>
                      <a:pPr algn="ctr"/>
                      <a:r>
                        <a:rPr lang="en-US" sz="1600" kern="1200" dirty="0">
                          <a:solidFill>
                            <a:schemeClr val="tx1"/>
                          </a:solidFill>
                          <a:effectLst/>
                        </a:rPr>
                        <a:t>sex</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Male/Female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1=male, 0=female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977074341"/>
                  </a:ext>
                </a:extLst>
              </a:tr>
              <a:tr h="370840">
                <a:tc>
                  <a:txBody>
                    <a:bodyPr/>
                    <a:lstStyle/>
                    <a:p>
                      <a:pPr algn="ctr"/>
                      <a:r>
                        <a:rPr lang="en-US" sz="1600" kern="1200" dirty="0">
                          <a:solidFill>
                            <a:schemeClr val="tx1"/>
                          </a:solidFill>
                          <a:effectLst/>
                        </a:rPr>
                        <a:t>cp</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Chest Pain Type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1= typical type, 2=typical type angina, 3=non-angina pain, 4=asymptomatic</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1911464770"/>
                  </a:ext>
                </a:extLst>
              </a:tr>
              <a:tr h="370840">
                <a:tc>
                  <a:txBody>
                    <a:bodyPr/>
                    <a:lstStyle/>
                    <a:p>
                      <a:pPr algn="ctr"/>
                      <a:r>
                        <a:rPr lang="en-US" sz="1600" kern="1200" dirty="0" err="1">
                          <a:solidFill>
                            <a:schemeClr val="tx1"/>
                          </a:solidFill>
                          <a:effectLst/>
                        </a:rPr>
                        <a:t>Trestbps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Resting BP in mm/</a:t>
                      </a:r>
                      <a:r>
                        <a:rPr lang="en-US" sz="1600" kern="1200" dirty="0" err="1">
                          <a:solidFill>
                            <a:schemeClr val="tx1"/>
                          </a:solidFill>
                          <a:effectLst/>
                        </a:rPr>
                        <a:t>Hh</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94 to 200 (continuous variable)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2862407503"/>
                  </a:ext>
                </a:extLst>
              </a:tr>
              <a:tr h="370840">
                <a:tc>
                  <a:txBody>
                    <a:bodyPr/>
                    <a:lstStyle/>
                    <a:p>
                      <a:pPr algn="ctr"/>
                      <a:r>
                        <a:rPr lang="en-US" sz="1600" kern="1200" dirty="0">
                          <a:solidFill>
                            <a:schemeClr val="tx1"/>
                          </a:solidFill>
                          <a:effectLst/>
                        </a:rPr>
                        <a:t>Chol</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Serum Cholesterol in mg/dl</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126 to 564 (continuous variable)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2156701812"/>
                  </a:ext>
                </a:extLst>
              </a:tr>
              <a:tr h="370840">
                <a:tc>
                  <a:txBody>
                    <a:bodyPr/>
                    <a:lstStyle/>
                    <a:p>
                      <a:pPr algn="ctr"/>
                      <a:r>
                        <a:rPr lang="en-US" sz="1600" kern="1200" dirty="0" err="1">
                          <a:solidFill>
                            <a:schemeClr val="tx1"/>
                          </a:solidFill>
                          <a:effectLst/>
                        </a:rPr>
                        <a:t>Fbs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Fasting Blood Sugar in ml/dl</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1&gt;120 mg/d,0&lt;120 mg/dl</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1187595375"/>
                  </a:ext>
                </a:extLst>
              </a:tr>
              <a:tr h="370840">
                <a:tc>
                  <a:txBody>
                    <a:bodyPr/>
                    <a:lstStyle/>
                    <a:p>
                      <a:pPr algn="ctr"/>
                      <a:r>
                        <a:rPr lang="en-US" sz="1600" kern="1200" dirty="0" err="1">
                          <a:solidFill>
                            <a:schemeClr val="tx1"/>
                          </a:solidFill>
                          <a:effectLst/>
                        </a:rPr>
                        <a:t>Restecg</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Resting Electrocardiographic Results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0=normal, 1=having ST_T wave abnormal, 2=left ventricular hypertrophy</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969876265"/>
                  </a:ext>
                </a:extLst>
              </a:tr>
              <a:tr h="370840">
                <a:tc>
                  <a:txBody>
                    <a:bodyPr/>
                    <a:lstStyle/>
                    <a:p>
                      <a:pPr algn="ctr"/>
                      <a:r>
                        <a:rPr lang="en-US" sz="1600" kern="1200" dirty="0" err="1">
                          <a:solidFill>
                            <a:schemeClr val="tx1"/>
                          </a:solidFill>
                          <a:effectLst/>
                        </a:rPr>
                        <a:t>thalach</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Maximum Heart Rate Archived</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71 to 202</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610094727"/>
                  </a:ext>
                </a:extLst>
              </a:tr>
              <a:tr h="370840">
                <a:tc>
                  <a:txBody>
                    <a:bodyPr/>
                    <a:lstStyle/>
                    <a:p>
                      <a:pPr algn="ctr"/>
                      <a:r>
                        <a:rPr lang="en-US" sz="1600" kern="1200" dirty="0" err="1">
                          <a:solidFill>
                            <a:schemeClr val="tx1"/>
                          </a:solidFill>
                          <a:effectLst/>
                        </a:rPr>
                        <a:t>Exang</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Exercise Induced Angina</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0=no, 1=yes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1415929290"/>
                  </a:ext>
                </a:extLst>
              </a:tr>
              <a:tr h="370840">
                <a:tc>
                  <a:txBody>
                    <a:bodyPr/>
                    <a:lstStyle/>
                    <a:p>
                      <a:pPr algn="ctr"/>
                      <a:r>
                        <a:rPr lang="en-US" sz="1600" kern="1200" dirty="0" err="1">
                          <a:solidFill>
                            <a:schemeClr val="tx1"/>
                          </a:solidFill>
                          <a:effectLst/>
                        </a:rPr>
                        <a:t>oldpeac</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ST Depression Induced by Exercise Relative to Rest</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0 to 6.2 (continuous values)</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2509048945"/>
                  </a:ext>
                </a:extLst>
              </a:tr>
              <a:tr h="370840">
                <a:tc>
                  <a:txBody>
                    <a:bodyPr/>
                    <a:lstStyle/>
                    <a:p>
                      <a:pPr algn="ctr"/>
                      <a:r>
                        <a:rPr lang="en-US" sz="1600" kern="1200" dirty="0">
                          <a:solidFill>
                            <a:schemeClr val="tx1"/>
                          </a:solidFill>
                          <a:effectLst/>
                        </a:rPr>
                        <a:t>slope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Slope of the Peak Exercise ST Segment</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1=unsloping, 2=flat, 3=down sloping</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1691215369"/>
                  </a:ext>
                </a:extLst>
              </a:tr>
              <a:tr h="370840">
                <a:tc>
                  <a:txBody>
                    <a:bodyPr/>
                    <a:lstStyle/>
                    <a:p>
                      <a:pPr algn="ctr"/>
                      <a:r>
                        <a:rPr lang="en-US" sz="1600" kern="1200" dirty="0">
                          <a:solidFill>
                            <a:schemeClr val="tx1"/>
                          </a:solidFill>
                          <a:effectLst/>
                        </a:rPr>
                        <a:t>ca</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Number of Major Vessels Colored by </a:t>
                      </a:r>
                      <a:r>
                        <a:rPr lang="en-US" sz="1600" kern="1200" dirty="0" err="1">
                          <a:solidFill>
                            <a:schemeClr val="tx1"/>
                          </a:solidFill>
                          <a:effectLst/>
                        </a:rPr>
                        <a:t>Fluroscopy</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0 to 3</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671646513"/>
                  </a:ext>
                </a:extLst>
              </a:tr>
              <a:tr h="370840">
                <a:tc>
                  <a:txBody>
                    <a:bodyPr/>
                    <a:lstStyle/>
                    <a:p>
                      <a:pPr algn="ctr"/>
                      <a:r>
                        <a:rPr lang="en-US" sz="1600" kern="1200" dirty="0" err="1">
                          <a:solidFill>
                            <a:schemeClr val="tx1"/>
                          </a:solidFill>
                          <a:effectLst/>
                        </a:rPr>
                        <a:t>thal</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Defect Type</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tc>
                  <a:txBody>
                    <a:bodyPr/>
                    <a:lstStyle/>
                    <a:p>
                      <a:pPr algn="ctr"/>
                      <a:r>
                        <a:rPr lang="en-US" sz="1600" kern="1200" dirty="0">
                          <a:solidFill>
                            <a:schemeClr val="tx1"/>
                          </a:solidFill>
                          <a:effectLst/>
                        </a:rPr>
                        <a:t>3-Normal, 6-Fixed Defect, 7-Reversible Defect</a:t>
                      </a:r>
                      <a:endParaRPr lang="en-US" sz="1600" kern="1200" dirty="0">
                        <a:solidFill>
                          <a:schemeClr val="tx1"/>
                        </a:solidFill>
                        <a:effectLst/>
                        <a:latin typeface="Quattrocento Sans" panose="020B0502050000020003" pitchFamily="34" charset="0"/>
                        <a:ea typeface="ＭＳ Ｐゴシック" pitchFamily="-106" charset="-128"/>
                        <a:cs typeface="Arial" pitchFamily="34" charset="0"/>
                      </a:endParaRPr>
                    </a:p>
                  </a:txBody>
                  <a:tcPr/>
                </a:tc>
                <a:extLst>
                  <a:ext uri="{0D108BD9-81ED-4DB2-BD59-A6C34878D82A}">
                    <a16:rowId xmlns:a16="http://schemas.microsoft.com/office/drawing/2014/main" val="3134958344"/>
                  </a:ext>
                </a:extLst>
              </a:tr>
            </a:tbl>
          </a:graphicData>
        </a:graphic>
      </p:graphicFrame>
      <p:sp>
        <p:nvSpPr>
          <p:cNvPr id="7" name="TextBox 6">
            <a:extLst>
              <a:ext uri="{FF2B5EF4-FFF2-40B4-BE49-F238E27FC236}">
                <a16:creationId xmlns:a16="http://schemas.microsoft.com/office/drawing/2014/main" id="{C5DFC583-97ED-99F8-279F-B38B0DB80AEA}"/>
              </a:ext>
            </a:extLst>
          </p:cNvPr>
          <p:cNvSpPr txBox="1"/>
          <p:nvPr/>
        </p:nvSpPr>
        <p:spPr>
          <a:xfrm>
            <a:off x="7904344" y="4901629"/>
            <a:ext cx="7938614" cy="1741118"/>
          </a:xfrm>
          <a:prstGeom prst="rect">
            <a:avLst/>
          </a:prstGeom>
          <a:noFill/>
        </p:spPr>
        <p:txBody>
          <a:bodyPr wrap="square" rtlCol="0">
            <a:spAutoFit/>
          </a:bodyPr>
          <a:lstStyle/>
          <a:p>
            <a:pPr algn="l" rtl="0" fontAlgn="base"/>
            <a:r>
              <a:rPr lang="en-US" sz="1800" b="1" u="sng" dirty="0">
                <a:effectLst/>
                <a:latin typeface="Quattrocento Sans" panose="020B0502050000020003" pitchFamily="34" charset="0"/>
                <a:ea typeface="ＭＳ Ｐゴシック" pitchFamily="-106" charset="-128"/>
                <a:cs typeface="Arial" pitchFamily="34" charset="0"/>
              </a:rPr>
              <a:t>Overview of the Data:</a:t>
            </a:r>
          </a:p>
          <a:p>
            <a:pPr algn="l" rtl="0" fontAlgn="base"/>
            <a:r>
              <a:rPr lang="en-US" sz="1800" dirty="0">
                <a:effectLst/>
                <a:latin typeface="Quattrocento Sans" panose="020B0502050000020003" pitchFamily="34" charset="0"/>
                <a:ea typeface="ＭＳ Ｐゴシック" pitchFamily="-106" charset="-128"/>
                <a:cs typeface="Arial" pitchFamily="34" charset="0"/>
              </a:rPr>
              <a:t>The dataset consisted of 303 entries and 14 features include demographic, clinical, and diagnostic information: </a:t>
            </a:r>
          </a:p>
          <a:p>
            <a:pPr algn="l" rtl="0" fontAlgn="base">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Numerical Variables: age, </a:t>
            </a:r>
            <a:r>
              <a:rPr lang="en-US" sz="1800" dirty="0" err="1">
                <a:effectLst/>
                <a:latin typeface="Quattrocento Sans" panose="020B0502050000020003" pitchFamily="34" charset="0"/>
                <a:ea typeface="ＭＳ Ｐゴシック" pitchFamily="-106" charset="-128"/>
                <a:cs typeface="Arial" pitchFamily="34" charset="0"/>
              </a:rPr>
              <a:t>trestbps</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chol</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thalach</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oldpeak</a:t>
            </a:r>
            <a:r>
              <a:rPr lang="en-US" sz="1800" dirty="0">
                <a:effectLst/>
                <a:latin typeface="Quattrocento Sans" panose="020B0502050000020003" pitchFamily="34" charset="0"/>
                <a:ea typeface="ＭＳ Ｐゴシック" pitchFamily="-106" charset="-128"/>
                <a:cs typeface="Arial" pitchFamily="34" charset="0"/>
              </a:rPr>
              <a:t>. </a:t>
            </a:r>
          </a:p>
          <a:p>
            <a:pPr algn="l" rtl="0" fontAlgn="base">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Categorical Variables: sex, cp, </a:t>
            </a:r>
            <a:r>
              <a:rPr lang="en-US" sz="1800" dirty="0" err="1">
                <a:effectLst/>
                <a:latin typeface="Quattrocento Sans" panose="020B0502050000020003" pitchFamily="34" charset="0"/>
                <a:ea typeface="ＭＳ Ｐゴシック" pitchFamily="-106" charset="-128"/>
                <a:cs typeface="Arial" pitchFamily="34" charset="0"/>
              </a:rPr>
              <a:t>fbs</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restecg</a:t>
            </a:r>
            <a:r>
              <a:rPr lang="en-US" sz="1800" dirty="0">
                <a:effectLst/>
                <a:latin typeface="Quattrocento Sans" panose="020B0502050000020003" pitchFamily="34" charset="0"/>
                <a:ea typeface="ＭＳ Ｐゴシック" pitchFamily="-106" charset="-128"/>
                <a:cs typeface="Arial" pitchFamily="34" charset="0"/>
              </a:rPr>
              <a:t>, </a:t>
            </a:r>
            <a:r>
              <a:rPr lang="en-US" sz="1800" dirty="0" err="1">
                <a:effectLst/>
                <a:latin typeface="Quattrocento Sans" panose="020B0502050000020003" pitchFamily="34" charset="0"/>
                <a:ea typeface="ＭＳ Ｐゴシック" pitchFamily="-106" charset="-128"/>
                <a:cs typeface="Arial" pitchFamily="34" charset="0"/>
              </a:rPr>
              <a:t>exang</a:t>
            </a:r>
            <a:r>
              <a:rPr lang="en-US" sz="1800" dirty="0">
                <a:effectLst/>
                <a:latin typeface="Quattrocento Sans" panose="020B0502050000020003" pitchFamily="34" charset="0"/>
                <a:ea typeface="ＭＳ Ｐゴシック" pitchFamily="-106" charset="-128"/>
                <a:cs typeface="Arial" pitchFamily="34" charset="0"/>
              </a:rPr>
              <a:t>, slope, ca, </a:t>
            </a:r>
            <a:r>
              <a:rPr lang="en-US" sz="1800" dirty="0" err="1">
                <a:effectLst/>
                <a:latin typeface="Quattrocento Sans" panose="020B0502050000020003" pitchFamily="34" charset="0"/>
                <a:ea typeface="ＭＳ Ｐゴシック" pitchFamily="-106" charset="-128"/>
                <a:cs typeface="Arial" pitchFamily="34" charset="0"/>
              </a:rPr>
              <a:t>thal</a:t>
            </a:r>
            <a:r>
              <a:rPr lang="en-US" sz="1800" dirty="0">
                <a:effectLst/>
                <a:latin typeface="Quattrocento Sans" panose="020B0502050000020003" pitchFamily="34" charset="0"/>
                <a:ea typeface="ＭＳ Ｐゴシック" pitchFamily="-106" charset="-128"/>
                <a:cs typeface="Arial" pitchFamily="34" charset="0"/>
              </a:rPr>
              <a:t>, and target. </a:t>
            </a:r>
          </a:p>
          <a:p>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8234374-0E3C-52BF-4B4C-44001B866D89}"/>
                  </a:ext>
                </a:extLst>
              </p:cNvPr>
              <p:cNvSpPr txBox="1"/>
              <p:nvPr/>
            </p:nvSpPr>
            <p:spPr>
              <a:xfrm>
                <a:off x="7930520" y="13320062"/>
                <a:ext cx="7912438" cy="2730043"/>
              </a:xfrm>
              <a:prstGeom prst="rect">
                <a:avLst/>
              </a:prstGeom>
              <a:noFill/>
            </p:spPr>
            <p:txBody>
              <a:bodyPr wrap="square" rtlCol="0">
                <a:spAutoFit/>
              </a:bodyPr>
              <a:lstStyle/>
              <a:p>
                <a:r>
                  <a:rPr lang="en-US" sz="1800" b="1" u="sng" dirty="0">
                    <a:effectLst/>
                    <a:latin typeface="Quattrocento Sans" panose="020B0502050000020003" pitchFamily="34" charset="0"/>
                    <a:ea typeface="ＭＳ Ｐゴシック" pitchFamily="-106" charset="-128"/>
                    <a:cs typeface="Arial" pitchFamily="34" charset="0"/>
                  </a:rPr>
                  <a:t>Preprocessing the Data:</a:t>
                </a:r>
              </a:p>
              <a:p>
                <a:pPr marL="285750" indent="-285750">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 Missing Data: There were no missing values in the dataset. </a:t>
                </a:r>
              </a:p>
              <a:p>
                <a:pPr marL="285750" indent="-285750">
                  <a:buFont typeface="Arial" panose="020B0604020202020204" pitchFamily="34" charset="0"/>
                  <a:buChar char="•"/>
                </a:pPr>
                <a:r>
                  <a:rPr lang="en-US" sz="1800" dirty="0" err="1">
                    <a:effectLst/>
                    <a:latin typeface="Quattrocento Sans" panose="020B0502050000020003" pitchFamily="34" charset="0"/>
                    <a:ea typeface="ＭＳ Ｐゴシック" pitchFamily="-106" charset="-128"/>
                    <a:cs typeface="Arial" pitchFamily="34" charset="0"/>
                  </a:rPr>
                  <a:t>StandardScaler</a:t>
                </a:r>
                <a:r>
                  <a:rPr lang="en-US" sz="1800" dirty="0">
                    <a:effectLst/>
                    <a:latin typeface="Quattrocento Sans" panose="020B0502050000020003" pitchFamily="34" charset="0"/>
                    <a:ea typeface="ＭＳ Ｐゴシック" pitchFamily="-106" charset="-128"/>
                    <a:cs typeface="Arial" pitchFamily="34" charset="0"/>
                  </a:rPr>
                  <a:t>: Using </a:t>
                </a:r>
                <a:r>
                  <a:rPr lang="en-US" sz="1800" dirty="0" err="1">
                    <a:effectLst/>
                    <a:latin typeface="Quattrocento Sans" panose="020B0502050000020003" pitchFamily="34" charset="0"/>
                    <a:ea typeface="ＭＳ Ｐゴシック" pitchFamily="-106" charset="-128"/>
                    <a:cs typeface="Arial" pitchFamily="34" charset="0"/>
                  </a:rPr>
                  <a:t>StandardScaler</a:t>
                </a:r>
                <a:r>
                  <a:rPr lang="en-US" sz="1800" dirty="0">
                    <a:effectLst/>
                    <a:latin typeface="Quattrocento Sans" panose="020B0502050000020003" pitchFamily="34" charset="0"/>
                    <a:ea typeface="ＭＳ Ｐゴシック" pitchFamily="-106" charset="-128"/>
                    <a:cs typeface="Arial" pitchFamily="34" charset="0"/>
                  </a:rPr>
                  <a:t>() to standardize numerical values to have a mean of 0 and standard deviation of 1 using the formula</a:t>
                </a:r>
                <a:r>
                  <a:rPr lang="en-US" sz="1600" dirty="0">
                    <a:effectLst/>
                    <a:latin typeface="Quattrocento Sans" panose="020B0502050000020003" pitchFamily="34" charset="0"/>
                    <a:ea typeface="ＭＳ Ｐゴシック" pitchFamily="-106" charset="-128"/>
                    <a:cs typeface="Arial" pitchFamily="34" charset="0"/>
                  </a:rPr>
                  <a:t>:</a:t>
                </a:r>
              </a:p>
              <a:p>
                <a:pPr/>
                <a14:m>
                  <m:oMathPara xmlns:m="http://schemas.openxmlformats.org/officeDocument/2006/math">
                    <m:oMathParaPr>
                      <m:jc m:val="centerGroup"/>
                    </m:oMathParaPr>
                    <m:oMath xmlns:m="http://schemas.openxmlformats.org/officeDocument/2006/math">
                      <m:r>
                        <a:rPr lang="en-US" sz="1600" b="0" i="1" smtClean="0">
                          <a:effectLst/>
                          <a:latin typeface="Cambria Math" panose="02040503050406030204" pitchFamily="18" charset="0"/>
                          <a:ea typeface="ＭＳ Ｐゴシック" pitchFamily="-106" charset="-128"/>
                          <a:cs typeface="Arial" pitchFamily="34" charset="0"/>
                        </a:rPr>
                        <m:t>𝑥</m:t>
                      </m:r>
                      <m:r>
                        <a:rPr lang="en-US" sz="1600" b="0" i="1" smtClean="0">
                          <a:effectLst/>
                          <a:latin typeface="Cambria Math" panose="02040503050406030204" pitchFamily="18" charset="0"/>
                          <a:ea typeface="ＭＳ Ｐゴシック" pitchFamily="-106" charset="-128"/>
                          <a:cs typeface="Arial" pitchFamily="34" charset="0"/>
                        </a:rPr>
                        <m:t>=</m:t>
                      </m:r>
                      <m:f>
                        <m:fPr>
                          <m:ctrlPr>
                            <a:rPr lang="en-US" sz="1600" b="0" i="1" smtClean="0">
                              <a:effectLst/>
                              <a:latin typeface="Cambria Math" panose="02040503050406030204" pitchFamily="18" charset="0"/>
                              <a:ea typeface="ＭＳ Ｐゴシック" pitchFamily="-106" charset="-128"/>
                              <a:cs typeface="Arial" pitchFamily="34" charset="0"/>
                            </a:rPr>
                          </m:ctrlPr>
                        </m:fPr>
                        <m:num>
                          <m:r>
                            <a:rPr lang="en-US" sz="1600" b="0" i="1" smtClean="0">
                              <a:effectLst/>
                              <a:latin typeface="Cambria Math" panose="02040503050406030204" pitchFamily="18" charset="0"/>
                              <a:ea typeface="ＭＳ Ｐゴシック" pitchFamily="-106" charset="-128"/>
                              <a:cs typeface="Arial" pitchFamily="34" charset="0"/>
                            </a:rPr>
                            <m:t>𝑥</m:t>
                          </m:r>
                          <m:r>
                            <a:rPr lang="en-US" sz="1600" b="0" i="1" smtClean="0">
                              <a:effectLst/>
                              <a:latin typeface="Cambria Math" panose="02040503050406030204" pitchFamily="18" charset="0"/>
                              <a:ea typeface="ＭＳ Ｐゴシック" pitchFamily="-106" charset="-128"/>
                              <a:cs typeface="Arial" pitchFamily="34" charset="0"/>
                            </a:rPr>
                            <m:t>−</m:t>
                          </m:r>
                          <m:r>
                            <a:rPr lang="en-US" sz="1600" b="0" i="1" smtClean="0">
                              <a:effectLst/>
                              <a:latin typeface="Cambria Math" panose="02040503050406030204" pitchFamily="18" charset="0"/>
                              <a:ea typeface="Cambria Math" panose="02040503050406030204" pitchFamily="18" charset="0"/>
                              <a:cs typeface="Arial" pitchFamily="34" charset="0"/>
                            </a:rPr>
                            <m:t>𝜇</m:t>
                          </m:r>
                        </m:num>
                        <m:den>
                          <m:r>
                            <a:rPr lang="en-US" sz="1600" b="0" i="1" smtClean="0">
                              <a:effectLst/>
                              <a:latin typeface="Cambria Math" panose="02040503050406030204" pitchFamily="18" charset="0"/>
                              <a:ea typeface="Cambria Math" panose="02040503050406030204" pitchFamily="18" charset="0"/>
                              <a:cs typeface="Arial" pitchFamily="34" charset="0"/>
                            </a:rPr>
                            <m:t>𝜎</m:t>
                          </m:r>
                        </m:den>
                      </m:f>
                    </m:oMath>
                  </m:oMathPara>
                </a14:m>
                <a:endParaRPr lang="en-US" sz="1600" dirty="0">
                  <a:effectLst/>
                  <a:latin typeface="Quattrocento Sans" panose="020B0502050000020003" pitchFamily="34" charset="0"/>
                  <a:ea typeface="ＭＳ Ｐゴシック" pitchFamily="-106" charset="-128"/>
                  <a:cs typeface="Arial" pitchFamily="34" charset="0"/>
                </a:endParaRPr>
              </a:p>
              <a:p>
                <a:pPr marL="285750" indent="-285750">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Encoding Categorical Values: Categorical Values were one-hot encoded to numerical data.</a:t>
                </a:r>
              </a:p>
              <a:p>
                <a:pPr marL="285750" indent="-285750">
                  <a:buFont typeface="Arial" panose="020B0604020202020204" pitchFamily="34" charset="0"/>
                  <a:buChar char="•"/>
                </a:pPr>
                <a:r>
                  <a:rPr lang="en-US" sz="1800" dirty="0">
                    <a:effectLst/>
                    <a:latin typeface="Quattrocento Sans" panose="020B0502050000020003" pitchFamily="34" charset="0"/>
                    <a:ea typeface="ＭＳ Ｐゴシック" pitchFamily="-106" charset="-128"/>
                    <a:cs typeface="Arial" pitchFamily="34" charset="0"/>
                  </a:rPr>
                  <a:t>Train-Test-Split: The dataset was split into training (80%) and training (20%) subsets</a:t>
                </a:r>
                <a:r>
                  <a:rPr lang="en-US" sz="1600" dirty="0">
                    <a:effectLst/>
                    <a:latin typeface="Quattrocento Sans" panose="020B0502050000020003" pitchFamily="34" charset="0"/>
                    <a:ea typeface="ＭＳ Ｐゴシック" pitchFamily="-106" charset="-128"/>
                    <a:cs typeface="Arial" pitchFamily="34" charset="0"/>
                  </a:rPr>
                  <a:t>. </a:t>
                </a:r>
              </a:p>
            </p:txBody>
          </p:sp>
        </mc:Choice>
        <mc:Fallback>
          <p:sp>
            <p:nvSpPr>
              <p:cNvPr id="12" name="TextBox 11">
                <a:extLst>
                  <a:ext uri="{FF2B5EF4-FFF2-40B4-BE49-F238E27FC236}">
                    <a16:creationId xmlns:a16="http://schemas.microsoft.com/office/drawing/2014/main" id="{48234374-0E3C-52BF-4B4C-44001B866D89}"/>
                  </a:ext>
                </a:extLst>
              </p:cNvPr>
              <p:cNvSpPr txBox="1">
                <a:spLocks noRot="1" noChangeAspect="1" noMove="1" noResize="1" noEditPoints="1" noAdjustHandles="1" noChangeArrowheads="1" noChangeShapeType="1" noTextEdit="1"/>
              </p:cNvSpPr>
              <p:nvPr/>
            </p:nvSpPr>
            <p:spPr>
              <a:xfrm>
                <a:off x="7930520" y="13320062"/>
                <a:ext cx="7912438" cy="2730043"/>
              </a:xfrm>
              <a:prstGeom prst="rect">
                <a:avLst/>
              </a:prstGeom>
              <a:blipFill>
                <a:blip r:embed="rId3"/>
                <a:stretch>
                  <a:fillRect l="-693" t="-1116" b="-26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3D416F5-C8ED-3868-2084-32D46732F2A9}"/>
                  </a:ext>
                </a:extLst>
              </p:cNvPr>
              <p:cNvSpPr txBox="1"/>
              <p:nvPr/>
            </p:nvSpPr>
            <p:spPr>
              <a:xfrm>
                <a:off x="7936299" y="16002000"/>
                <a:ext cx="7948197" cy="5508944"/>
              </a:xfrm>
              <a:prstGeom prst="rect">
                <a:avLst/>
              </a:prstGeom>
              <a:noFill/>
            </p:spPr>
            <p:txBody>
              <a:bodyPr wrap="square" rtlCol="0">
                <a:spAutoFit/>
              </a:bodyPr>
              <a:lstStyle/>
              <a:p>
                <a:r>
                  <a:rPr lang="en-US" sz="1800" b="1" u="sng" dirty="0">
                    <a:effectLst/>
                    <a:latin typeface="Quattrocento Sans" panose="020B0502050000020003" pitchFamily="34" charset="0"/>
                    <a:ea typeface="ＭＳ Ｐゴシック" pitchFamily="-106" charset="-128"/>
                    <a:cs typeface="Arial" pitchFamily="34" charset="0"/>
                  </a:rPr>
                  <a:t>Evaluation of the Data: </a:t>
                </a:r>
              </a:p>
              <a:p>
                <a:r>
                  <a:rPr lang="en-US" sz="1800" dirty="0">
                    <a:effectLst/>
                    <a:latin typeface="Quattrocento Sans" panose="020B0502050000020003" pitchFamily="34" charset="0"/>
                    <a:ea typeface="ＭＳ Ｐゴシック" pitchFamily="-106" charset="-128"/>
                    <a:cs typeface="Arial" pitchFamily="34" charset="0"/>
                  </a:rPr>
                  <a:t>The following metrics were computed to provide a comprehensive understanding of the models’ accuracy and reliability in prediction.</a:t>
                </a:r>
              </a:p>
              <a:p>
                <a:r>
                  <a:rPr lang="en-US" sz="1800" dirty="0">
                    <a:effectLst/>
                    <a:latin typeface="Quattrocento Sans" panose="020B0502050000020003" pitchFamily="34" charset="0"/>
                    <a:ea typeface="ＭＳ Ｐゴシック" pitchFamily="-106" charset="-128"/>
                    <a:cs typeface="Arial" pitchFamily="34" charset="0"/>
                  </a:rPr>
                  <a:t>Accuracy (Acc) determines overall model performance.</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𝐴𝑐𝑐</m:t>
                      </m:r>
                      <m:r>
                        <a:rPr lang="en-US" sz="1800" b="0" i="1" smtClean="0">
                          <a:effectLst/>
                          <a:latin typeface="Cambria Math" panose="02040503050406030204" pitchFamily="18" charset="0"/>
                          <a:ea typeface="ＭＳ Ｐゴシック" pitchFamily="-106" charset="-128"/>
                          <a:cs typeface="Arial" pitchFamily="34" charset="0"/>
                        </a:rPr>
                        <m:t>=</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𝑇𝑁</m:t>
                          </m:r>
                        </m:num>
                        <m:den>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𝑇𝑁</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𝐹𝑁</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Precision (P) used to assess how well the model minimizes false positives.</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𝑇𝑃</m:t>
                          </m:r>
                        </m:num>
                        <m:den>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𝐹𝑃</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Recall (R) ensures that positive cases are adequately identified.</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𝑇𝑃</m:t>
                          </m:r>
                        </m:num>
                        <m:den>
                          <m:r>
                            <a:rPr lang="en-US" sz="1800" b="0" i="1" smtClean="0">
                              <a:effectLst/>
                              <a:latin typeface="Cambria Math" panose="02040503050406030204" pitchFamily="18" charset="0"/>
                              <a:ea typeface="ＭＳ Ｐゴシック" pitchFamily="-106" charset="-128"/>
                              <a:cs typeface="Arial" pitchFamily="34" charset="0"/>
                            </a:rPr>
                            <m:t>𝑇𝑃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𝐹𝑁</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F1-Score (F1) balances the trade-off between precision and recall.</a:t>
                </a:r>
              </a:p>
              <a:p>
                <a:pPr/>
                <a14:m>
                  <m:oMathPara xmlns:m="http://schemas.openxmlformats.org/officeDocument/2006/math">
                    <m:oMathParaPr>
                      <m:jc m:val="centerGroup"/>
                    </m:oMathParaPr>
                    <m:oMath xmlns:m="http://schemas.openxmlformats.org/officeDocument/2006/math">
                      <m:r>
                        <a:rPr lang="en-US" sz="1800" b="0" i="1" smtClean="0">
                          <a:effectLst/>
                          <a:latin typeface="Cambria Math" panose="02040503050406030204" pitchFamily="18" charset="0"/>
                          <a:ea typeface="ＭＳ Ｐゴシック" pitchFamily="-106" charset="-128"/>
                          <a:cs typeface="Arial" pitchFamily="34" charset="0"/>
                        </a:rPr>
                        <m:t>𝐹</m:t>
                      </m:r>
                      <m:r>
                        <a:rPr lang="en-US" sz="1800" b="0" i="1" smtClean="0">
                          <a:effectLst/>
                          <a:latin typeface="Cambria Math" panose="02040503050406030204" pitchFamily="18" charset="0"/>
                          <a:ea typeface="ＭＳ Ｐゴシック" pitchFamily="-106" charset="-128"/>
                          <a:cs typeface="Arial" pitchFamily="34" charset="0"/>
                        </a:rPr>
                        <m:t>1=2∗</m:t>
                      </m:r>
                      <m:f>
                        <m:fPr>
                          <m:ctrlPr>
                            <a:rPr lang="en-US" sz="1800" b="0" i="1" smtClean="0">
                              <a:effectLst/>
                              <a:latin typeface="Cambria Math" panose="02040503050406030204" pitchFamily="18" charset="0"/>
                              <a:ea typeface="ＭＳ Ｐゴシック" pitchFamily="-106" charset="-128"/>
                              <a:cs typeface="Arial" pitchFamily="34" charset="0"/>
                            </a:rPr>
                          </m:ctrlPr>
                        </m:fPr>
                        <m:num>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𝑅</m:t>
                          </m:r>
                        </m:num>
                        <m:den>
                          <m:r>
                            <a:rPr lang="en-US" sz="1800" b="0" i="1" smtClean="0">
                              <a:effectLst/>
                              <a:latin typeface="Cambria Math" panose="02040503050406030204" pitchFamily="18" charset="0"/>
                              <a:ea typeface="ＭＳ Ｐゴシック" pitchFamily="-106" charset="-128"/>
                              <a:cs typeface="Arial" pitchFamily="34" charset="0"/>
                            </a:rPr>
                            <m:t>𝑃</m:t>
                          </m:r>
                          <m:r>
                            <a:rPr lang="en-US" sz="1800" b="0" i="1" smtClean="0">
                              <a:effectLst/>
                              <a:latin typeface="Cambria Math" panose="02040503050406030204" pitchFamily="18" charset="0"/>
                              <a:ea typeface="ＭＳ Ｐゴシック" pitchFamily="-106" charset="-128"/>
                              <a:cs typeface="Arial" pitchFamily="34" charset="0"/>
                            </a:rPr>
                            <m:t>+</m:t>
                          </m:r>
                          <m:r>
                            <a:rPr lang="en-US" sz="1800" b="0" i="1" smtClean="0">
                              <a:effectLst/>
                              <a:latin typeface="Cambria Math" panose="02040503050406030204" pitchFamily="18" charset="0"/>
                              <a:ea typeface="ＭＳ Ｐゴシック" pitchFamily="-106" charset="-128"/>
                              <a:cs typeface="Arial" pitchFamily="34" charset="0"/>
                            </a:rPr>
                            <m:t>𝑅</m:t>
                          </m:r>
                        </m:den>
                      </m:f>
                    </m:oMath>
                  </m:oMathPara>
                </a14:m>
                <a:endParaRPr lang="en-US" sz="1800" dirty="0">
                  <a:effectLst/>
                  <a:latin typeface="Quattrocento Sans" panose="020B0502050000020003" pitchFamily="34" charset="0"/>
                  <a:ea typeface="ＭＳ Ｐゴシック" pitchFamily="-106" charset="-128"/>
                  <a:cs typeface="Arial" pitchFamily="34" charset="0"/>
                </a:endParaRPr>
              </a:p>
              <a:p>
                <a:r>
                  <a:rPr lang="en-US" sz="1800" dirty="0">
                    <a:effectLst/>
                    <a:latin typeface="Quattrocento Sans" panose="020B0502050000020003" pitchFamily="34" charset="0"/>
                    <a:ea typeface="ＭＳ Ｐゴシック" pitchFamily="-106" charset="-128"/>
                    <a:cs typeface="Arial" pitchFamily="34" charset="0"/>
                  </a:rPr>
                  <a:t>*</a:t>
                </a:r>
                <a:r>
                  <a:rPr lang="en-US" sz="1600" dirty="0">
                    <a:effectLst/>
                    <a:latin typeface="Quattrocento Sans" panose="020B0502050000020003" pitchFamily="34" charset="0"/>
                    <a:ea typeface="ＭＳ Ｐゴシック" pitchFamily="-106" charset="-128"/>
                    <a:cs typeface="Arial" pitchFamily="34" charset="0"/>
                  </a:rPr>
                  <a:t>True Negative (TN), True Positive (TP), False Positive (FP), False Negative (FN)</a:t>
                </a:r>
              </a:p>
              <a:p>
                <a:endParaRPr lang="en-US" sz="1800" dirty="0">
                  <a:effectLst/>
                  <a:latin typeface="Quattrocento Sans" panose="020B0502050000020003" pitchFamily="34" charset="0"/>
                  <a:ea typeface="ＭＳ Ｐゴシック" pitchFamily="-106" charset="-128"/>
                  <a:cs typeface="Arial" pitchFamily="34" charset="0"/>
                </a:endParaRPr>
              </a:p>
            </p:txBody>
          </p:sp>
        </mc:Choice>
        <mc:Fallback>
          <p:sp>
            <p:nvSpPr>
              <p:cNvPr id="15" name="TextBox 14">
                <a:extLst>
                  <a:ext uri="{FF2B5EF4-FFF2-40B4-BE49-F238E27FC236}">
                    <a16:creationId xmlns:a16="http://schemas.microsoft.com/office/drawing/2014/main" id="{43D416F5-C8ED-3868-2084-32D46732F2A9}"/>
                  </a:ext>
                </a:extLst>
              </p:cNvPr>
              <p:cNvSpPr txBox="1">
                <a:spLocks noRot="1" noChangeAspect="1" noMove="1" noResize="1" noEditPoints="1" noAdjustHandles="1" noChangeArrowheads="1" noChangeShapeType="1" noTextEdit="1"/>
              </p:cNvSpPr>
              <p:nvPr/>
            </p:nvSpPr>
            <p:spPr>
              <a:xfrm>
                <a:off x="7936299" y="16002000"/>
                <a:ext cx="7948197" cy="5508944"/>
              </a:xfrm>
              <a:prstGeom prst="rect">
                <a:avLst/>
              </a:prstGeom>
              <a:blipFill>
                <a:blip r:embed="rId4"/>
                <a:stretch>
                  <a:fillRect l="-690" t="-553"/>
                </a:stretch>
              </a:blipFill>
            </p:spPr>
            <p:txBody>
              <a:bodyPr/>
              <a:lstStyle/>
              <a:p>
                <a:r>
                  <a:rPr lang="en-US">
                    <a:noFill/>
                  </a:rPr>
                  <a:t> </a:t>
                </a:r>
              </a:p>
            </p:txBody>
          </p:sp>
        </mc:Fallback>
      </mc:AlternateContent>
      <p:sp>
        <p:nvSpPr>
          <p:cNvPr id="2" name="TextBox 19">
            <a:extLst>
              <a:ext uri="{FF2B5EF4-FFF2-40B4-BE49-F238E27FC236}">
                <a16:creationId xmlns:a16="http://schemas.microsoft.com/office/drawing/2014/main" id="{3DA29264-90FF-A9E0-3DA6-4CE1A07E7898}"/>
              </a:ext>
            </a:extLst>
          </p:cNvPr>
          <p:cNvSpPr txBox="1">
            <a:spLocks noChangeArrowheads="1"/>
          </p:cNvSpPr>
          <p:nvPr/>
        </p:nvSpPr>
        <p:spPr bwMode="auto">
          <a:xfrm>
            <a:off x="16679524" y="5029200"/>
            <a:ext cx="7848600" cy="390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rtl="0" fontAlgn="base"/>
            <a:r>
              <a:rPr lang="en-US" sz="1800" dirty="0">
                <a:effectLst/>
                <a:latin typeface="Quattrocento Sans" panose="020B0502050000020003" pitchFamily="34" charset="0"/>
                <a:cs typeface="Arial" pitchFamily="34" charset="0"/>
              </a:rPr>
              <a:t>In this study, we evaluated accuracy, precision, recall, and F1-score on Logistic Regression and Gaussian Naïve Bayes models.</a:t>
            </a:r>
          </a:p>
          <a:p>
            <a:pPr algn="just" rtl="0" fontAlgn="base"/>
            <a:endParaRPr lang="en-US" sz="1800" dirty="0">
              <a:effectLst/>
              <a:latin typeface="Quattrocento Sans" panose="020B0502050000020003" pitchFamily="34" charset="0"/>
              <a:cs typeface="Arial" pitchFamily="34" charset="0"/>
            </a:endParaRPr>
          </a:p>
          <a:p>
            <a:pPr algn="just" rtl="0" fontAlgn="base"/>
            <a:r>
              <a:rPr lang="en-US" sz="1800" b="1" u="sng" dirty="0">
                <a:effectLst/>
                <a:latin typeface="Quattrocento Sans" panose="020B0502050000020003" pitchFamily="34" charset="0"/>
                <a:cs typeface="Arial" pitchFamily="34" charset="0"/>
              </a:rPr>
              <a:t>Logistic Regression (LR) Results</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Achieved outstanding performance in predicting heart disease.</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Accuracy was 90%- effectively classified patients into positive and negative categories (presence and no presence of heart disease).</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Precision, recall, and F1-score were also 90%. </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The confusion matrix accurately predicted: </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True Negatives (TN): 27 cases with no heart disease</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True Positives (TP) : 28 cases with heart disease</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False Positives (FP): 2 cases misclassified as heart disease</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False Negative (FN): 4 cases of heart disease were missed</a:t>
            </a:r>
          </a:p>
          <a:p>
            <a:pPr marL="285750" indent="-285750" algn="just" rtl="0" fontAlgn="base">
              <a:buFont typeface="Arial" panose="020B0604020202020204" pitchFamily="34" charset="0"/>
              <a:buChar char="•"/>
            </a:pPr>
            <a:endParaRPr lang="en-US" sz="1600" dirty="0">
              <a:effectLst/>
              <a:latin typeface="Quattrocento Sans" panose="020B0502050000020003" pitchFamily="34" charset="0"/>
              <a:cs typeface="Arial" pitchFamily="34" charset="0"/>
            </a:endParaRPr>
          </a:p>
        </p:txBody>
      </p:sp>
      <p:pic>
        <p:nvPicPr>
          <p:cNvPr id="1026" name="Picture 2" descr="A yellow and purple squares with numbers and a green line&#10;&#10;Description automatically generated">
            <a:extLst>
              <a:ext uri="{FF2B5EF4-FFF2-40B4-BE49-F238E27FC236}">
                <a16:creationId xmlns:a16="http://schemas.microsoft.com/office/drawing/2014/main" id="{7BF437EC-637F-31F3-3BF6-2DB75255DD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1139" y="8812227"/>
            <a:ext cx="4689522" cy="40827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19">
            <a:extLst>
              <a:ext uri="{FF2B5EF4-FFF2-40B4-BE49-F238E27FC236}">
                <a16:creationId xmlns:a16="http://schemas.microsoft.com/office/drawing/2014/main" id="{E273BCC2-2F41-FB89-F7C7-116DEB73E894}"/>
              </a:ext>
            </a:extLst>
          </p:cNvPr>
          <p:cNvSpPr txBox="1">
            <a:spLocks noChangeArrowheads="1"/>
          </p:cNvSpPr>
          <p:nvPr/>
        </p:nvSpPr>
        <p:spPr bwMode="auto">
          <a:xfrm>
            <a:off x="16960800" y="12881314"/>
            <a:ext cx="7223942" cy="35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defTabSz="609630" eaLnBrk="1" hangingPunct="1">
              <a:lnSpc>
                <a:spcPct val="110000"/>
              </a:lnSpc>
            </a:pPr>
            <a:r>
              <a:rPr lang="en-US" sz="1800" b="1" dirty="0">
                <a:effectLst/>
                <a:latin typeface="Quattrocento Sans" panose="020B0502050000020003" pitchFamily="34" charset="0"/>
                <a:cs typeface="Arial" pitchFamily="34" charset="0"/>
              </a:rPr>
              <a:t>Figure 1: Confusion Matrix for Logistic Regression</a:t>
            </a:r>
          </a:p>
        </p:txBody>
      </p:sp>
      <p:sp>
        <p:nvSpPr>
          <p:cNvPr id="4" name="TextBox 19">
            <a:extLst>
              <a:ext uri="{FF2B5EF4-FFF2-40B4-BE49-F238E27FC236}">
                <a16:creationId xmlns:a16="http://schemas.microsoft.com/office/drawing/2014/main" id="{DA070C5A-E6E7-52F3-202E-F10271B528D9}"/>
              </a:ext>
            </a:extLst>
          </p:cNvPr>
          <p:cNvSpPr txBox="1">
            <a:spLocks noChangeArrowheads="1"/>
          </p:cNvSpPr>
          <p:nvPr/>
        </p:nvSpPr>
        <p:spPr bwMode="auto">
          <a:xfrm>
            <a:off x="16648471" y="13386478"/>
            <a:ext cx="7848600" cy="307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rtl="0" fontAlgn="base"/>
            <a:r>
              <a:rPr lang="en-US" sz="1800" b="1" u="sng" dirty="0">
                <a:effectLst/>
                <a:latin typeface="Quattrocento Sans" panose="020B0502050000020003" pitchFamily="34" charset="0"/>
                <a:cs typeface="Arial" pitchFamily="34" charset="0"/>
              </a:rPr>
              <a:t>Gaussian Naïve Bayes Matrix (GNB) Results</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Achieved reasonable performance in predicting heart disease.</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Accuracy was 84%- somewhat effectively classified patients into positive and negative categories (presence and no presence of heart disease).</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Precision and recall were 84%. F1-score was 83%.</a:t>
            </a:r>
          </a:p>
          <a:p>
            <a:pPr marL="285750" indent="-285750" algn="just" rtl="0" fontAlgn="base">
              <a:buFont typeface="Arial" panose="020B0604020202020204" pitchFamily="34" charset="0"/>
              <a:buChar char="•"/>
            </a:pPr>
            <a:r>
              <a:rPr lang="en-US" sz="1800" dirty="0">
                <a:effectLst/>
                <a:latin typeface="Quattrocento Sans" panose="020B0502050000020003" pitchFamily="34" charset="0"/>
                <a:cs typeface="Arial" pitchFamily="34" charset="0"/>
              </a:rPr>
              <a:t>The confusion matrix accurately predicted: </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True Negatives (TN): 36 cases with no heart disease</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True Positives (TP) : 40 cases with heart disease</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False Positives (FP): 5 cases misclassified as heart disease</a:t>
            </a:r>
          </a:p>
          <a:p>
            <a:pPr marL="1428750" lvl="2"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False Negative (FN): 10 cases of heart disease were missed</a:t>
            </a:r>
          </a:p>
          <a:p>
            <a:pPr marL="285750" indent="-285750" algn="just" rtl="0" fontAlgn="base">
              <a:buFont typeface="Arial" panose="020B0604020202020204" pitchFamily="34" charset="0"/>
              <a:buChar char="•"/>
            </a:pPr>
            <a:endParaRPr lang="en-US" sz="1600" dirty="0">
              <a:effectLst/>
              <a:latin typeface="Quattrocento Sans" panose="020B0502050000020003" pitchFamily="34" charset="0"/>
              <a:cs typeface="Arial" pitchFamily="34" charset="0"/>
            </a:endParaRPr>
          </a:p>
        </p:txBody>
      </p:sp>
      <p:pic>
        <p:nvPicPr>
          <p:cNvPr id="1028" name="Picture 4" descr="A chart of different colored squares&#10;&#10;Description automatically generated">
            <a:extLst>
              <a:ext uri="{FF2B5EF4-FFF2-40B4-BE49-F238E27FC236}">
                <a16:creationId xmlns:a16="http://schemas.microsoft.com/office/drawing/2014/main" id="{AF298691-C6A4-A5AD-A63D-87CF82BC34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48369" y="16418324"/>
            <a:ext cx="4775062" cy="4183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9">
            <a:extLst>
              <a:ext uri="{FF2B5EF4-FFF2-40B4-BE49-F238E27FC236}">
                <a16:creationId xmlns:a16="http://schemas.microsoft.com/office/drawing/2014/main" id="{7136213D-9D32-B1BF-26A0-07C8169D26DC}"/>
              </a:ext>
            </a:extLst>
          </p:cNvPr>
          <p:cNvSpPr txBox="1">
            <a:spLocks noChangeArrowheads="1"/>
          </p:cNvSpPr>
          <p:nvPr/>
        </p:nvSpPr>
        <p:spPr bwMode="auto">
          <a:xfrm>
            <a:off x="16923929" y="20638301"/>
            <a:ext cx="7223942" cy="35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defTabSz="609630" eaLnBrk="1" hangingPunct="1">
              <a:lnSpc>
                <a:spcPct val="110000"/>
              </a:lnSpc>
            </a:pPr>
            <a:r>
              <a:rPr lang="en-US" sz="1800" b="1" dirty="0">
                <a:effectLst/>
                <a:latin typeface="Quattrocento Sans" panose="020B0502050000020003" pitchFamily="34" charset="0"/>
                <a:cs typeface="Arial" pitchFamily="34" charset="0"/>
              </a:rPr>
              <a:t>Figure 1: Confusion Matrix for Gaussian Naïve Bayes</a:t>
            </a:r>
          </a:p>
        </p:txBody>
      </p:sp>
      <p:graphicFrame>
        <p:nvGraphicFramePr>
          <p:cNvPr id="8" name="Table 7">
            <a:extLst>
              <a:ext uri="{FF2B5EF4-FFF2-40B4-BE49-F238E27FC236}">
                <a16:creationId xmlns:a16="http://schemas.microsoft.com/office/drawing/2014/main" id="{E2B54CA3-A337-190E-6C81-68FB528FE02C}"/>
              </a:ext>
            </a:extLst>
          </p:cNvPr>
          <p:cNvGraphicFramePr>
            <a:graphicFrameLocks noGrp="1"/>
          </p:cNvGraphicFramePr>
          <p:nvPr>
            <p:extLst>
              <p:ext uri="{D42A27DB-BD31-4B8C-83A1-F6EECF244321}">
                <p14:modId xmlns:p14="http://schemas.microsoft.com/office/powerpoint/2010/main" val="2214891170"/>
              </p:ext>
            </p:extLst>
          </p:nvPr>
        </p:nvGraphicFramePr>
        <p:xfrm>
          <a:off x="25157138" y="6887917"/>
          <a:ext cx="7369247" cy="1854200"/>
        </p:xfrm>
        <a:graphic>
          <a:graphicData uri="http://schemas.openxmlformats.org/drawingml/2006/table">
            <a:tbl>
              <a:tblPr firstRow="1" bandRow="1">
                <a:tableStyleId>{073A0DAA-6AF3-43AB-8588-CEC1D06C72B9}</a:tableStyleId>
              </a:tblPr>
              <a:tblGrid>
                <a:gridCol w="1224906">
                  <a:extLst>
                    <a:ext uri="{9D8B030D-6E8A-4147-A177-3AD203B41FA5}">
                      <a16:colId xmlns:a16="http://schemas.microsoft.com/office/drawing/2014/main" val="3129957589"/>
                    </a:ext>
                  </a:extLst>
                </a:gridCol>
                <a:gridCol w="2986787">
                  <a:extLst>
                    <a:ext uri="{9D8B030D-6E8A-4147-A177-3AD203B41FA5}">
                      <a16:colId xmlns:a16="http://schemas.microsoft.com/office/drawing/2014/main" val="1727085790"/>
                    </a:ext>
                  </a:extLst>
                </a:gridCol>
                <a:gridCol w="3157554">
                  <a:extLst>
                    <a:ext uri="{9D8B030D-6E8A-4147-A177-3AD203B41FA5}">
                      <a16:colId xmlns:a16="http://schemas.microsoft.com/office/drawing/2014/main" val="1864511429"/>
                    </a:ext>
                  </a:extLst>
                </a:gridCol>
              </a:tblGrid>
              <a:tr h="370840">
                <a:tc>
                  <a:txBody>
                    <a:bodyPr/>
                    <a:lstStyle/>
                    <a:p>
                      <a:pPr algn="ctr"/>
                      <a:r>
                        <a:rPr lang="en-US" sz="1800" dirty="0"/>
                        <a:t>Metric</a:t>
                      </a:r>
                    </a:p>
                  </a:txBody>
                  <a:tcPr/>
                </a:tc>
                <a:tc>
                  <a:txBody>
                    <a:bodyPr/>
                    <a:lstStyle/>
                    <a:p>
                      <a:pPr algn="ctr"/>
                      <a:r>
                        <a:rPr lang="en-US" sz="1800" dirty="0"/>
                        <a:t>Logistic Regression Results</a:t>
                      </a:r>
                    </a:p>
                  </a:txBody>
                  <a:tcPr/>
                </a:tc>
                <a:tc>
                  <a:txBody>
                    <a:bodyPr/>
                    <a:lstStyle/>
                    <a:p>
                      <a:pPr algn="ctr"/>
                      <a:r>
                        <a:rPr lang="en-US" sz="1800" dirty="0"/>
                        <a:t>Gaussian Naïve Bayes Results</a:t>
                      </a:r>
                    </a:p>
                  </a:txBody>
                  <a:tcPr/>
                </a:tc>
                <a:extLst>
                  <a:ext uri="{0D108BD9-81ED-4DB2-BD59-A6C34878D82A}">
                    <a16:rowId xmlns:a16="http://schemas.microsoft.com/office/drawing/2014/main" val="2784630081"/>
                  </a:ext>
                </a:extLst>
              </a:tr>
              <a:tr h="370840">
                <a:tc>
                  <a:txBody>
                    <a:bodyPr/>
                    <a:lstStyle/>
                    <a:p>
                      <a:pPr algn="ctr"/>
                      <a:r>
                        <a:rPr lang="en-US" sz="1800" dirty="0"/>
                        <a:t>Accuracy</a:t>
                      </a:r>
                    </a:p>
                  </a:txBody>
                  <a:tcPr/>
                </a:tc>
                <a:tc>
                  <a:txBody>
                    <a:bodyPr/>
                    <a:lstStyle/>
                    <a:p>
                      <a:pPr algn="ctr"/>
                      <a:r>
                        <a:rPr lang="en-US" sz="1800" dirty="0"/>
                        <a:t>90%</a:t>
                      </a:r>
                    </a:p>
                  </a:txBody>
                  <a:tcPr/>
                </a:tc>
                <a:tc>
                  <a:txBody>
                    <a:bodyPr/>
                    <a:lstStyle/>
                    <a:p>
                      <a:pPr algn="ctr"/>
                      <a:r>
                        <a:rPr lang="en-US" sz="1800" dirty="0"/>
                        <a:t>84%</a:t>
                      </a:r>
                    </a:p>
                  </a:txBody>
                  <a:tcPr/>
                </a:tc>
                <a:extLst>
                  <a:ext uri="{0D108BD9-81ED-4DB2-BD59-A6C34878D82A}">
                    <a16:rowId xmlns:a16="http://schemas.microsoft.com/office/drawing/2014/main" val="3688514224"/>
                  </a:ext>
                </a:extLst>
              </a:tr>
              <a:tr h="370840">
                <a:tc>
                  <a:txBody>
                    <a:bodyPr/>
                    <a:lstStyle/>
                    <a:p>
                      <a:pPr algn="ctr"/>
                      <a:r>
                        <a:rPr lang="en-US" sz="1800" dirty="0"/>
                        <a:t>Precision</a:t>
                      </a:r>
                    </a:p>
                  </a:txBody>
                  <a:tcPr/>
                </a:tc>
                <a:tc>
                  <a:txBody>
                    <a:bodyPr/>
                    <a:lstStyle/>
                    <a:p>
                      <a:pPr algn="ctr"/>
                      <a:r>
                        <a:rPr lang="en-US" sz="1800" dirty="0"/>
                        <a:t>90%</a:t>
                      </a:r>
                    </a:p>
                  </a:txBody>
                  <a:tcPr/>
                </a:tc>
                <a:tc>
                  <a:txBody>
                    <a:bodyPr/>
                    <a:lstStyle/>
                    <a:p>
                      <a:pPr algn="ctr"/>
                      <a:r>
                        <a:rPr lang="en-US" sz="1800" dirty="0"/>
                        <a:t>84%</a:t>
                      </a:r>
                    </a:p>
                  </a:txBody>
                  <a:tcPr/>
                </a:tc>
                <a:extLst>
                  <a:ext uri="{0D108BD9-81ED-4DB2-BD59-A6C34878D82A}">
                    <a16:rowId xmlns:a16="http://schemas.microsoft.com/office/drawing/2014/main" val="1137738819"/>
                  </a:ext>
                </a:extLst>
              </a:tr>
              <a:tr h="370840">
                <a:tc>
                  <a:txBody>
                    <a:bodyPr/>
                    <a:lstStyle/>
                    <a:p>
                      <a:pPr algn="ctr"/>
                      <a:r>
                        <a:rPr lang="en-US" sz="1800" dirty="0"/>
                        <a:t>Recall</a:t>
                      </a:r>
                    </a:p>
                  </a:txBody>
                  <a:tcPr/>
                </a:tc>
                <a:tc>
                  <a:txBody>
                    <a:bodyPr/>
                    <a:lstStyle/>
                    <a:p>
                      <a:pPr algn="ctr"/>
                      <a:r>
                        <a:rPr lang="en-US" sz="1800" dirty="0"/>
                        <a:t>90%</a:t>
                      </a:r>
                    </a:p>
                  </a:txBody>
                  <a:tcPr/>
                </a:tc>
                <a:tc>
                  <a:txBody>
                    <a:bodyPr/>
                    <a:lstStyle/>
                    <a:p>
                      <a:pPr algn="ctr"/>
                      <a:r>
                        <a:rPr lang="en-US" sz="1800" dirty="0"/>
                        <a:t>84%</a:t>
                      </a:r>
                    </a:p>
                  </a:txBody>
                  <a:tcPr/>
                </a:tc>
                <a:extLst>
                  <a:ext uri="{0D108BD9-81ED-4DB2-BD59-A6C34878D82A}">
                    <a16:rowId xmlns:a16="http://schemas.microsoft.com/office/drawing/2014/main" val="755231540"/>
                  </a:ext>
                </a:extLst>
              </a:tr>
              <a:tr h="370840">
                <a:tc>
                  <a:txBody>
                    <a:bodyPr/>
                    <a:lstStyle/>
                    <a:p>
                      <a:pPr algn="ctr"/>
                      <a:r>
                        <a:rPr lang="en-US" sz="1800" dirty="0"/>
                        <a:t>F1-Score</a:t>
                      </a:r>
                    </a:p>
                  </a:txBody>
                  <a:tcPr/>
                </a:tc>
                <a:tc>
                  <a:txBody>
                    <a:bodyPr/>
                    <a:lstStyle/>
                    <a:p>
                      <a:pPr algn="ctr"/>
                      <a:r>
                        <a:rPr lang="en-US" sz="1800" dirty="0"/>
                        <a:t>90%</a:t>
                      </a:r>
                    </a:p>
                  </a:txBody>
                  <a:tcPr/>
                </a:tc>
                <a:tc>
                  <a:txBody>
                    <a:bodyPr/>
                    <a:lstStyle/>
                    <a:p>
                      <a:pPr algn="ctr"/>
                      <a:r>
                        <a:rPr lang="en-US" sz="1800" dirty="0"/>
                        <a:t>83%</a:t>
                      </a:r>
                    </a:p>
                  </a:txBody>
                  <a:tcPr/>
                </a:tc>
                <a:extLst>
                  <a:ext uri="{0D108BD9-81ED-4DB2-BD59-A6C34878D82A}">
                    <a16:rowId xmlns:a16="http://schemas.microsoft.com/office/drawing/2014/main" val="4114914453"/>
                  </a:ext>
                </a:extLst>
              </a:tr>
            </a:tbl>
          </a:graphicData>
        </a:graphic>
      </p:graphicFrame>
      <p:sp>
        <p:nvSpPr>
          <p:cNvPr id="9" name="TextBox 8">
            <a:extLst>
              <a:ext uri="{FF2B5EF4-FFF2-40B4-BE49-F238E27FC236}">
                <a16:creationId xmlns:a16="http://schemas.microsoft.com/office/drawing/2014/main" id="{3ED25C05-0A4E-CF1A-FF9F-D42B07F0D147}"/>
              </a:ext>
            </a:extLst>
          </p:cNvPr>
          <p:cNvSpPr txBox="1"/>
          <p:nvPr/>
        </p:nvSpPr>
        <p:spPr>
          <a:xfrm>
            <a:off x="25121135" y="9014253"/>
            <a:ext cx="7277092" cy="7848302"/>
          </a:xfrm>
          <a:prstGeom prst="rect">
            <a:avLst/>
          </a:prstGeom>
          <a:noFill/>
        </p:spPr>
        <p:txBody>
          <a:bodyPr wrap="square" rtlCol="0">
            <a:spAutoFit/>
          </a:bodyPr>
          <a:lstStyle/>
          <a:p>
            <a:pPr algn="just" rtl="0" fontAlgn="base"/>
            <a:r>
              <a:rPr lang="en-US" sz="1800" dirty="0">
                <a:effectLst/>
                <a:latin typeface="Quattrocento Sans" panose="020B0502050000020003" pitchFamily="34" charset="0"/>
                <a:cs typeface="Arial" pitchFamily="34" charset="0"/>
              </a:rPr>
              <a:t>Logistic Regression outperformed Gaussian </a:t>
            </a:r>
            <a:r>
              <a:rPr lang="en-US" sz="1800" dirty="0" err="1">
                <a:effectLst/>
                <a:latin typeface="Quattrocento Sans" panose="020B0502050000020003" pitchFamily="34" charset="0"/>
                <a:cs typeface="Arial" pitchFamily="34" charset="0"/>
              </a:rPr>
              <a:t>Naives</a:t>
            </a:r>
            <a:r>
              <a:rPr lang="en-US" sz="1800" dirty="0">
                <a:effectLst/>
                <a:latin typeface="Quattrocento Sans" panose="020B0502050000020003" pitchFamily="34" charset="0"/>
                <a:cs typeface="Arial" pitchFamily="34" charset="0"/>
              </a:rPr>
              <a:t> Bayes across all key metrics. The model demonstrates a better handling of correlated features making it more effective for the prediction of heart disease. In contrast, Gaussian Naïve Bayes struggled with correlated features due to its’ assumption of feature independence. This resulted in a higher number of false negatives ultimately impacting recall.</a:t>
            </a:r>
          </a:p>
          <a:p>
            <a:pPr algn="just" rtl="0" fontAlgn="base"/>
            <a:endParaRPr lang="en-US" sz="1800" dirty="0">
              <a:effectLst/>
              <a:latin typeface="Quattrocento Sans" panose="020B0502050000020003" pitchFamily="34" charset="0"/>
              <a:cs typeface="Arial" pitchFamily="34" charset="0"/>
            </a:endParaRPr>
          </a:p>
          <a:p>
            <a:pPr algn="just" rtl="0" fontAlgn="base"/>
            <a:r>
              <a:rPr lang="en-US" sz="1800" dirty="0">
                <a:effectLst/>
                <a:latin typeface="Quattrocento Sans" panose="020B0502050000020003" pitchFamily="34" charset="0"/>
                <a:cs typeface="Arial" pitchFamily="34" charset="0"/>
              </a:rPr>
              <a:t>When comparing misclassification found in the confusion matrices:</a:t>
            </a:r>
          </a:p>
          <a:p>
            <a:pPr marL="612282" lvl="1"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FP: Both models showed low false positives with more from GNB. False positives leads to unnecessary testing and stress.</a:t>
            </a:r>
          </a:p>
          <a:p>
            <a:pPr marL="612282" lvl="1" indent="-285750" algn="just">
              <a:buFont typeface="Arial" panose="020B0604020202020204" pitchFamily="34" charset="0"/>
              <a:buChar char="•"/>
            </a:pPr>
            <a:r>
              <a:rPr lang="en-US" sz="1800" dirty="0">
                <a:effectLst/>
                <a:latin typeface="Quattrocento Sans" panose="020B0502050000020003" pitchFamily="34" charset="0"/>
                <a:cs typeface="Arial" pitchFamily="34" charset="0"/>
              </a:rPr>
              <a:t>FN: GNB had 10 false negatives while LR had 4. Missing true heart disease could delay-life saving treatments.</a:t>
            </a:r>
          </a:p>
          <a:p>
            <a:pPr algn="just" rtl="0" fontAlgn="base"/>
            <a:endParaRPr lang="en-US" sz="1800" dirty="0">
              <a:effectLst/>
              <a:latin typeface="Quattrocento Sans" panose="020B0502050000020003" pitchFamily="34" charset="0"/>
              <a:cs typeface="Arial" pitchFamily="34" charset="0"/>
            </a:endParaRPr>
          </a:p>
          <a:p>
            <a:pPr algn="just" rtl="0" fontAlgn="base"/>
            <a:r>
              <a:rPr lang="en-US" sz="1800" dirty="0">
                <a:effectLst/>
                <a:latin typeface="Quattrocento Sans" panose="020B0502050000020003" pitchFamily="34" charset="0"/>
                <a:cs typeface="Arial" pitchFamily="34" charset="0"/>
              </a:rPr>
              <a:t>Features like </a:t>
            </a:r>
            <a:r>
              <a:rPr lang="en-US" sz="1800" dirty="0" err="1">
                <a:effectLst/>
                <a:latin typeface="Quattrocento Sans" panose="020B0502050000020003" pitchFamily="34" charset="0"/>
                <a:cs typeface="Arial" pitchFamily="34" charset="0"/>
              </a:rPr>
              <a:t>oldpeak</a:t>
            </a:r>
            <a:r>
              <a:rPr lang="en-US" sz="1800" dirty="0">
                <a:effectLst/>
                <a:latin typeface="Quattrocento Sans" panose="020B0502050000020003" pitchFamily="34" charset="0"/>
                <a:cs typeface="Arial" pitchFamily="34" charset="0"/>
              </a:rPr>
              <a:t> (ST Depression) and </a:t>
            </a:r>
            <a:r>
              <a:rPr lang="en-US" sz="1800" dirty="0" err="1">
                <a:effectLst/>
                <a:latin typeface="Quattrocento Sans" panose="020B0502050000020003" pitchFamily="34" charset="0"/>
                <a:cs typeface="Arial" pitchFamily="34" charset="0"/>
              </a:rPr>
              <a:t>thalach</a:t>
            </a:r>
            <a:r>
              <a:rPr lang="en-US" sz="1800" dirty="0">
                <a:effectLst/>
                <a:latin typeface="Quattrocento Sans" panose="020B0502050000020003" pitchFamily="34" charset="0"/>
                <a:cs typeface="Arial" pitchFamily="34" charset="0"/>
              </a:rPr>
              <a:t> (maximum heart rate achieved) may contribute to misclassifications. </a:t>
            </a:r>
          </a:p>
          <a:p>
            <a:pPr algn="just" rtl="0" fontAlgn="base"/>
            <a:endParaRPr lang="en-US" sz="1800" dirty="0">
              <a:effectLst/>
              <a:latin typeface="Quattrocento Sans" panose="020B0502050000020003" pitchFamily="34" charset="0"/>
              <a:cs typeface="Arial" pitchFamily="34" charset="0"/>
            </a:endParaRPr>
          </a:p>
          <a:p>
            <a:pPr algn="just" rtl="0" fontAlgn="base"/>
            <a:r>
              <a:rPr lang="en-US" sz="1800" dirty="0">
                <a:effectLst/>
                <a:latin typeface="Quattrocento Sans" panose="020B0502050000020003" pitchFamily="34" charset="0"/>
                <a:cs typeface="Arial" pitchFamily="34" charset="0"/>
              </a:rPr>
              <a:t>Both models could benefit form feature engineering or additional </a:t>
            </a:r>
            <a:r>
              <a:rPr lang="en-US" sz="1800" dirty="0" err="1">
                <a:effectLst/>
                <a:latin typeface="Quattrocento Sans" panose="020B0502050000020003" pitchFamily="34" charset="0"/>
                <a:cs typeface="Arial" pitchFamily="34" charset="0"/>
              </a:rPr>
              <a:t>ensembling</a:t>
            </a:r>
            <a:r>
              <a:rPr lang="en-US" sz="1800" dirty="0">
                <a:effectLst/>
                <a:latin typeface="Quattrocento Sans" panose="020B0502050000020003" pitchFamily="34" charset="0"/>
                <a:cs typeface="Arial" pitchFamily="34" charset="0"/>
              </a:rPr>
              <a:t> techniques to handle complex decision boundaries.</a:t>
            </a:r>
          </a:p>
          <a:p>
            <a:pPr algn="just" rtl="0" fontAlgn="base"/>
            <a:endParaRPr lang="en-US" sz="1800" dirty="0">
              <a:effectLst/>
              <a:latin typeface="Quattrocento Sans" panose="020B0502050000020003" pitchFamily="34" charset="0"/>
              <a:cs typeface="Arial" pitchFamily="34" charset="0"/>
            </a:endParaRPr>
          </a:p>
          <a:p>
            <a:pPr algn="just" rtl="0" fontAlgn="base"/>
            <a:r>
              <a:rPr lang="en-US" sz="1800" dirty="0">
                <a:effectLst/>
                <a:latin typeface="Quattrocento Sans" panose="020B0502050000020003" pitchFamily="34" charset="0"/>
                <a:cs typeface="Arial" pitchFamily="34" charset="0"/>
              </a:rPr>
              <a:t> These performance metrics, as shown below in table 2,  highlight the importance of Logistic Regression where accuracy and integrability are essential specifically in healthcare decision-making. Logistic </a:t>
            </a:r>
            <a:r>
              <a:rPr lang="en-US" sz="1800" dirty="0" err="1">
                <a:effectLst/>
                <a:latin typeface="Quattrocento Sans" panose="020B0502050000020003" pitchFamily="34" charset="0"/>
                <a:cs typeface="Arial" pitchFamily="34" charset="0"/>
              </a:rPr>
              <a:t>Regressioin</a:t>
            </a:r>
            <a:r>
              <a:rPr lang="en-US" sz="1800" dirty="0">
                <a:effectLst/>
                <a:latin typeface="Quattrocento Sans" panose="020B0502050000020003" pitchFamily="34" charset="0"/>
                <a:cs typeface="Arial" pitchFamily="34" charset="0"/>
              </a:rPr>
              <a:t> demonstrates a better balance between precision and recall, making it the more reliable model for this dataset. Gaussian Naïve </a:t>
            </a:r>
            <a:r>
              <a:rPr lang="en-US" sz="1800" dirty="0" err="1">
                <a:effectLst/>
                <a:latin typeface="Quattrocento Sans" panose="020B0502050000020003" pitchFamily="34" charset="0"/>
                <a:cs typeface="Arial" pitchFamily="34" charset="0"/>
              </a:rPr>
              <a:t>Baives</a:t>
            </a:r>
            <a:r>
              <a:rPr lang="en-US" sz="1800" dirty="0">
                <a:effectLst/>
                <a:latin typeface="Quattrocento Sans" panose="020B0502050000020003" pitchFamily="34" charset="0"/>
                <a:cs typeface="Arial" pitchFamily="34" charset="0"/>
              </a:rPr>
              <a:t>, although computationally simpler, struggled to provide reliable results.</a:t>
            </a:r>
          </a:p>
          <a:p>
            <a:pPr algn="just" rtl="0" fontAlgn="base"/>
            <a:endParaRPr lang="en-US" sz="1800" dirty="0">
              <a:effectLst/>
              <a:latin typeface="Quattrocento Sans" panose="020B0502050000020003" pitchFamily="34" charset="0"/>
              <a:cs typeface="Arial" pitchFamily="34" charset="0"/>
            </a:endParaRPr>
          </a:p>
          <a:p>
            <a:pPr algn="just" rtl="0" fontAlgn="base"/>
            <a:endParaRPr lang="en-US" sz="1800" dirty="0">
              <a:effectLst/>
              <a:latin typeface="Quattrocento Sans" panose="020B0502050000020003" pitchFamily="34" charset="0"/>
              <a:cs typeface="Arial" pitchFamily="34" charset="0"/>
            </a:endParaRPr>
          </a:p>
          <a:p>
            <a:pPr algn="just" rtl="0" fontAlgn="base"/>
            <a:endParaRPr lang="en-US" sz="1800" dirty="0">
              <a:effectLst/>
              <a:latin typeface="Quattrocento Sans" panose="020B0502050000020003" pitchFamily="34" charset="0"/>
              <a:cs typeface="Arial" pitchFamily="34" charset="0"/>
            </a:endParaRPr>
          </a:p>
        </p:txBody>
      </p:sp>
      <p:sp>
        <p:nvSpPr>
          <p:cNvPr id="10" name="TextBox 19">
            <a:extLst>
              <a:ext uri="{FF2B5EF4-FFF2-40B4-BE49-F238E27FC236}">
                <a16:creationId xmlns:a16="http://schemas.microsoft.com/office/drawing/2014/main" id="{14BE8792-09E1-85D2-6950-B817D76F0B6B}"/>
              </a:ext>
            </a:extLst>
          </p:cNvPr>
          <p:cNvSpPr txBox="1">
            <a:spLocks noChangeArrowheads="1"/>
          </p:cNvSpPr>
          <p:nvPr/>
        </p:nvSpPr>
        <p:spPr bwMode="auto">
          <a:xfrm>
            <a:off x="25193987" y="6471958"/>
            <a:ext cx="7223942" cy="355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defTabSz="609630" eaLnBrk="1" hangingPunct="1">
              <a:lnSpc>
                <a:spcPct val="110000"/>
              </a:lnSpc>
            </a:pPr>
            <a:r>
              <a:rPr lang="en-US" sz="1800" b="1" dirty="0">
                <a:effectLst/>
                <a:latin typeface="Quattrocento Sans" panose="020B0502050000020003" pitchFamily="34" charset="0"/>
                <a:cs typeface="Arial" pitchFamily="34" charset="0"/>
              </a:rPr>
              <a:t>Table 1: Description of Dataset</a:t>
            </a:r>
          </a:p>
        </p:txBody>
      </p:sp>
      <p:sp>
        <p:nvSpPr>
          <p:cNvPr id="11" name="Rectangle 10">
            <a:extLst>
              <a:ext uri="{FF2B5EF4-FFF2-40B4-BE49-F238E27FC236}">
                <a16:creationId xmlns:a16="http://schemas.microsoft.com/office/drawing/2014/main" id="{F5D67B4B-A9EB-DAE2-500D-19B998C39052}"/>
              </a:ext>
            </a:extLst>
          </p:cNvPr>
          <p:cNvSpPr/>
          <p:nvPr/>
        </p:nvSpPr>
        <p:spPr>
          <a:xfrm>
            <a:off x="25064069" y="19931875"/>
            <a:ext cx="7570324" cy="1368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13" name="Rectangle 10">
            <a:extLst>
              <a:ext uri="{FF2B5EF4-FFF2-40B4-BE49-F238E27FC236}">
                <a16:creationId xmlns:a16="http://schemas.microsoft.com/office/drawing/2014/main" id="{28521D54-A2BC-58DA-0178-82B4FC33EA35}"/>
              </a:ext>
            </a:extLst>
          </p:cNvPr>
          <p:cNvSpPr>
            <a:spLocks noChangeArrowheads="1"/>
          </p:cNvSpPr>
          <p:nvPr/>
        </p:nvSpPr>
        <p:spPr bwMode="auto">
          <a:xfrm>
            <a:off x="25058266" y="19431000"/>
            <a:ext cx="7570324" cy="582201"/>
          </a:xfrm>
          <a:prstGeom prst="snipRoundRect">
            <a:avLst>
              <a:gd name="adj1" fmla="val 0"/>
              <a:gd name="adj2" fmla="val 46622"/>
            </a:avLst>
          </a:prstGeom>
          <a:solidFill>
            <a:schemeClr val="bg1">
              <a:lumMod val="50000"/>
            </a:schemeClr>
          </a:solidFill>
          <a:ln w="12700">
            <a:noFill/>
            <a:miter lim="800000"/>
          </a:ln>
        </p:spPr>
        <p:txBody>
          <a:bodyPr wrap="none" lIns="182880" tIns="48768" rIns="182880" bIns="45709" anchor="ctr" anchorCtr="0"/>
          <a:lstStyle>
            <a:defPPr>
              <a:defRPr kern="1200"/>
            </a:defPPr>
          </a:lstStyle>
          <a:p>
            <a:pPr defTabSz="3135215">
              <a:defRPr/>
            </a:pPr>
            <a:r>
              <a:rPr lang="en-US" sz="2400" b="1" dirty="0">
                <a:solidFill>
                  <a:schemeClr val="bg1"/>
                </a:solidFill>
                <a:effectLst/>
                <a:latin typeface="Quattrocento" panose="02020802030000000404" pitchFamily="18" charset="0"/>
              </a:rPr>
              <a:t>References</a:t>
            </a:r>
          </a:p>
        </p:txBody>
      </p:sp>
      <p:pic>
        <p:nvPicPr>
          <p:cNvPr id="1030" name="Picture 6" descr="Graphic Standards | WTAMU">
            <a:extLst>
              <a:ext uri="{FF2B5EF4-FFF2-40B4-BE49-F238E27FC236}">
                <a16:creationId xmlns:a16="http://schemas.microsoft.com/office/drawing/2014/main" id="{8F51C24D-796D-CCEA-B9A7-D4830C5E3B3C}"/>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25984200" y="1115421"/>
            <a:ext cx="4883442" cy="2357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3187</TotalTime>
  <Words>1444</Words>
  <Application>Microsoft Office PowerPoint</Application>
  <PresentationFormat>Custom</PresentationFormat>
  <Paragraphs>137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Quattrocento</vt:lpstr>
      <vt:lpstr>Quattrocento Sans</vt:lpstr>
      <vt:lpstr>Open Sans</vt:lpstr>
      <vt:lpstr>Times New Roman</vt:lpstr>
      <vt:lpstr>Cambria Math</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Alondra Rodriguez</cp:lastModifiedBy>
  <cp:revision>107</cp:revision>
  <cp:lastPrinted>2000-08-03T00:31:24Z</cp:lastPrinted>
  <dcterms:modified xsi:type="dcterms:W3CDTF">2024-12-04T05:29:01Z</dcterms:modified>
  <cp:category>research posters template</cp:category>
</cp:coreProperties>
</file>