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32918400" cy="21945600"/>
  <p:notesSz cx="9239250" cy="11982450"/>
  <p:embeddedFontLst>
    <p:embeddedFont>
      <p:font typeface="Cambria Math" panose="02040503050406030204" pitchFamily="18" charset="0"/>
      <p:regular r:id="rId5"/>
    </p:embeddedFont>
    <p:embeddedFont>
      <p:font typeface="Open Sans" panose="020B0606030504020204" pitchFamily="34" charset="0"/>
      <p:regular r:id="rId6"/>
    </p:embeddedFont>
    <p:embeddedFont>
      <p:font typeface="Quattrocento" panose="02020502030000000404" pitchFamily="18" charset="0"/>
      <p:regular r:id="rId7"/>
      <p:bold r:id="rId8"/>
    </p:embeddedFont>
    <p:embeddedFont>
      <p:font typeface="Quattrocento Sans" panose="020B0502050000020003" pitchFamily="34" charset="0"/>
      <p:regular r:id="rId9"/>
    </p:embeddedFont>
  </p:embeddedFontLst>
  <p:custDataLst>
    <p:tags r:id="rId10"/>
  </p:custDataLst>
  <p:defaultTextStyle>
    <a:defPPr>
      <a:defRPr lang="en-US"/>
    </a:defPPr>
    <a:lvl1pPr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1632661"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1959193"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2285726"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2612258"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7392" userDrawn="1">
          <p15:clr>
            <a:srgbClr val="A4A3A4"/>
          </p15:clr>
        </p15:guide>
        <p15:guide id="2" pos="100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28" d="100"/>
          <a:sy n="28" d="100"/>
        </p:scale>
        <p:origin x="450" y="552"/>
      </p:cViewPr>
      <p:guideLst>
        <p:guide orient="horz" pos="7392"/>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204913" y="889000"/>
            <a:ext cx="681513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Times New Roman" pitchFamily="18" charset="0"/>
        <a:ea typeface="+mn-ea"/>
        <a:cs typeface="+mn-cs"/>
      </a:defRPr>
    </a:lvl1pPr>
    <a:lvl2pPr marL="326532" algn="l" rtl="0" eaLnBrk="0" fontAlgn="base" hangingPunct="0">
      <a:spcBef>
        <a:spcPct val="30000"/>
      </a:spcBef>
      <a:spcAft>
        <a:spcPct val="0"/>
      </a:spcAft>
      <a:defRPr sz="857" kern="1200">
        <a:solidFill>
          <a:schemeClr val="tx1"/>
        </a:solidFill>
        <a:latin typeface="Times New Roman" pitchFamily="18" charset="0"/>
        <a:ea typeface="+mn-ea"/>
        <a:cs typeface="+mn-cs"/>
      </a:defRPr>
    </a:lvl2pPr>
    <a:lvl3pPr marL="653064" algn="l" rtl="0" eaLnBrk="0" fontAlgn="base" hangingPunct="0">
      <a:spcBef>
        <a:spcPct val="30000"/>
      </a:spcBef>
      <a:spcAft>
        <a:spcPct val="0"/>
      </a:spcAft>
      <a:defRPr sz="857" kern="1200">
        <a:solidFill>
          <a:schemeClr val="tx1"/>
        </a:solidFill>
        <a:latin typeface="Times New Roman" pitchFamily="18" charset="0"/>
        <a:ea typeface="+mn-ea"/>
        <a:cs typeface="+mn-cs"/>
      </a:defRPr>
    </a:lvl3pPr>
    <a:lvl4pPr marL="979597" algn="l" rtl="0" eaLnBrk="0" fontAlgn="base" hangingPunct="0">
      <a:spcBef>
        <a:spcPct val="30000"/>
      </a:spcBef>
      <a:spcAft>
        <a:spcPct val="0"/>
      </a:spcAft>
      <a:defRPr sz="857" kern="1200">
        <a:solidFill>
          <a:schemeClr val="tx1"/>
        </a:solidFill>
        <a:latin typeface="Times New Roman" pitchFamily="18" charset="0"/>
        <a:ea typeface="+mn-ea"/>
        <a:cs typeface="+mn-cs"/>
      </a:defRPr>
    </a:lvl4pPr>
    <a:lvl5pPr marL="1306129" algn="l" rtl="0" eaLnBrk="0" fontAlgn="base" hangingPunct="0">
      <a:spcBef>
        <a:spcPct val="30000"/>
      </a:spcBef>
      <a:spcAft>
        <a:spcPct val="0"/>
      </a:spcAft>
      <a:defRPr sz="857" kern="1200">
        <a:solidFill>
          <a:schemeClr val="tx1"/>
        </a:solidFill>
        <a:latin typeface="Times New Roman" pitchFamily="18"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204913" y="889000"/>
            <a:ext cx="681513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6817784"/>
            <a:ext cx="27980218" cy="4703233"/>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12435417"/>
            <a:ext cx="23042032" cy="5609167"/>
          </a:xfrm>
          <a:prstGeom prst="rect">
            <a:avLst/>
          </a:prstGeo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10" y="5120217"/>
            <a:ext cx="29626982" cy="144832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878417"/>
            <a:ext cx="7406217" cy="18725093"/>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08" y="878417"/>
            <a:ext cx="22119168" cy="187250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1645710" y="5120217"/>
            <a:ext cx="29626982" cy="14483293"/>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0218" cy="4358217"/>
          </a:xfrm>
          <a:prstGeom prst="rect">
            <a:avLst/>
          </a:prstGeo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6" y="9301692"/>
            <a:ext cx="27980218" cy="4800600"/>
          </a:xfrm>
          <a:prstGeom prst="rect">
            <a:avLst/>
          </a:prstGeo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709" y="5120217"/>
            <a:ext cx="14762691"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5120217"/>
            <a:ext cx="14762693"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4912784"/>
            <a:ext cx="14544675"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709" y="6959601"/>
            <a:ext cx="14544675"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4912784"/>
            <a:ext cx="14551027"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1666" y="6959601"/>
            <a:ext cx="14551027"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4184"/>
            <a:ext cx="10829925" cy="3717925"/>
          </a:xfrm>
          <a:prstGeom prst="rect">
            <a:avLst/>
          </a:prstGeo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2870392" y="874184"/>
            <a:ext cx="18402300" cy="18729325"/>
          </a:xfrm>
          <a:prstGeom prst="rect">
            <a:avLst/>
          </a:prstGeo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109"/>
            <a:ext cx="10829925" cy="15011400"/>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15361710"/>
            <a:ext cx="19750618" cy="1813983"/>
          </a:xfrm>
          <a:prstGeom prst="rect">
            <a:avLst/>
          </a:prstGeo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6452659" y="1961093"/>
            <a:ext cx="19750618" cy="13166725"/>
          </a:xfrm>
          <a:prstGeom prst="rect">
            <a:avLst/>
          </a:prstGeo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2659" y="17175693"/>
            <a:ext cx="19750618" cy="2574925"/>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0972800"/>
            <a:ext cx="14274800" cy="3937000"/>
          </a:xfrm>
          <a:prstGeom prst="rect">
            <a:avLst/>
          </a:prstGeom>
        </p:spPr>
      </p:pic>
      <p:pic>
        <p:nvPicPr>
          <p:cNvPr id="3" name="New picture"/>
          <p:cNvPicPr/>
          <p:nvPr/>
        </p:nvPicPr>
        <p:blipFill>
          <a:blip r:embed="rId13"/>
          <a:stretch>
            <a:fillRect/>
          </a:stretch>
        </p:blipFill>
        <p:spPr>
          <a:xfrm rot="5400000">
            <a:off x="29718000" y="10972800"/>
            <a:ext cx="14274800" cy="3937000"/>
          </a:xfrm>
          <a:prstGeom prst="rect">
            <a:avLst/>
          </a:prstGeom>
        </p:spPr>
      </p:pic>
      <p:pic>
        <p:nvPicPr>
          <p:cNvPr id="4" name="New picture"/>
          <p:cNvPicPr/>
          <p:nvPr/>
        </p:nvPicPr>
        <p:blipFill>
          <a:blip r:embed="rId14"/>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050094" rtl="0" eaLnBrk="0" fontAlgn="base" hangingPunct="0">
        <a:spcBef>
          <a:spcPct val="0"/>
        </a:spcBef>
        <a:spcAft>
          <a:spcPct val="0"/>
        </a:spcAft>
        <a:defRPr sz="9867">
          <a:solidFill>
            <a:schemeClr val="tx2"/>
          </a:solidFill>
          <a:latin typeface="+mj-lt"/>
          <a:ea typeface="+mj-ea"/>
          <a:cs typeface="+mj-cs"/>
        </a:defRPr>
      </a:lvl1pPr>
      <a:lvl2pPr algn="ctr" defTabSz="2050094" rtl="0" eaLnBrk="0" fontAlgn="base" hangingPunct="0">
        <a:spcBef>
          <a:spcPct val="0"/>
        </a:spcBef>
        <a:spcAft>
          <a:spcPct val="0"/>
        </a:spcAft>
        <a:defRPr sz="9867">
          <a:solidFill>
            <a:schemeClr val="tx2"/>
          </a:solidFill>
          <a:latin typeface="Times New Roman" pitchFamily="18" charset="0"/>
        </a:defRPr>
      </a:lvl2pPr>
      <a:lvl3pPr algn="ctr" defTabSz="2050094" rtl="0" eaLnBrk="0" fontAlgn="base" hangingPunct="0">
        <a:spcBef>
          <a:spcPct val="0"/>
        </a:spcBef>
        <a:spcAft>
          <a:spcPct val="0"/>
        </a:spcAft>
        <a:defRPr sz="9867">
          <a:solidFill>
            <a:schemeClr val="tx2"/>
          </a:solidFill>
          <a:latin typeface="Times New Roman" pitchFamily="18" charset="0"/>
        </a:defRPr>
      </a:lvl3pPr>
      <a:lvl4pPr algn="ctr" defTabSz="2050094" rtl="0" eaLnBrk="0" fontAlgn="base" hangingPunct="0">
        <a:spcBef>
          <a:spcPct val="0"/>
        </a:spcBef>
        <a:spcAft>
          <a:spcPct val="0"/>
        </a:spcAft>
        <a:defRPr sz="9867">
          <a:solidFill>
            <a:schemeClr val="tx2"/>
          </a:solidFill>
          <a:latin typeface="Times New Roman" pitchFamily="18" charset="0"/>
        </a:defRPr>
      </a:lvl4pPr>
      <a:lvl5pPr algn="ctr" defTabSz="2050094" rtl="0" eaLnBrk="0" fontAlgn="base" hangingPunct="0">
        <a:spcBef>
          <a:spcPct val="0"/>
        </a:spcBef>
        <a:spcAft>
          <a:spcPct val="0"/>
        </a:spcAft>
        <a:defRPr sz="9867">
          <a:solidFill>
            <a:schemeClr val="tx2"/>
          </a:solidFill>
          <a:latin typeface="Times New Roman" pitchFamily="18" charset="0"/>
        </a:defRPr>
      </a:lvl5pPr>
      <a:lvl6pPr marL="304815" algn="ctr" defTabSz="2050094" rtl="0" eaLnBrk="0" fontAlgn="base" hangingPunct="0">
        <a:spcBef>
          <a:spcPct val="0"/>
        </a:spcBef>
        <a:spcAft>
          <a:spcPct val="0"/>
        </a:spcAft>
        <a:defRPr sz="9867">
          <a:solidFill>
            <a:schemeClr val="tx2"/>
          </a:solidFill>
          <a:latin typeface="Times New Roman" pitchFamily="18" charset="0"/>
        </a:defRPr>
      </a:lvl6pPr>
      <a:lvl7pPr marL="609630" algn="ctr" defTabSz="2050094" rtl="0" eaLnBrk="0" fontAlgn="base" hangingPunct="0">
        <a:spcBef>
          <a:spcPct val="0"/>
        </a:spcBef>
        <a:spcAft>
          <a:spcPct val="0"/>
        </a:spcAft>
        <a:defRPr sz="9867">
          <a:solidFill>
            <a:schemeClr val="tx2"/>
          </a:solidFill>
          <a:latin typeface="Times New Roman" pitchFamily="18" charset="0"/>
        </a:defRPr>
      </a:lvl7pPr>
      <a:lvl8pPr marL="914446" algn="ctr" defTabSz="2050094" rtl="0" eaLnBrk="0" fontAlgn="base" hangingPunct="0">
        <a:spcBef>
          <a:spcPct val="0"/>
        </a:spcBef>
        <a:spcAft>
          <a:spcPct val="0"/>
        </a:spcAft>
        <a:defRPr sz="9867">
          <a:solidFill>
            <a:schemeClr val="tx2"/>
          </a:solidFill>
          <a:latin typeface="Times New Roman" pitchFamily="18" charset="0"/>
        </a:defRPr>
      </a:lvl8pPr>
      <a:lvl9pPr marL="1219261" algn="ctr" defTabSz="2050094" rtl="0" eaLnBrk="0" fontAlgn="base" hangingPunct="0">
        <a:spcBef>
          <a:spcPct val="0"/>
        </a:spcBef>
        <a:spcAft>
          <a:spcPct val="0"/>
        </a:spcAft>
        <a:defRPr sz="9867">
          <a:solidFill>
            <a:schemeClr val="tx2"/>
          </a:solidFill>
          <a:latin typeface="Times New Roman" pitchFamily="18" charset="0"/>
        </a:defRPr>
      </a:lvl9pPr>
    </p:titleStyle>
    <p:bodyStyle>
      <a:defPPr>
        <a:defRPr kern="1200"/>
      </a:defPPr>
      <a:lvl1pPr marL="767330" indent="-767330" algn="l" defTabSz="2050094" rtl="0" eaLnBrk="0" fontAlgn="base" hangingPunct="0">
        <a:spcBef>
          <a:spcPct val="20000"/>
        </a:spcBef>
        <a:spcAft>
          <a:spcPct val="0"/>
        </a:spcAft>
        <a:buChar char="•"/>
        <a:defRPr sz="7134">
          <a:solidFill>
            <a:schemeClr val="tx1"/>
          </a:solidFill>
          <a:latin typeface="+mn-lt"/>
          <a:ea typeface="+mn-ea"/>
          <a:cs typeface="+mn-cs"/>
        </a:defRPr>
      </a:lvl1pPr>
      <a:lvl2pPr marL="1664842" indent="-640324" algn="l" defTabSz="2050094" rtl="0" eaLnBrk="0" fontAlgn="base" hangingPunct="0">
        <a:spcBef>
          <a:spcPct val="20000"/>
        </a:spcBef>
        <a:spcAft>
          <a:spcPct val="0"/>
        </a:spcAft>
        <a:buChar char="–"/>
        <a:defRPr sz="6334">
          <a:solidFill>
            <a:schemeClr val="tx1"/>
          </a:solidFill>
          <a:latin typeface="+mn-lt"/>
        </a:defRPr>
      </a:lvl2pPr>
      <a:lvl3pPr marL="2562353" indent="-512259" algn="l" defTabSz="2050094" rtl="0" eaLnBrk="0" fontAlgn="base" hangingPunct="0">
        <a:spcBef>
          <a:spcPct val="20000"/>
        </a:spcBef>
        <a:spcAft>
          <a:spcPct val="0"/>
        </a:spcAft>
        <a:buChar char="•"/>
        <a:defRPr sz="5400">
          <a:solidFill>
            <a:schemeClr val="tx1"/>
          </a:solidFill>
          <a:latin typeface="+mn-lt"/>
        </a:defRPr>
      </a:lvl3pPr>
      <a:lvl4pPr marL="3590046" indent="-515434" algn="l" defTabSz="2050094" rtl="0" eaLnBrk="0" fontAlgn="base" hangingPunct="0">
        <a:spcBef>
          <a:spcPct val="20000"/>
        </a:spcBef>
        <a:spcAft>
          <a:spcPct val="0"/>
        </a:spcAft>
        <a:buChar char="–"/>
        <a:defRPr sz="4334">
          <a:solidFill>
            <a:schemeClr val="tx1"/>
          </a:solidFill>
          <a:latin typeface="+mn-lt"/>
        </a:defRPr>
      </a:lvl4pPr>
      <a:lvl5pPr marL="4614564" indent="-512259" algn="l" defTabSz="2050094" rtl="0" eaLnBrk="0" fontAlgn="base" hangingPunct="0">
        <a:spcBef>
          <a:spcPct val="20000"/>
        </a:spcBef>
        <a:spcAft>
          <a:spcPct val="0"/>
        </a:spcAft>
        <a:buChar char="»"/>
        <a:defRPr sz="4334">
          <a:solidFill>
            <a:schemeClr val="tx1"/>
          </a:solidFill>
          <a:latin typeface="+mn-lt"/>
        </a:defRPr>
      </a:lvl5pPr>
      <a:lvl6pPr marL="4919379" indent="-512259" algn="l" defTabSz="2050094" rtl="0" eaLnBrk="0" fontAlgn="base" hangingPunct="0">
        <a:spcBef>
          <a:spcPct val="20000"/>
        </a:spcBef>
        <a:spcAft>
          <a:spcPct val="0"/>
        </a:spcAft>
        <a:buChar char="»"/>
        <a:defRPr sz="4334">
          <a:solidFill>
            <a:schemeClr val="tx1"/>
          </a:solidFill>
          <a:latin typeface="+mn-lt"/>
        </a:defRPr>
      </a:lvl6pPr>
      <a:lvl7pPr marL="5224195" indent="-512259" algn="l" defTabSz="2050094" rtl="0" eaLnBrk="0" fontAlgn="base" hangingPunct="0">
        <a:spcBef>
          <a:spcPct val="20000"/>
        </a:spcBef>
        <a:spcAft>
          <a:spcPct val="0"/>
        </a:spcAft>
        <a:buChar char="»"/>
        <a:defRPr sz="4334">
          <a:solidFill>
            <a:schemeClr val="tx1"/>
          </a:solidFill>
          <a:latin typeface="+mn-lt"/>
        </a:defRPr>
      </a:lvl7pPr>
      <a:lvl8pPr marL="5529010" indent="-512259" algn="l" defTabSz="2050094" rtl="0" eaLnBrk="0" fontAlgn="base" hangingPunct="0">
        <a:spcBef>
          <a:spcPct val="20000"/>
        </a:spcBef>
        <a:spcAft>
          <a:spcPct val="0"/>
        </a:spcAft>
        <a:buChar char="»"/>
        <a:defRPr sz="4334">
          <a:solidFill>
            <a:schemeClr val="tx1"/>
          </a:solidFill>
          <a:latin typeface="+mn-lt"/>
        </a:defRPr>
      </a:lvl8pPr>
      <a:lvl9pPr marL="5833825" indent="-512259" algn="l" defTabSz="2050094" rtl="0" eaLnBrk="0" fontAlgn="base" hangingPunct="0">
        <a:spcBef>
          <a:spcPct val="20000"/>
        </a:spcBef>
        <a:spcAft>
          <a:spcPct val="0"/>
        </a:spcAft>
        <a:buChar char="»"/>
        <a:defRPr sz="43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158214" y="457200"/>
            <a:ext cx="32004000" cy="3550333"/>
          </a:xfrm>
          <a:prstGeom prst="snip2DiagRect">
            <a:avLst/>
          </a:prstGeom>
          <a:solidFill>
            <a:srgbClr val="C00000"/>
          </a:solidFill>
          <a:ln w="25400">
            <a:noFill/>
            <a:miter lim="800000"/>
          </a:ln>
        </p:spPr>
        <p:txBody>
          <a:bodyPr lIns="40780" tIns="20389" rIns="40780" bIns="20389"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8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4267200" y="1137253"/>
            <a:ext cx="24384000" cy="1958293"/>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5700" b="1" dirty="0">
                <a:solidFill>
                  <a:schemeClr val="bg1"/>
                </a:solidFill>
                <a:effectLst/>
                <a:latin typeface="Quattrocento" panose="02020802030000000404" pitchFamily="18" charset="0"/>
              </a:rPr>
              <a:t>Heart Disease Prediction (insert catchy title)</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4267200" y="2177754"/>
            <a:ext cx="24384000" cy="1264192"/>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bg1"/>
                </a:solidFill>
                <a:latin typeface="Open Sans" panose="020B0606030504020204" pitchFamily="34" charset="0"/>
                <a:ea typeface="Open Sans" panose="020B0606030504020204" pitchFamily="34" charset="0"/>
                <a:cs typeface="Open Sans" panose="020B0606030504020204" pitchFamily="34" charset="0"/>
              </a:rPr>
              <a:t>Myranda Alvarez, Lavinia Radu, and Alondra Rodriguez</a:t>
            </a:r>
          </a:p>
          <a:p>
            <a:pPr algn="ctr">
              <a:defRPr/>
            </a:pPr>
            <a:r>
              <a:rPr lang="en-US" sz="3700" dirty="0">
                <a:solidFill>
                  <a:schemeClr val="bg1"/>
                </a:solidFill>
                <a:latin typeface="Open Sans" panose="020B0606030504020204" pitchFamily="34" charset="0"/>
                <a:ea typeface="Open Sans" panose="020B0606030504020204" pitchFamily="34" charset="0"/>
                <a:cs typeface="Open Sans" panose="020B0606030504020204" pitchFamily="34" charset="0"/>
              </a:rPr>
              <a:t>West Texas A&amp;M University Department of Mathematics</a:t>
            </a:r>
          </a:p>
        </p:txBody>
      </p:sp>
      <p:sp>
        <p:nvSpPr>
          <p:cNvPr id="75" name="Rectangle 74">
            <a:extLst>
              <a:ext uri="{FF2B5EF4-FFF2-40B4-BE49-F238E27FC236}">
                <a16:creationId xmlns:a16="http://schemas.microsoft.com/office/drawing/2014/main" id="{C24D4BC5-5256-4C2E-B3FB-87EA69B63AF3}"/>
              </a:ext>
            </a:extLst>
          </p:cNvPr>
          <p:cNvSpPr/>
          <p:nvPr/>
        </p:nvSpPr>
        <p:spPr>
          <a:xfrm>
            <a:off x="440321" y="4580932"/>
            <a:ext cx="6951079" cy="5652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577239" y="4928353"/>
            <a:ext cx="6645036" cy="431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800" dirty="0">
                <a:effectLst/>
                <a:latin typeface="Quattrocento Sans" panose="020B0502050000020003" pitchFamily="34" charset="0"/>
                <a:cs typeface="Arial" pitchFamily="34" charset="0"/>
              </a:rPr>
              <a:t>Heart disease is the leading cause of death worldwide. Early detection and accurate heart disease prediction can help effectively manage and prevent the disease. Despite advancements, existing methods have failed to improve heart disease predictions. This study compares two advanced machine learning techniques, Logistic Regression and Gaussian Naïve Bayes, to analyze the influence of various medical attributes contributing to heart disease. The models are directly compared to evaluate their effectiveness by using metrics. Based on the comparison, the Logistic Regression model achieved an accuracy of 90%, outperforming Gaussian Naïve Bayes, which reached an accuracy of 84%. The comparison proves that Logistic Regression offers more predictive insights, potentially enhancing healthcare prediction tools for early heart disease.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440322" y="4270017"/>
            <a:ext cx="6967958" cy="582201"/>
          </a:xfrm>
          <a:prstGeom prst="snipRoundRect">
            <a:avLst>
              <a:gd name="adj1" fmla="val 0"/>
              <a:gd name="adj2" fmla="val 50000"/>
            </a:avLst>
          </a:prstGeom>
          <a:solidFill>
            <a:srgbClr val="C00000"/>
          </a:solidFill>
          <a:ln w="12700">
            <a:noFill/>
            <a:miter lim="800000"/>
          </a:ln>
        </p:spPr>
        <p:txBody>
          <a:bodyPr wrap="none" lIns="182880" tIns="48768" rIns="182880" bIns="45709" anchor="ctr" anchorCtr="0"/>
          <a:lstStyle>
            <a:defPPr>
              <a:defRPr kern="1200"/>
            </a:defPPr>
          </a:lstStyle>
          <a:p>
            <a:pPr defTabSz="3135215">
              <a:defRPr/>
            </a:pPr>
            <a:r>
              <a:rPr lang="en-US" sz="2400" b="1" dirty="0">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7765273" y="4580931"/>
            <a:ext cx="8321040" cy="16819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8162661" y="6383154"/>
            <a:ext cx="7223942" cy="32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defTabSz="609630" eaLnBrk="1" hangingPunct="1">
              <a:lnSpc>
                <a:spcPct val="110000"/>
              </a:lnSpc>
            </a:pPr>
            <a:r>
              <a:rPr lang="en-US" sz="1600" b="1" dirty="0">
                <a:effectLst/>
                <a:latin typeface="Quattrocento Sans" panose="020B0502050000020003" pitchFamily="34" charset="0"/>
                <a:cs typeface="Arial" pitchFamily="34" charset="0"/>
              </a:rPr>
              <a:t>Table 1: Description of Dataset</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7765273" y="4270017"/>
            <a:ext cx="8337932" cy="582201"/>
          </a:xfrm>
          <a:prstGeom prst="snipRoundRect">
            <a:avLst>
              <a:gd name="adj1" fmla="val 0"/>
              <a:gd name="adj2" fmla="val 50000"/>
            </a:avLst>
          </a:prstGeom>
          <a:solidFill>
            <a:srgbClr val="C00000"/>
          </a:solidFill>
          <a:ln w="12700">
            <a:noFill/>
            <a:miter lim="800000"/>
          </a:ln>
        </p:spPr>
        <p:txBody>
          <a:bodyPr wrap="none" lIns="182880" tIns="48768" rIns="182880" bIns="45709" anchor="ctr" anchorCtr="0"/>
          <a:lstStyle>
            <a:defPPr>
              <a:defRPr kern="1200"/>
            </a:defPPr>
          </a:lstStyle>
          <a:p>
            <a:pPr defTabSz="3135215">
              <a:defRPr/>
            </a:pPr>
            <a:r>
              <a:rPr lang="en-US" sz="24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16443306" y="4852218"/>
            <a:ext cx="8321040" cy="16507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16443305" y="4286631"/>
            <a:ext cx="8321039" cy="582201"/>
          </a:xfrm>
          <a:prstGeom prst="snipRoundRect">
            <a:avLst>
              <a:gd name="adj1" fmla="val 0"/>
              <a:gd name="adj2" fmla="val 50000"/>
            </a:avLst>
          </a:prstGeom>
          <a:solidFill>
            <a:srgbClr val="C00000"/>
          </a:solidFill>
          <a:ln w="12700">
            <a:noFill/>
            <a:miter lim="800000"/>
          </a:ln>
        </p:spPr>
        <p:txBody>
          <a:bodyPr wrap="none" lIns="182880" tIns="48768" rIns="182880" bIns="45709" anchor="ctr" anchorCtr="0"/>
          <a:lstStyle>
            <a:defPPr>
              <a:defRPr kern="1200"/>
            </a:defPPr>
          </a:lstStyle>
          <a:p>
            <a:pPr defTabSz="3135215">
              <a:defRPr/>
            </a:pPr>
            <a:r>
              <a:rPr lang="en-US" sz="2400" b="1" dirty="0">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25043276" y="4852218"/>
            <a:ext cx="7570324" cy="12533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25062218" y="5740400"/>
            <a:ext cx="7223942" cy="449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rtl="0" fontAlgn="base"/>
            <a:r>
              <a:rPr lang="en-US" sz="1600" dirty="0">
                <a:effectLst/>
                <a:latin typeface="Quattrocento Sans" panose="020B0502050000020003" pitchFamily="34" charset="0"/>
                <a:cs typeface="Arial" pitchFamily="34" charset="0"/>
              </a:rPr>
              <a:t>In this study, we explored the applications of Logistic Regression and Gaussian Naïve Bayes for predicting heart disease using the heart disease dataset. Our analysis demonstrated that Logistic Regression achieved a higher accuracy (90%) compared to Gaussian Naïve Bayes (84%). This shows that Logistic Regression is effective in handling binary classification problems. These performance metrics, as shown in Table 2, highlight the importance of Logistic Regression where accuracy and integrability are essential specifically in healthcare decision-making. </a:t>
            </a:r>
          </a:p>
          <a:p>
            <a:pPr algn="just" rtl="0" fontAlgn="base"/>
            <a:r>
              <a:rPr lang="en-US" sz="1600" dirty="0">
                <a:effectLst/>
                <a:latin typeface="Quattrocento Sans" panose="020B0502050000020003" pitchFamily="34" charset="0"/>
                <a:cs typeface="Arial" pitchFamily="34" charset="0"/>
              </a:rPr>
              <a:t>Machine learning can enhance diagnostic tools by providing data-driven insights by improving early detection for patients. This study showcases that these models have the potential to reduce healthcare costs and improve patient outcomes, specifically for low-income patients. </a:t>
            </a:r>
          </a:p>
          <a:p>
            <a:pPr algn="just" rtl="0" fontAlgn="base"/>
            <a:r>
              <a:rPr lang="en-US" sz="1600" dirty="0">
                <a:effectLst/>
                <a:latin typeface="Quattrocento Sans" panose="020B0502050000020003" pitchFamily="34" charset="0"/>
                <a:cs typeface="Arial" pitchFamily="34" charset="0"/>
              </a:rPr>
              <a:t>Future research could focus on integrating larger and more diverse datasets to improve the robustness of these models. Exploring advanced machine learning models, such as neural networks, could further enhance predictive accuracy to offer insights to patients. Machine learning would benefit healthcare professionals to aid in refining models that are able to be used in real-world scenarios. </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25043276" y="4340180"/>
            <a:ext cx="7570324" cy="582201"/>
          </a:xfrm>
          <a:prstGeom prst="snipRoundRect">
            <a:avLst>
              <a:gd name="adj1" fmla="val 0"/>
              <a:gd name="adj2" fmla="val 50000"/>
            </a:avLst>
          </a:prstGeom>
          <a:solidFill>
            <a:srgbClr val="C00000"/>
          </a:solidFill>
          <a:ln w="12700">
            <a:noFill/>
            <a:miter lim="800000"/>
          </a:ln>
        </p:spPr>
        <p:txBody>
          <a:bodyPr wrap="none" lIns="182880" tIns="48768" rIns="182880" bIns="45709" anchor="ctr" anchorCtr="0"/>
          <a:lstStyle>
            <a:defPPr>
              <a:defRPr kern="1200"/>
            </a:defPPr>
          </a:lstStyle>
          <a:p>
            <a:pPr defTabSz="3135215">
              <a:defRPr/>
            </a:pPr>
            <a:r>
              <a:rPr lang="en-US" sz="24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440321" y="10807323"/>
            <a:ext cx="6951079" cy="10681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457197" y="11255489"/>
            <a:ext cx="6765077" cy="888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Machine learning (ML) is a subset of artificial intelligence incepted in the mid-20</a:t>
            </a:r>
            <a:r>
              <a:rPr lang="en-US" sz="1800" baseline="30000" dirty="0">
                <a:effectLst/>
                <a:latin typeface="Quattrocento Sans" panose="020B0502050000020003" pitchFamily="34" charset="0"/>
                <a:cs typeface="Arial" pitchFamily="34" charset="0"/>
              </a:rPr>
              <a:t>th</a:t>
            </a:r>
            <a:r>
              <a:rPr lang="en-US" sz="1800" dirty="0">
                <a:effectLst/>
                <a:latin typeface="Quattrocento Sans" panose="020B0502050000020003" pitchFamily="34" charset="0"/>
                <a:cs typeface="Arial" pitchFamily="34" charset="0"/>
              </a:rPr>
              <a:t> century [1] made to create systems that could “learn” from data and improve performance over time. </a:t>
            </a:r>
          </a:p>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Heart disease is a leading cause of death globally, making early and accurate detection essential to reducing mortality and preventing severe health complications. While diagnostic tools exist, many are either costly or inefficient, limiting their accessibility in routine healthcare. With an abundance of health-related data now available, machine learning offers a promising approach to uncover patterns that may signal early indications of heart disease. </a:t>
            </a:r>
          </a:p>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This study focuses on two supervised learning algorithms—Logistic Regression and Gaussian Naïve Bayes—for heart disease prediction. </a:t>
            </a:r>
          </a:p>
          <a:p>
            <a:pPr marL="612282" lvl="1" indent="-285750" algn="just">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Logistic Regression is a widely used statistical model that models the probability of a binary outcome based on the relationship between input features and the target variable [4]. Logistic Regression is notably valued in medical research due to its interpretability and efficiency  [5]. </a:t>
            </a:r>
            <a:endParaRPr lang="en-US" sz="1800" u="sng" dirty="0">
              <a:effectLst/>
              <a:latin typeface="Quattrocento Sans" panose="020B0502050000020003" pitchFamily="34" charset="0"/>
              <a:cs typeface="Arial" pitchFamily="34" charset="0"/>
            </a:endParaRPr>
          </a:p>
          <a:p>
            <a:pPr marL="612282" lvl="1" indent="-285750" algn="just">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Gaussian Naïve Bayes is a probabilistic classifier that assumes independence between features, with each feature following a Gaussian (normal) distribution. This simplicity makes Gaussian Naïve Bayes computationally efficient, though its performance may vary depending on the nature of the data [6]. </a:t>
            </a:r>
          </a:p>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We compared predictive accuracy and reliability of the two algorithms. Using a dataset with clinical attributes such as chest pain type, maximum heart rate, and resting blood pressure. Each model’s performance was evaluated using metrics including accuracy, precision, recall, and F1-score. </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440321" y="10453606"/>
            <a:ext cx="6951078" cy="582201"/>
          </a:xfrm>
          <a:prstGeom prst="snipRoundRect">
            <a:avLst>
              <a:gd name="adj1" fmla="val 0"/>
              <a:gd name="adj2" fmla="val 50000"/>
            </a:avLst>
          </a:prstGeom>
          <a:solidFill>
            <a:srgbClr val="C00000"/>
          </a:solidFill>
          <a:ln w="12700">
            <a:noFill/>
            <a:miter lim="800000"/>
          </a:ln>
        </p:spPr>
        <p:txBody>
          <a:bodyPr wrap="none" lIns="182880" tIns="48768" rIns="182880" bIns="45709" anchor="ctr" anchorCtr="0"/>
          <a:lstStyle>
            <a:defPPr>
              <a:defRPr kern="1200"/>
            </a:defPPr>
          </a:lstStyle>
          <a:p>
            <a:pPr defTabSz="3135215">
              <a:defRPr/>
            </a:pPr>
            <a:r>
              <a:rPr lang="en-US" sz="24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25043276" y="18108534"/>
            <a:ext cx="7570324" cy="325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25064069" y="18694400"/>
            <a:ext cx="7223942" cy="32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a:effectLst/>
                <a:latin typeface="Quattrocento Sans" panose="020B0502050000020003" pitchFamily="34" charset="0"/>
                <a:cs typeface="Arial" pitchFamily="34" charset="0"/>
              </a:rPr>
              <a:t>Add your information, graphs and images to this section.</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25043276" y="17683405"/>
            <a:ext cx="7570324" cy="582201"/>
          </a:xfrm>
          <a:prstGeom prst="snipRoundRect">
            <a:avLst>
              <a:gd name="adj1" fmla="val 0"/>
              <a:gd name="adj2" fmla="val 46622"/>
            </a:avLst>
          </a:prstGeom>
          <a:solidFill>
            <a:schemeClr val="bg1">
              <a:lumMod val="50000"/>
            </a:schemeClr>
          </a:solidFill>
          <a:ln w="12700">
            <a:noFill/>
            <a:miter lim="800000"/>
          </a:ln>
        </p:spPr>
        <p:txBody>
          <a:bodyPr wrap="none" lIns="182880" tIns="48768" rIns="182880" bIns="45709" anchor="ctr" anchorCtr="0"/>
          <a:lstStyle>
            <a:defPPr>
              <a:defRPr kern="1200"/>
            </a:defPPr>
          </a:lstStyle>
          <a:p>
            <a:pPr defTabSz="3135215">
              <a:defRPr/>
            </a:pPr>
            <a:r>
              <a:rPr lang="en-US" sz="2400" b="1">
                <a:solidFill>
                  <a:schemeClr val="bg1"/>
                </a:solidFill>
                <a:effectLst/>
                <a:latin typeface="Quattrocento" panose="02020802030000000404" pitchFamily="18" charset="0"/>
              </a:rPr>
              <a:t>Acknowledgements</a:t>
            </a:r>
          </a:p>
        </p:txBody>
      </p:sp>
      <p:graphicFrame>
        <p:nvGraphicFramePr>
          <p:cNvPr id="6" name="Table 5">
            <a:extLst>
              <a:ext uri="{FF2B5EF4-FFF2-40B4-BE49-F238E27FC236}">
                <a16:creationId xmlns:a16="http://schemas.microsoft.com/office/drawing/2014/main" id="{58F3364F-375B-673D-32EE-6FC2E96FF48E}"/>
              </a:ext>
            </a:extLst>
          </p:cNvPr>
          <p:cNvGraphicFramePr>
            <a:graphicFrameLocks noGrp="1"/>
          </p:cNvGraphicFramePr>
          <p:nvPr>
            <p:extLst>
              <p:ext uri="{D42A27DB-BD31-4B8C-83A1-F6EECF244321}">
                <p14:modId xmlns:p14="http://schemas.microsoft.com/office/powerpoint/2010/main" val="3611643243"/>
              </p:ext>
            </p:extLst>
          </p:nvPr>
        </p:nvGraphicFramePr>
        <p:xfrm>
          <a:off x="7955349" y="6741160"/>
          <a:ext cx="7912438" cy="6441440"/>
        </p:xfrm>
        <a:graphic>
          <a:graphicData uri="http://schemas.openxmlformats.org/drawingml/2006/table">
            <a:tbl>
              <a:tblPr firstRow="1" bandRow="1">
                <a:tableStyleId>{D7AC3CCA-C797-4891-BE02-D94E43425B78}</a:tableStyleId>
              </a:tblPr>
              <a:tblGrid>
                <a:gridCol w="1005365">
                  <a:extLst>
                    <a:ext uri="{9D8B030D-6E8A-4147-A177-3AD203B41FA5}">
                      <a16:colId xmlns:a16="http://schemas.microsoft.com/office/drawing/2014/main" val="4267757812"/>
                    </a:ext>
                  </a:extLst>
                </a:gridCol>
                <a:gridCol w="3066160">
                  <a:extLst>
                    <a:ext uri="{9D8B030D-6E8A-4147-A177-3AD203B41FA5}">
                      <a16:colId xmlns:a16="http://schemas.microsoft.com/office/drawing/2014/main" val="3286156069"/>
                    </a:ext>
                  </a:extLst>
                </a:gridCol>
                <a:gridCol w="3840913">
                  <a:extLst>
                    <a:ext uri="{9D8B030D-6E8A-4147-A177-3AD203B41FA5}">
                      <a16:colId xmlns:a16="http://schemas.microsoft.com/office/drawing/2014/main" val="1460071506"/>
                    </a:ext>
                  </a:extLst>
                </a:gridCol>
              </a:tblGrid>
              <a:tr h="370840">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Attribute</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Description</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Values</a:t>
                      </a:r>
                    </a:p>
                  </a:txBody>
                  <a:tcPr/>
                </a:tc>
                <a:extLst>
                  <a:ext uri="{0D108BD9-81ED-4DB2-BD59-A6C34878D82A}">
                    <a16:rowId xmlns:a16="http://schemas.microsoft.com/office/drawing/2014/main" val="2701394320"/>
                  </a:ext>
                </a:extLst>
              </a:tr>
              <a:tr h="370840">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Age</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Age in years</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29 to 77 (continuous variable)</a:t>
                      </a:r>
                    </a:p>
                  </a:txBody>
                  <a:tcPr/>
                </a:tc>
                <a:extLst>
                  <a:ext uri="{0D108BD9-81ED-4DB2-BD59-A6C34878D82A}">
                    <a16:rowId xmlns:a16="http://schemas.microsoft.com/office/drawing/2014/main" val="201014076"/>
                  </a:ext>
                </a:extLst>
              </a:tr>
              <a:tr h="370840">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sex</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Male/Female</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1=male, 0=female</a:t>
                      </a:r>
                    </a:p>
                  </a:txBody>
                  <a:tcPr/>
                </a:tc>
                <a:extLst>
                  <a:ext uri="{0D108BD9-81ED-4DB2-BD59-A6C34878D82A}">
                    <a16:rowId xmlns:a16="http://schemas.microsoft.com/office/drawing/2014/main" val="977074341"/>
                  </a:ext>
                </a:extLst>
              </a:tr>
              <a:tr h="370840">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cp</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Chest Pain Type</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1= typical type, 2=typical type angina, 3=non-angina pain, 4=asymptomatic</a:t>
                      </a:r>
                    </a:p>
                  </a:txBody>
                  <a:tcPr/>
                </a:tc>
                <a:extLst>
                  <a:ext uri="{0D108BD9-81ED-4DB2-BD59-A6C34878D82A}">
                    <a16:rowId xmlns:a16="http://schemas.microsoft.com/office/drawing/2014/main" val="1911464770"/>
                  </a:ext>
                </a:extLst>
              </a:tr>
              <a:tr h="370840">
                <a:tc>
                  <a:txBody>
                    <a:bodyPr/>
                    <a:lstStyle/>
                    <a:p>
                      <a:pPr algn="ct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Trestbps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Resting BP in mm/</a:t>
                      </a: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Hh</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94 to 200 (continuous variable)</a:t>
                      </a:r>
                    </a:p>
                  </a:txBody>
                  <a:tcPr/>
                </a:tc>
                <a:extLst>
                  <a:ext uri="{0D108BD9-81ED-4DB2-BD59-A6C34878D82A}">
                    <a16:rowId xmlns:a16="http://schemas.microsoft.com/office/drawing/2014/main" val="2862407503"/>
                  </a:ext>
                </a:extLst>
              </a:tr>
              <a:tr h="370840">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Chol</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Serum Cholesterol in mg/dl</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126 to 564 (continuous variable)</a:t>
                      </a:r>
                    </a:p>
                  </a:txBody>
                  <a:tcPr/>
                </a:tc>
                <a:extLst>
                  <a:ext uri="{0D108BD9-81ED-4DB2-BD59-A6C34878D82A}">
                    <a16:rowId xmlns:a16="http://schemas.microsoft.com/office/drawing/2014/main" val="2156701812"/>
                  </a:ext>
                </a:extLst>
              </a:tr>
              <a:tr h="370840">
                <a:tc>
                  <a:txBody>
                    <a:bodyPr/>
                    <a:lstStyle/>
                    <a:p>
                      <a:pPr algn="ct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Fbs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Fasting Blood Sugar in ml/dl</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1&gt;120 mg/d,0&lt;120 mg/dl</a:t>
                      </a:r>
                    </a:p>
                  </a:txBody>
                  <a:tcPr/>
                </a:tc>
                <a:extLst>
                  <a:ext uri="{0D108BD9-81ED-4DB2-BD59-A6C34878D82A}">
                    <a16:rowId xmlns:a16="http://schemas.microsoft.com/office/drawing/2014/main" val="1187595375"/>
                  </a:ext>
                </a:extLst>
              </a:tr>
              <a:tr h="370840">
                <a:tc>
                  <a:txBody>
                    <a:bodyPr/>
                    <a:lstStyle/>
                    <a:p>
                      <a:pPr algn="ct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Restecg</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Resting Electrocardiographic Results</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0=normal, 1=having ST_T wave abnormal, 2=left ventricular hypertrophy</a:t>
                      </a:r>
                    </a:p>
                  </a:txBody>
                  <a:tcPr/>
                </a:tc>
                <a:extLst>
                  <a:ext uri="{0D108BD9-81ED-4DB2-BD59-A6C34878D82A}">
                    <a16:rowId xmlns:a16="http://schemas.microsoft.com/office/drawing/2014/main" val="969876265"/>
                  </a:ext>
                </a:extLst>
              </a:tr>
              <a:tr h="370840">
                <a:tc>
                  <a:txBody>
                    <a:bodyPr/>
                    <a:lstStyle/>
                    <a:p>
                      <a:pPr algn="ct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thalach</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Maximum Heart Rate Archived</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71 to 202</a:t>
                      </a:r>
                    </a:p>
                  </a:txBody>
                  <a:tcPr/>
                </a:tc>
                <a:extLst>
                  <a:ext uri="{0D108BD9-81ED-4DB2-BD59-A6C34878D82A}">
                    <a16:rowId xmlns:a16="http://schemas.microsoft.com/office/drawing/2014/main" val="610094727"/>
                  </a:ext>
                </a:extLst>
              </a:tr>
              <a:tr h="370840">
                <a:tc>
                  <a:txBody>
                    <a:bodyPr/>
                    <a:lstStyle/>
                    <a:p>
                      <a:pPr algn="ct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Exang</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Exercise Induced Angina</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0=no, 1=yes</a:t>
                      </a:r>
                    </a:p>
                  </a:txBody>
                  <a:tcPr/>
                </a:tc>
                <a:extLst>
                  <a:ext uri="{0D108BD9-81ED-4DB2-BD59-A6C34878D82A}">
                    <a16:rowId xmlns:a16="http://schemas.microsoft.com/office/drawing/2014/main" val="1415929290"/>
                  </a:ext>
                </a:extLst>
              </a:tr>
              <a:tr h="370840">
                <a:tc>
                  <a:txBody>
                    <a:bodyPr/>
                    <a:lstStyle/>
                    <a:p>
                      <a:pPr algn="ct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oldpeac</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ST Depression Induced by Exercise Relative to Rest</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0 to 6.2 (continuous values)</a:t>
                      </a:r>
                    </a:p>
                  </a:txBody>
                  <a:tcPr/>
                </a:tc>
                <a:extLst>
                  <a:ext uri="{0D108BD9-81ED-4DB2-BD59-A6C34878D82A}">
                    <a16:rowId xmlns:a16="http://schemas.microsoft.com/office/drawing/2014/main" val="2509048945"/>
                  </a:ext>
                </a:extLst>
              </a:tr>
              <a:tr h="370840">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slope</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Slope of the Peak Exercise ST Segment</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1=unsloping, 2=flat, 3=down sloping</a:t>
                      </a:r>
                    </a:p>
                  </a:txBody>
                  <a:tcPr/>
                </a:tc>
                <a:extLst>
                  <a:ext uri="{0D108BD9-81ED-4DB2-BD59-A6C34878D82A}">
                    <a16:rowId xmlns:a16="http://schemas.microsoft.com/office/drawing/2014/main" val="1691215369"/>
                  </a:ext>
                </a:extLst>
              </a:tr>
              <a:tr h="370840">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ca</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Number of Major Vessels Colored by </a:t>
                      </a: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Fluroscopy</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0 to 3</a:t>
                      </a:r>
                    </a:p>
                  </a:txBody>
                  <a:tcPr/>
                </a:tc>
                <a:extLst>
                  <a:ext uri="{0D108BD9-81ED-4DB2-BD59-A6C34878D82A}">
                    <a16:rowId xmlns:a16="http://schemas.microsoft.com/office/drawing/2014/main" val="671646513"/>
                  </a:ext>
                </a:extLst>
              </a:tr>
              <a:tr h="370840">
                <a:tc>
                  <a:txBody>
                    <a:bodyPr/>
                    <a:lstStyle/>
                    <a:p>
                      <a:pPr algn="ctr"/>
                      <a:r>
                        <a:rPr lang="en-US" sz="1600" kern="1200" dirty="0" err="1">
                          <a:solidFill>
                            <a:schemeClr val="tx1"/>
                          </a:solidFill>
                          <a:effectLst/>
                          <a:latin typeface="Quattrocento Sans" panose="020B0502050000020003" pitchFamily="34" charset="0"/>
                          <a:ea typeface="ＭＳ Ｐゴシック" pitchFamily="-106" charset="-128"/>
                          <a:cs typeface="Arial" pitchFamily="34" charset="0"/>
                        </a:rPr>
                        <a:t>thal</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Defect Type</a:t>
                      </a:r>
                    </a:p>
                  </a:txBody>
                  <a:tcPr/>
                </a:tc>
                <a:tc>
                  <a:txBody>
                    <a:bodyPr/>
                    <a:lstStyle/>
                    <a:p>
                      <a:pPr algn="ctr"/>
                      <a:r>
                        <a:rPr lang="en-US" sz="1600" kern="1200" dirty="0">
                          <a:solidFill>
                            <a:schemeClr val="tx1"/>
                          </a:solidFill>
                          <a:effectLst/>
                          <a:latin typeface="Quattrocento Sans" panose="020B0502050000020003" pitchFamily="34" charset="0"/>
                          <a:ea typeface="ＭＳ Ｐゴシック" pitchFamily="-106" charset="-128"/>
                          <a:cs typeface="Arial" pitchFamily="34" charset="0"/>
                        </a:rPr>
                        <a:t>3-Normal, 6-Fixed Defect, 7-Reversible Defect</a:t>
                      </a:r>
                    </a:p>
                  </a:txBody>
                  <a:tcPr/>
                </a:tc>
                <a:extLst>
                  <a:ext uri="{0D108BD9-81ED-4DB2-BD59-A6C34878D82A}">
                    <a16:rowId xmlns:a16="http://schemas.microsoft.com/office/drawing/2014/main" val="3134958344"/>
                  </a:ext>
                </a:extLst>
              </a:tr>
            </a:tbl>
          </a:graphicData>
        </a:graphic>
      </p:graphicFrame>
      <p:sp>
        <p:nvSpPr>
          <p:cNvPr id="7" name="TextBox 6">
            <a:extLst>
              <a:ext uri="{FF2B5EF4-FFF2-40B4-BE49-F238E27FC236}">
                <a16:creationId xmlns:a16="http://schemas.microsoft.com/office/drawing/2014/main" id="{C5DFC583-97ED-99F8-279F-B38B0DB80AEA}"/>
              </a:ext>
            </a:extLst>
          </p:cNvPr>
          <p:cNvSpPr txBox="1"/>
          <p:nvPr/>
        </p:nvSpPr>
        <p:spPr>
          <a:xfrm>
            <a:off x="7991108" y="4876800"/>
            <a:ext cx="7938614" cy="1741118"/>
          </a:xfrm>
          <a:prstGeom prst="rect">
            <a:avLst/>
          </a:prstGeom>
          <a:noFill/>
        </p:spPr>
        <p:txBody>
          <a:bodyPr wrap="square" rtlCol="0">
            <a:spAutoFit/>
          </a:bodyPr>
          <a:lstStyle/>
          <a:p>
            <a:pPr algn="l" rtl="0" fontAlgn="base"/>
            <a:r>
              <a:rPr lang="en-US" sz="1800" b="1" u="sng" dirty="0">
                <a:effectLst/>
                <a:latin typeface="Quattrocento Sans" panose="020B0502050000020003" pitchFamily="34" charset="0"/>
                <a:ea typeface="ＭＳ Ｐゴシック" pitchFamily="-106" charset="-128"/>
                <a:cs typeface="Arial" pitchFamily="34" charset="0"/>
              </a:rPr>
              <a:t>Overview of the Data:</a:t>
            </a:r>
          </a:p>
          <a:p>
            <a:pPr algn="l" rtl="0" fontAlgn="base"/>
            <a:r>
              <a:rPr lang="en-US" sz="1800" dirty="0">
                <a:effectLst/>
                <a:latin typeface="Quattrocento Sans" panose="020B0502050000020003" pitchFamily="34" charset="0"/>
                <a:ea typeface="ＭＳ Ｐゴシック" pitchFamily="-106" charset="-128"/>
                <a:cs typeface="Arial" pitchFamily="34" charset="0"/>
              </a:rPr>
              <a:t>The dataset consisted of 303 entries and 14 features include demographic, clinical, and diagnostic information: </a:t>
            </a:r>
          </a:p>
          <a:p>
            <a:pPr algn="l" rtl="0" fontAlgn="base">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Numerical Variables: age, </a:t>
            </a:r>
            <a:r>
              <a:rPr lang="en-US" sz="1800" dirty="0" err="1">
                <a:effectLst/>
                <a:latin typeface="Quattrocento Sans" panose="020B0502050000020003" pitchFamily="34" charset="0"/>
                <a:ea typeface="ＭＳ Ｐゴシック" pitchFamily="-106" charset="-128"/>
                <a:cs typeface="Arial" pitchFamily="34" charset="0"/>
              </a:rPr>
              <a:t>trestbps</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chol</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thalach</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oldpeak</a:t>
            </a:r>
            <a:r>
              <a:rPr lang="en-US" sz="1800" dirty="0">
                <a:effectLst/>
                <a:latin typeface="Quattrocento Sans" panose="020B0502050000020003" pitchFamily="34" charset="0"/>
                <a:ea typeface="ＭＳ Ｐゴシック" pitchFamily="-106" charset="-128"/>
                <a:cs typeface="Arial" pitchFamily="34" charset="0"/>
              </a:rPr>
              <a:t>. </a:t>
            </a:r>
          </a:p>
          <a:p>
            <a:pPr algn="l" rtl="0" fontAlgn="base">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Categorical Variables: sex, cp, </a:t>
            </a:r>
            <a:r>
              <a:rPr lang="en-US" sz="1800" dirty="0" err="1">
                <a:effectLst/>
                <a:latin typeface="Quattrocento Sans" panose="020B0502050000020003" pitchFamily="34" charset="0"/>
                <a:ea typeface="ＭＳ Ｐゴシック" pitchFamily="-106" charset="-128"/>
                <a:cs typeface="Arial" pitchFamily="34" charset="0"/>
              </a:rPr>
              <a:t>fbs</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restecg</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exang</a:t>
            </a:r>
            <a:r>
              <a:rPr lang="en-US" sz="1800" dirty="0">
                <a:effectLst/>
                <a:latin typeface="Quattrocento Sans" panose="020B0502050000020003" pitchFamily="34" charset="0"/>
                <a:ea typeface="ＭＳ Ｐゴシック" pitchFamily="-106" charset="-128"/>
                <a:cs typeface="Arial" pitchFamily="34" charset="0"/>
              </a:rPr>
              <a:t>, slope, ca, </a:t>
            </a:r>
            <a:r>
              <a:rPr lang="en-US" sz="1800" dirty="0" err="1">
                <a:effectLst/>
                <a:latin typeface="Quattrocento Sans" panose="020B0502050000020003" pitchFamily="34" charset="0"/>
                <a:ea typeface="ＭＳ Ｐゴシック" pitchFamily="-106" charset="-128"/>
                <a:cs typeface="Arial" pitchFamily="34" charset="0"/>
              </a:rPr>
              <a:t>thal</a:t>
            </a:r>
            <a:r>
              <a:rPr lang="en-US" sz="1800" dirty="0">
                <a:effectLst/>
                <a:latin typeface="Quattrocento Sans" panose="020B0502050000020003" pitchFamily="34" charset="0"/>
                <a:ea typeface="ＭＳ Ｐゴシック" pitchFamily="-106" charset="-128"/>
                <a:cs typeface="Arial" pitchFamily="34" charset="0"/>
              </a:rPr>
              <a:t>, and target. </a:t>
            </a:r>
          </a:p>
          <a:p>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8234374-0E3C-52BF-4B4C-44001B866D89}"/>
                  </a:ext>
                </a:extLst>
              </p:cNvPr>
              <p:cNvSpPr txBox="1"/>
              <p:nvPr/>
            </p:nvSpPr>
            <p:spPr>
              <a:xfrm>
                <a:off x="7991108" y="13182600"/>
                <a:ext cx="7912438" cy="2730043"/>
              </a:xfrm>
              <a:prstGeom prst="rect">
                <a:avLst/>
              </a:prstGeom>
              <a:noFill/>
            </p:spPr>
            <p:txBody>
              <a:bodyPr wrap="square" rtlCol="0">
                <a:spAutoFit/>
              </a:bodyPr>
              <a:lstStyle/>
              <a:p>
                <a:r>
                  <a:rPr lang="en-US" sz="1800" b="1" u="sng" dirty="0">
                    <a:effectLst/>
                    <a:latin typeface="Quattrocento Sans" panose="020B0502050000020003" pitchFamily="34" charset="0"/>
                    <a:ea typeface="ＭＳ Ｐゴシック" pitchFamily="-106" charset="-128"/>
                    <a:cs typeface="Arial" pitchFamily="34" charset="0"/>
                  </a:rPr>
                  <a:t>Preprocessing the Data:</a:t>
                </a:r>
              </a:p>
              <a:p>
                <a:pPr marL="285750" indent="-285750">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 Missing Data: There were no missing values in the dataset. </a:t>
                </a:r>
              </a:p>
              <a:p>
                <a:pPr marL="285750" indent="-285750">
                  <a:buFont typeface="Arial" panose="020B0604020202020204" pitchFamily="34" charset="0"/>
                  <a:buChar char="•"/>
                </a:pPr>
                <a:r>
                  <a:rPr lang="en-US" sz="1800" dirty="0" err="1">
                    <a:effectLst/>
                    <a:latin typeface="Quattrocento Sans" panose="020B0502050000020003" pitchFamily="34" charset="0"/>
                    <a:ea typeface="ＭＳ Ｐゴシック" pitchFamily="-106" charset="-128"/>
                    <a:cs typeface="Arial" pitchFamily="34" charset="0"/>
                  </a:rPr>
                  <a:t>StandardScaler</a:t>
                </a:r>
                <a:r>
                  <a:rPr lang="en-US" sz="1800" dirty="0">
                    <a:effectLst/>
                    <a:latin typeface="Quattrocento Sans" panose="020B0502050000020003" pitchFamily="34" charset="0"/>
                    <a:ea typeface="ＭＳ Ｐゴシック" pitchFamily="-106" charset="-128"/>
                    <a:cs typeface="Arial" pitchFamily="34" charset="0"/>
                  </a:rPr>
                  <a:t>: Using </a:t>
                </a:r>
                <a:r>
                  <a:rPr lang="en-US" sz="1800" dirty="0" err="1">
                    <a:effectLst/>
                    <a:latin typeface="Quattrocento Sans" panose="020B0502050000020003" pitchFamily="34" charset="0"/>
                    <a:ea typeface="ＭＳ Ｐゴシック" pitchFamily="-106" charset="-128"/>
                    <a:cs typeface="Arial" pitchFamily="34" charset="0"/>
                  </a:rPr>
                  <a:t>StandardScaler</a:t>
                </a:r>
                <a:r>
                  <a:rPr lang="en-US" sz="1800" dirty="0">
                    <a:effectLst/>
                    <a:latin typeface="Quattrocento Sans" panose="020B0502050000020003" pitchFamily="34" charset="0"/>
                    <a:ea typeface="ＭＳ Ｐゴシック" pitchFamily="-106" charset="-128"/>
                    <a:cs typeface="Arial" pitchFamily="34" charset="0"/>
                  </a:rPr>
                  <a:t>() to standardize numerical values to have a mean of 0 and standard deviation of 1 using the formula</a:t>
                </a:r>
                <a:r>
                  <a:rPr lang="en-US" sz="1600" dirty="0">
                    <a:effectLst/>
                    <a:latin typeface="Quattrocento Sans" panose="020B0502050000020003" pitchFamily="34" charset="0"/>
                    <a:ea typeface="ＭＳ Ｐゴシック" pitchFamily="-106" charset="-128"/>
                    <a:cs typeface="Arial" pitchFamily="34" charset="0"/>
                  </a:rPr>
                  <a:t>:</a:t>
                </a:r>
              </a:p>
              <a:p>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ea typeface="ＭＳ Ｐゴシック" pitchFamily="-106" charset="-128"/>
                          <a:cs typeface="Arial" pitchFamily="34" charset="0"/>
                        </a:rPr>
                        <m:t>𝑥</m:t>
                      </m:r>
                      <m:r>
                        <a:rPr lang="en-US" sz="1600" b="0" i="1" smtClean="0">
                          <a:effectLst/>
                          <a:latin typeface="Cambria Math" panose="02040503050406030204" pitchFamily="18" charset="0"/>
                          <a:ea typeface="ＭＳ Ｐゴシック" pitchFamily="-106" charset="-128"/>
                          <a:cs typeface="Arial" pitchFamily="34" charset="0"/>
                        </a:rPr>
                        <m:t>=</m:t>
                      </m:r>
                      <m:f>
                        <m:fPr>
                          <m:ctrlPr>
                            <a:rPr lang="en-US" sz="1600" b="0" i="1" smtClean="0">
                              <a:effectLst/>
                              <a:latin typeface="Cambria Math" panose="02040503050406030204" pitchFamily="18" charset="0"/>
                              <a:ea typeface="ＭＳ Ｐゴシック" pitchFamily="-106" charset="-128"/>
                              <a:cs typeface="Arial" pitchFamily="34" charset="0"/>
                            </a:rPr>
                          </m:ctrlPr>
                        </m:fPr>
                        <m:num>
                          <m:r>
                            <a:rPr lang="en-US" sz="1600" b="0" i="1" smtClean="0">
                              <a:effectLst/>
                              <a:latin typeface="Cambria Math" panose="02040503050406030204" pitchFamily="18" charset="0"/>
                              <a:ea typeface="ＭＳ Ｐゴシック" pitchFamily="-106" charset="-128"/>
                              <a:cs typeface="Arial" pitchFamily="34" charset="0"/>
                            </a:rPr>
                            <m:t>𝑥</m:t>
                          </m:r>
                          <m:r>
                            <a:rPr lang="en-US" sz="1600" b="0" i="1" smtClean="0">
                              <a:effectLst/>
                              <a:latin typeface="Cambria Math" panose="02040503050406030204" pitchFamily="18" charset="0"/>
                              <a:ea typeface="ＭＳ Ｐゴシック" pitchFamily="-106" charset="-128"/>
                              <a:cs typeface="Arial" pitchFamily="34" charset="0"/>
                            </a:rPr>
                            <m:t>−</m:t>
                          </m:r>
                          <m:r>
                            <a:rPr lang="en-US" sz="1600" b="0" i="1" smtClean="0">
                              <a:effectLst/>
                              <a:latin typeface="Cambria Math" panose="02040503050406030204" pitchFamily="18" charset="0"/>
                              <a:ea typeface="Cambria Math" panose="02040503050406030204" pitchFamily="18" charset="0"/>
                              <a:cs typeface="Arial" pitchFamily="34" charset="0"/>
                            </a:rPr>
                            <m:t>𝜇</m:t>
                          </m:r>
                        </m:num>
                        <m:den>
                          <m:r>
                            <a:rPr lang="en-US" sz="1600" b="0" i="1" smtClean="0">
                              <a:effectLst/>
                              <a:latin typeface="Cambria Math" panose="02040503050406030204" pitchFamily="18" charset="0"/>
                              <a:ea typeface="Cambria Math" panose="02040503050406030204" pitchFamily="18" charset="0"/>
                              <a:cs typeface="Arial" pitchFamily="34" charset="0"/>
                            </a:rPr>
                            <m:t>𝜎</m:t>
                          </m:r>
                        </m:den>
                      </m:f>
                    </m:oMath>
                  </m:oMathPara>
                </a14:m>
                <a:endParaRPr lang="en-US" sz="1600" dirty="0">
                  <a:effectLst/>
                  <a:latin typeface="Quattrocento Sans" panose="020B0502050000020003" pitchFamily="34" charset="0"/>
                  <a:ea typeface="ＭＳ Ｐゴシック" pitchFamily="-106" charset="-128"/>
                  <a:cs typeface="Arial" pitchFamily="34" charset="0"/>
                </a:endParaRPr>
              </a:p>
              <a:p>
                <a:pPr marL="285750" indent="-285750">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Encoding Categorical Values: Categorical Values were one-hot encoded to numerical data.</a:t>
                </a:r>
              </a:p>
              <a:p>
                <a:pPr marL="285750" indent="-285750">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Train-Test-Split: The dataset was split into training (80%) and training (20%) subsets</a:t>
                </a:r>
                <a:r>
                  <a:rPr lang="en-US" sz="1600" dirty="0">
                    <a:effectLst/>
                    <a:latin typeface="Quattrocento Sans" panose="020B0502050000020003" pitchFamily="34" charset="0"/>
                    <a:ea typeface="ＭＳ Ｐゴシック" pitchFamily="-106" charset="-128"/>
                    <a:cs typeface="Arial" pitchFamily="34" charset="0"/>
                  </a:rPr>
                  <a:t>. </a:t>
                </a:r>
              </a:p>
            </p:txBody>
          </p:sp>
        </mc:Choice>
        <mc:Fallback>
          <p:sp>
            <p:nvSpPr>
              <p:cNvPr id="12" name="TextBox 11">
                <a:extLst>
                  <a:ext uri="{FF2B5EF4-FFF2-40B4-BE49-F238E27FC236}">
                    <a16:creationId xmlns:a16="http://schemas.microsoft.com/office/drawing/2014/main" id="{48234374-0E3C-52BF-4B4C-44001B866D89}"/>
                  </a:ext>
                </a:extLst>
              </p:cNvPr>
              <p:cNvSpPr txBox="1">
                <a:spLocks noRot="1" noChangeAspect="1" noMove="1" noResize="1" noEditPoints="1" noAdjustHandles="1" noChangeArrowheads="1" noChangeShapeType="1" noTextEdit="1"/>
              </p:cNvSpPr>
              <p:nvPr/>
            </p:nvSpPr>
            <p:spPr>
              <a:xfrm>
                <a:off x="7991108" y="13182600"/>
                <a:ext cx="7912438" cy="2730043"/>
              </a:xfrm>
              <a:prstGeom prst="rect">
                <a:avLst/>
              </a:prstGeom>
              <a:blipFill>
                <a:blip r:embed="rId3"/>
                <a:stretch>
                  <a:fillRect l="-693" t="-1342" b="-26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3D416F5-C8ED-3868-2084-32D46732F2A9}"/>
                  </a:ext>
                </a:extLst>
              </p:cNvPr>
              <p:cNvSpPr txBox="1"/>
              <p:nvPr/>
            </p:nvSpPr>
            <p:spPr>
              <a:xfrm>
                <a:off x="7936299" y="16002000"/>
                <a:ext cx="7948197" cy="5508944"/>
              </a:xfrm>
              <a:prstGeom prst="rect">
                <a:avLst/>
              </a:prstGeom>
              <a:noFill/>
            </p:spPr>
            <p:txBody>
              <a:bodyPr wrap="square" rtlCol="0">
                <a:spAutoFit/>
              </a:bodyPr>
              <a:lstStyle/>
              <a:p>
                <a:r>
                  <a:rPr lang="en-US" sz="1800" b="1" u="sng" dirty="0">
                    <a:effectLst/>
                    <a:latin typeface="Quattrocento Sans" panose="020B0502050000020003" pitchFamily="34" charset="0"/>
                    <a:ea typeface="ＭＳ Ｐゴシック" pitchFamily="-106" charset="-128"/>
                    <a:cs typeface="Arial" pitchFamily="34" charset="0"/>
                  </a:rPr>
                  <a:t>Evaluation of the Data: </a:t>
                </a:r>
              </a:p>
              <a:p>
                <a:r>
                  <a:rPr lang="en-US" sz="1800" dirty="0">
                    <a:effectLst/>
                    <a:latin typeface="Quattrocento Sans" panose="020B0502050000020003" pitchFamily="34" charset="0"/>
                    <a:ea typeface="ＭＳ Ｐゴシック" pitchFamily="-106" charset="-128"/>
                    <a:cs typeface="Arial" pitchFamily="34" charset="0"/>
                  </a:rPr>
                  <a:t>The following metrics were computed to provide a comprehensive understanding of the models’ accuracy and reliability in prediction.</a:t>
                </a:r>
              </a:p>
              <a:p>
                <a:pPr marL="285750" indent="-285750">
                  <a:buFont typeface="Arial" panose="020B0604020202020204" pitchFamily="34" charset="0"/>
                  <a:buChar char="•"/>
                </a:pPr>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Accuracy (Acc) determines overall model performance.</a:t>
                </a:r>
              </a:p>
              <a:p>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𝐴𝑐𝑐</m:t>
                      </m:r>
                      <m:r>
                        <a:rPr lang="en-US" sz="1800" b="0" i="1" smtClean="0">
                          <a:effectLst/>
                          <a:latin typeface="Cambria Math" panose="02040503050406030204" pitchFamily="18" charset="0"/>
                          <a:ea typeface="ＭＳ Ｐゴシック" pitchFamily="-106" charset="-128"/>
                          <a:cs typeface="Arial" pitchFamily="34" charset="0"/>
                        </a:rPr>
                        <m:t>=</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𝑇𝑁</m:t>
                          </m:r>
                        </m:num>
                        <m:den>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𝑇𝑁</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𝐹𝑁</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Precision (P) used to assess how well the model minimizes false positives.</a:t>
                </a:r>
              </a:p>
              <a:p>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𝑇𝑃</m:t>
                          </m:r>
                        </m:num>
                        <m:den>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𝐹𝑃</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Recall (R) ensures that positive cases are adequately identified.</a:t>
                </a:r>
              </a:p>
              <a:p>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𝑇𝑃</m:t>
                          </m:r>
                        </m:num>
                        <m:den>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𝐹𝑁</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F1-Score (F1) balances the trade-off between precision and recall.</a:t>
                </a:r>
              </a:p>
              <a:p>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𝐹</m:t>
                      </m:r>
                      <m:r>
                        <a:rPr lang="en-US" sz="1800" b="0" i="1" smtClean="0">
                          <a:effectLst/>
                          <a:latin typeface="Cambria Math" panose="02040503050406030204" pitchFamily="18" charset="0"/>
                          <a:ea typeface="ＭＳ Ｐゴシック" pitchFamily="-106" charset="-128"/>
                          <a:cs typeface="Arial" pitchFamily="34" charset="0"/>
                        </a:rPr>
                        <m:t>1=2∗</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𝑅</m:t>
                          </m:r>
                        </m:num>
                        <m:den>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𝑅</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endParaRPr lang="en-US" sz="1800" dirty="0">
                  <a:effectLst/>
                  <a:latin typeface="Quattrocento Sans" panose="020B0502050000020003" pitchFamily="34" charset="0"/>
                  <a:ea typeface="ＭＳ Ｐゴシック" pitchFamily="-106" charset="-128"/>
                  <a:cs typeface="Arial" pitchFamily="34" charset="0"/>
                </a:endParaRPr>
              </a:p>
            </p:txBody>
          </p:sp>
        </mc:Choice>
        <mc:Fallback>
          <p:sp>
            <p:nvSpPr>
              <p:cNvPr id="15" name="TextBox 14">
                <a:extLst>
                  <a:ext uri="{FF2B5EF4-FFF2-40B4-BE49-F238E27FC236}">
                    <a16:creationId xmlns:a16="http://schemas.microsoft.com/office/drawing/2014/main" id="{43D416F5-C8ED-3868-2084-32D46732F2A9}"/>
                  </a:ext>
                </a:extLst>
              </p:cNvPr>
              <p:cNvSpPr txBox="1">
                <a:spLocks noRot="1" noChangeAspect="1" noMove="1" noResize="1" noEditPoints="1" noAdjustHandles="1" noChangeArrowheads="1" noChangeShapeType="1" noTextEdit="1"/>
              </p:cNvSpPr>
              <p:nvPr/>
            </p:nvSpPr>
            <p:spPr>
              <a:xfrm>
                <a:off x="7936299" y="16002000"/>
                <a:ext cx="7948197" cy="5508944"/>
              </a:xfrm>
              <a:prstGeom prst="rect">
                <a:avLst/>
              </a:prstGeom>
              <a:blipFill>
                <a:blip r:embed="rId4"/>
                <a:stretch>
                  <a:fillRect l="-690" t="-553"/>
                </a:stretch>
              </a:blipFill>
            </p:spPr>
            <p:txBody>
              <a:bodyPr/>
              <a:lstStyle/>
              <a:p>
                <a:r>
                  <a:rPr lang="en-US">
                    <a:noFill/>
                  </a:rPr>
                  <a:t> </a:t>
                </a:r>
              </a:p>
            </p:txBody>
          </p:sp>
        </mc:Fallback>
      </mc:AlternateContent>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TotalTime>
  <Words>1049</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Quattrocento</vt:lpstr>
      <vt:lpstr>Cambria Math</vt:lpstr>
      <vt:lpstr>Times New Roman</vt:lpstr>
      <vt:lpstr>Quattrocento Sans</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Alondra Rodriguez</cp:lastModifiedBy>
  <cp:revision>105</cp:revision>
  <cp:lastPrinted>2000-08-03T00:31:24Z</cp:lastPrinted>
  <dcterms:modified xsi:type="dcterms:W3CDTF">2024-12-03T06:30:21Z</dcterms:modified>
  <cp:category>research posters template</cp:category>
</cp:coreProperties>
</file>