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ovelo" charset="1" panose="02000000000000000000"/>
      <p:regular r:id="rId10"/>
    </p:embeddedFont>
    <p:embeddedFont>
      <p:font typeface="TT Fors" charset="1" panose="020B0003030001020000"/>
      <p:regular r:id="rId11"/>
    </p:embeddedFont>
    <p:embeddedFont>
      <p:font typeface="TT Fors Bold" charset="1" panose="020B0003030001020000"/>
      <p:regular r:id="rId12"/>
    </p:embeddedFont>
    <p:embeddedFont>
      <p:font typeface="TT Fors Italics" charset="1" panose="020B0003030001020000"/>
      <p:regular r:id="rId13"/>
    </p:embeddedFont>
    <p:embeddedFont>
      <p:font typeface="TT Fors Bold Italics" charset="1" panose="020B0003030001020000"/>
      <p:regular r:id="rId14"/>
    </p:embeddedFont>
    <p:embeddedFont>
      <p:font typeface="TT Chocolates" charset="1" panose="02000503020000020003"/>
      <p:regular r:id="rId15"/>
    </p:embeddedFont>
    <p:embeddedFont>
      <p:font typeface="TT Chocolates Bold" charset="1" panose="02000803020000020003"/>
      <p:regular r:id="rId16"/>
    </p:embeddedFont>
    <p:embeddedFont>
      <p:font typeface="TT Chocolates Italics" charset="1" panose="02000503020000090003"/>
      <p:regular r:id="rId17"/>
    </p:embeddedFont>
    <p:embeddedFont>
      <p:font typeface="TT Chocolates Bold Italics" charset="1" panose="02000803030000090003"/>
      <p:regular r:id="rId18"/>
    </p:embeddedFont>
    <p:embeddedFont>
      <p:font typeface="TT Chocolates Extra-Light" charset="1" panose="02000503030000020003"/>
      <p:regular r:id="rId19"/>
    </p:embeddedFont>
    <p:embeddedFont>
      <p:font typeface="TT Chocolates Extra-Light Italics" charset="1" panose="02000503030000090003"/>
      <p:regular r:id="rId20"/>
    </p:embeddedFont>
    <p:embeddedFont>
      <p:font typeface="TT Chocolates Light Italics" charset="1" panose="02000503030000090003"/>
      <p:regular r:id="rId21"/>
    </p:embeddedFont>
    <p:embeddedFont>
      <p:font typeface="TT Chocolates Ultra-Bold" charset="1" panose="02000903040000020003"/>
      <p:regular r:id="rId22"/>
    </p:embeddedFont>
    <p:embeddedFont>
      <p:font typeface="TT Chocolates Ultra-Bold Italics" charset="1" panose="020009030500000900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http://instagram.com/myratoken" TargetMode="External" Type="http://schemas.openxmlformats.org/officeDocument/2006/relationships/hyperlink"/><Relationship Id="rId13" Target="../media/image19.png" Type="http://schemas.openxmlformats.org/officeDocument/2006/relationships/image"/><Relationship Id="rId14" Target="../media/image20.svg" Type="http://schemas.openxmlformats.org/officeDocument/2006/relationships/image"/><Relationship Id="rId15" Target="http://t.me/myraofficialchat" TargetMode="External" Type="http://schemas.openxmlformats.org/officeDocument/2006/relationships/hyperlink"/><Relationship Id="rId16" Target="../media/image21.png" Type="http://schemas.openxmlformats.org/officeDocument/2006/relationships/image"/><Relationship Id="rId17" Target="../media/image22.svg" Type="http://schemas.openxmlformats.org/officeDocument/2006/relationships/image"/><Relationship Id="rId18" Target="http://reddit.com/user/myratoken" TargetMode="External" Type="http://schemas.openxmlformats.org/officeDocument/2006/relationships/hyperlink"/><Relationship Id="rId19" Target="../media/image23.png" Type="http://schemas.openxmlformats.org/officeDocument/2006/relationships/image"/><Relationship Id="rId2" Target="../media/image5.png" Type="http://schemas.openxmlformats.org/officeDocument/2006/relationships/image"/><Relationship Id="rId20" Target="../media/image24.svg" Type="http://schemas.openxmlformats.org/officeDocument/2006/relationships/image"/><Relationship Id="rId21" Target="http://youtube.com/@MyraToken" TargetMode="External" Type="http://schemas.openxmlformats.org/officeDocument/2006/relationships/hyperlink"/><Relationship Id="rId22" Target="../media/image25.png" Type="http://schemas.openxmlformats.org/officeDocument/2006/relationships/image"/><Relationship Id="rId23" Target="../media/image26.svg" Type="http://schemas.openxmlformats.org/officeDocument/2006/relationships/image"/><Relationship Id="rId24" Target="http://tiktok.com/@myratoken/" TargetMode="External" Type="http://schemas.openxmlformats.org/officeDocument/2006/relationships/hyperlink"/><Relationship Id="rId25" Target="../media/image27.png" Type="http://schemas.openxmlformats.org/officeDocument/2006/relationships/image"/><Relationship Id="rId26" Target="../media/image28.svg" Type="http://schemas.openxmlformats.org/officeDocument/2006/relationships/image"/><Relationship Id="rId27" Target="http://github.com/myratoken" TargetMode="External" Type="http://schemas.openxmlformats.org/officeDocument/2006/relationships/hyperlink"/><Relationship Id="rId28" Target="../media/image8.png" Type="http://schemas.openxmlformats.org/officeDocument/2006/relationships/image"/><Relationship Id="rId29" Target="https://bscscan.com/token/0xef33fd3d46C3EFa1804b513e3dDb7FdFf215DeF1" TargetMode="External" Type="http://schemas.openxmlformats.org/officeDocument/2006/relationships/hyperlink"/><Relationship Id="rId3" Target="../media/image6.svg" Type="http://schemas.openxmlformats.org/officeDocument/2006/relationships/image"/><Relationship Id="rId30" Target="../media/image29.png" Type="http://schemas.openxmlformats.org/officeDocument/2006/relationships/image"/><Relationship Id="rId31" Target="../media/image30.svg" Type="http://schemas.openxmlformats.org/officeDocument/2006/relationships/image"/><Relationship Id="rId32" Target="https://medium.com/@myratoken" TargetMode="External" Type="http://schemas.openxmlformats.org/officeDocument/2006/relationships/hyperlink"/><Relationship Id="rId4" Target="../media/image13.png" Type="http://schemas.openxmlformats.org/officeDocument/2006/relationships/image"/><Relationship Id="rId5" Target="../media/image14.svg" Type="http://schemas.openxmlformats.org/officeDocument/2006/relationships/image"/><Relationship Id="rId6" Target="http://www.myratoken.com" TargetMode="External" Type="http://schemas.openxmlformats.org/officeDocument/2006/relationships/hyperlink"/><Relationship Id="rId7" Target="../media/image15.png" Type="http://schemas.openxmlformats.org/officeDocument/2006/relationships/image"/><Relationship Id="rId8" Target="../media/image16.svg" Type="http://schemas.openxmlformats.org/officeDocument/2006/relationships/image"/><Relationship Id="rId9" Target="http://twitter.com/myratoken"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135" t="0" r="0" b="0"/>
            </a:stretch>
          </a:blipFill>
        </p:spPr>
      </p:sp>
      <p:sp>
        <p:nvSpPr>
          <p:cNvPr name="Freeform 3" id="3"/>
          <p:cNvSpPr/>
          <p:nvPr/>
        </p:nvSpPr>
        <p:spPr>
          <a:xfrm flipH="false" flipV="false" rot="0">
            <a:off x="12974142" y="2621508"/>
            <a:ext cx="4285158" cy="4285158"/>
          </a:xfrm>
          <a:custGeom>
            <a:avLst/>
            <a:gdLst/>
            <a:ahLst/>
            <a:cxnLst/>
            <a:rect r="r" b="b" t="t" l="l"/>
            <a:pathLst>
              <a:path h="4285158" w="4285158">
                <a:moveTo>
                  <a:pt x="0" y="0"/>
                </a:moveTo>
                <a:lnTo>
                  <a:pt x="4285158" y="0"/>
                </a:lnTo>
                <a:lnTo>
                  <a:pt x="4285158" y="4285158"/>
                </a:lnTo>
                <a:lnTo>
                  <a:pt x="0" y="4285158"/>
                </a:lnTo>
                <a:lnTo>
                  <a:pt x="0" y="0"/>
                </a:lnTo>
                <a:close/>
              </a:path>
            </a:pathLst>
          </a:custGeom>
          <a:blipFill>
            <a:blip r:embed="rId3"/>
            <a:stretch>
              <a:fillRect l="0" t="0" r="0" b="0"/>
            </a:stretch>
          </a:blipFill>
        </p:spPr>
      </p:sp>
      <p:sp>
        <p:nvSpPr>
          <p:cNvPr name="TextBox 4" id="4"/>
          <p:cNvSpPr txBox="true"/>
          <p:nvPr/>
        </p:nvSpPr>
        <p:spPr>
          <a:xfrm rot="0">
            <a:off x="14249649" y="6811416"/>
            <a:ext cx="1734145" cy="854076"/>
          </a:xfrm>
          <a:prstGeom prst="rect">
            <a:avLst/>
          </a:prstGeom>
        </p:spPr>
        <p:txBody>
          <a:bodyPr anchor="t" rtlCol="false" tIns="0" lIns="0" bIns="0" rIns="0">
            <a:spAutoFit/>
          </a:bodyPr>
          <a:lstStyle/>
          <a:p>
            <a:pPr algn="ctr">
              <a:lnSpc>
                <a:spcPts val="6999"/>
              </a:lnSpc>
            </a:pPr>
            <a:r>
              <a:rPr lang="en-US" sz="4999">
                <a:solidFill>
                  <a:srgbClr val="FFFFFF"/>
                </a:solidFill>
                <a:latin typeface="Lovelo"/>
              </a:rPr>
              <a:t>myra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204B"/>
        </a:solidFill>
      </p:bgPr>
    </p:bg>
    <p:spTree>
      <p:nvGrpSpPr>
        <p:cNvPr id="1" name=""/>
        <p:cNvGrpSpPr/>
        <p:nvPr/>
      </p:nvGrpSpPr>
      <p:grpSpPr>
        <a:xfrm>
          <a:off x="0" y="0"/>
          <a:ext cx="0" cy="0"/>
          <a:chOff x="0" y="0"/>
          <a:chExt cx="0" cy="0"/>
        </a:xfrm>
      </p:grpSpPr>
      <p:sp>
        <p:nvSpPr>
          <p:cNvPr name="Freeform 2" id="2"/>
          <p:cNvSpPr/>
          <p:nvPr/>
        </p:nvSpPr>
        <p:spPr>
          <a:xfrm flipH="false" flipV="false" rot="0">
            <a:off x="1738740" y="1069416"/>
            <a:ext cx="593373" cy="593373"/>
          </a:xfrm>
          <a:custGeom>
            <a:avLst/>
            <a:gdLst/>
            <a:ahLst/>
            <a:cxnLst/>
            <a:rect r="r" b="b" t="t" l="l"/>
            <a:pathLst>
              <a:path h="593373" w="593373">
                <a:moveTo>
                  <a:pt x="0" y="0"/>
                </a:moveTo>
                <a:lnTo>
                  <a:pt x="593374" y="0"/>
                </a:lnTo>
                <a:lnTo>
                  <a:pt x="593374" y="593373"/>
                </a:lnTo>
                <a:lnTo>
                  <a:pt x="0" y="593373"/>
                </a:lnTo>
                <a:lnTo>
                  <a:pt x="0" y="0"/>
                </a:lnTo>
                <a:close/>
              </a:path>
            </a:pathLst>
          </a:custGeom>
          <a:blipFill>
            <a:blip r:embed="rId2"/>
            <a:stretch>
              <a:fillRect l="0" t="0" r="0" b="0"/>
            </a:stretch>
          </a:blipFill>
        </p:spPr>
      </p:sp>
      <p:sp>
        <p:nvSpPr>
          <p:cNvPr name="TextBox 3" id="3"/>
          <p:cNvSpPr txBox="true"/>
          <p:nvPr/>
        </p:nvSpPr>
        <p:spPr>
          <a:xfrm rot="0">
            <a:off x="2413368" y="1158140"/>
            <a:ext cx="953565" cy="358775"/>
          </a:xfrm>
          <a:prstGeom prst="rect">
            <a:avLst/>
          </a:prstGeom>
        </p:spPr>
        <p:txBody>
          <a:bodyPr anchor="t" rtlCol="false" tIns="0" lIns="0" bIns="0" rIns="0">
            <a:spAutoFit/>
          </a:bodyPr>
          <a:lstStyle/>
          <a:p>
            <a:pPr>
              <a:lnSpc>
                <a:spcPts val="2800"/>
              </a:lnSpc>
            </a:pPr>
            <a:r>
              <a:rPr lang="en-US" sz="2000">
                <a:solidFill>
                  <a:srgbClr val="FCF7EB"/>
                </a:solidFill>
                <a:latin typeface="TT Chocolates"/>
              </a:rPr>
              <a:t>MYRA</a:t>
            </a:r>
          </a:p>
        </p:txBody>
      </p:sp>
      <p:sp>
        <p:nvSpPr>
          <p:cNvPr name="TextBox 4" id="4"/>
          <p:cNvSpPr txBox="true"/>
          <p:nvPr/>
        </p:nvSpPr>
        <p:spPr>
          <a:xfrm rot="0">
            <a:off x="1771362" y="2419667"/>
            <a:ext cx="14745276" cy="5380991"/>
          </a:xfrm>
          <a:prstGeom prst="rect">
            <a:avLst/>
          </a:prstGeom>
        </p:spPr>
        <p:txBody>
          <a:bodyPr anchor="t" rtlCol="false" tIns="0" lIns="0" bIns="0" rIns="0">
            <a:spAutoFit/>
          </a:bodyPr>
          <a:lstStyle/>
          <a:p>
            <a:pPr algn="ctr">
              <a:lnSpc>
                <a:spcPts val="4759"/>
              </a:lnSpc>
              <a:spcBef>
                <a:spcPct val="0"/>
              </a:spcBef>
            </a:pPr>
            <a:r>
              <a:rPr lang="en-US" sz="3399">
                <a:solidFill>
                  <a:srgbClr val="FCF7EB"/>
                </a:solidFill>
                <a:latin typeface="TT Fors"/>
              </a:rPr>
              <a:t>Myra is a structure that aims to provide a unique experience to the users by integrating current technologies into the blockchain. Myra is a token because it belongs to a smart contract. Assets referred to as coins are those that have their own blockchain networks. MYRA aims to expand the usage areas of MYR worldwide by breaking new ground with its decentralized social media platform project. MYRA will expand its usage areas by producing projects in all areas of technology, without being bound by restrictions, and will grow in many sectors such as Blockchain and SocialFi.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204B"/>
        </a:solidFill>
      </p:bgPr>
    </p:bg>
    <p:spTree>
      <p:nvGrpSpPr>
        <p:cNvPr id="1" name=""/>
        <p:cNvGrpSpPr/>
        <p:nvPr/>
      </p:nvGrpSpPr>
      <p:grpSpPr>
        <a:xfrm>
          <a:off x="0" y="0"/>
          <a:ext cx="0" cy="0"/>
          <a:chOff x="0" y="0"/>
          <a:chExt cx="0" cy="0"/>
        </a:xfrm>
      </p:grpSpPr>
      <p:sp>
        <p:nvSpPr>
          <p:cNvPr name="Freeform 2" id="2"/>
          <p:cNvSpPr/>
          <p:nvPr/>
        </p:nvSpPr>
        <p:spPr>
          <a:xfrm flipH="false" flipV="false" rot="0">
            <a:off x="1738740" y="1069416"/>
            <a:ext cx="593373" cy="593373"/>
          </a:xfrm>
          <a:custGeom>
            <a:avLst/>
            <a:gdLst/>
            <a:ahLst/>
            <a:cxnLst/>
            <a:rect r="r" b="b" t="t" l="l"/>
            <a:pathLst>
              <a:path h="593373" w="593373">
                <a:moveTo>
                  <a:pt x="0" y="0"/>
                </a:moveTo>
                <a:lnTo>
                  <a:pt x="593374" y="0"/>
                </a:lnTo>
                <a:lnTo>
                  <a:pt x="593374" y="593373"/>
                </a:lnTo>
                <a:lnTo>
                  <a:pt x="0" y="593373"/>
                </a:lnTo>
                <a:lnTo>
                  <a:pt x="0" y="0"/>
                </a:lnTo>
                <a:close/>
              </a:path>
            </a:pathLst>
          </a:custGeom>
          <a:blipFill>
            <a:blip r:embed="rId2"/>
            <a:stretch>
              <a:fillRect l="0" t="0" r="0" b="0"/>
            </a:stretch>
          </a:blipFill>
        </p:spPr>
      </p:sp>
      <p:sp>
        <p:nvSpPr>
          <p:cNvPr name="TextBox 3" id="3"/>
          <p:cNvSpPr txBox="true"/>
          <p:nvPr/>
        </p:nvSpPr>
        <p:spPr>
          <a:xfrm rot="0">
            <a:off x="1771362" y="1819592"/>
            <a:ext cx="14745276" cy="6581141"/>
          </a:xfrm>
          <a:prstGeom prst="rect">
            <a:avLst/>
          </a:prstGeom>
        </p:spPr>
        <p:txBody>
          <a:bodyPr anchor="t" rtlCol="false" tIns="0" lIns="0" bIns="0" rIns="0">
            <a:spAutoFit/>
          </a:bodyPr>
          <a:lstStyle/>
          <a:p>
            <a:pPr algn="ctr">
              <a:lnSpc>
                <a:spcPts val="4759"/>
              </a:lnSpc>
              <a:spcBef>
                <a:spcPct val="0"/>
              </a:spcBef>
            </a:pPr>
            <a:r>
              <a:rPr lang="en-US" sz="3399">
                <a:solidFill>
                  <a:srgbClr val="FCF7EB"/>
                </a:solidFill>
                <a:latin typeface="TT Fors"/>
              </a:rPr>
              <a:t>MYRA’s first project is BLABBER. With Blabber application, you are very close to the world of cryptocurrency. Blabber is a Blockchain-based and decentralized social media project. On Blabber, our users can freely share their thoughts, events, current news, and developments in the crypto world. Our users who want to use our platform professionally can earn money through Blabber by paying with MYR tokens, introduce their current posts to the world by opening a tag, and advertise. Blue Tick and Golden Tick in Blabber were developed for our professional users. Blab is what users can share their thoughts, photos, videos and various things on Blabber applıcatıon. Users can comment on shared Blabs in the Blabber applıcatıon.</a:t>
            </a:r>
          </a:p>
        </p:txBody>
      </p:sp>
      <p:sp>
        <p:nvSpPr>
          <p:cNvPr name="Freeform 4" id="4"/>
          <p:cNvSpPr/>
          <p:nvPr/>
        </p:nvSpPr>
        <p:spPr>
          <a:xfrm flipH="false" flipV="false" rot="0">
            <a:off x="15673969" y="1095580"/>
            <a:ext cx="842669" cy="842669"/>
          </a:xfrm>
          <a:custGeom>
            <a:avLst/>
            <a:gdLst/>
            <a:ahLst/>
            <a:cxnLst/>
            <a:rect r="r" b="b" t="t" l="l"/>
            <a:pathLst>
              <a:path h="842669" w="842669">
                <a:moveTo>
                  <a:pt x="0" y="0"/>
                </a:moveTo>
                <a:lnTo>
                  <a:pt x="842669" y="0"/>
                </a:lnTo>
                <a:lnTo>
                  <a:pt x="842669" y="842669"/>
                </a:lnTo>
                <a:lnTo>
                  <a:pt x="0" y="842669"/>
                </a:lnTo>
                <a:lnTo>
                  <a:pt x="0" y="0"/>
                </a:lnTo>
                <a:close/>
              </a:path>
            </a:pathLst>
          </a:custGeom>
          <a:blipFill>
            <a:blip r:embed="rId3"/>
            <a:stretch>
              <a:fillRect l="0" t="0" r="0" b="0"/>
            </a:stretch>
          </a:blipFill>
        </p:spPr>
      </p:sp>
      <p:sp>
        <p:nvSpPr>
          <p:cNvPr name="TextBox 5" id="5"/>
          <p:cNvSpPr txBox="true"/>
          <p:nvPr/>
        </p:nvSpPr>
        <p:spPr>
          <a:xfrm rot="0">
            <a:off x="2413368" y="1158140"/>
            <a:ext cx="953565" cy="358775"/>
          </a:xfrm>
          <a:prstGeom prst="rect">
            <a:avLst/>
          </a:prstGeom>
        </p:spPr>
        <p:txBody>
          <a:bodyPr anchor="t" rtlCol="false" tIns="0" lIns="0" bIns="0" rIns="0">
            <a:spAutoFit/>
          </a:bodyPr>
          <a:lstStyle/>
          <a:p>
            <a:pPr>
              <a:lnSpc>
                <a:spcPts val="2800"/>
              </a:lnSpc>
            </a:pPr>
            <a:r>
              <a:rPr lang="en-US" sz="2000">
                <a:solidFill>
                  <a:srgbClr val="FCF7EB"/>
                </a:solidFill>
                <a:latin typeface="TT Chocolates"/>
              </a:rPr>
              <a:t>MYRA</a:t>
            </a:r>
          </a:p>
        </p:txBody>
      </p:sp>
      <p:sp>
        <p:nvSpPr>
          <p:cNvPr name="TextBox 6" id="6"/>
          <p:cNvSpPr txBox="true"/>
          <p:nvPr/>
        </p:nvSpPr>
        <p:spPr>
          <a:xfrm rot="0">
            <a:off x="14589192" y="1308952"/>
            <a:ext cx="1084777" cy="358775"/>
          </a:xfrm>
          <a:prstGeom prst="rect">
            <a:avLst/>
          </a:prstGeom>
        </p:spPr>
        <p:txBody>
          <a:bodyPr anchor="t" rtlCol="false" tIns="0" lIns="0" bIns="0" rIns="0">
            <a:spAutoFit/>
          </a:bodyPr>
          <a:lstStyle/>
          <a:p>
            <a:pPr>
              <a:lnSpc>
                <a:spcPts val="2800"/>
              </a:lnSpc>
            </a:pPr>
            <a:r>
              <a:rPr lang="en-US" sz="2000">
                <a:solidFill>
                  <a:srgbClr val="FCF7EB"/>
                </a:solidFill>
                <a:latin typeface="TT Chocolates"/>
              </a:rPr>
              <a:t>BLABBER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204B"/>
        </a:solidFill>
      </p:bgPr>
    </p:bg>
    <p:spTree>
      <p:nvGrpSpPr>
        <p:cNvPr id="1" name=""/>
        <p:cNvGrpSpPr/>
        <p:nvPr/>
      </p:nvGrpSpPr>
      <p:grpSpPr>
        <a:xfrm>
          <a:off x="0" y="0"/>
          <a:ext cx="0" cy="0"/>
          <a:chOff x="0" y="0"/>
          <a:chExt cx="0" cy="0"/>
        </a:xfrm>
      </p:grpSpPr>
      <p:sp>
        <p:nvSpPr>
          <p:cNvPr name="Freeform 2" id="2"/>
          <p:cNvSpPr/>
          <p:nvPr/>
        </p:nvSpPr>
        <p:spPr>
          <a:xfrm flipH="false" flipV="false" rot="0">
            <a:off x="1738740" y="1069416"/>
            <a:ext cx="593373" cy="593373"/>
          </a:xfrm>
          <a:custGeom>
            <a:avLst/>
            <a:gdLst/>
            <a:ahLst/>
            <a:cxnLst/>
            <a:rect r="r" b="b" t="t" l="l"/>
            <a:pathLst>
              <a:path h="593373" w="593373">
                <a:moveTo>
                  <a:pt x="0" y="0"/>
                </a:moveTo>
                <a:lnTo>
                  <a:pt x="593374" y="0"/>
                </a:lnTo>
                <a:lnTo>
                  <a:pt x="593374" y="593373"/>
                </a:lnTo>
                <a:lnTo>
                  <a:pt x="0" y="593373"/>
                </a:lnTo>
                <a:lnTo>
                  <a:pt x="0" y="0"/>
                </a:lnTo>
                <a:close/>
              </a:path>
            </a:pathLst>
          </a:custGeom>
          <a:blipFill>
            <a:blip r:embed="rId2"/>
            <a:stretch>
              <a:fillRect l="0" t="0" r="0" b="0"/>
            </a:stretch>
          </a:blipFill>
        </p:spPr>
      </p:sp>
      <p:sp>
        <p:nvSpPr>
          <p:cNvPr name="TextBox 3" id="3"/>
          <p:cNvSpPr txBox="true"/>
          <p:nvPr/>
        </p:nvSpPr>
        <p:spPr>
          <a:xfrm rot="0">
            <a:off x="2413368" y="1158140"/>
            <a:ext cx="953565" cy="358775"/>
          </a:xfrm>
          <a:prstGeom prst="rect">
            <a:avLst/>
          </a:prstGeom>
        </p:spPr>
        <p:txBody>
          <a:bodyPr anchor="t" rtlCol="false" tIns="0" lIns="0" bIns="0" rIns="0">
            <a:spAutoFit/>
          </a:bodyPr>
          <a:lstStyle/>
          <a:p>
            <a:pPr>
              <a:lnSpc>
                <a:spcPts val="2800"/>
              </a:lnSpc>
            </a:pPr>
            <a:r>
              <a:rPr lang="en-US" sz="2000">
                <a:solidFill>
                  <a:srgbClr val="FCF7EB"/>
                </a:solidFill>
                <a:latin typeface="TT Chocolates"/>
              </a:rPr>
              <a:t>MYRA</a:t>
            </a:r>
          </a:p>
        </p:txBody>
      </p:sp>
      <p:sp>
        <p:nvSpPr>
          <p:cNvPr name="TextBox 4" id="4"/>
          <p:cNvSpPr txBox="true"/>
          <p:nvPr/>
        </p:nvSpPr>
        <p:spPr>
          <a:xfrm rot="0">
            <a:off x="1771362" y="1789430"/>
            <a:ext cx="14745276" cy="6660516"/>
          </a:xfrm>
          <a:prstGeom prst="rect">
            <a:avLst/>
          </a:prstGeom>
        </p:spPr>
        <p:txBody>
          <a:bodyPr anchor="t" rtlCol="false" tIns="0" lIns="0" bIns="0" rIns="0">
            <a:spAutoFit/>
          </a:bodyPr>
          <a:lstStyle/>
          <a:p>
            <a:pPr algn="ctr">
              <a:lnSpc>
                <a:spcPts val="4059"/>
              </a:lnSpc>
              <a:spcBef>
                <a:spcPct val="0"/>
              </a:spcBef>
            </a:pPr>
            <a:r>
              <a:rPr lang="en-US" sz="2899">
                <a:solidFill>
                  <a:srgbClr val="FCF7EB"/>
                </a:solidFill>
                <a:latin typeface="TT Fors"/>
              </a:rPr>
              <a:t>MYRA’s roadmap is long and reliable, designed with detailed thought. Since the day it was founded, MYRA has carried out many steps that are reliable, durable and thought out down to the smallest detail. Before our smart contract was published, our technical team created the infrastructure and design of our first project, Blabber. We then implemented Blabber and created our smart contract. After MYR, our token, was created, we organized a reward marketing, namely Airdop and Bounty event, to introduce MYR to the whole world. In order to increase the reliability of our token, we published our Audit Report from ContractWolf. By increasing our collaborations, we were listed on CoinGecko, one of the world’s leading cryptocurrency platforms, and enabled our users to follow the latest developments about MYRA. We are organizing 25% discounted token event for our users by holding a Public Sale in Bsclaunch on November 24, 2023. MYR will continue to be listed on many centralized exchanges with which we subsequently discussed and agreed.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204B"/>
        </a:solidFill>
      </p:bgPr>
    </p:bg>
    <p:spTree>
      <p:nvGrpSpPr>
        <p:cNvPr id="1" name=""/>
        <p:cNvGrpSpPr/>
        <p:nvPr/>
      </p:nvGrpSpPr>
      <p:grpSpPr>
        <a:xfrm>
          <a:off x="0" y="0"/>
          <a:ext cx="0" cy="0"/>
          <a:chOff x="0" y="0"/>
          <a:chExt cx="0" cy="0"/>
        </a:xfrm>
      </p:grpSpPr>
      <p:sp>
        <p:nvSpPr>
          <p:cNvPr name="Freeform 2" id="2"/>
          <p:cNvSpPr/>
          <p:nvPr/>
        </p:nvSpPr>
        <p:spPr>
          <a:xfrm flipH="false" flipV="false" rot="0">
            <a:off x="1738740" y="1069416"/>
            <a:ext cx="593373" cy="593373"/>
          </a:xfrm>
          <a:custGeom>
            <a:avLst/>
            <a:gdLst/>
            <a:ahLst/>
            <a:cxnLst/>
            <a:rect r="r" b="b" t="t" l="l"/>
            <a:pathLst>
              <a:path h="593373" w="593373">
                <a:moveTo>
                  <a:pt x="0" y="0"/>
                </a:moveTo>
                <a:lnTo>
                  <a:pt x="593374" y="0"/>
                </a:lnTo>
                <a:lnTo>
                  <a:pt x="593374" y="593373"/>
                </a:lnTo>
                <a:lnTo>
                  <a:pt x="0" y="593373"/>
                </a:lnTo>
                <a:lnTo>
                  <a:pt x="0" y="0"/>
                </a:lnTo>
                <a:close/>
              </a:path>
            </a:pathLst>
          </a:custGeom>
          <a:blipFill>
            <a:blip r:embed="rId2"/>
            <a:stretch>
              <a:fillRect l="0" t="0" r="0" b="0"/>
            </a:stretch>
          </a:blipFill>
        </p:spPr>
      </p:sp>
      <p:sp>
        <p:nvSpPr>
          <p:cNvPr name="TextBox 3" id="3"/>
          <p:cNvSpPr txBox="true"/>
          <p:nvPr/>
        </p:nvSpPr>
        <p:spPr>
          <a:xfrm rot="0">
            <a:off x="1028700" y="1466850"/>
            <a:ext cx="16230600" cy="7305675"/>
          </a:xfrm>
          <a:prstGeom prst="rect">
            <a:avLst/>
          </a:prstGeom>
        </p:spPr>
        <p:txBody>
          <a:bodyPr anchor="t" rtlCol="false" tIns="0" lIns="0" bIns="0" rIns="0">
            <a:spAutoFit/>
          </a:bodyPr>
          <a:lstStyle/>
          <a:p>
            <a:pPr algn="ctr">
              <a:lnSpc>
                <a:spcPts val="4199"/>
              </a:lnSpc>
            </a:pPr>
            <a:r>
              <a:rPr lang="en-US" sz="2999" spc="-8">
                <a:solidFill>
                  <a:srgbClr val="FCF7EB"/>
                </a:solidFill>
                <a:latin typeface="TT Fors Bold"/>
              </a:rPr>
              <a:t>Token Name:</a:t>
            </a:r>
            <a:r>
              <a:rPr lang="en-US" sz="2999" spc="-8">
                <a:solidFill>
                  <a:srgbClr val="FCF7EB"/>
                </a:solidFill>
                <a:latin typeface="TT Fors"/>
              </a:rPr>
              <a:t> MYRA</a:t>
            </a:r>
          </a:p>
          <a:p>
            <a:pPr algn="ctr">
              <a:lnSpc>
                <a:spcPts val="4199"/>
              </a:lnSpc>
            </a:pPr>
            <a:r>
              <a:rPr lang="en-US" sz="2999" spc="-8">
                <a:solidFill>
                  <a:srgbClr val="FCF7EB"/>
                </a:solidFill>
                <a:latin typeface="TT Fors Bold"/>
              </a:rPr>
              <a:t>Symbol: </a:t>
            </a:r>
            <a:r>
              <a:rPr lang="en-US" sz="2999" spc="-8">
                <a:solidFill>
                  <a:srgbClr val="FCF7EB"/>
                </a:solidFill>
                <a:latin typeface="TT Fors"/>
              </a:rPr>
              <a:t>MYR</a:t>
            </a:r>
          </a:p>
          <a:p>
            <a:pPr algn="ctr">
              <a:lnSpc>
                <a:spcPts val="4199"/>
              </a:lnSpc>
            </a:pPr>
            <a:r>
              <a:rPr lang="en-US" sz="2999" spc="-8">
                <a:solidFill>
                  <a:srgbClr val="FCF7EB"/>
                </a:solidFill>
                <a:latin typeface="TT Fors Bold"/>
              </a:rPr>
              <a:t>CONTRACT ADDRESS(BSC):</a:t>
            </a:r>
            <a:r>
              <a:rPr lang="en-US" sz="2999" spc="-8">
                <a:solidFill>
                  <a:srgbClr val="FCF7EB"/>
                </a:solidFill>
                <a:latin typeface="TT Fors"/>
              </a:rPr>
              <a:t> 0xef33fd3d46C3EFa1804b513e3dDb7FdFf215DeF1</a:t>
            </a:r>
          </a:p>
          <a:p>
            <a:pPr algn="ctr">
              <a:lnSpc>
                <a:spcPts val="4199"/>
              </a:lnSpc>
            </a:pPr>
            <a:r>
              <a:rPr lang="en-US" sz="2999" spc="-8">
                <a:solidFill>
                  <a:srgbClr val="FCF7EB"/>
                </a:solidFill>
                <a:latin typeface="TT Fors Bold"/>
              </a:rPr>
              <a:t>Total Supply:</a:t>
            </a:r>
            <a:r>
              <a:rPr lang="en-US" sz="2999" spc="-8">
                <a:solidFill>
                  <a:srgbClr val="FCF7EB"/>
                </a:solidFill>
                <a:latin typeface="TT Fors"/>
              </a:rPr>
              <a:t> 10.000.000.000</a:t>
            </a:r>
          </a:p>
          <a:p>
            <a:pPr algn="ctr">
              <a:lnSpc>
                <a:spcPts val="4199"/>
              </a:lnSpc>
            </a:pPr>
            <a:r>
              <a:rPr lang="en-US" sz="2999" spc="-8">
                <a:solidFill>
                  <a:srgbClr val="FCF7EB"/>
                </a:solidFill>
                <a:latin typeface="TT Fors Bold"/>
              </a:rPr>
              <a:t>Decimal: </a:t>
            </a:r>
            <a:r>
              <a:rPr lang="en-US" sz="2999" spc="-8">
                <a:solidFill>
                  <a:srgbClr val="FCF7EB"/>
                </a:solidFill>
                <a:latin typeface="TT Fors"/>
              </a:rPr>
              <a:t>18</a:t>
            </a:r>
          </a:p>
          <a:p>
            <a:pPr algn="just">
              <a:lnSpc>
                <a:spcPts val="4199"/>
              </a:lnSpc>
            </a:pPr>
          </a:p>
          <a:p>
            <a:pPr algn="just">
              <a:lnSpc>
                <a:spcPts val="4199"/>
              </a:lnSpc>
            </a:pPr>
            <a:r>
              <a:rPr lang="en-US" sz="2999" spc="-8">
                <a:solidFill>
                  <a:srgbClr val="FCF7EB"/>
                </a:solidFill>
                <a:latin typeface="TT Fors"/>
              </a:rPr>
              <a:t>Reserve constitutes 20% of the project. 2,000,000,000 MYR tokens are reserved for Reserve. Development For Ecosystem constitutes 10% of the project. 1,000,000,000 MYR tokens are reserved for Development For Ecosystem. Marketing constitutes 10% of the project. 1,000,000,000 MYR tokens are reserved for Marketing. Team constitutes 10% of the project. 1,000,000,000 MYR tokens are reserved for Team. Partnership constitutes 10% of the project. 1,000,000,000 MYR tokens are reserved for the Partnership. Corporate Structuring constitutes 5% of the project. 500,000,000 MYR tokens are reserved for Corporate Structuring.</a:t>
            </a:r>
          </a:p>
        </p:txBody>
      </p:sp>
      <p:sp>
        <p:nvSpPr>
          <p:cNvPr name="TextBox 4" id="4"/>
          <p:cNvSpPr txBox="true"/>
          <p:nvPr/>
        </p:nvSpPr>
        <p:spPr>
          <a:xfrm rot="0">
            <a:off x="2413368" y="1158140"/>
            <a:ext cx="953565" cy="358775"/>
          </a:xfrm>
          <a:prstGeom prst="rect">
            <a:avLst/>
          </a:prstGeom>
        </p:spPr>
        <p:txBody>
          <a:bodyPr anchor="t" rtlCol="false" tIns="0" lIns="0" bIns="0" rIns="0">
            <a:spAutoFit/>
          </a:bodyPr>
          <a:lstStyle/>
          <a:p>
            <a:pPr>
              <a:lnSpc>
                <a:spcPts val="2800"/>
              </a:lnSpc>
            </a:pPr>
            <a:r>
              <a:rPr lang="en-US" sz="2000">
                <a:solidFill>
                  <a:srgbClr val="FCF7EB"/>
                </a:solidFill>
                <a:latin typeface="TT Chocolates"/>
              </a:rPr>
              <a:t>MYRA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204B"/>
        </a:solidFill>
      </p:bgPr>
    </p:bg>
    <p:spTree>
      <p:nvGrpSpPr>
        <p:cNvPr id="1" name=""/>
        <p:cNvGrpSpPr/>
        <p:nvPr/>
      </p:nvGrpSpPr>
      <p:grpSpPr>
        <a:xfrm>
          <a:off x="0" y="0"/>
          <a:ext cx="0" cy="0"/>
          <a:chOff x="0" y="0"/>
          <a:chExt cx="0" cy="0"/>
        </a:xfrm>
      </p:grpSpPr>
      <p:sp>
        <p:nvSpPr>
          <p:cNvPr name="Freeform 2" id="2"/>
          <p:cNvSpPr/>
          <p:nvPr/>
        </p:nvSpPr>
        <p:spPr>
          <a:xfrm flipH="false" flipV="false" rot="0">
            <a:off x="3972246" y="4367970"/>
            <a:ext cx="1551060" cy="1551060"/>
          </a:xfrm>
          <a:custGeom>
            <a:avLst/>
            <a:gdLst/>
            <a:ahLst/>
            <a:cxnLst/>
            <a:rect r="r" b="b" t="t" l="l"/>
            <a:pathLst>
              <a:path h="1551060" w="1551060">
                <a:moveTo>
                  <a:pt x="0" y="0"/>
                </a:moveTo>
                <a:lnTo>
                  <a:pt x="1551060" y="0"/>
                </a:lnTo>
                <a:lnTo>
                  <a:pt x="1551060" y="1551060"/>
                </a:lnTo>
                <a:lnTo>
                  <a:pt x="0" y="1551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52008" y="4367970"/>
            <a:ext cx="1551060" cy="1551060"/>
          </a:xfrm>
          <a:custGeom>
            <a:avLst/>
            <a:gdLst/>
            <a:ahLst/>
            <a:cxnLst/>
            <a:rect r="r" b="b" t="t" l="l"/>
            <a:pathLst>
              <a:path h="1551060" w="1551060">
                <a:moveTo>
                  <a:pt x="0" y="0"/>
                </a:moveTo>
                <a:lnTo>
                  <a:pt x="1551060" y="0"/>
                </a:lnTo>
                <a:lnTo>
                  <a:pt x="1551060" y="1551060"/>
                </a:lnTo>
                <a:lnTo>
                  <a:pt x="0" y="1551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738550" y="4367970"/>
            <a:ext cx="1551060" cy="1551060"/>
          </a:xfrm>
          <a:custGeom>
            <a:avLst/>
            <a:gdLst/>
            <a:ahLst/>
            <a:cxnLst/>
            <a:rect r="r" b="b" t="t" l="l"/>
            <a:pathLst>
              <a:path h="1551060" w="1551060">
                <a:moveTo>
                  <a:pt x="0" y="0"/>
                </a:moveTo>
                <a:lnTo>
                  <a:pt x="1551060" y="0"/>
                </a:lnTo>
                <a:lnTo>
                  <a:pt x="1551060" y="1551060"/>
                </a:lnTo>
                <a:lnTo>
                  <a:pt x="0" y="1551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922796" y="4438758"/>
            <a:ext cx="1409484" cy="1409484"/>
          </a:xfrm>
          <a:custGeom>
            <a:avLst/>
            <a:gdLst/>
            <a:ahLst/>
            <a:cxnLst/>
            <a:rect r="r" b="b" t="t" l="l"/>
            <a:pathLst>
              <a:path h="1409484" w="1409484">
                <a:moveTo>
                  <a:pt x="0" y="0"/>
                </a:moveTo>
                <a:lnTo>
                  <a:pt x="1409484" y="0"/>
                </a:lnTo>
                <a:lnTo>
                  <a:pt x="1409484" y="1409484"/>
                </a:lnTo>
                <a:lnTo>
                  <a:pt x="0" y="1409484"/>
                </a:lnTo>
                <a:lnTo>
                  <a:pt x="0" y="0"/>
                </a:lnTo>
                <a:close/>
              </a:path>
            </a:pathLst>
          </a:custGeom>
          <a:blipFill>
            <a:blip r:embed="rId4"/>
            <a:stretch>
              <a:fillRect l="0" t="0" r="0" b="0"/>
            </a:stretch>
          </a:blipFill>
        </p:spPr>
      </p:sp>
      <p:sp>
        <p:nvSpPr>
          <p:cNvPr name="Freeform 6" id="6"/>
          <p:cNvSpPr/>
          <p:nvPr/>
        </p:nvSpPr>
        <p:spPr>
          <a:xfrm flipH="false" flipV="false" rot="0">
            <a:off x="9808839" y="4438758"/>
            <a:ext cx="1402294" cy="1395265"/>
          </a:xfrm>
          <a:custGeom>
            <a:avLst/>
            <a:gdLst/>
            <a:ahLst/>
            <a:cxnLst/>
            <a:rect r="r" b="b" t="t" l="l"/>
            <a:pathLst>
              <a:path h="1395265" w="1402294">
                <a:moveTo>
                  <a:pt x="0" y="0"/>
                </a:moveTo>
                <a:lnTo>
                  <a:pt x="1402294" y="0"/>
                </a:lnTo>
                <a:lnTo>
                  <a:pt x="1402294" y="1395265"/>
                </a:lnTo>
                <a:lnTo>
                  <a:pt x="0" y="1395265"/>
                </a:lnTo>
                <a:lnTo>
                  <a:pt x="0" y="0"/>
                </a:lnTo>
                <a:close/>
              </a:path>
            </a:pathLst>
          </a:custGeom>
          <a:blipFill>
            <a:blip r:embed="rId5"/>
            <a:stretch>
              <a:fillRect l="0" t="0" r="0" b="0"/>
            </a:stretch>
          </a:blipFill>
        </p:spPr>
      </p:sp>
      <p:sp>
        <p:nvSpPr>
          <p:cNvPr name="Freeform 7" id="7"/>
          <p:cNvSpPr/>
          <p:nvPr/>
        </p:nvSpPr>
        <p:spPr>
          <a:xfrm flipH="false" flipV="false" rot="0">
            <a:off x="12765670" y="4368946"/>
            <a:ext cx="1550084" cy="1550084"/>
          </a:xfrm>
          <a:custGeom>
            <a:avLst/>
            <a:gdLst/>
            <a:ahLst/>
            <a:cxnLst/>
            <a:rect r="r" b="b" t="t" l="l"/>
            <a:pathLst>
              <a:path h="1550084" w="1550084">
                <a:moveTo>
                  <a:pt x="0" y="0"/>
                </a:moveTo>
                <a:lnTo>
                  <a:pt x="1550084" y="0"/>
                </a:lnTo>
                <a:lnTo>
                  <a:pt x="1550084" y="1550084"/>
                </a:lnTo>
                <a:lnTo>
                  <a:pt x="0" y="15500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4043089" y="4445094"/>
            <a:ext cx="1403148" cy="1403148"/>
          </a:xfrm>
          <a:custGeom>
            <a:avLst/>
            <a:gdLst/>
            <a:ahLst/>
            <a:cxnLst/>
            <a:rect r="r" b="b" t="t" l="l"/>
            <a:pathLst>
              <a:path h="1403148" w="1403148">
                <a:moveTo>
                  <a:pt x="0" y="0"/>
                </a:moveTo>
                <a:lnTo>
                  <a:pt x="1403148" y="0"/>
                </a:lnTo>
                <a:lnTo>
                  <a:pt x="1403148" y="1403148"/>
                </a:lnTo>
                <a:lnTo>
                  <a:pt x="0" y="1403148"/>
                </a:lnTo>
                <a:lnTo>
                  <a:pt x="0" y="0"/>
                </a:lnTo>
                <a:close/>
              </a:path>
            </a:pathLst>
          </a:custGeom>
          <a:blipFill>
            <a:blip r:embed="rId6"/>
            <a:stretch>
              <a:fillRect l="0" t="0" r="0" b="0"/>
            </a:stretch>
          </a:blipFill>
        </p:spPr>
      </p:sp>
      <p:sp>
        <p:nvSpPr>
          <p:cNvPr name="Freeform 9" id="9"/>
          <p:cNvSpPr/>
          <p:nvPr/>
        </p:nvSpPr>
        <p:spPr>
          <a:xfrm flipH="false" flipV="false" rot="0">
            <a:off x="1097210" y="4371138"/>
            <a:ext cx="1551060" cy="1551060"/>
          </a:xfrm>
          <a:custGeom>
            <a:avLst/>
            <a:gdLst/>
            <a:ahLst/>
            <a:cxnLst/>
            <a:rect r="r" b="b" t="t" l="l"/>
            <a:pathLst>
              <a:path h="1551060" w="1551060">
                <a:moveTo>
                  <a:pt x="0" y="0"/>
                </a:moveTo>
                <a:lnTo>
                  <a:pt x="1551061" y="0"/>
                </a:lnTo>
                <a:lnTo>
                  <a:pt x="1551061" y="1551060"/>
                </a:lnTo>
                <a:lnTo>
                  <a:pt x="0" y="1551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5639729" y="4371138"/>
            <a:ext cx="1551060" cy="1551060"/>
          </a:xfrm>
          <a:custGeom>
            <a:avLst/>
            <a:gdLst/>
            <a:ahLst/>
            <a:cxnLst/>
            <a:rect r="r" b="b" t="t" l="l"/>
            <a:pathLst>
              <a:path h="1551060" w="1551060">
                <a:moveTo>
                  <a:pt x="0" y="0"/>
                </a:moveTo>
                <a:lnTo>
                  <a:pt x="1551061" y="0"/>
                </a:lnTo>
                <a:lnTo>
                  <a:pt x="1551061" y="1551060"/>
                </a:lnTo>
                <a:lnTo>
                  <a:pt x="0" y="1551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2854997" y="4462592"/>
            <a:ext cx="1371431" cy="1371431"/>
          </a:xfrm>
          <a:custGeom>
            <a:avLst/>
            <a:gdLst/>
            <a:ahLst/>
            <a:cxnLst/>
            <a:rect r="r" b="b" t="t" l="l"/>
            <a:pathLst>
              <a:path h="1371431" w="1371431">
                <a:moveTo>
                  <a:pt x="0" y="0"/>
                </a:moveTo>
                <a:lnTo>
                  <a:pt x="1371431" y="0"/>
                </a:lnTo>
                <a:lnTo>
                  <a:pt x="1371431" y="1371431"/>
                </a:lnTo>
                <a:lnTo>
                  <a:pt x="0" y="1371431"/>
                </a:lnTo>
                <a:lnTo>
                  <a:pt x="0" y="0"/>
                </a:lnTo>
                <a:close/>
              </a:path>
            </a:pathLst>
          </a:custGeom>
          <a:blipFill>
            <a:blip r:embed="rId7"/>
            <a:stretch>
              <a:fillRect l="0" t="0" r="0" b="0"/>
            </a:stretch>
          </a:blipFill>
        </p:spPr>
      </p:sp>
      <p:sp>
        <p:nvSpPr>
          <p:cNvPr name="Freeform 12" id="12"/>
          <p:cNvSpPr/>
          <p:nvPr/>
        </p:nvSpPr>
        <p:spPr>
          <a:xfrm flipH="false" flipV="false" rot="0">
            <a:off x="1176499" y="4440349"/>
            <a:ext cx="1395572" cy="1392083"/>
          </a:xfrm>
          <a:custGeom>
            <a:avLst/>
            <a:gdLst/>
            <a:ahLst/>
            <a:cxnLst/>
            <a:rect r="r" b="b" t="t" l="l"/>
            <a:pathLst>
              <a:path h="1392083" w="1395572">
                <a:moveTo>
                  <a:pt x="0" y="0"/>
                </a:moveTo>
                <a:lnTo>
                  <a:pt x="1395572" y="0"/>
                </a:lnTo>
                <a:lnTo>
                  <a:pt x="1395572" y="1392083"/>
                </a:lnTo>
                <a:lnTo>
                  <a:pt x="0" y="1392083"/>
                </a:lnTo>
                <a:lnTo>
                  <a:pt x="0" y="0"/>
                </a:lnTo>
                <a:close/>
              </a:path>
            </a:pathLst>
          </a:custGeom>
          <a:blipFill>
            <a:blip r:embed="rId8"/>
            <a:stretch>
              <a:fillRect l="0" t="0" r="0" b="0"/>
            </a:stretch>
          </a:blipFill>
        </p:spPr>
      </p:sp>
      <p:sp>
        <p:nvSpPr>
          <p:cNvPr name="Freeform 13" id="13"/>
          <p:cNvSpPr/>
          <p:nvPr/>
        </p:nvSpPr>
        <p:spPr>
          <a:xfrm flipH="false" flipV="false" rot="0">
            <a:off x="15682721" y="4429103"/>
            <a:ext cx="1465078" cy="1465078"/>
          </a:xfrm>
          <a:custGeom>
            <a:avLst/>
            <a:gdLst/>
            <a:ahLst/>
            <a:cxnLst/>
            <a:rect r="r" b="b" t="t" l="l"/>
            <a:pathLst>
              <a:path h="1465078" w="1465078">
                <a:moveTo>
                  <a:pt x="0" y="0"/>
                </a:moveTo>
                <a:lnTo>
                  <a:pt x="1465077" y="0"/>
                </a:lnTo>
                <a:lnTo>
                  <a:pt x="1465077" y="1465077"/>
                </a:lnTo>
                <a:lnTo>
                  <a:pt x="0" y="1465077"/>
                </a:lnTo>
                <a:lnTo>
                  <a:pt x="0" y="0"/>
                </a:lnTo>
                <a:close/>
              </a:path>
            </a:pathLst>
          </a:custGeom>
          <a:blipFill>
            <a:blip r:embed="rId9"/>
            <a:stretch>
              <a:fillRect l="0" t="0" r="0" b="0"/>
            </a:stretch>
          </a:blipFill>
        </p:spPr>
      </p:sp>
      <p:sp>
        <p:nvSpPr>
          <p:cNvPr name="TextBox 14" id="14"/>
          <p:cNvSpPr txBox="true"/>
          <p:nvPr/>
        </p:nvSpPr>
        <p:spPr>
          <a:xfrm rot="0">
            <a:off x="7038047" y="2230991"/>
            <a:ext cx="4211905" cy="721995"/>
          </a:xfrm>
          <a:prstGeom prst="rect">
            <a:avLst/>
          </a:prstGeom>
        </p:spPr>
        <p:txBody>
          <a:bodyPr anchor="t" rtlCol="false" tIns="0" lIns="0" bIns="0" rIns="0">
            <a:spAutoFit/>
          </a:bodyPr>
          <a:lstStyle/>
          <a:p>
            <a:pPr algn="ctr">
              <a:lnSpc>
                <a:spcPts val="5880"/>
              </a:lnSpc>
            </a:pPr>
            <a:r>
              <a:rPr lang="en-US" sz="4200">
                <a:solidFill>
                  <a:srgbClr val="FFFFFF"/>
                </a:solidFill>
                <a:latin typeface="Lovelo"/>
              </a:rPr>
              <a:t>partnershıps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204B"/>
        </a:solidFill>
      </p:bgPr>
    </p:bg>
    <p:spTree>
      <p:nvGrpSpPr>
        <p:cNvPr id="1" name=""/>
        <p:cNvGrpSpPr/>
        <p:nvPr/>
      </p:nvGrpSpPr>
      <p:grpSpPr>
        <a:xfrm>
          <a:off x="0" y="0"/>
          <a:ext cx="0" cy="0"/>
          <a:chOff x="0" y="0"/>
          <a:chExt cx="0" cy="0"/>
        </a:xfrm>
      </p:grpSpPr>
      <p:sp>
        <p:nvSpPr>
          <p:cNvPr name="Freeform 2" id="2"/>
          <p:cNvSpPr/>
          <p:nvPr/>
        </p:nvSpPr>
        <p:spPr>
          <a:xfrm flipH="false" flipV="false" rot="0">
            <a:off x="4257818" y="4454595"/>
            <a:ext cx="1383718" cy="1383718"/>
          </a:xfrm>
          <a:custGeom>
            <a:avLst/>
            <a:gdLst/>
            <a:ahLst/>
            <a:cxnLst/>
            <a:rect r="r" b="b" t="t" l="l"/>
            <a:pathLst>
              <a:path h="1383718" w="1383718">
                <a:moveTo>
                  <a:pt x="0" y="0"/>
                </a:moveTo>
                <a:lnTo>
                  <a:pt x="1383718" y="0"/>
                </a:lnTo>
                <a:lnTo>
                  <a:pt x="1383718" y="1383718"/>
                </a:lnTo>
                <a:lnTo>
                  <a:pt x="0" y="13837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29822" y="4454595"/>
            <a:ext cx="1383718" cy="1383718"/>
          </a:xfrm>
          <a:custGeom>
            <a:avLst/>
            <a:gdLst/>
            <a:ahLst/>
            <a:cxnLst/>
            <a:rect r="r" b="b" t="t" l="l"/>
            <a:pathLst>
              <a:path h="1383718" w="1383718">
                <a:moveTo>
                  <a:pt x="0" y="0"/>
                </a:moveTo>
                <a:lnTo>
                  <a:pt x="1383718" y="0"/>
                </a:lnTo>
                <a:lnTo>
                  <a:pt x="1383718" y="1383718"/>
                </a:lnTo>
                <a:lnTo>
                  <a:pt x="0" y="13837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401827" y="4448252"/>
            <a:ext cx="1383718" cy="1383718"/>
          </a:xfrm>
          <a:custGeom>
            <a:avLst/>
            <a:gdLst/>
            <a:ahLst/>
            <a:cxnLst/>
            <a:rect r="r" b="b" t="t" l="l"/>
            <a:pathLst>
              <a:path h="1383718" w="1383718">
                <a:moveTo>
                  <a:pt x="0" y="0"/>
                </a:moveTo>
                <a:lnTo>
                  <a:pt x="1383718" y="0"/>
                </a:lnTo>
                <a:lnTo>
                  <a:pt x="1383718" y="1383718"/>
                </a:lnTo>
                <a:lnTo>
                  <a:pt x="0" y="13837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473831" y="4455465"/>
            <a:ext cx="1382848" cy="1382848"/>
          </a:xfrm>
          <a:custGeom>
            <a:avLst/>
            <a:gdLst/>
            <a:ahLst/>
            <a:cxnLst/>
            <a:rect r="r" b="b" t="t" l="l"/>
            <a:pathLst>
              <a:path h="1382848" w="1382848">
                <a:moveTo>
                  <a:pt x="0" y="0"/>
                </a:moveTo>
                <a:lnTo>
                  <a:pt x="1382848" y="0"/>
                </a:lnTo>
                <a:lnTo>
                  <a:pt x="1382848" y="1382848"/>
                </a:lnTo>
                <a:lnTo>
                  <a:pt x="0" y="13828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284827" y="4457421"/>
            <a:ext cx="1383718" cy="1383718"/>
          </a:xfrm>
          <a:custGeom>
            <a:avLst/>
            <a:gdLst/>
            <a:ahLst/>
            <a:cxnLst/>
            <a:rect r="r" b="b" t="t" l="l"/>
            <a:pathLst>
              <a:path h="1383718" w="1383718">
                <a:moveTo>
                  <a:pt x="0" y="0"/>
                </a:moveTo>
                <a:lnTo>
                  <a:pt x="1383718" y="0"/>
                </a:lnTo>
                <a:lnTo>
                  <a:pt x="1383718" y="1383718"/>
                </a:lnTo>
                <a:lnTo>
                  <a:pt x="0" y="13837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544965" y="4448252"/>
            <a:ext cx="1383718" cy="1383718"/>
          </a:xfrm>
          <a:custGeom>
            <a:avLst/>
            <a:gdLst/>
            <a:ahLst/>
            <a:cxnLst/>
            <a:rect r="r" b="b" t="t" l="l"/>
            <a:pathLst>
              <a:path h="1383718" w="1383718">
                <a:moveTo>
                  <a:pt x="0" y="0"/>
                </a:moveTo>
                <a:lnTo>
                  <a:pt x="1383718" y="0"/>
                </a:lnTo>
                <a:lnTo>
                  <a:pt x="1383718" y="1383718"/>
                </a:lnTo>
                <a:lnTo>
                  <a:pt x="0" y="13837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a:hlinkClick r:id="rId6" tooltip="http://www.myratoken.com"/>
          </p:cNvPr>
          <p:cNvSpPr/>
          <p:nvPr/>
        </p:nvSpPr>
        <p:spPr>
          <a:xfrm flipH="false" flipV="false" rot="0">
            <a:off x="2438297" y="4584469"/>
            <a:ext cx="1111285" cy="1111285"/>
          </a:xfrm>
          <a:custGeom>
            <a:avLst/>
            <a:gdLst/>
            <a:ahLst/>
            <a:cxnLst/>
            <a:rect r="r" b="b" t="t" l="l"/>
            <a:pathLst>
              <a:path h="1111285" w="1111285">
                <a:moveTo>
                  <a:pt x="0" y="0"/>
                </a:moveTo>
                <a:lnTo>
                  <a:pt x="1111285" y="0"/>
                </a:lnTo>
                <a:lnTo>
                  <a:pt x="1111285" y="1111285"/>
                </a:lnTo>
                <a:lnTo>
                  <a:pt x="0" y="1111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a:hlinkClick r:id="rId9" tooltip="http://twitter.com/myratoken"/>
          </p:cNvPr>
          <p:cNvSpPr/>
          <p:nvPr/>
        </p:nvSpPr>
        <p:spPr>
          <a:xfrm flipH="false" flipV="false" rot="0">
            <a:off x="4357817" y="4546885"/>
            <a:ext cx="1187937" cy="1186452"/>
          </a:xfrm>
          <a:custGeom>
            <a:avLst/>
            <a:gdLst/>
            <a:ahLst/>
            <a:cxnLst/>
            <a:rect r="r" b="b" t="t" l="l"/>
            <a:pathLst>
              <a:path h="1186452" w="1187937">
                <a:moveTo>
                  <a:pt x="0" y="0"/>
                </a:moveTo>
                <a:lnTo>
                  <a:pt x="1187937" y="0"/>
                </a:lnTo>
                <a:lnTo>
                  <a:pt x="1187937" y="1186452"/>
                </a:lnTo>
                <a:lnTo>
                  <a:pt x="0" y="11864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a:hlinkClick r:id="rId12" tooltip="http://instagram.com/myratoken"/>
          </p:cNvPr>
          <p:cNvSpPr/>
          <p:nvPr/>
        </p:nvSpPr>
        <p:spPr>
          <a:xfrm flipH="false" flipV="false" rot="0">
            <a:off x="8510524" y="4563551"/>
            <a:ext cx="1169156" cy="1170619"/>
          </a:xfrm>
          <a:custGeom>
            <a:avLst/>
            <a:gdLst/>
            <a:ahLst/>
            <a:cxnLst/>
            <a:rect r="r" b="b" t="t" l="l"/>
            <a:pathLst>
              <a:path h="1170619" w="1169156">
                <a:moveTo>
                  <a:pt x="0" y="0"/>
                </a:moveTo>
                <a:lnTo>
                  <a:pt x="1169155" y="0"/>
                </a:lnTo>
                <a:lnTo>
                  <a:pt x="1169155" y="1170618"/>
                </a:lnTo>
                <a:lnTo>
                  <a:pt x="0" y="117061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a:hlinkClick r:id="rId15" tooltip="http://t.me/myraofficialchat"/>
          </p:cNvPr>
          <p:cNvSpPr/>
          <p:nvPr/>
        </p:nvSpPr>
        <p:spPr>
          <a:xfrm flipH="false" flipV="false" rot="0">
            <a:off x="10549077" y="4532331"/>
            <a:ext cx="1232355" cy="1233898"/>
          </a:xfrm>
          <a:custGeom>
            <a:avLst/>
            <a:gdLst/>
            <a:ahLst/>
            <a:cxnLst/>
            <a:rect r="r" b="b" t="t" l="l"/>
            <a:pathLst>
              <a:path h="1233898" w="1232355">
                <a:moveTo>
                  <a:pt x="0" y="0"/>
                </a:moveTo>
                <a:lnTo>
                  <a:pt x="1232355" y="0"/>
                </a:lnTo>
                <a:lnTo>
                  <a:pt x="1232355" y="1233898"/>
                </a:lnTo>
                <a:lnTo>
                  <a:pt x="0" y="123389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a:hlinkClick r:id="rId18" tooltip="http://reddit.com/user/myratoken"/>
          </p:cNvPr>
          <p:cNvSpPr/>
          <p:nvPr/>
        </p:nvSpPr>
        <p:spPr>
          <a:xfrm flipH="false" flipV="false" rot="0">
            <a:off x="12615762" y="4516659"/>
            <a:ext cx="1242123" cy="1242123"/>
          </a:xfrm>
          <a:custGeom>
            <a:avLst/>
            <a:gdLst/>
            <a:ahLst/>
            <a:cxnLst/>
            <a:rect r="r" b="b" t="t" l="l"/>
            <a:pathLst>
              <a:path h="1242123" w="1242123">
                <a:moveTo>
                  <a:pt x="0" y="0"/>
                </a:moveTo>
                <a:lnTo>
                  <a:pt x="1242123" y="0"/>
                </a:lnTo>
                <a:lnTo>
                  <a:pt x="1242123" y="1242123"/>
                </a:lnTo>
                <a:lnTo>
                  <a:pt x="0" y="124212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14616969" y="4445861"/>
            <a:ext cx="1383718" cy="1383718"/>
          </a:xfrm>
          <a:custGeom>
            <a:avLst/>
            <a:gdLst/>
            <a:ahLst/>
            <a:cxnLst/>
            <a:rect r="r" b="b" t="t" l="l"/>
            <a:pathLst>
              <a:path h="1383718" w="1383718">
                <a:moveTo>
                  <a:pt x="0" y="0"/>
                </a:moveTo>
                <a:lnTo>
                  <a:pt x="1383718" y="0"/>
                </a:lnTo>
                <a:lnTo>
                  <a:pt x="1383718" y="1383718"/>
                </a:lnTo>
                <a:lnTo>
                  <a:pt x="0" y="13837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a:hlinkClick r:id="rId21" tooltip="http://youtube.com/@MyraToken"/>
          </p:cNvPr>
          <p:cNvSpPr/>
          <p:nvPr/>
        </p:nvSpPr>
        <p:spPr>
          <a:xfrm flipH="false" flipV="false" rot="0">
            <a:off x="14727435" y="4554802"/>
            <a:ext cx="1170619" cy="1170619"/>
          </a:xfrm>
          <a:custGeom>
            <a:avLst/>
            <a:gdLst/>
            <a:ahLst/>
            <a:cxnLst/>
            <a:rect r="r" b="b" t="t" l="l"/>
            <a:pathLst>
              <a:path h="1170619" w="1170619">
                <a:moveTo>
                  <a:pt x="0" y="0"/>
                </a:moveTo>
                <a:lnTo>
                  <a:pt x="1170618" y="0"/>
                </a:lnTo>
                <a:lnTo>
                  <a:pt x="1170618" y="1170619"/>
                </a:lnTo>
                <a:lnTo>
                  <a:pt x="0" y="1170619"/>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5" id="15"/>
          <p:cNvSpPr/>
          <p:nvPr/>
        </p:nvSpPr>
        <p:spPr>
          <a:xfrm flipH="false" flipV="false" rot="0">
            <a:off x="16688973" y="4445861"/>
            <a:ext cx="1383718" cy="1383718"/>
          </a:xfrm>
          <a:custGeom>
            <a:avLst/>
            <a:gdLst/>
            <a:ahLst/>
            <a:cxnLst/>
            <a:rect r="r" b="b" t="t" l="l"/>
            <a:pathLst>
              <a:path h="1383718" w="1383718">
                <a:moveTo>
                  <a:pt x="0" y="0"/>
                </a:moveTo>
                <a:lnTo>
                  <a:pt x="1383718" y="0"/>
                </a:lnTo>
                <a:lnTo>
                  <a:pt x="1383718" y="1383718"/>
                </a:lnTo>
                <a:lnTo>
                  <a:pt x="0" y="13837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a:hlinkClick r:id="rId24" tooltip="http://tiktok.com/@myratoken/"/>
          </p:cNvPr>
          <p:cNvSpPr/>
          <p:nvPr/>
        </p:nvSpPr>
        <p:spPr>
          <a:xfrm flipH="false" flipV="false" rot="0">
            <a:off x="16799439" y="4563971"/>
            <a:ext cx="1176501" cy="1170619"/>
          </a:xfrm>
          <a:custGeom>
            <a:avLst/>
            <a:gdLst/>
            <a:ahLst/>
            <a:cxnLst/>
            <a:rect r="r" b="b" t="t" l="l"/>
            <a:pathLst>
              <a:path h="1170619" w="1176501">
                <a:moveTo>
                  <a:pt x="0" y="0"/>
                </a:moveTo>
                <a:lnTo>
                  <a:pt x="1176501" y="0"/>
                </a:lnTo>
                <a:lnTo>
                  <a:pt x="1176501" y="1170618"/>
                </a:lnTo>
                <a:lnTo>
                  <a:pt x="0" y="117061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7" id="17"/>
          <p:cNvSpPr/>
          <p:nvPr/>
        </p:nvSpPr>
        <p:spPr>
          <a:xfrm flipH="false" flipV="false" rot="0">
            <a:off x="215309" y="4457421"/>
            <a:ext cx="1383718" cy="1383718"/>
          </a:xfrm>
          <a:custGeom>
            <a:avLst/>
            <a:gdLst/>
            <a:ahLst/>
            <a:cxnLst/>
            <a:rect r="r" b="b" t="t" l="l"/>
            <a:pathLst>
              <a:path h="1383718" w="1383718">
                <a:moveTo>
                  <a:pt x="0" y="0"/>
                </a:moveTo>
                <a:lnTo>
                  <a:pt x="1383718" y="0"/>
                </a:lnTo>
                <a:lnTo>
                  <a:pt x="1383718" y="1383718"/>
                </a:lnTo>
                <a:lnTo>
                  <a:pt x="0" y="13837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a:hlinkClick r:id="rId27" tooltip="http://github.com/myratoken"/>
          </p:cNvPr>
          <p:cNvSpPr/>
          <p:nvPr/>
        </p:nvSpPr>
        <p:spPr>
          <a:xfrm flipH="false" flipV="false" rot="0">
            <a:off x="307441" y="4562012"/>
            <a:ext cx="1224911" cy="1151416"/>
          </a:xfrm>
          <a:custGeom>
            <a:avLst/>
            <a:gdLst/>
            <a:ahLst/>
            <a:cxnLst/>
            <a:rect r="r" b="b" t="t" l="l"/>
            <a:pathLst>
              <a:path h="1151416" w="1224911">
                <a:moveTo>
                  <a:pt x="0" y="0"/>
                </a:moveTo>
                <a:lnTo>
                  <a:pt x="1224911" y="0"/>
                </a:lnTo>
                <a:lnTo>
                  <a:pt x="1224911" y="1151416"/>
                </a:lnTo>
                <a:lnTo>
                  <a:pt x="0" y="115141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9" id="19"/>
          <p:cNvSpPr/>
          <p:nvPr/>
        </p:nvSpPr>
        <p:spPr>
          <a:xfrm flipH="false" flipV="false" rot="0">
            <a:off x="8235698" y="7327395"/>
            <a:ext cx="1816605" cy="1816605"/>
          </a:xfrm>
          <a:custGeom>
            <a:avLst/>
            <a:gdLst/>
            <a:ahLst/>
            <a:cxnLst/>
            <a:rect r="r" b="b" t="t" l="l"/>
            <a:pathLst>
              <a:path h="1816605" w="1816605">
                <a:moveTo>
                  <a:pt x="0" y="0"/>
                </a:moveTo>
                <a:lnTo>
                  <a:pt x="1816604" y="0"/>
                </a:lnTo>
                <a:lnTo>
                  <a:pt x="1816604" y="1816605"/>
                </a:lnTo>
                <a:lnTo>
                  <a:pt x="0" y="18166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a:hlinkClick r:id="rId29" tooltip="https://bscscan.com/token/0xef33fd3d46C3EFa1804b513e3dDb7FdFf215DeF1"/>
          </p:cNvPr>
          <p:cNvSpPr/>
          <p:nvPr/>
        </p:nvSpPr>
        <p:spPr>
          <a:xfrm flipH="false" flipV="false" rot="0">
            <a:off x="8322815" y="7418629"/>
            <a:ext cx="1642370" cy="1634137"/>
          </a:xfrm>
          <a:custGeom>
            <a:avLst/>
            <a:gdLst/>
            <a:ahLst/>
            <a:cxnLst/>
            <a:rect r="r" b="b" t="t" l="l"/>
            <a:pathLst>
              <a:path h="1634137" w="1642370">
                <a:moveTo>
                  <a:pt x="0" y="0"/>
                </a:moveTo>
                <a:lnTo>
                  <a:pt x="1642370" y="0"/>
                </a:lnTo>
                <a:lnTo>
                  <a:pt x="1642370" y="1634137"/>
                </a:lnTo>
                <a:lnTo>
                  <a:pt x="0" y="1634137"/>
                </a:lnTo>
                <a:lnTo>
                  <a:pt x="0" y="0"/>
                </a:lnTo>
                <a:close/>
              </a:path>
            </a:pathLst>
          </a:custGeom>
          <a:blipFill>
            <a:blip r:embed="rId28"/>
            <a:stretch>
              <a:fillRect l="0" t="0" r="0" b="0"/>
            </a:stretch>
          </a:blipFill>
        </p:spPr>
      </p:sp>
      <p:sp>
        <p:nvSpPr>
          <p:cNvPr name="Freeform 21" id="21">
            <a:hlinkClick r:id="rId32" tooltip="https://medium.com/@myratoken"/>
          </p:cNvPr>
          <p:cNvSpPr/>
          <p:nvPr/>
        </p:nvSpPr>
        <p:spPr>
          <a:xfrm flipH="false" flipV="false" rot="0">
            <a:off x="6419590" y="4539162"/>
            <a:ext cx="1220237" cy="1220237"/>
          </a:xfrm>
          <a:custGeom>
            <a:avLst/>
            <a:gdLst/>
            <a:ahLst/>
            <a:cxnLst/>
            <a:rect r="r" b="b" t="t" l="l"/>
            <a:pathLst>
              <a:path h="1220237" w="1220237">
                <a:moveTo>
                  <a:pt x="0" y="0"/>
                </a:moveTo>
                <a:lnTo>
                  <a:pt x="1220237" y="0"/>
                </a:lnTo>
                <a:lnTo>
                  <a:pt x="1220237" y="1220236"/>
                </a:lnTo>
                <a:lnTo>
                  <a:pt x="0" y="1220236"/>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TextBox 22" id="22"/>
          <p:cNvSpPr txBox="true"/>
          <p:nvPr/>
        </p:nvSpPr>
        <p:spPr>
          <a:xfrm rot="0">
            <a:off x="7190536" y="2240357"/>
            <a:ext cx="3806299" cy="721995"/>
          </a:xfrm>
          <a:prstGeom prst="rect">
            <a:avLst/>
          </a:prstGeom>
        </p:spPr>
        <p:txBody>
          <a:bodyPr anchor="t" rtlCol="false" tIns="0" lIns="0" bIns="0" rIns="0">
            <a:spAutoFit/>
          </a:bodyPr>
          <a:lstStyle/>
          <a:p>
            <a:pPr algn="ctr">
              <a:lnSpc>
                <a:spcPts val="5880"/>
              </a:lnSpc>
            </a:pPr>
            <a:r>
              <a:rPr lang="en-US" sz="4200">
                <a:solidFill>
                  <a:srgbClr val="FFFFFF"/>
                </a:solidFill>
                <a:latin typeface="Lovelo"/>
              </a:rPr>
              <a:t>Socıal medıa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DAF0idP3P8c</dc:identifier>
  <dcterms:modified xsi:type="dcterms:W3CDTF">2011-08-01T06:04:30Z</dcterms:modified>
  <cp:revision>1</cp:revision>
  <dc:title>MYRA</dc:title>
</cp:coreProperties>
</file>