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53" r:id="rId2"/>
    <p:sldId id="583" r:id="rId3"/>
    <p:sldId id="584" r:id="rId4"/>
    <p:sldId id="585" r:id="rId5"/>
    <p:sldId id="586" r:id="rId6"/>
    <p:sldId id="587" r:id="rId7"/>
    <p:sldId id="588" r:id="rId8"/>
    <p:sldId id="589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570" r:id="rId26"/>
    <p:sldId id="571" r:id="rId27"/>
    <p:sldId id="572" r:id="rId28"/>
    <p:sldId id="573" r:id="rId29"/>
    <p:sldId id="574" r:id="rId30"/>
    <p:sldId id="576" r:id="rId31"/>
    <p:sldId id="577" r:id="rId32"/>
    <p:sldId id="578" r:id="rId33"/>
    <p:sldId id="579" r:id="rId34"/>
    <p:sldId id="580" r:id="rId35"/>
    <p:sldId id="581" r:id="rId36"/>
    <p:sldId id="582" r:id="rId3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33"/>
    <a:srgbClr val="CC0000"/>
    <a:srgbClr val="FFFF00"/>
    <a:srgbClr val="D60093"/>
    <a:srgbClr val="33CC33"/>
    <a:srgbClr val="008000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63" autoAdjust="0"/>
  </p:normalViewPr>
  <p:slideViewPr>
    <p:cSldViewPr snapToGrid="0">
      <p:cViewPr>
        <p:scale>
          <a:sx n="49" d="100"/>
          <a:sy n="49" d="100"/>
        </p:scale>
        <p:origin x="124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defTabSz="946150">
              <a:defRPr sz="1200" i="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1625" y="0"/>
            <a:ext cx="31638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 i="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713"/>
            <a:ext cx="31638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defTabSz="946150">
              <a:defRPr sz="1200" i="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1625" y="9129713"/>
            <a:ext cx="31638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 i="0"/>
            </a:lvl1pPr>
          </a:lstStyle>
          <a:p>
            <a:pPr>
              <a:defRPr/>
            </a:pPr>
            <a:fld id="{428C8FC4-13B7-4540-A5B0-6298261C1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82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2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2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fld id="{6935F6AA-D1C1-41F3-A961-C2C68ED42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9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3E05D685-4A28-4D82-9E1A-425177747504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z="1200" i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Hosts and routers have link-layer addresses. Now you might find this surprising,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recalling from Chapter 4 that hosts and routers have network-layer addresses as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well. You might be asking, why in the world do we need to have addresses at both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network and link layers? In addition to describing the syntax and function of the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link-layer addresses, in this section we hope to shed some light on why the two layers</a:t>
            </a:r>
          </a:p>
          <a:p>
            <a:pPr algn="l"/>
            <a:endParaRPr lang="en-US" sz="1800" b="0" i="0" u="none" strike="noStrike" baseline="0" dirty="0">
              <a:latin typeface="Times-Roman"/>
              <a:cs typeface="+mn-cs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is because the job of the link-layer switch is to carry datagrams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between hosts and routers; a switch does this job transparently, that is, without the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host or router having to explicitly address the frame to the intervening switch.</a:t>
            </a:r>
          </a:p>
          <a:p>
            <a:pPr algn="l"/>
            <a:endParaRPr lang="en-US" sz="1800" b="0" i="0" u="none" strike="noStrike" baseline="0" dirty="0">
              <a:latin typeface="Times-Roman"/>
              <a:cs typeface="+mn-cs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is because the job of the link-layer switch is to carry datagrams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between hosts and routers; a switch does this job transparently, that is, without the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host or router having to explicitly address the frame to the intervening switch.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ED7A64E0-3A8A-434C-BB6F-C06013011896}" type="slidenum">
              <a:rPr lang="en-US" sz="1200" i="0">
                <a:latin typeface="Times New Roman" pitchFamily="18" charset="0"/>
              </a:rPr>
              <a:pPr>
                <a:defRPr/>
              </a:pPr>
              <a:t>11</a:t>
            </a:fld>
            <a:endParaRPr lang="en-US" sz="1200" i="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A0A0476B-07CE-4533-A430-3790A129862B}" type="slidenum">
              <a:rPr lang="en-US" sz="1200" i="0">
                <a:latin typeface="Times New Roman" pitchFamily="18" charset="0"/>
              </a:rPr>
              <a:pPr>
                <a:defRPr/>
              </a:pPr>
              <a:t>12</a:t>
            </a:fld>
            <a:endParaRPr lang="en-US" sz="1200" i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FCDDA365-A385-4296-A5B5-378330099644}" type="slidenum">
              <a:rPr lang="en-US" sz="1200" i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13</a:t>
            </a:fld>
            <a:endParaRPr lang="en-US" sz="12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0C32FDBB-14B0-47CA-B59E-AE28AEB5C37D}" type="slidenum">
              <a:rPr lang="en-US" sz="1200" i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14</a:t>
            </a:fld>
            <a:endParaRPr lang="en-US" sz="12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C5FCA63-500E-4756-A8F8-DD6C85517429}" type="slidenum">
              <a:rPr lang="en-US" sz="1200" i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15</a:t>
            </a:fld>
            <a:endParaRPr lang="en-US" sz="12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CC9AEAC7-0358-4965-8A65-EBEEA8A0B143}" type="slidenum">
              <a:rPr lang="en-US" sz="1200" i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16</a:t>
            </a:fld>
            <a:endParaRPr lang="en-US" sz="12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CDCCA031-1E23-4491-9D8C-DECB39A08B97}" type="slidenum">
              <a:rPr lang="en-US" sz="1200" i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17</a:t>
            </a:fld>
            <a:endParaRPr lang="en-US" sz="12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F2BB5276-B57C-43DF-A81A-7AC556F92C05}" type="slidenum">
              <a:rPr lang="en-US" sz="1200" i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18</a:t>
            </a:fld>
            <a:endParaRPr lang="en-US" sz="12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99DA8B79-FE5C-4F0F-A54A-9479BD6528F2}" type="slidenum">
              <a:rPr lang="en-US" sz="1200" i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19</a:t>
            </a:fld>
            <a:endParaRPr lang="en-US" sz="12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119D9B04-8FA6-4919-AA2B-503A6CE2CA3A}" type="slidenum">
              <a:rPr lang="en-US" sz="1200" i="0">
                <a:latin typeface="Times New Roman" pitchFamily="18" charset="0"/>
              </a:rPr>
              <a:pPr>
                <a:defRPr/>
              </a:pPr>
              <a:t>25</a:t>
            </a:fld>
            <a:endParaRPr lang="en-US" sz="1200" i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622FB2FB-9B7F-4364-A8E4-5531AA23004E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z="1200" i="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Because there are both network-layer addresses (for example, Internet IP addresses)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and link-layer addresses (that is, MAC addresses), there is a need to translate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between them. For the Internet, this is the job of the </a:t>
            </a:r>
            <a:r>
              <a:rPr lang="en-US" sz="1800" b="1" i="0" u="none" strike="noStrike" baseline="0" dirty="0">
                <a:latin typeface="Times-Bold"/>
              </a:rPr>
              <a:t>Address Resolution Protocol</a:t>
            </a:r>
          </a:p>
          <a:p>
            <a:pPr algn="l"/>
            <a:r>
              <a:rPr lang="en-US" sz="1800" b="1" i="0" u="none" strike="noStrike" baseline="0" dirty="0">
                <a:latin typeface="Times-Bold"/>
              </a:rPr>
              <a:t>(ARP) </a:t>
            </a:r>
            <a:r>
              <a:rPr lang="en-US" sz="1800" b="0" i="0" u="none" strike="noStrike" baseline="0" dirty="0">
                <a:latin typeface="Times-Roman"/>
              </a:rPr>
              <a:t>[RFC 826].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To understand the need for a protocol such as ARP, consider the network shown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Figure 5.17. In this simple example, each host and router has a single IP address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and single MAC address. As usual, IP addresses are shown in dotted-decimal notation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and MAC addresses are shown in hexadecimal notation. For the purposes of this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discussion, we will assume in this section that the switch broadcasts all frames; that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is, whenever a switch receives a frame on one interface, it forwards the frame on all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of its other interfaces. In the next section, we will provide a more accurate explanation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of how switches operate.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11A2EAF4-FF7A-49B8-A0D6-AF9D74154B1E}" type="slidenum">
              <a:rPr lang="en-US" sz="1200" i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26</a:t>
            </a:fld>
            <a:endParaRPr lang="en-US" sz="12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EECEDDAA-2FA8-457E-86C8-5D80B53BBC7B}" type="slidenum">
              <a:rPr lang="en-US" sz="1200" i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27</a:t>
            </a:fld>
            <a:endParaRPr lang="en-US" sz="12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8285CA7-7ECD-4E80-87E0-7589325B4461}" type="slidenum">
              <a:rPr lang="en-US" sz="1200" i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28</a:t>
            </a:fld>
            <a:endParaRPr lang="en-US" sz="12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9F063587-F295-4E84-95AE-9430E8B06125}" type="slidenum">
              <a:rPr lang="en-US" sz="1200" i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29</a:t>
            </a:fld>
            <a:endParaRPr lang="en-US" sz="12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00D83E1F-C819-4B91-9B7A-9CB2CD5E02D9}" type="slidenum">
              <a:rPr lang="en-US" sz="1200" i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30</a:t>
            </a:fld>
            <a:endParaRPr lang="en-US" sz="12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D35ED2A5-FC32-449E-845D-772FEE2B723B}" type="slidenum">
              <a:rPr lang="en-US" sz="1200" i="0">
                <a:latin typeface="Times New Roman" pitchFamily="18" charset="0"/>
              </a:rPr>
              <a:pPr>
                <a:defRPr/>
              </a:pPr>
              <a:t>31</a:t>
            </a:fld>
            <a:endParaRPr lang="en-US" sz="1200" i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A8BACEE4-3770-4036-BBE9-3D31915F64AA}" type="slidenum">
              <a:rPr lang="en-US" sz="1200" i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32</a:t>
            </a:fld>
            <a:endParaRPr lang="en-US" sz="12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D429E548-08D9-424E-9AD8-0209352E6B0F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z="1200" i="0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13C1399D-3B5B-467B-B957-31459522ACD5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5</a:t>
            </a:fld>
            <a:endParaRPr lang="en-US" sz="1200" i="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E44F08D-AB78-409B-8054-956F579E6EBE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6</a:t>
            </a:fld>
            <a:endParaRPr lang="en-US" sz="1200" i="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ADFB1FB0-705E-4531-989A-5CA750DA1366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7</a:t>
            </a:fld>
            <a:endParaRPr lang="en-US" sz="1200" i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9333587-2C2B-4B59-B6C2-70E2C03C4AB7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8</a:t>
            </a:fld>
            <a:endParaRPr lang="en-US" sz="1200" i="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416D948F-3A35-4824-ABAA-55087A011D9F}" type="slidenum">
              <a:rPr lang="en-US" sz="1200" i="0">
                <a:latin typeface="Times New Roman" pitchFamily="18" charset="0"/>
              </a:rPr>
              <a:pPr>
                <a:defRPr/>
              </a:pPr>
              <a:t>9</a:t>
            </a:fld>
            <a:endParaRPr lang="en-US" sz="1200" i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5F18D81-194F-4A3A-BC1A-418023BF3355}" type="slidenum">
              <a:rPr lang="en-US" sz="1200" i="0">
                <a:latin typeface="Times New Roman" pitchFamily="18" charset="0"/>
              </a:rPr>
              <a:pPr>
                <a:defRPr/>
              </a:pPr>
              <a:t>10</a:t>
            </a:fld>
            <a:endParaRPr lang="en-US" sz="1200" i="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97279CD2-15FC-45A9-AD18-1239E697C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2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8C48E6DF-46E2-4CF0-BF38-A4A05B330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7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0DC73F44-BEA9-4638-A525-CC8702000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5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6D327349-8389-4A23-AC9F-104677434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5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EFB3074F-366C-4FD2-AB6F-DA4CD540D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19912654-6961-47BE-80FC-5964798CE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4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F528B261-B28F-4B70-8023-FF9AD4B19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6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F39492A0-87D5-43B6-B4C5-93A00C3D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5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E63B5A83-EE95-45DB-9A30-2F5AB4BC8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F699B01B-850D-4FD1-A672-62BEDF5B9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01B3FBE8-21A2-416D-9B58-14E743BB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29500" y="6486525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09301" y="6486525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5-</a:t>
            </a:r>
            <a:fld id="{4816ED02-EFBD-4EF2-8B98-1135D9920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>
          <a:xfrm>
            <a:off x="3017838" y="4519613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CSC3601503</a:t>
            </a:r>
            <a:r>
              <a:rPr lang="en-US" altLang="en-US" sz="2400"/>
              <a:t> </a:t>
            </a:r>
            <a:r>
              <a:rPr lang="en-US" altLang="en-US" sz="2400" dirty="0"/>
              <a:t>- </a:t>
            </a:r>
            <a:r>
              <a:rPr lang="en-US" altLang="en-US" sz="2400" b="1" dirty="0" err="1"/>
              <a:t>Jaringan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Komunikasi</a:t>
            </a:r>
            <a:r>
              <a:rPr lang="en-US" altLang="en-US" sz="2400" b="1" dirty="0"/>
              <a:t> Data</a:t>
            </a:r>
            <a:endParaRPr lang="en-US" altLang="en-US" sz="2400" dirty="0"/>
          </a:p>
          <a:p>
            <a:pPr>
              <a:defRPr/>
            </a:pPr>
            <a:r>
              <a:rPr lang="en-US" altLang="en-US" sz="2400" dirty="0" err="1"/>
              <a:t>Fakultas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Ilmu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Komputer</a:t>
            </a:r>
            <a:r>
              <a:rPr lang="en-US" altLang="en-US" sz="2400" dirty="0"/>
              <a:t> UI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1668" y="3129015"/>
            <a:ext cx="4421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2000" i="0" dirty="0"/>
              <a:t>LAN, </a:t>
            </a:r>
            <a:r>
              <a:rPr lang="en-ID" sz="2000" i="0"/>
              <a:t>VLAN, </a:t>
            </a:r>
            <a:r>
              <a:rPr lang="id-ID" sz="2000" i="0"/>
              <a:t>MPLS </a:t>
            </a:r>
            <a:r>
              <a:rPr lang="id-ID" sz="2000" i="0" dirty="0"/>
              <a:t>and Data Center</a:t>
            </a:r>
            <a:endParaRPr lang="en-US" sz="2000" i="0" dirty="0">
              <a:latin typeface="+mj-lt"/>
            </a:endParaRPr>
          </a:p>
        </p:txBody>
      </p:sp>
      <p:sp>
        <p:nvSpPr>
          <p:cNvPr id="2052" name="Title 3"/>
          <p:cNvSpPr txBox="1">
            <a:spLocks/>
          </p:cNvSpPr>
          <p:nvPr/>
        </p:nvSpPr>
        <p:spPr bwMode="auto">
          <a:xfrm>
            <a:off x="2162175" y="609601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3200" i="0" dirty="0">
                <a:latin typeface="Arial" charset="0"/>
                <a:cs typeface="Arial" charset="0"/>
              </a:rPr>
              <a:t>Lecture </a:t>
            </a:r>
            <a:r>
              <a:rPr lang="id-ID" sz="3200" i="0" dirty="0">
                <a:latin typeface="Arial" charset="0"/>
                <a:cs typeface="Arial" charset="0"/>
              </a:rPr>
              <a:t>1</a:t>
            </a:r>
            <a:r>
              <a:rPr lang="en-US" sz="3200" i="0" dirty="0">
                <a:latin typeface="Arial" charset="0"/>
                <a:cs typeface="Arial" charset="0"/>
              </a:rPr>
              <a:t>3 </a:t>
            </a:r>
            <a:br>
              <a:rPr lang="id-ID" sz="3200" i="0" dirty="0">
                <a:latin typeface="Arial" charset="0"/>
                <a:cs typeface="Arial" charset="0"/>
              </a:rPr>
            </a:br>
            <a:br>
              <a:rPr lang="id-ID" sz="4000" i="0" dirty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id-ID" sz="4000" i="0" dirty="0">
                <a:solidFill>
                  <a:schemeClr val="accent2"/>
                </a:solidFill>
                <a:latin typeface="Arial" charset="0"/>
                <a:cs typeface="Arial" charset="0"/>
              </a:rPr>
              <a:t>Link Layer (2/3)</a:t>
            </a:r>
            <a:endParaRPr lang="en-US" sz="4000" i="0" dirty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latin typeface="Arial" pitchFamily="34" charset="0"/>
              </a:rPr>
              <a:t>5-</a:t>
            </a:r>
            <a:fld id="{5FC70596-C424-4A26-B0B1-85B2C353A703}" type="slidenum">
              <a:rPr lang="en-US" sz="1200" i="0">
                <a:latin typeface="Arial" pitchFamily="34" charset="0"/>
              </a:rPr>
              <a:pPr>
                <a:defRPr/>
              </a:pPr>
              <a:t>10</a:t>
            </a:fld>
            <a:endParaRPr lang="en-US" sz="1200" i="0">
              <a:latin typeface="Arial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1071563"/>
            <a:ext cx="8001000" cy="46402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ea typeface="ＭＳ Ｐゴシック" pitchFamily="34" charset="-128"/>
              </a:rPr>
              <a:t>link-layer device: takes an </a:t>
            </a: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active</a:t>
            </a:r>
            <a:r>
              <a:rPr lang="en-US" dirty="0">
                <a:solidFill>
                  <a:srgbClr val="CC0000"/>
                </a:solidFill>
                <a:ea typeface="ＭＳ Ｐゴシック" pitchFamily="34" charset="-128"/>
              </a:rPr>
              <a:t> role</a:t>
            </a:r>
          </a:p>
          <a:p>
            <a:pPr lvl="1">
              <a:defRPr/>
            </a:pPr>
            <a:r>
              <a:rPr lang="en-US" sz="2800" dirty="0">
                <a:ea typeface="ＭＳ Ｐゴシック" pitchFamily="34" charset="-128"/>
              </a:rPr>
              <a:t>store, forward Ethernet frames</a:t>
            </a:r>
          </a:p>
          <a:p>
            <a:pPr lvl="1">
              <a:defRPr/>
            </a:pPr>
            <a:r>
              <a:rPr lang="en-US" sz="2800" dirty="0">
                <a:ea typeface="ＭＳ Ｐゴシック" pitchFamily="34" charset="-128"/>
              </a:rPr>
              <a:t>examine incoming frame</a:t>
            </a:r>
            <a:r>
              <a:rPr lang="ja-JP" altLang="en-US" sz="2800" dirty="0">
                <a:ea typeface="ＭＳ Ｐゴシック" pitchFamily="34" charset="-128"/>
              </a:rPr>
              <a:t>’</a:t>
            </a:r>
            <a:r>
              <a:rPr lang="en-US" altLang="ja-JP" sz="2800" dirty="0">
                <a:ea typeface="ＭＳ Ｐゴシック" pitchFamily="34" charset="-128"/>
              </a:rPr>
              <a:t>s MAC address, </a:t>
            </a:r>
            <a:r>
              <a:rPr lang="en-US" altLang="ja-JP" sz="2800" dirty="0">
                <a:solidFill>
                  <a:srgbClr val="CC0000"/>
                </a:solidFill>
                <a:ea typeface="ＭＳ Ｐゴシック" pitchFamily="34" charset="-128"/>
              </a:rPr>
              <a:t>selectively</a:t>
            </a:r>
            <a:r>
              <a:rPr lang="en-US" altLang="ja-JP" sz="2800" dirty="0">
                <a:ea typeface="ＭＳ Ｐゴシック" pitchFamily="34" charset="-128"/>
              </a:rPr>
              <a:t> forward  frame to one-or-more outgoing links when frame is to be forwarded on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transparent</a:t>
            </a:r>
          </a:p>
          <a:p>
            <a:pPr lvl="1">
              <a:defRPr/>
            </a:pPr>
            <a:r>
              <a:rPr lang="en-US" sz="2800" dirty="0">
                <a:ea typeface="ＭＳ Ｐゴシック" pitchFamily="34" charset="-128"/>
              </a:rPr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plug-and-play, self-learning</a:t>
            </a:r>
          </a:p>
          <a:p>
            <a:pPr lvl="1">
              <a:defRPr/>
            </a:pPr>
            <a:r>
              <a:rPr lang="en-US" sz="2800" dirty="0">
                <a:ea typeface="ＭＳ Ｐゴシック" pitchFamily="34" charset="-128"/>
              </a:rPr>
              <a:t>switches do not need to be configured</a:t>
            </a:r>
          </a:p>
          <a:p>
            <a:pPr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4102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6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latin typeface="Arial" pitchFamily="34" charset="0"/>
              </a:rPr>
              <a:t>5-</a:t>
            </a:r>
            <a:fld id="{E562281E-6DC4-4294-B61B-772576D6FF02}" type="slidenum">
              <a:rPr lang="en-US" sz="1200" i="0">
                <a:latin typeface="Arial" pitchFamily="34" charset="0"/>
              </a:rPr>
              <a:pPr>
                <a:defRPr/>
              </a:pPr>
              <a:t>11</a:t>
            </a:fld>
            <a:endParaRPr lang="en-US" sz="1200" i="0">
              <a:latin typeface="Arial" pitchFamily="34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926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cs typeface="+mj-cs"/>
              </a:rPr>
              <a:t>Switch: </a:t>
            </a:r>
            <a:r>
              <a:rPr lang="en-US" sz="3200" i="1" dirty="0">
                <a:cs typeface="+mj-cs"/>
              </a:rPr>
              <a:t>multiple</a:t>
            </a:r>
            <a:r>
              <a:rPr lang="en-US" sz="3200" dirty="0"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6114" y="1393826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ea typeface="ＭＳ Ｐゴシック" pitchFamily="34" charset="-128"/>
              </a:rPr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ea typeface="ＭＳ Ｐゴシック" pitchFamily="34" charset="-128"/>
              </a:rPr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ea typeface="ＭＳ Ｐゴシック" pitchFamily="34" charset="-128"/>
              </a:rPr>
              <a:t>Ethernet protocol used on </a:t>
            </a:r>
            <a:r>
              <a:rPr lang="en-US" sz="2400" i="1">
                <a:ea typeface="ＭＳ Ｐゴシック" pitchFamily="34" charset="-128"/>
              </a:rPr>
              <a:t>each</a:t>
            </a:r>
            <a:r>
              <a:rPr lang="en-US" sz="2400">
                <a:ea typeface="ＭＳ Ｐゴシック" pitchFamily="34" charset="-128"/>
              </a:rPr>
              <a:t> incoming link, but no collisions; full duplex</a:t>
            </a:r>
          </a:p>
          <a:p>
            <a:pPr lvl="1">
              <a:defRPr/>
            </a:pPr>
            <a:r>
              <a:rPr lang="en-US">
                <a:ea typeface="ＭＳ Ｐゴシック" pitchFamily="34" charset="-128"/>
              </a:rPr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switching:</a:t>
            </a: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A-to-A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 and B-to-B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 can transmit simultaneously, without collisions </a:t>
            </a: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5126" name="Group 1"/>
          <p:cNvGrpSpPr>
            <a:grpSpLocks/>
          </p:cNvGrpSpPr>
          <p:nvPr/>
        </p:nvGrpSpPr>
        <p:grpSpPr bwMode="auto"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(</a:t>
              </a:r>
              <a:r>
                <a:rPr lang="en-US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>
                  <a:latin typeface="Arial" charset="0"/>
                  <a:cs typeface="Arial" charset="0"/>
                </a:rPr>
                <a:t>)</a:t>
              </a:r>
              <a:r>
                <a:rPr lang="en-US" i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5129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800" i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800" i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800" i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140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5175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5176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177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117 w 356"/>
                      <a:gd name="T3" fmla="*/ 180 h 368"/>
                      <a:gd name="T4" fmla="*/ 3697 w 356"/>
                      <a:gd name="T5" fmla="*/ 3762 h 368"/>
                      <a:gd name="T6" fmla="*/ 815 w 356"/>
                      <a:gd name="T7" fmla="*/ 4705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</p:grpSp>
          <p:grpSp>
            <p:nvGrpSpPr>
              <p:cNvPr id="5141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5170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5172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173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117 w 356"/>
                      <a:gd name="T3" fmla="*/ 180 h 368"/>
                      <a:gd name="T4" fmla="*/ 3697 w 356"/>
                      <a:gd name="T5" fmla="*/ 3762 h 368"/>
                      <a:gd name="T6" fmla="*/ 815 w 356"/>
                      <a:gd name="T7" fmla="*/ 4705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5143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51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62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grpSp>
            <p:nvGrpSpPr>
              <p:cNvPr id="5144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5165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5166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167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117 w 356"/>
                      <a:gd name="T3" fmla="*/ 180 h 368"/>
                      <a:gd name="T4" fmla="*/ 3697 w 356"/>
                      <a:gd name="T5" fmla="*/ 3762 h 368"/>
                      <a:gd name="T6" fmla="*/ 815 w 356"/>
                      <a:gd name="T7" fmla="*/ 4705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5146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5161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5162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163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117 w 356"/>
                      <a:gd name="T3" fmla="*/ 180 h 368"/>
                      <a:gd name="T4" fmla="*/ 3697 w 356"/>
                      <a:gd name="T5" fmla="*/ 3762 h 368"/>
                      <a:gd name="T6" fmla="*/ 815 w 356"/>
                      <a:gd name="T7" fmla="*/ 4705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</p:grpSp>
          <p:grpSp>
            <p:nvGrpSpPr>
              <p:cNvPr id="5147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5156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5158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159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117 w 356"/>
                      <a:gd name="T3" fmla="*/ 180 h 368"/>
                      <a:gd name="T4" fmla="*/ 3697 w 356"/>
                      <a:gd name="T5" fmla="*/ 3762 h 368"/>
                      <a:gd name="T6" fmla="*/ 815 w 356"/>
                      <a:gd name="T7" fmla="*/ 4705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5127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latin typeface="Arial" pitchFamily="34" charset="0"/>
              </a:rPr>
              <a:t>5-</a:t>
            </a:r>
            <a:fld id="{06208187-EB74-4EDA-8E6E-B18F4C52A12E}" type="slidenum">
              <a:rPr lang="en-US" sz="1200" i="0">
                <a:latin typeface="Arial" pitchFamily="34" charset="0"/>
              </a:rPr>
              <a:pPr>
                <a:defRPr/>
              </a:pPr>
              <a:t>12</a:t>
            </a:fld>
            <a:endParaRPr lang="en-US" sz="1200" i="0">
              <a:latin typeface="Arial" pitchFamily="34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Switch forwarding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8664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None/>
              <a:defRPr/>
            </a:pPr>
            <a:r>
              <a:rPr lang="en-US" i="1" u="sng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how does switch know A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 reachable via interface 4, B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 reachable via interface 5?</a:t>
            </a:r>
            <a:endParaRPr lang="en-US">
              <a:ea typeface="ＭＳ Ｐゴシック" pitchFamily="34" charset="-128"/>
            </a:endParaRPr>
          </a:p>
        </p:txBody>
      </p:sp>
      <p:grpSp>
        <p:nvGrpSpPr>
          <p:cNvPr id="6150" name="Group 34"/>
          <p:cNvGrpSpPr>
            <a:grpSpLocks/>
          </p:cNvGrpSpPr>
          <p:nvPr/>
        </p:nvGrpSpPr>
        <p:grpSpPr bwMode="auto"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(</a:t>
              </a:r>
              <a:r>
                <a:rPr lang="en-US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>
                  <a:latin typeface="Arial" charset="0"/>
                  <a:cs typeface="Arial" charset="0"/>
                </a:rPr>
                <a:t>)</a:t>
              </a:r>
              <a:r>
                <a:rPr lang="en-US" i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6155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800" i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800" i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800" i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6166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6201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6202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203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117 w 356"/>
                      <a:gd name="T3" fmla="*/ 180 h 368"/>
                      <a:gd name="T4" fmla="*/ 3697 w 356"/>
                      <a:gd name="T5" fmla="*/ 3762 h 368"/>
                      <a:gd name="T6" fmla="*/ 815 w 356"/>
                      <a:gd name="T7" fmla="*/ 4705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</p:grpSp>
          <p:grpSp>
            <p:nvGrpSpPr>
              <p:cNvPr id="6167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6196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6198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199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117 w 356"/>
                      <a:gd name="T3" fmla="*/ 180 h 368"/>
                      <a:gd name="T4" fmla="*/ 3697 w 356"/>
                      <a:gd name="T5" fmla="*/ 3762 h 368"/>
                      <a:gd name="T6" fmla="*/ 815 w 356"/>
                      <a:gd name="T7" fmla="*/ 4705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6169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619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9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62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grpSp>
            <p:nvGrpSpPr>
              <p:cNvPr id="6170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6191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6192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193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117 w 356"/>
                      <a:gd name="T3" fmla="*/ 180 h 368"/>
                      <a:gd name="T4" fmla="*/ 3697 w 356"/>
                      <a:gd name="T5" fmla="*/ 3762 h 368"/>
                      <a:gd name="T6" fmla="*/ 815 w 356"/>
                      <a:gd name="T7" fmla="*/ 4705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6172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6187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6188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189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117 w 356"/>
                      <a:gd name="T3" fmla="*/ 180 h 368"/>
                      <a:gd name="T4" fmla="*/ 3697 w 356"/>
                      <a:gd name="T5" fmla="*/ 3762 h 368"/>
                      <a:gd name="T6" fmla="*/ 815 w 356"/>
                      <a:gd name="T7" fmla="*/ 4705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</p:grpSp>
          <p:grpSp>
            <p:nvGrpSpPr>
              <p:cNvPr id="6173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6182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6184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185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117 w 356"/>
                      <a:gd name="T3" fmla="*/ 180 h 368"/>
                      <a:gd name="T4" fmla="*/ 3697 w 356"/>
                      <a:gd name="T5" fmla="*/ 3762 h 368"/>
                      <a:gd name="T6" fmla="*/ 815 w 356"/>
                      <a:gd name="T7" fmla="*/ 4705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001839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u="sng" dirty="0">
                <a:solidFill>
                  <a:srgbClr val="CC0000"/>
                </a:solidFill>
              </a:rPr>
              <a:t>A:</a:t>
            </a:r>
            <a:r>
              <a:rPr lang="en-US" dirty="0">
                <a:solidFill>
                  <a:srgbClr val="CC0000"/>
                </a:solidFill>
              </a:rPr>
              <a:t>  </a:t>
            </a:r>
            <a:r>
              <a:rPr lang="en-US" dirty="0"/>
              <a:t>each switch has a </a:t>
            </a:r>
            <a:r>
              <a:rPr lang="en-US" dirty="0">
                <a:solidFill>
                  <a:srgbClr val="CC0000"/>
                </a:solidFill>
              </a:rPr>
              <a:t>switch table,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looks like a routing table!</a:t>
            </a:r>
          </a:p>
        </p:txBody>
      </p:sp>
      <p:pic>
        <p:nvPicPr>
          <p:cNvPr id="6152" name="Picture 22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6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2060576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Q: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something like a routing protocol?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6"/>
          <p:cNvGrpSpPr>
            <a:grpSpLocks/>
          </p:cNvGrpSpPr>
          <p:nvPr/>
        </p:nvGrpSpPr>
        <p:grpSpPr bwMode="auto"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207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724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724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4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62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</p:grpSp>
        <p:grpSp>
          <p:nvGrpSpPr>
            <p:cNvPr id="7208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7237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723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4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62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7210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72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7211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7232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723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3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62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7213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722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722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3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62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</p:grpSp>
        <p:grpSp>
          <p:nvGrpSpPr>
            <p:cNvPr id="7214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722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722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2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62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6FE1D5CF-C72A-48F4-8DD0-20B464FC0129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13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339850"/>
            <a:ext cx="3935412" cy="4114800"/>
          </a:xfrm>
        </p:spPr>
        <p:txBody>
          <a:bodyPr/>
          <a:lstStyle/>
          <a:p>
            <a:pPr>
              <a:defRPr/>
            </a:pPr>
            <a:r>
              <a:rPr lang="en-US" sz="2400">
                <a:ea typeface="ＭＳ Ｐゴシック" pitchFamily="34" charset="-128"/>
              </a:rPr>
              <a:t>switch</a:t>
            </a:r>
            <a:r>
              <a:rPr lang="en-US" sz="240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learns</a:t>
            </a: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which hosts can be reached through which interfaces</a:t>
            </a:r>
          </a:p>
          <a:p>
            <a:pPr lvl="1">
              <a:defRPr/>
            </a:pPr>
            <a:r>
              <a:rPr lang="en-US">
                <a:ea typeface="ＭＳ Ｐゴシック" pitchFamily="34" charset="-128"/>
              </a:rPr>
              <a:t>when frame received, switch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learns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 location of sender: incoming LAN segment</a:t>
            </a:r>
          </a:p>
          <a:p>
            <a:pPr lvl="1">
              <a:defRPr/>
            </a:pPr>
            <a:r>
              <a:rPr lang="en-US">
                <a:ea typeface="ＭＳ Ｐゴシック" pitchFamily="34" charset="-128"/>
              </a:rPr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8518526" y="525464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6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7180" name="Picture 21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1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A379C0E4-B94E-49E9-96AD-44A59BC7172C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14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4239" y="1370014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when  frame received at switch:</a:t>
            </a:r>
            <a:br>
              <a:rPr lang="en-US" dirty="0">
                <a:cs typeface="+mn-cs"/>
              </a:rPr>
            </a:br>
            <a:endParaRPr lang="en-US" dirty="0"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index switch table using MAC destination address</a:t>
            </a:r>
            <a:endParaRPr lang="en-US" b="1" dirty="0">
              <a:solidFill>
                <a:schemeClr val="accent2"/>
              </a:solidFill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3. if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entry found for destination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000099"/>
                </a:solidFill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</a:rPr>
              <a:t>     </a:t>
            </a:r>
            <a:r>
              <a:rPr lang="en-US" dirty="0">
                <a:solidFill>
                  <a:srgbClr val="000099"/>
                </a:solidFill>
              </a:rPr>
              <a:t>if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destination on segment from which frame arrived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olidFill>
                  <a:srgbClr val="000099"/>
                </a:solidFill>
              </a:rPr>
              <a:t>then</a:t>
            </a:r>
            <a:r>
              <a:rPr lang="en-US" dirty="0"/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           </a:t>
            </a:r>
            <a:r>
              <a:rPr lang="en-US" dirty="0">
                <a:solidFill>
                  <a:srgbClr val="000099"/>
                </a:solidFill>
              </a:rPr>
              <a:t>else</a:t>
            </a:r>
            <a:r>
              <a:rPr lang="en-US" dirty="0"/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     </a:t>
            </a:r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dirty="0">
                <a:solidFill>
                  <a:srgbClr val="000099"/>
                </a:solidFill>
              </a:rPr>
              <a:t>}</a:t>
            </a:r>
            <a:r>
              <a:rPr lang="en-US" b="1" dirty="0">
                <a:solidFill>
                  <a:schemeClr val="accent2"/>
                </a:solidFill>
              </a:rPr>
              <a:t>   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      </a:t>
            </a:r>
            <a:r>
              <a:rPr lang="en-US" dirty="0">
                <a:solidFill>
                  <a:srgbClr val="000099"/>
                </a:solidFill>
              </a:rPr>
              <a:t>else</a:t>
            </a:r>
            <a:r>
              <a:rPr lang="en-US" dirty="0"/>
              <a:t> 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                         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  <p:pic>
        <p:nvPicPr>
          <p:cNvPr id="8198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36"/>
          <p:cNvGrpSpPr>
            <a:grpSpLocks/>
          </p:cNvGrpSpPr>
          <p:nvPr/>
        </p:nvGrpSpPr>
        <p:grpSpPr bwMode="auto"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292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32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932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62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</p:grpSp>
        <p:grpSp>
          <p:nvGrpSpPr>
            <p:cNvPr id="9293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932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932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62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9295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93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9296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317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931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1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62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9298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313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9314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15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62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</p:grpSp>
        <p:grpSp>
          <p:nvGrpSpPr>
            <p:cNvPr id="9299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9308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931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11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62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E70CA100-BE97-4588-B560-DC47C5CBA7A1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15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326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8518526" y="525464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6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7961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7323138" y="2881314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7323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7319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1809750" y="1508126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>
                <a:ea typeface="ＭＳ Ｐゴシック" pitchFamily="34" charset="-128"/>
              </a:rPr>
              <a:t>frame destination, A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, locaton unknown:</a:t>
            </a:r>
            <a:endParaRPr lang="en-US" i="1">
              <a:ea typeface="ＭＳ Ｐゴシック" pitchFamily="34" charset="-128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4873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7654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4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A</a:t>
              </a:r>
              <a:endParaRPr 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1824038" y="2425701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ea typeface="ＭＳ Ｐゴシック" charset="0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5292725" y="5656264"/>
            <a:ext cx="2471738" cy="377825"/>
            <a:chOff x="2376" y="3383"/>
            <a:chExt cx="1557" cy="238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2182814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on just one link</a:t>
            </a:r>
          </a:p>
        </p:txBody>
      </p:sp>
      <p:pic>
        <p:nvPicPr>
          <p:cNvPr id="9238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900114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BFF03B4F-3F3A-4B8C-8C8E-309816C4F174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16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22500" y="1320801"/>
            <a:ext cx="7881938" cy="6826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switches can be connected together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sending from A to G - how does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1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know to forward frame destined to </a:t>
            </a:r>
            <a:r>
              <a:rPr lang="id-ID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G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via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4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and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3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A:</a:t>
            </a:r>
            <a:r>
              <a:rPr lang="en-US" sz="2800" i="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self learning! (works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exactly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the same as in single-switch case!)</a:t>
            </a:r>
          </a:p>
        </p:txBody>
      </p:sp>
      <p:grpSp>
        <p:nvGrpSpPr>
          <p:cNvPr id="10247" name="Group 1"/>
          <p:cNvGrpSpPr>
            <a:grpSpLocks/>
          </p:cNvGrpSpPr>
          <p:nvPr/>
        </p:nvGrpSpPr>
        <p:grpSpPr bwMode="auto">
          <a:xfrm>
            <a:off x="2482851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0296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030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0297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03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0298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03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03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675737" y="2462875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0269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028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8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0270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028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8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0271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028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8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0272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028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8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0273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027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8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0274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027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7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024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798514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05134" y="27412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43687" y="26221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04074" y="214076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58804" y="27539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37526" y="28130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92898" y="30419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04074" y="29396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04137" y="23451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80103" y="30805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05034" y="21629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01606" y="31067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08330" y="315747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03663" y="31050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70221" y="30805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924495" y="29803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31938D09-3C52-4B63-96EC-FE28432FAB98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17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Self-learning multi-switch example</a:t>
            </a:r>
            <a:endParaRPr lang="en-US" sz="4000" dirty="0"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4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Suppose C sends frame to I, I responds to C</a:t>
            </a:r>
            <a:endParaRPr lang="en-US" dirty="0">
              <a:cs typeface="+mn-cs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2238375" y="4664075"/>
            <a:ext cx="77724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show switch tables and packet forwarding in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1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2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3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4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</a:p>
        </p:txBody>
      </p:sp>
      <p:grpSp>
        <p:nvGrpSpPr>
          <p:cNvPr id="11271" name="Group 58"/>
          <p:cNvGrpSpPr>
            <a:grpSpLocks/>
          </p:cNvGrpSpPr>
          <p:nvPr/>
        </p:nvGrpSpPr>
        <p:grpSpPr bwMode="auto">
          <a:xfrm>
            <a:off x="2482851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83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84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1320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13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1321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132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2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1322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132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2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pic>
          <p:nvPicPr>
            <p:cNvPr id="6969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1272" name="Group 76"/>
          <p:cNvGrpSpPr>
            <a:grpSpLocks/>
          </p:cNvGrpSpPr>
          <p:nvPr/>
        </p:nvGrpSpPr>
        <p:grpSpPr bwMode="auto">
          <a:xfrm>
            <a:off x="3903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93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13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1294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130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1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1295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130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0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1296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130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0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1297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130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0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1298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130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0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1273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6" y="792164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6252AF00-76DF-4743-B6F0-1D27CB1EF6E1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18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Institutional network</a:t>
            </a:r>
          </a:p>
        </p:txBody>
      </p:sp>
      <p:sp>
        <p:nvSpPr>
          <p:cNvPr id="12293" name="Freeform 81"/>
          <p:cNvSpPr>
            <a:spLocks/>
          </p:cNvSpPr>
          <p:nvPr/>
        </p:nvSpPr>
        <p:spPr bwMode="auto">
          <a:xfrm rot="5400000">
            <a:off x="3703638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3675064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5915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6108700" y="3309939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6211888" y="2692401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6005514" y="2370139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4911726" y="2524126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3519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2268538" y="2041526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4240213" y="2608264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7959725" y="3516314"/>
            <a:ext cx="1473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6956425" y="1835151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7754939" y="2505076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2989264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3376613" y="4802189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3795714" y="4830764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2309" name="Group 44"/>
          <p:cNvGrpSpPr>
            <a:grpSpLocks/>
          </p:cNvGrpSpPr>
          <p:nvPr/>
        </p:nvGrpSpPr>
        <p:grpSpPr bwMode="auto">
          <a:xfrm>
            <a:off x="2533651" y="4557713"/>
            <a:ext cx="568325" cy="481012"/>
            <a:chOff x="-44" y="1473"/>
            <a:chExt cx="981" cy="1105"/>
          </a:xfrm>
        </p:grpSpPr>
        <p:pic>
          <p:nvPicPr>
            <p:cNvPr id="1243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2310" name="Group 44"/>
          <p:cNvGrpSpPr>
            <a:grpSpLocks/>
          </p:cNvGrpSpPr>
          <p:nvPr/>
        </p:nvGrpSpPr>
        <p:grpSpPr bwMode="auto">
          <a:xfrm>
            <a:off x="2940051" y="5014913"/>
            <a:ext cx="568325" cy="481012"/>
            <a:chOff x="-44" y="1473"/>
            <a:chExt cx="981" cy="1105"/>
          </a:xfrm>
        </p:grpSpPr>
        <p:pic>
          <p:nvPicPr>
            <p:cNvPr id="1243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2311" name="Group 44"/>
          <p:cNvGrpSpPr>
            <a:grpSpLocks/>
          </p:cNvGrpSpPr>
          <p:nvPr/>
        </p:nvGrpSpPr>
        <p:grpSpPr bwMode="auto">
          <a:xfrm>
            <a:off x="3468689" y="5046663"/>
            <a:ext cx="568325" cy="481012"/>
            <a:chOff x="-44" y="1473"/>
            <a:chExt cx="981" cy="1105"/>
          </a:xfrm>
        </p:grpSpPr>
        <p:pic>
          <p:nvPicPr>
            <p:cNvPr id="1243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4014789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4246563" y="5256214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4651376" y="526732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4549776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2316" name="Group 44"/>
          <p:cNvGrpSpPr>
            <a:grpSpLocks/>
          </p:cNvGrpSpPr>
          <p:nvPr/>
        </p:nvGrpSpPr>
        <p:grpSpPr bwMode="auto">
          <a:xfrm>
            <a:off x="3873501" y="5419726"/>
            <a:ext cx="568325" cy="481013"/>
            <a:chOff x="-44" y="1473"/>
            <a:chExt cx="981" cy="1105"/>
          </a:xfrm>
        </p:grpSpPr>
        <p:pic>
          <p:nvPicPr>
            <p:cNvPr id="1243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2317" name="Group 44"/>
          <p:cNvGrpSpPr>
            <a:grpSpLocks/>
          </p:cNvGrpSpPr>
          <p:nvPr/>
        </p:nvGrpSpPr>
        <p:grpSpPr bwMode="auto">
          <a:xfrm>
            <a:off x="4330701" y="5487988"/>
            <a:ext cx="568325" cy="481012"/>
            <a:chOff x="-44" y="1473"/>
            <a:chExt cx="981" cy="1105"/>
          </a:xfrm>
        </p:grpSpPr>
        <p:pic>
          <p:nvPicPr>
            <p:cNvPr id="1243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1063" y="4602164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71951" y="5018089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320" name="Group 44"/>
          <p:cNvGrpSpPr>
            <a:grpSpLocks/>
          </p:cNvGrpSpPr>
          <p:nvPr/>
        </p:nvGrpSpPr>
        <p:grpSpPr bwMode="auto">
          <a:xfrm>
            <a:off x="4756151" y="4946651"/>
            <a:ext cx="568325" cy="481013"/>
            <a:chOff x="-44" y="1473"/>
            <a:chExt cx="981" cy="1105"/>
          </a:xfrm>
        </p:grpSpPr>
        <p:pic>
          <p:nvPicPr>
            <p:cNvPr id="1242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7208839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7596188" y="5070476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8015289" y="5099051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2324" name="Group 44"/>
          <p:cNvGrpSpPr>
            <a:grpSpLocks/>
          </p:cNvGrpSpPr>
          <p:nvPr/>
        </p:nvGrpSpPr>
        <p:grpSpPr bwMode="auto">
          <a:xfrm>
            <a:off x="6900864" y="4837113"/>
            <a:ext cx="568325" cy="481012"/>
            <a:chOff x="-44" y="1473"/>
            <a:chExt cx="981" cy="1105"/>
          </a:xfrm>
        </p:grpSpPr>
        <p:pic>
          <p:nvPicPr>
            <p:cNvPr id="1242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2325" name="Group 44"/>
          <p:cNvGrpSpPr>
            <a:grpSpLocks/>
          </p:cNvGrpSpPr>
          <p:nvPr/>
        </p:nvGrpSpPr>
        <p:grpSpPr bwMode="auto">
          <a:xfrm>
            <a:off x="7159626" y="5283201"/>
            <a:ext cx="569913" cy="481013"/>
            <a:chOff x="-44" y="1473"/>
            <a:chExt cx="981" cy="1105"/>
          </a:xfrm>
        </p:grpSpPr>
        <p:pic>
          <p:nvPicPr>
            <p:cNvPr id="1242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2326" name="Group 44"/>
          <p:cNvGrpSpPr>
            <a:grpSpLocks/>
          </p:cNvGrpSpPr>
          <p:nvPr/>
        </p:nvGrpSpPr>
        <p:grpSpPr bwMode="auto">
          <a:xfrm>
            <a:off x="7688264" y="5313363"/>
            <a:ext cx="568325" cy="482600"/>
            <a:chOff x="-44" y="1473"/>
            <a:chExt cx="981" cy="1105"/>
          </a:xfrm>
        </p:grpSpPr>
        <p:pic>
          <p:nvPicPr>
            <p:cNvPr id="1242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6183314" y="5068889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5719763" y="5022851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6138864" y="505142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2330" name="Group 44"/>
          <p:cNvGrpSpPr>
            <a:grpSpLocks/>
          </p:cNvGrpSpPr>
          <p:nvPr/>
        </p:nvGrpSpPr>
        <p:grpSpPr bwMode="auto">
          <a:xfrm>
            <a:off x="6327776" y="5230813"/>
            <a:ext cx="569913" cy="481012"/>
            <a:chOff x="-44" y="1473"/>
            <a:chExt cx="981" cy="1105"/>
          </a:xfrm>
        </p:grpSpPr>
        <p:pic>
          <p:nvPicPr>
            <p:cNvPr id="1242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2331" name="Group 44"/>
          <p:cNvGrpSpPr>
            <a:grpSpLocks/>
          </p:cNvGrpSpPr>
          <p:nvPr/>
        </p:nvGrpSpPr>
        <p:grpSpPr bwMode="auto">
          <a:xfrm>
            <a:off x="5283201" y="5235575"/>
            <a:ext cx="569913" cy="482600"/>
            <a:chOff x="-44" y="1473"/>
            <a:chExt cx="981" cy="1105"/>
          </a:xfrm>
        </p:grpSpPr>
        <p:pic>
          <p:nvPicPr>
            <p:cNvPr id="1241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1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2332" name="Group 44"/>
          <p:cNvGrpSpPr>
            <a:grpSpLocks/>
          </p:cNvGrpSpPr>
          <p:nvPr/>
        </p:nvGrpSpPr>
        <p:grpSpPr bwMode="auto">
          <a:xfrm>
            <a:off x="5811838" y="5267326"/>
            <a:ext cx="569912" cy="481013"/>
            <a:chOff x="-44" y="1473"/>
            <a:chExt cx="981" cy="1105"/>
          </a:xfrm>
        </p:grpSpPr>
        <p:pic>
          <p:nvPicPr>
            <p:cNvPr id="124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4213" y="4822826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8043864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0638" y="4870451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336" name="Group 44"/>
          <p:cNvGrpSpPr>
            <a:grpSpLocks/>
          </p:cNvGrpSpPr>
          <p:nvPr/>
        </p:nvGrpSpPr>
        <p:grpSpPr bwMode="auto">
          <a:xfrm>
            <a:off x="8208963" y="4884738"/>
            <a:ext cx="569912" cy="481012"/>
            <a:chOff x="-44" y="1473"/>
            <a:chExt cx="981" cy="1105"/>
          </a:xfrm>
        </p:grpSpPr>
        <p:pic>
          <p:nvPicPr>
            <p:cNvPr id="12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062289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338" name="Group 906"/>
          <p:cNvGrpSpPr>
            <a:grpSpLocks/>
          </p:cNvGrpSpPr>
          <p:nvPr/>
        </p:nvGrpSpPr>
        <p:grpSpPr bwMode="auto">
          <a:xfrm>
            <a:off x="6664326" y="2111375"/>
            <a:ext cx="366713" cy="579438"/>
            <a:chOff x="4140" y="429"/>
            <a:chExt cx="1425" cy="2396"/>
          </a:xfrm>
        </p:grpSpPr>
        <p:sp>
          <p:nvSpPr>
            <p:cNvPr id="12382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384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385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387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389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392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2393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12394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396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397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399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2339" name="Group 1108"/>
          <p:cNvGrpSpPr>
            <a:grpSpLocks/>
          </p:cNvGrpSpPr>
          <p:nvPr/>
        </p:nvGrpSpPr>
        <p:grpSpPr bwMode="auto">
          <a:xfrm>
            <a:off x="4327525" y="2278063"/>
            <a:ext cx="812800" cy="360362"/>
            <a:chOff x="2356" y="1300"/>
            <a:chExt cx="555" cy="194"/>
          </a:xfrm>
        </p:grpSpPr>
        <p:sp>
          <p:nvSpPr>
            <p:cNvPr id="1237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37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id-ID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37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2377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380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81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70746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0747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2340" name="Group 906"/>
          <p:cNvGrpSpPr>
            <a:grpSpLocks/>
          </p:cNvGrpSpPr>
          <p:nvPr/>
        </p:nvGrpSpPr>
        <p:grpSpPr bwMode="auto">
          <a:xfrm>
            <a:off x="7269163" y="2620964"/>
            <a:ext cx="366712" cy="579437"/>
            <a:chOff x="4140" y="429"/>
            <a:chExt cx="1425" cy="2396"/>
          </a:xfrm>
        </p:grpSpPr>
        <p:sp>
          <p:nvSpPr>
            <p:cNvPr id="12342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344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345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347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349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352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2353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12354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356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357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359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12341" name="Picture 21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039814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E863988C-320B-485D-ABD3-6791808FADDD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19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9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6913" y="1341439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000099"/>
                </a:solidFill>
                <a:cs typeface="+mn-cs"/>
              </a:rPr>
              <a:t>both are store-and-forward: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routers: </a:t>
            </a:r>
            <a:r>
              <a:rPr lang="en-US" sz="2400" dirty="0">
                <a:cs typeface="+mn-cs"/>
              </a:rPr>
              <a:t>network-layer devices (examine network-layer headers)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switches</a:t>
            </a:r>
            <a:r>
              <a:rPr lang="en-US" sz="2400" i="1" dirty="0">
                <a:cs typeface="+mn-cs"/>
              </a:rPr>
              <a:t>: </a:t>
            </a:r>
            <a:r>
              <a:rPr lang="en-US" sz="2400" dirty="0">
                <a:cs typeface="+mn-cs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400" i="1" dirty="0">
              <a:solidFill>
                <a:srgbClr val="CC0000"/>
              </a:solidFill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rgbClr val="000099"/>
                </a:solidFill>
                <a:cs typeface="+mn-cs"/>
              </a:rPr>
              <a:t>both have forwarding tables: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routers: </a:t>
            </a:r>
            <a:r>
              <a:rPr lang="en-US" sz="2400" dirty="0">
                <a:cs typeface="+mn-cs"/>
              </a:rPr>
              <a:t>compute tables using routing algorithms, IP addresses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switches: </a:t>
            </a:r>
            <a:r>
              <a:rPr lang="en-US" sz="2400" dirty="0">
                <a:cs typeface="+mn-cs"/>
              </a:rPr>
              <a:t>learn forwarding table using flooding, learning, MAC addresses </a:t>
            </a:r>
          </a:p>
        </p:txBody>
      </p:sp>
      <p:sp>
        <p:nvSpPr>
          <p:cNvPr id="13318" name="Freeform 3"/>
          <p:cNvSpPr>
            <a:spLocks/>
          </p:cNvSpPr>
          <p:nvPr/>
        </p:nvSpPr>
        <p:spPr bwMode="auto">
          <a:xfrm flipH="1">
            <a:off x="8067676" y="2103439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19" name="Freeform 10"/>
          <p:cNvSpPr>
            <a:spLocks/>
          </p:cNvSpPr>
          <p:nvPr/>
        </p:nvSpPr>
        <p:spPr bwMode="auto">
          <a:xfrm>
            <a:off x="8054976" y="844551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20" name="Rectangle 23"/>
          <p:cNvSpPr>
            <a:spLocks noChangeArrowheads="1"/>
          </p:cNvSpPr>
          <p:nvPr/>
        </p:nvSpPr>
        <p:spPr bwMode="auto"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sz="2400" i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21" name="Rectangle 24"/>
          <p:cNvSpPr>
            <a:spLocks noChangeArrowheads="1"/>
          </p:cNvSpPr>
          <p:nvPr/>
        </p:nvSpPr>
        <p:spPr bwMode="auto">
          <a:xfrm>
            <a:off x="6783389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sz="2400" i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22" name="Line 25"/>
          <p:cNvSpPr>
            <a:spLocks noChangeShapeType="1"/>
          </p:cNvSpPr>
          <p:nvPr/>
        </p:nvSpPr>
        <p:spPr bwMode="auto">
          <a:xfrm>
            <a:off x="6783388" y="12398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3323" name="Text Box 26"/>
          <p:cNvSpPr txBox="1">
            <a:spLocks noChangeArrowheads="1"/>
          </p:cNvSpPr>
          <p:nvPr/>
        </p:nvSpPr>
        <p:spPr bwMode="auto"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3324" name="Line 27"/>
          <p:cNvSpPr>
            <a:spLocks noChangeShapeType="1"/>
          </p:cNvSpPr>
          <p:nvPr/>
        </p:nvSpPr>
        <p:spPr bwMode="auto">
          <a:xfrm>
            <a:off x="6791325" y="15605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3325" name="Line 28"/>
          <p:cNvSpPr>
            <a:spLocks noChangeShapeType="1"/>
          </p:cNvSpPr>
          <p:nvPr/>
        </p:nvSpPr>
        <p:spPr bwMode="auto">
          <a:xfrm>
            <a:off x="6796088" y="18415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3326" name="Line 29"/>
          <p:cNvSpPr>
            <a:spLocks noChangeShapeType="1"/>
          </p:cNvSpPr>
          <p:nvPr/>
        </p:nvSpPr>
        <p:spPr bwMode="auto">
          <a:xfrm>
            <a:off x="6796088" y="2117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13327" name="Group 88"/>
          <p:cNvGrpSpPr>
            <a:grpSpLocks/>
          </p:cNvGrpSpPr>
          <p:nvPr/>
        </p:nvGrpSpPr>
        <p:grpSpPr bwMode="auto"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13376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377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378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79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13380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13328" name="Group 94"/>
          <p:cNvGrpSpPr>
            <a:grpSpLocks/>
          </p:cNvGrpSpPr>
          <p:nvPr/>
        </p:nvGrpSpPr>
        <p:grpSpPr bwMode="auto"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13372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373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374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75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13329" name="Text Box 167"/>
          <p:cNvSpPr txBox="1">
            <a:spLocks noChangeArrowheads="1"/>
          </p:cNvSpPr>
          <p:nvPr/>
        </p:nvSpPr>
        <p:spPr bwMode="auto"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i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13330" name="Group 39"/>
          <p:cNvGrpSpPr>
            <a:grpSpLocks/>
          </p:cNvGrpSpPr>
          <p:nvPr/>
        </p:nvGrpSpPr>
        <p:grpSpPr bwMode="auto"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371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r>
                <a:rPr lang="en-US" sz="1400" i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3331" name="Rectangle 57"/>
          <p:cNvSpPr>
            <a:spLocks noChangeArrowheads="1"/>
          </p:cNvSpPr>
          <p:nvPr/>
        </p:nvSpPr>
        <p:spPr bwMode="auto"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sz="2400" i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32" name="Rectangle 58"/>
          <p:cNvSpPr>
            <a:spLocks noChangeArrowheads="1"/>
          </p:cNvSpPr>
          <p:nvPr/>
        </p:nvSpPr>
        <p:spPr bwMode="auto">
          <a:xfrm>
            <a:off x="6684964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sz="2400" i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33" name="Line 59"/>
          <p:cNvSpPr>
            <a:spLocks noChangeShapeType="1"/>
          </p:cNvSpPr>
          <p:nvPr/>
        </p:nvSpPr>
        <p:spPr bwMode="auto">
          <a:xfrm>
            <a:off x="6684963" y="49831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3334" name="Text Box 60"/>
          <p:cNvSpPr txBox="1">
            <a:spLocks noChangeArrowheads="1"/>
          </p:cNvSpPr>
          <p:nvPr/>
        </p:nvSpPr>
        <p:spPr bwMode="auto"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3335" name="Line 61"/>
          <p:cNvSpPr>
            <a:spLocks noChangeShapeType="1"/>
          </p:cNvSpPr>
          <p:nvPr/>
        </p:nvSpPr>
        <p:spPr bwMode="auto">
          <a:xfrm>
            <a:off x="6692900" y="53038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3336" name="Line 62"/>
          <p:cNvSpPr>
            <a:spLocks noChangeShapeType="1"/>
          </p:cNvSpPr>
          <p:nvPr/>
        </p:nvSpPr>
        <p:spPr bwMode="auto">
          <a:xfrm>
            <a:off x="6697663" y="55848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3337" name="Line 63"/>
          <p:cNvSpPr>
            <a:spLocks noChangeShapeType="1"/>
          </p:cNvSpPr>
          <p:nvPr/>
        </p:nvSpPr>
        <p:spPr bwMode="auto">
          <a:xfrm>
            <a:off x="6697663" y="58610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3338" name="Freeform 49"/>
          <p:cNvSpPr>
            <a:spLocks/>
          </p:cNvSpPr>
          <p:nvPr/>
        </p:nvSpPr>
        <p:spPr bwMode="auto">
          <a:xfrm>
            <a:off x="7996238" y="4600576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grpSp>
        <p:nvGrpSpPr>
          <p:cNvPr id="13339" name="Group 50"/>
          <p:cNvGrpSpPr>
            <a:grpSpLocks/>
          </p:cNvGrpSpPr>
          <p:nvPr/>
        </p:nvGrpSpPr>
        <p:grpSpPr bwMode="auto"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369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r>
                <a:rPr lang="en-US" sz="1600" i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13340" name="Freeform 53"/>
          <p:cNvSpPr>
            <a:spLocks/>
          </p:cNvSpPr>
          <p:nvPr/>
        </p:nvSpPr>
        <p:spPr bwMode="auto">
          <a:xfrm>
            <a:off x="6805614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grpSp>
        <p:nvGrpSpPr>
          <p:cNvPr id="13341" name="Group 54"/>
          <p:cNvGrpSpPr>
            <a:grpSpLocks/>
          </p:cNvGrpSpPr>
          <p:nvPr/>
        </p:nvGrpSpPr>
        <p:grpSpPr bwMode="auto"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367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r>
                <a:rPr lang="en-US" sz="1600" i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3342" name="Group 57"/>
          <p:cNvGrpSpPr>
            <a:grpSpLocks/>
          </p:cNvGrpSpPr>
          <p:nvPr/>
        </p:nvGrpSpPr>
        <p:grpSpPr bwMode="auto"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365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r>
                <a:rPr lang="en-US" sz="1600" i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3343" name="Group 60"/>
          <p:cNvGrpSpPr>
            <a:grpSpLocks/>
          </p:cNvGrpSpPr>
          <p:nvPr/>
        </p:nvGrpSpPr>
        <p:grpSpPr bwMode="auto"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363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r>
                <a:rPr lang="en-US" sz="1400" i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3344" name="Freeform 63"/>
          <p:cNvSpPr>
            <a:spLocks/>
          </p:cNvSpPr>
          <p:nvPr/>
        </p:nvSpPr>
        <p:spPr bwMode="auto">
          <a:xfrm>
            <a:off x="7948613" y="3533776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grpSp>
        <p:nvGrpSpPr>
          <p:cNvPr id="13345" name="Group 44"/>
          <p:cNvGrpSpPr>
            <a:grpSpLocks/>
          </p:cNvGrpSpPr>
          <p:nvPr/>
        </p:nvGrpSpPr>
        <p:grpSpPr bwMode="auto"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id="1336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3346" name="Group 44"/>
          <p:cNvGrpSpPr>
            <a:grpSpLocks/>
          </p:cNvGrpSpPr>
          <p:nvPr/>
        </p:nvGrpSpPr>
        <p:grpSpPr bwMode="auto"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id="1335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5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3348" name="Group 1108"/>
          <p:cNvGrpSpPr>
            <a:grpSpLocks/>
          </p:cNvGrpSpPr>
          <p:nvPr/>
        </p:nvGrpSpPr>
        <p:grpSpPr bwMode="auto">
          <a:xfrm>
            <a:off x="7405688" y="3852863"/>
            <a:ext cx="812800" cy="360362"/>
            <a:chOff x="2356" y="1300"/>
            <a:chExt cx="555" cy="194"/>
          </a:xfrm>
        </p:grpSpPr>
        <p:sp>
          <p:nvSpPr>
            <p:cNvPr id="1335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35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id-ID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35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3353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356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357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71722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723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3349" name="Picture 2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latin typeface="Arial" pitchFamily="34" charset="0"/>
              </a:rPr>
              <a:t>5-</a:t>
            </a:r>
            <a:fld id="{1EE89B0E-ED1E-4A3C-AB31-C03B9E2410E4}" type="slidenum">
              <a:rPr lang="en-US" sz="1200" i="0">
                <a:latin typeface="Arial" pitchFamily="34" charset="0"/>
              </a:rPr>
              <a:pPr>
                <a:defRPr/>
              </a:pPr>
              <a:t>2</a:t>
            </a:fld>
            <a:endParaRPr lang="en-US" sz="1200" i="0">
              <a:latin typeface="Arial" pitchFamily="34" charset="0"/>
            </a:endParaRPr>
          </a:p>
        </p:txBody>
      </p:sp>
      <p:pic>
        <p:nvPicPr>
          <p:cNvPr id="27652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Lecture </a:t>
            </a:r>
            <a:r>
              <a:rPr lang="id-ID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3: Roadmap</a:t>
            </a:r>
            <a:endParaRPr lang="en-US" dirty="0">
              <a:cs typeface="+mj-cs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600200"/>
            <a:ext cx="3922713" cy="4648200"/>
          </a:xfrm>
        </p:spPr>
        <p:txBody>
          <a:bodyPr/>
          <a:lstStyle/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introduction, services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error detection, correction 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5.</a:t>
            </a:r>
            <a:r>
              <a:rPr lang="id-ID" dirty="0">
                <a:solidFill>
                  <a:srgbClr val="CC0000"/>
                </a:solidFill>
                <a:cs typeface="+mn-cs"/>
              </a:rPr>
              <a:t>3</a:t>
            </a:r>
            <a:r>
              <a:rPr lang="en-US" dirty="0">
                <a:solidFill>
                  <a:srgbClr val="CC0000"/>
                </a:solidFill>
                <a:cs typeface="+mn-cs"/>
              </a:rPr>
              <a:t> 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</a:rPr>
              <a:t>Ethernet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2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86"/>
          <p:cNvGrpSpPr>
            <a:grpSpLocks/>
          </p:cNvGrpSpPr>
          <p:nvPr/>
        </p:nvGrpSpPr>
        <p:grpSpPr bwMode="auto">
          <a:xfrm>
            <a:off x="1955800" y="1570039"/>
            <a:ext cx="4313238" cy="2789237"/>
            <a:chOff x="603606" y="1821224"/>
            <a:chExt cx="7473718" cy="4320390"/>
          </a:xfrm>
        </p:grpSpPr>
        <p:sp>
          <p:nvSpPr>
            <p:cNvPr id="14347" name="Freeform 81"/>
            <p:cNvSpPr>
              <a:spLocks/>
            </p:cNvSpPr>
            <p:nvPr/>
          </p:nvSpPr>
          <p:spPr bwMode="auto">
            <a:xfrm rot="5400000">
              <a:off x="2180270" y="244560"/>
              <a:ext cx="4320390" cy="7473718"/>
            </a:xfrm>
            <a:custGeom>
              <a:avLst/>
              <a:gdLst>
                <a:gd name="T0" fmla="*/ 2147483647 w 10000"/>
                <a:gd name="T1" fmla="*/ 2147483647 h 9831"/>
                <a:gd name="T2" fmla="*/ 2147483647 w 10000"/>
                <a:gd name="T3" fmla="*/ 2147483647 h 9831"/>
                <a:gd name="T4" fmla="*/ 2147483647 w 10000"/>
                <a:gd name="T5" fmla="*/ 2147483647 h 9831"/>
                <a:gd name="T6" fmla="*/ 2147483647 w 10000"/>
                <a:gd name="T7" fmla="*/ 2147483647 h 9831"/>
                <a:gd name="T8" fmla="*/ 2147483647 w 10000"/>
                <a:gd name="T9" fmla="*/ 2147483647 h 9831"/>
                <a:gd name="T10" fmla="*/ 2147483647 w 10000"/>
                <a:gd name="T11" fmla="*/ 2147483647 h 9831"/>
                <a:gd name="T12" fmla="*/ 2147483647 w 10000"/>
                <a:gd name="T13" fmla="*/ 2147483647 h 9831"/>
                <a:gd name="T14" fmla="*/ 2147483647 w 10000"/>
                <a:gd name="T15" fmla="*/ 2147483647 h 9831"/>
                <a:gd name="T16" fmla="*/ 2147483647 w 10000"/>
                <a:gd name="T17" fmla="*/ 2147483647 h 9831"/>
                <a:gd name="T18" fmla="*/ 2147483647 w 10000"/>
                <a:gd name="T19" fmla="*/ 2147483647 h 9831"/>
                <a:gd name="T20" fmla="*/ 2147483647 w 10000"/>
                <a:gd name="T21" fmla="*/ 2147483647 h 9831"/>
                <a:gd name="T22" fmla="*/ 2147483647 w 10000"/>
                <a:gd name="T23" fmla="*/ 2147483647 h 98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9831">
                  <a:moveTo>
                    <a:pt x="3018" y="119"/>
                  </a:moveTo>
                  <a:cubicBezTo>
                    <a:pt x="2111" y="198"/>
                    <a:pt x="1047" y="-39"/>
                    <a:pt x="545" y="518"/>
                  </a:cubicBezTo>
                  <a:cubicBezTo>
                    <a:pt x="43" y="1076"/>
                    <a:pt x="40" y="2518"/>
                    <a:pt x="8" y="3464"/>
                  </a:cubicBezTo>
                  <a:cubicBezTo>
                    <a:pt x="-24" y="4411"/>
                    <a:pt x="32" y="5681"/>
                    <a:pt x="354" y="6198"/>
                  </a:cubicBezTo>
                  <a:cubicBezTo>
                    <a:pt x="677" y="6715"/>
                    <a:pt x="1127" y="6126"/>
                    <a:pt x="1947" y="6568"/>
                  </a:cubicBezTo>
                  <a:cubicBezTo>
                    <a:pt x="2769" y="7010"/>
                    <a:pt x="4247" y="8310"/>
                    <a:pt x="5285" y="8849"/>
                  </a:cubicBezTo>
                  <a:cubicBezTo>
                    <a:pt x="6321" y="9388"/>
                    <a:pt x="7408" y="9963"/>
                    <a:pt x="8172" y="9805"/>
                  </a:cubicBezTo>
                  <a:cubicBezTo>
                    <a:pt x="8934" y="9645"/>
                    <a:pt x="9588" y="8930"/>
                    <a:pt x="9864" y="7895"/>
                  </a:cubicBezTo>
                  <a:cubicBezTo>
                    <a:pt x="10140" y="6857"/>
                    <a:pt x="9927" y="4774"/>
                    <a:pt x="9830" y="3590"/>
                  </a:cubicBezTo>
                  <a:cubicBezTo>
                    <a:pt x="9733" y="2406"/>
                    <a:pt x="10004" y="1276"/>
                    <a:pt x="9282" y="788"/>
                  </a:cubicBezTo>
                  <a:cubicBezTo>
                    <a:pt x="8561" y="302"/>
                    <a:pt x="7028" y="160"/>
                    <a:pt x="5984" y="49"/>
                  </a:cubicBezTo>
                  <a:cubicBezTo>
                    <a:pt x="4940" y="-62"/>
                    <a:pt x="3924" y="41"/>
                    <a:pt x="3018" y="119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2717" name="Line 33"/>
            <p:cNvSpPr>
              <a:spLocks noChangeShapeType="1"/>
            </p:cNvSpPr>
            <p:nvPr/>
          </p:nvSpPr>
          <p:spPr bwMode="auto">
            <a:xfrm flipH="1">
              <a:off x="2152264" y="3387580"/>
              <a:ext cx="2046539" cy="1416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18" name="Line 34"/>
            <p:cNvSpPr>
              <a:spLocks noChangeShapeType="1"/>
            </p:cNvSpPr>
            <p:nvPr/>
          </p:nvSpPr>
          <p:spPr bwMode="auto">
            <a:xfrm>
              <a:off x="4391354" y="3375286"/>
              <a:ext cx="0" cy="1465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19" name="Line 35"/>
            <p:cNvSpPr>
              <a:spLocks noChangeShapeType="1"/>
            </p:cNvSpPr>
            <p:nvPr/>
          </p:nvSpPr>
          <p:spPr bwMode="auto">
            <a:xfrm flipH="1" flipV="1">
              <a:off x="4583905" y="3308893"/>
              <a:ext cx="1842985" cy="1622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0" name="Line 59"/>
            <p:cNvSpPr>
              <a:spLocks noChangeShapeType="1"/>
            </p:cNvSpPr>
            <p:nvPr/>
          </p:nvSpPr>
          <p:spPr bwMode="auto">
            <a:xfrm flipV="1">
              <a:off x="4688432" y="2691695"/>
              <a:ext cx="1224071" cy="425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1" name="Line 60"/>
            <p:cNvSpPr>
              <a:spLocks noChangeShapeType="1"/>
            </p:cNvSpPr>
            <p:nvPr/>
          </p:nvSpPr>
          <p:spPr bwMode="auto">
            <a:xfrm flipV="1">
              <a:off x="4482127" y="2369571"/>
              <a:ext cx="668427" cy="759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2" name="Line 77"/>
            <p:cNvSpPr>
              <a:spLocks noChangeShapeType="1"/>
            </p:cNvSpPr>
            <p:nvPr/>
          </p:nvSpPr>
          <p:spPr bwMode="auto">
            <a:xfrm>
              <a:off x="3387339" y="2524486"/>
              <a:ext cx="863727" cy="644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3" name="Line 78"/>
            <p:cNvSpPr>
              <a:spLocks noChangeShapeType="1"/>
            </p:cNvSpPr>
            <p:nvPr/>
          </p:nvSpPr>
          <p:spPr bwMode="auto">
            <a:xfrm flipH="1">
              <a:off x="1995472" y="2421210"/>
              <a:ext cx="849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 flipH="1">
              <a:off x="1464583" y="4754761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 flipH="1">
              <a:off x="1852435" y="4801482"/>
              <a:ext cx="272323" cy="314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70545" y="4830990"/>
              <a:ext cx="74270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358" name="Group 44"/>
            <p:cNvGrpSpPr>
              <a:grpSpLocks/>
            </p:cNvGrpSpPr>
            <p:nvPr/>
          </p:nvGrpSpPr>
          <p:grpSpPr bwMode="auto">
            <a:xfrm>
              <a:off x="1009737" y="4558335"/>
              <a:ext cx="568960" cy="481140"/>
              <a:chOff x="-44" y="1473"/>
              <a:chExt cx="981" cy="1105"/>
            </a:xfrm>
          </p:grpSpPr>
          <p:pic>
            <p:nvPicPr>
              <p:cNvPr id="1448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8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4359" name="Group 44"/>
            <p:cNvGrpSpPr>
              <a:grpSpLocks/>
            </p:cNvGrpSpPr>
            <p:nvPr/>
          </p:nvGrpSpPr>
          <p:grpSpPr bwMode="auto">
            <a:xfrm>
              <a:off x="1416137" y="5015535"/>
              <a:ext cx="568960" cy="481140"/>
              <a:chOff x="-44" y="1473"/>
              <a:chExt cx="981" cy="1105"/>
            </a:xfrm>
          </p:grpSpPr>
          <p:pic>
            <p:nvPicPr>
              <p:cNvPr id="1448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8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4360" name="Group 44"/>
            <p:cNvGrpSpPr>
              <a:grpSpLocks/>
            </p:cNvGrpSpPr>
            <p:nvPr/>
          </p:nvGrpSpPr>
          <p:grpSpPr bwMode="auto">
            <a:xfrm>
              <a:off x="1944457" y="5046015"/>
              <a:ext cx="568960" cy="481140"/>
              <a:chOff x="-44" y="1473"/>
              <a:chExt cx="981" cy="1105"/>
            </a:xfrm>
          </p:grpSpPr>
          <p:pic>
            <p:nvPicPr>
              <p:cNvPr id="1448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8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72730" name="Line 21"/>
            <p:cNvSpPr>
              <a:spLocks noChangeShapeType="1"/>
            </p:cNvSpPr>
            <p:nvPr/>
          </p:nvSpPr>
          <p:spPr bwMode="auto">
            <a:xfrm>
              <a:off x="2490603" y="4762139"/>
              <a:ext cx="379600" cy="304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31" name="Line 22"/>
            <p:cNvSpPr>
              <a:spLocks noChangeShapeType="1"/>
            </p:cNvSpPr>
            <p:nvPr/>
          </p:nvSpPr>
          <p:spPr bwMode="auto">
            <a:xfrm flipH="1">
              <a:off x="2721663" y="5256389"/>
              <a:ext cx="121032" cy="292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32" name="Line 22"/>
            <p:cNvSpPr>
              <a:spLocks noChangeShapeType="1"/>
            </p:cNvSpPr>
            <p:nvPr/>
          </p:nvSpPr>
          <p:spPr bwMode="auto">
            <a:xfrm>
              <a:off x="3128771" y="5266225"/>
              <a:ext cx="71519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33" name="Line 20"/>
            <p:cNvSpPr>
              <a:spLocks noChangeShapeType="1"/>
            </p:cNvSpPr>
            <p:nvPr/>
          </p:nvSpPr>
          <p:spPr bwMode="auto">
            <a:xfrm flipH="1">
              <a:off x="3024243" y="5148195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365" name="Group 44"/>
            <p:cNvGrpSpPr>
              <a:grpSpLocks/>
            </p:cNvGrpSpPr>
            <p:nvPr/>
          </p:nvGrpSpPr>
          <p:grpSpPr bwMode="auto">
            <a:xfrm>
              <a:off x="2349105" y="5419133"/>
              <a:ext cx="568960" cy="481140"/>
              <a:chOff x="-44" y="1473"/>
              <a:chExt cx="981" cy="1105"/>
            </a:xfrm>
          </p:grpSpPr>
          <p:pic>
            <p:nvPicPr>
              <p:cNvPr id="1448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8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4366" name="Group 44"/>
            <p:cNvGrpSpPr>
              <a:grpSpLocks/>
            </p:cNvGrpSpPr>
            <p:nvPr/>
          </p:nvGrpSpPr>
          <p:grpSpPr bwMode="auto">
            <a:xfrm>
              <a:off x="2806305" y="5487451"/>
              <a:ext cx="568960" cy="481140"/>
              <a:chOff x="-44" y="1473"/>
              <a:chExt cx="981" cy="1105"/>
            </a:xfrm>
          </p:grpSpPr>
          <p:pic>
            <p:nvPicPr>
              <p:cNvPr id="144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pic>
          <p:nvPicPr>
            <p:cNvPr id="7273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96446" y="4602306"/>
              <a:ext cx="676678" cy="302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7273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7395" y="5017871"/>
              <a:ext cx="679428" cy="29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4369" name="Group 44"/>
            <p:cNvGrpSpPr>
              <a:grpSpLocks/>
            </p:cNvGrpSpPr>
            <p:nvPr/>
          </p:nvGrpSpPr>
          <p:grpSpPr bwMode="auto">
            <a:xfrm>
              <a:off x="3231974" y="4946169"/>
              <a:ext cx="568960" cy="481140"/>
              <a:chOff x="-44" y="1473"/>
              <a:chExt cx="981" cy="1105"/>
            </a:xfrm>
          </p:grpSpPr>
          <p:pic>
            <p:nvPicPr>
              <p:cNvPr id="1447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7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72739" name="Line 20"/>
            <p:cNvSpPr>
              <a:spLocks noChangeShapeType="1"/>
            </p:cNvSpPr>
            <p:nvPr/>
          </p:nvSpPr>
          <p:spPr bwMode="auto">
            <a:xfrm flipH="1">
              <a:off x="5684194" y="5022788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40" name="Line 21"/>
            <p:cNvSpPr>
              <a:spLocks noChangeShapeType="1"/>
            </p:cNvSpPr>
            <p:nvPr/>
          </p:nvSpPr>
          <p:spPr bwMode="auto">
            <a:xfrm flipH="1">
              <a:off x="6072045" y="5069508"/>
              <a:ext cx="272323" cy="314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41" name="Line 22"/>
            <p:cNvSpPr>
              <a:spLocks noChangeShapeType="1"/>
            </p:cNvSpPr>
            <p:nvPr/>
          </p:nvSpPr>
          <p:spPr bwMode="auto">
            <a:xfrm>
              <a:off x="6490155" y="5099015"/>
              <a:ext cx="74270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373" name="Group 44"/>
            <p:cNvGrpSpPr>
              <a:grpSpLocks/>
            </p:cNvGrpSpPr>
            <p:nvPr/>
          </p:nvGrpSpPr>
          <p:grpSpPr bwMode="auto">
            <a:xfrm>
              <a:off x="5376787" y="4836859"/>
              <a:ext cx="568960" cy="481140"/>
              <a:chOff x="-44" y="1473"/>
              <a:chExt cx="981" cy="1105"/>
            </a:xfrm>
          </p:grpSpPr>
          <p:pic>
            <p:nvPicPr>
              <p:cNvPr id="1447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7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4374" name="Group 44"/>
            <p:cNvGrpSpPr>
              <a:grpSpLocks/>
            </p:cNvGrpSpPr>
            <p:nvPr/>
          </p:nvGrpSpPr>
          <p:grpSpPr bwMode="auto">
            <a:xfrm>
              <a:off x="5636042" y="5283549"/>
              <a:ext cx="568960" cy="481140"/>
              <a:chOff x="-44" y="1473"/>
              <a:chExt cx="981" cy="1105"/>
            </a:xfrm>
          </p:grpSpPr>
          <p:pic>
            <p:nvPicPr>
              <p:cNvPr id="1447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7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4375" name="Group 44"/>
            <p:cNvGrpSpPr>
              <a:grpSpLocks/>
            </p:cNvGrpSpPr>
            <p:nvPr/>
          </p:nvGrpSpPr>
          <p:grpSpPr bwMode="auto">
            <a:xfrm>
              <a:off x="6164362" y="5314029"/>
              <a:ext cx="568960" cy="481140"/>
              <a:chOff x="-44" y="1473"/>
              <a:chExt cx="981" cy="1105"/>
            </a:xfrm>
          </p:grpSpPr>
          <p:pic>
            <p:nvPicPr>
              <p:cNvPr id="1447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7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72745" name="Line 20"/>
            <p:cNvSpPr>
              <a:spLocks noChangeShapeType="1"/>
            </p:cNvSpPr>
            <p:nvPr/>
          </p:nvSpPr>
          <p:spPr bwMode="auto">
            <a:xfrm flipH="1" flipV="1">
              <a:off x="4660925" y="5069508"/>
              <a:ext cx="605159" cy="312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46" name="Line 21"/>
            <p:cNvSpPr>
              <a:spLocks noChangeShapeType="1"/>
            </p:cNvSpPr>
            <p:nvPr/>
          </p:nvSpPr>
          <p:spPr bwMode="auto">
            <a:xfrm flipH="1">
              <a:off x="4196052" y="5022788"/>
              <a:ext cx="272323" cy="314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47" name="Line 22"/>
            <p:cNvSpPr>
              <a:spLocks noChangeShapeType="1"/>
            </p:cNvSpPr>
            <p:nvPr/>
          </p:nvSpPr>
          <p:spPr bwMode="auto">
            <a:xfrm>
              <a:off x="4614162" y="5052296"/>
              <a:ext cx="74270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379" name="Group 44"/>
            <p:cNvGrpSpPr>
              <a:grpSpLocks/>
            </p:cNvGrpSpPr>
            <p:nvPr/>
          </p:nvGrpSpPr>
          <p:grpSpPr bwMode="auto">
            <a:xfrm>
              <a:off x="4803973" y="5230996"/>
              <a:ext cx="568960" cy="481140"/>
              <a:chOff x="-44" y="1473"/>
              <a:chExt cx="981" cy="1105"/>
            </a:xfrm>
          </p:grpSpPr>
          <p:pic>
            <p:nvPicPr>
              <p:cNvPr id="1446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6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4380" name="Group 44"/>
            <p:cNvGrpSpPr>
              <a:grpSpLocks/>
            </p:cNvGrpSpPr>
            <p:nvPr/>
          </p:nvGrpSpPr>
          <p:grpSpPr bwMode="auto">
            <a:xfrm>
              <a:off x="3759945" y="5236252"/>
              <a:ext cx="568960" cy="481140"/>
              <a:chOff x="-44" y="1473"/>
              <a:chExt cx="981" cy="1105"/>
            </a:xfrm>
          </p:grpSpPr>
          <p:pic>
            <p:nvPicPr>
              <p:cNvPr id="1446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6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4381" name="Group 44"/>
            <p:cNvGrpSpPr>
              <a:grpSpLocks/>
            </p:cNvGrpSpPr>
            <p:nvPr/>
          </p:nvGrpSpPr>
          <p:grpSpPr bwMode="auto">
            <a:xfrm>
              <a:off x="4288265" y="5266732"/>
              <a:ext cx="568960" cy="481140"/>
              <a:chOff x="-44" y="1473"/>
              <a:chExt cx="981" cy="1105"/>
            </a:xfrm>
          </p:grpSpPr>
          <p:pic>
            <p:nvPicPr>
              <p:cNvPr id="144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6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pic>
          <p:nvPicPr>
            <p:cNvPr id="727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0063" y="4823612"/>
              <a:ext cx="679430" cy="29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2752" name="Line 20"/>
            <p:cNvSpPr>
              <a:spLocks noChangeShapeType="1"/>
            </p:cNvSpPr>
            <p:nvPr/>
          </p:nvSpPr>
          <p:spPr bwMode="auto">
            <a:xfrm flipH="1">
              <a:off x="6520414" y="5101475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pic>
          <p:nvPicPr>
            <p:cNvPr id="7275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16057" y="4870333"/>
              <a:ext cx="679430" cy="302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4385" name="Group 44"/>
            <p:cNvGrpSpPr>
              <a:grpSpLocks/>
            </p:cNvGrpSpPr>
            <p:nvPr/>
          </p:nvGrpSpPr>
          <p:grpSpPr bwMode="auto">
            <a:xfrm>
              <a:off x="6685325" y="4884156"/>
              <a:ext cx="568960" cy="481140"/>
              <a:chOff x="-44" y="1473"/>
              <a:chExt cx="981" cy="1105"/>
            </a:xfrm>
          </p:grpSpPr>
          <p:pic>
            <p:nvPicPr>
              <p:cNvPr id="144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6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pic>
          <p:nvPicPr>
            <p:cNvPr id="7275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62241" y="3062997"/>
              <a:ext cx="935246" cy="415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4387" name="Group 906"/>
            <p:cNvGrpSpPr>
              <a:grpSpLocks/>
            </p:cNvGrpSpPr>
            <p:nvPr/>
          </p:nvGrpSpPr>
          <p:grpSpPr bwMode="auto">
            <a:xfrm>
              <a:off x="5140161" y="2111868"/>
              <a:ext cx="367260" cy="578780"/>
              <a:chOff x="4140" y="429"/>
              <a:chExt cx="1425" cy="2396"/>
            </a:xfrm>
          </p:grpSpPr>
          <p:sp>
            <p:nvSpPr>
              <p:cNvPr id="14430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1 w 354"/>
                  <a:gd name="T1" fmla="*/ 0 h 2742"/>
                  <a:gd name="T2" fmla="*/ 59 w 354"/>
                  <a:gd name="T3" fmla="*/ 79 h 2742"/>
                  <a:gd name="T4" fmla="*/ 58 w 354"/>
                  <a:gd name="T5" fmla="*/ 612 h 2742"/>
                  <a:gd name="T6" fmla="*/ 0 w 354"/>
                  <a:gd name="T7" fmla="*/ 640 h 2742"/>
                  <a:gd name="T8" fmla="*/ 1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800" name="Rectangle 908"/>
              <p:cNvSpPr>
                <a:spLocks noChangeArrowheads="1"/>
              </p:cNvSpPr>
              <p:nvPr/>
            </p:nvSpPr>
            <p:spPr bwMode="auto">
              <a:xfrm>
                <a:off x="4202" y="427"/>
                <a:ext cx="1057" cy="2290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432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6 w 211"/>
                  <a:gd name="T3" fmla="*/ 51 h 2537"/>
                  <a:gd name="T4" fmla="*/ 2 w 211"/>
                  <a:gd name="T5" fmla="*/ 58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433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30 h 226"/>
                  <a:gd name="T4" fmla="*/ 56 w 328"/>
                  <a:gd name="T5" fmla="*/ 54 h 226"/>
                  <a:gd name="T6" fmla="*/ 0 w 328"/>
                  <a:gd name="T7" fmla="*/ 2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803" name="Rectangle 911"/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4435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2829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0" y="2571"/>
                  <a:ext cx="733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830" name="AutoShape 914"/>
                <p:cNvSpPr>
                  <a:spLocks noChangeArrowheads="1"/>
                </p:cNvSpPr>
                <p:nvPr/>
              </p:nvSpPr>
              <p:spPr bwMode="auto">
                <a:xfrm>
                  <a:off x="624" y="2591"/>
                  <a:ext cx="706" cy="9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805" name="Rectangle 915"/>
              <p:cNvSpPr>
                <a:spLocks noChangeArrowheads="1"/>
              </p:cNvSpPr>
              <p:nvPr/>
            </p:nvSpPr>
            <p:spPr bwMode="auto">
              <a:xfrm>
                <a:off x="4223" y="1017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4437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2827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72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828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2"/>
                  <a:ext cx="70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807" name="Rectangle 919"/>
              <p:cNvSpPr>
                <a:spLocks noChangeArrowheads="1"/>
              </p:cNvSpPr>
              <p:nvPr/>
            </p:nvSpPr>
            <p:spPr bwMode="auto">
              <a:xfrm>
                <a:off x="4212" y="1363"/>
                <a:ext cx="598" cy="4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08" name="Rectangle 920"/>
              <p:cNvSpPr>
                <a:spLocks noChangeArrowheads="1"/>
              </p:cNvSpPr>
              <p:nvPr/>
            </p:nvSpPr>
            <p:spPr bwMode="auto">
              <a:xfrm>
                <a:off x="4223" y="1659"/>
                <a:ext cx="598" cy="4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4440" name="Group 92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825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3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826" name="AutoShape 923"/>
                <p:cNvSpPr>
                  <a:spLocks noChangeArrowheads="1"/>
                </p:cNvSpPr>
                <p:nvPr/>
              </p:nvSpPr>
              <p:spPr bwMode="auto">
                <a:xfrm>
                  <a:off x="628" y="2588"/>
                  <a:ext cx="771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4441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29 h 226"/>
                  <a:gd name="T4" fmla="*/ 56 w 328"/>
                  <a:gd name="T5" fmla="*/ 52 h 226"/>
                  <a:gd name="T6" fmla="*/ 0 w 328"/>
                  <a:gd name="T7" fmla="*/ 2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14442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2823" name="AutoShape 926"/>
                <p:cNvSpPr>
                  <a:spLocks noChangeArrowheads="1"/>
                </p:cNvSpPr>
                <p:nvPr/>
              </p:nvSpPr>
              <p:spPr bwMode="auto">
                <a:xfrm>
                  <a:off x="609" y="2564"/>
                  <a:ext cx="731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824" name="AutoShape 927"/>
                <p:cNvSpPr>
                  <a:spLocks noChangeArrowheads="1"/>
                </p:cNvSpPr>
                <p:nvPr/>
              </p:nvSpPr>
              <p:spPr bwMode="auto">
                <a:xfrm>
                  <a:off x="623" y="2584"/>
                  <a:ext cx="705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812" name="Rectangle 928"/>
              <p:cNvSpPr>
                <a:spLocks noChangeArrowheads="1"/>
              </p:cNvSpPr>
              <p:nvPr/>
            </p:nvSpPr>
            <p:spPr bwMode="auto">
              <a:xfrm>
                <a:off x="5248" y="427"/>
                <a:ext cx="75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444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0 w 296"/>
                  <a:gd name="T3" fmla="*/ 32 h 256"/>
                  <a:gd name="T4" fmla="*/ 50 w 296"/>
                  <a:gd name="T5" fmla="*/ 59 h 256"/>
                  <a:gd name="T6" fmla="*/ 0 w 296"/>
                  <a:gd name="T7" fmla="*/ 2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445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2 w 304"/>
                  <a:gd name="T3" fmla="*/ 38 h 288"/>
                  <a:gd name="T4" fmla="*/ 49 w 304"/>
                  <a:gd name="T5" fmla="*/ 68 h 288"/>
                  <a:gd name="T6" fmla="*/ 2 w 304"/>
                  <a:gd name="T7" fmla="*/ 29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815" name="Oval 931"/>
              <p:cNvSpPr>
                <a:spLocks noChangeArrowheads="1"/>
              </p:cNvSpPr>
              <p:nvPr/>
            </p:nvSpPr>
            <p:spPr bwMode="auto">
              <a:xfrm>
                <a:off x="5514" y="2616"/>
                <a:ext cx="53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447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5 h 240"/>
                  <a:gd name="T2" fmla="*/ 2 w 306"/>
                  <a:gd name="T3" fmla="*/ 57 h 240"/>
                  <a:gd name="T4" fmla="*/ 52 w 306"/>
                  <a:gd name="T5" fmla="*/ 26 h 240"/>
                  <a:gd name="T6" fmla="*/ 50 w 306"/>
                  <a:gd name="T7" fmla="*/ 0 h 240"/>
                  <a:gd name="T8" fmla="*/ 0 w 306"/>
                  <a:gd name="T9" fmla="*/ 2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817" name="AutoShape 933"/>
              <p:cNvSpPr>
                <a:spLocks noChangeArrowheads="1"/>
              </p:cNvSpPr>
              <p:nvPr/>
            </p:nvSpPr>
            <p:spPr bwMode="auto">
              <a:xfrm>
                <a:off x="4138" y="2687"/>
                <a:ext cx="120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18" name="AutoShape 934"/>
              <p:cNvSpPr>
                <a:spLocks noChangeArrowheads="1"/>
              </p:cNvSpPr>
              <p:nvPr/>
            </p:nvSpPr>
            <p:spPr bwMode="auto">
              <a:xfrm>
                <a:off x="4202" y="2717"/>
                <a:ext cx="1078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19" name="Oval 935"/>
              <p:cNvSpPr>
                <a:spLocks noChangeArrowheads="1"/>
              </p:cNvSpPr>
              <p:nvPr/>
            </p:nvSpPr>
            <p:spPr bwMode="auto">
              <a:xfrm>
                <a:off x="4308" y="2381"/>
                <a:ext cx="160" cy="15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20" name="Oval 936"/>
              <p:cNvSpPr>
                <a:spLocks noChangeArrowheads="1"/>
              </p:cNvSpPr>
              <p:nvPr/>
            </p:nvSpPr>
            <p:spPr bwMode="auto">
              <a:xfrm>
                <a:off x="4490" y="239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21" name="Oval 937"/>
              <p:cNvSpPr>
                <a:spLocks noChangeArrowheads="1"/>
              </p:cNvSpPr>
              <p:nvPr/>
            </p:nvSpPr>
            <p:spPr bwMode="auto">
              <a:xfrm>
                <a:off x="4661" y="2381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22" name="Rectangle 938"/>
              <p:cNvSpPr>
                <a:spLocks noChangeArrowheads="1"/>
              </p:cNvSpPr>
              <p:nvPr/>
            </p:nvSpPr>
            <p:spPr bwMode="auto">
              <a:xfrm>
                <a:off x="5066" y="1832"/>
                <a:ext cx="85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4388" name="Group 1108"/>
            <p:cNvGrpSpPr>
              <a:grpSpLocks/>
            </p:cNvGrpSpPr>
            <p:nvPr/>
          </p:nvGrpSpPr>
          <p:grpSpPr bwMode="auto">
            <a:xfrm>
              <a:off x="2802867" y="2278719"/>
              <a:ext cx="812691" cy="359377"/>
              <a:chOff x="2356" y="1300"/>
              <a:chExt cx="555" cy="194"/>
            </a:xfrm>
          </p:grpSpPr>
          <p:sp>
            <p:nvSpPr>
              <p:cNvPr id="1442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 sz="2400" i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2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id-ID" sz="2400" i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2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 sz="2400" i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4425" name="Group 1112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428" name="Freeform 111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4429" name="Freeform 111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72795" name="Line 1115"/>
              <p:cNvSpPr>
                <a:spLocks noChangeShapeType="1"/>
              </p:cNvSpPr>
              <p:nvPr/>
            </p:nvSpPr>
            <p:spPr bwMode="auto">
              <a:xfrm>
                <a:off x="2364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2796" name="Line 1116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389" name="Group 906"/>
            <p:cNvGrpSpPr>
              <a:grpSpLocks/>
            </p:cNvGrpSpPr>
            <p:nvPr/>
          </p:nvGrpSpPr>
          <p:grpSpPr bwMode="auto">
            <a:xfrm>
              <a:off x="5744506" y="2621620"/>
              <a:ext cx="367260" cy="578780"/>
              <a:chOff x="4140" y="429"/>
              <a:chExt cx="1425" cy="2396"/>
            </a:xfrm>
          </p:grpSpPr>
          <p:sp>
            <p:nvSpPr>
              <p:cNvPr id="14390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1 w 354"/>
                  <a:gd name="T1" fmla="*/ 0 h 2742"/>
                  <a:gd name="T2" fmla="*/ 59 w 354"/>
                  <a:gd name="T3" fmla="*/ 79 h 2742"/>
                  <a:gd name="T4" fmla="*/ 58 w 354"/>
                  <a:gd name="T5" fmla="*/ 612 h 2742"/>
                  <a:gd name="T6" fmla="*/ 0 w 354"/>
                  <a:gd name="T7" fmla="*/ 640 h 2742"/>
                  <a:gd name="T8" fmla="*/ 1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760" name="Rectangle 908"/>
              <p:cNvSpPr>
                <a:spLocks noChangeArrowheads="1"/>
              </p:cNvSpPr>
              <p:nvPr/>
            </p:nvSpPr>
            <p:spPr bwMode="auto">
              <a:xfrm>
                <a:off x="4205" y="434"/>
                <a:ext cx="1046" cy="2280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392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6 w 211"/>
                  <a:gd name="T3" fmla="*/ 51 h 2537"/>
                  <a:gd name="T4" fmla="*/ 2 w 211"/>
                  <a:gd name="T5" fmla="*/ 58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393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30 h 226"/>
                  <a:gd name="T4" fmla="*/ 56 w 328"/>
                  <a:gd name="T5" fmla="*/ 54 h 226"/>
                  <a:gd name="T6" fmla="*/ 0 w 328"/>
                  <a:gd name="T7" fmla="*/ 2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763" name="Rectangle 911"/>
              <p:cNvSpPr>
                <a:spLocks noChangeArrowheads="1"/>
              </p:cNvSpPr>
              <p:nvPr/>
            </p:nvSpPr>
            <p:spPr bwMode="auto">
              <a:xfrm>
                <a:off x="4216" y="699"/>
                <a:ext cx="587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4395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2789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19" cy="19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790" name="AutoShape 914"/>
                <p:cNvSpPr>
                  <a:spLocks noChangeArrowheads="1"/>
                </p:cNvSpPr>
                <p:nvPr/>
              </p:nvSpPr>
              <p:spPr bwMode="auto">
                <a:xfrm>
                  <a:off x="628" y="2588"/>
                  <a:ext cx="693" cy="15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765" name="Rectangle 915"/>
              <p:cNvSpPr>
                <a:spLocks noChangeArrowheads="1"/>
              </p:cNvSpPr>
              <p:nvPr/>
            </p:nvSpPr>
            <p:spPr bwMode="auto">
              <a:xfrm>
                <a:off x="4226" y="1024"/>
                <a:ext cx="587" cy="4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4397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2787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19" cy="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788" name="AutoShape 918"/>
                <p:cNvSpPr>
                  <a:spLocks noChangeArrowheads="1"/>
                </p:cNvSpPr>
                <p:nvPr/>
              </p:nvSpPr>
              <p:spPr bwMode="auto">
                <a:xfrm>
                  <a:off x="630" y="2589"/>
                  <a:ext cx="693" cy="15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767" name="Rectangle 919"/>
              <p:cNvSpPr>
                <a:spLocks noChangeArrowheads="1"/>
              </p:cNvSpPr>
              <p:nvPr/>
            </p:nvSpPr>
            <p:spPr bwMode="auto">
              <a:xfrm>
                <a:off x="4216" y="1360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68" name="Rectangle 920"/>
              <p:cNvSpPr>
                <a:spLocks noChangeArrowheads="1"/>
              </p:cNvSpPr>
              <p:nvPr/>
            </p:nvSpPr>
            <p:spPr bwMode="auto">
              <a:xfrm>
                <a:off x="4226" y="1656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4400" name="Group 92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785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8" y="2622"/>
                  <a:ext cx="718" cy="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786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2" y="2622"/>
                  <a:ext cx="691" cy="6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4401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29 h 226"/>
                  <a:gd name="T4" fmla="*/ 56 w 328"/>
                  <a:gd name="T5" fmla="*/ 52 h 226"/>
                  <a:gd name="T6" fmla="*/ 0 w 328"/>
                  <a:gd name="T7" fmla="*/ 2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14402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2783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651" cy="19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784" name="AutoShape 927"/>
                <p:cNvSpPr>
                  <a:spLocks noChangeArrowheads="1"/>
                </p:cNvSpPr>
                <p:nvPr/>
              </p:nvSpPr>
              <p:spPr bwMode="auto">
                <a:xfrm>
                  <a:off x="627" y="2591"/>
                  <a:ext cx="625" cy="15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772" name="Rectangle 928"/>
              <p:cNvSpPr>
                <a:spLocks noChangeArrowheads="1"/>
              </p:cNvSpPr>
              <p:nvPr/>
            </p:nvSpPr>
            <p:spPr bwMode="auto">
              <a:xfrm>
                <a:off x="5251" y="434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404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0 w 296"/>
                  <a:gd name="T3" fmla="*/ 32 h 256"/>
                  <a:gd name="T4" fmla="*/ 50 w 296"/>
                  <a:gd name="T5" fmla="*/ 59 h 256"/>
                  <a:gd name="T6" fmla="*/ 0 w 296"/>
                  <a:gd name="T7" fmla="*/ 2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405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2 w 304"/>
                  <a:gd name="T3" fmla="*/ 38 h 288"/>
                  <a:gd name="T4" fmla="*/ 49 w 304"/>
                  <a:gd name="T5" fmla="*/ 68 h 288"/>
                  <a:gd name="T6" fmla="*/ 2 w 304"/>
                  <a:gd name="T7" fmla="*/ 29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775" name="Oval 931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3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407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5 h 240"/>
                  <a:gd name="T2" fmla="*/ 2 w 306"/>
                  <a:gd name="T3" fmla="*/ 57 h 240"/>
                  <a:gd name="T4" fmla="*/ 52 w 306"/>
                  <a:gd name="T5" fmla="*/ 26 h 240"/>
                  <a:gd name="T6" fmla="*/ 50 w 306"/>
                  <a:gd name="T7" fmla="*/ 0 h 240"/>
                  <a:gd name="T8" fmla="*/ 0 w 306"/>
                  <a:gd name="T9" fmla="*/ 2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777" name="AutoShape 933"/>
              <p:cNvSpPr>
                <a:spLocks noChangeArrowheads="1"/>
              </p:cNvSpPr>
              <p:nvPr/>
            </p:nvSpPr>
            <p:spPr bwMode="auto">
              <a:xfrm>
                <a:off x="4141" y="2684"/>
                <a:ext cx="1195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78" name="AutoShape 934"/>
              <p:cNvSpPr>
                <a:spLocks noChangeArrowheads="1"/>
              </p:cNvSpPr>
              <p:nvPr/>
            </p:nvSpPr>
            <p:spPr bwMode="auto">
              <a:xfrm>
                <a:off x="4205" y="2714"/>
                <a:ext cx="1067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79" name="Oval 935"/>
              <p:cNvSpPr>
                <a:spLocks noChangeArrowheads="1"/>
              </p:cNvSpPr>
              <p:nvPr/>
            </p:nvSpPr>
            <p:spPr bwMode="auto">
              <a:xfrm>
                <a:off x="4312" y="2389"/>
                <a:ext cx="149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80" name="Oval 936"/>
              <p:cNvSpPr>
                <a:spLocks noChangeArrowheads="1"/>
              </p:cNvSpPr>
              <p:nvPr/>
            </p:nvSpPr>
            <p:spPr bwMode="auto">
              <a:xfrm>
                <a:off x="4482" y="2389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81" name="Oval 937"/>
              <p:cNvSpPr>
                <a:spLocks noChangeArrowheads="1"/>
              </p:cNvSpPr>
              <p:nvPr/>
            </p:nvSpPr>
            <p:spPr bwMode="auto">
              <a:xfrm>
                <a:off x="4664" y="2378"/>
                <a:ext cx="149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82" name="Rectangle 938"/>
              <p:cNvSpPr>
                <a:spLocks noChangeArrowheads="1"/>
              </p:cNvSpPr>
              <p:nvPr/>
            </p:nvSpPr>
            <p:spPr bwMode="auto">
              <a:xfrm>
                <a:off x="5059" y="1839"/>
                <a:ext cx="85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545F2691-20C3-4C15-849B-A576C31C822E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20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VLANs: motivation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2413" y="1365251"/>
            <a:ext cx="3911600" cy="38957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cs typeface="+mn-cs"/>
              </a:rPr>
              <a:t>consider</a:t>
            </a:r>
            <a:r>
              <a:rPr lang="en-US" i="1" dirty="0">
                <a:cs typeface="+mn-cs"/>
              </a:rPr>
              <a:t>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CS user moves office to EE, but wants connect to CS switch?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single broadcast domain: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all layer-2 broadcast traffic (ARP, DHCP, unknown location of destination MAC address) must cross entire LAN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security/privacy, efficiency issues</a:t>
            </a:r>
          </a:p>
          <a:p>
            <a:pPr>
              <a:buFont typeface="Wingdings" charset="0"/>
              <a:buChar char="v"/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1870076" y="3976689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  <a:cs typeface="Arial" charset="0"/>
              </a:rPr>
              <a:t>Science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3533776" y="4227514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5024439" y="4068764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4346" name="Picture 2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906464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60431294-B9F2-47DF-B67A-F91A222B65D3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21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9067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6994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VLANs</a:t>
            </a: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1338" y="355600"/>
            <a:ext cx="4926012" cy="1625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port-based VLAN: </a:t>
            </a:r>
            <a:r>
              <a:rPr lang="en-US" sz="2400">
                <a:ea typeface="ＭＳ Ｐゴシック" pitchFamily="34" charset="-128"/>
              </a:rPr>
              <a:t>switch ports grouped (by switch management software) so that </a:t>
            </a: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single</a:t>
            </a: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physical switch ……</a:t>
            </a:r>
          </a:p>
          <a:p>
            <a:pPr>
              <a:defRPr/>
            </a:pPr>
            <a:endParaRPr lang="en-US" sz="2000">
              <a:ea typeface="ＭＳ Ｐゴシック" pitchFamily="34" charset="-128"/>
            </a:endParaRPr>
          </a:p>
        </p:txBody>
      </p:sp>
      <p:sp>
        <p:nvSpPr>
          <p:cNvPr id="73739" name="Text Box 85"/>
          <p:cNvSpPr txBox="1">
            <a:spLocks noChangeArrowheads="1"/>
          </p:cNvSpPr>
          <p:nvPr/>
        </p:nvSpPr>
        <p:spPr bwMode="auto">
          <a:xfrm>
            <a:off x="2205038" y="2265363"/>
            <a:ext cx="294481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200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switch(</a:t>
            </a:r>
            <a:r>
              <a:rPr lang="en-US" sz="2200" i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  <a:r>
              <a:rPr lang="en-US" sz="2200" i="0" dirty="0">
                <a:solidFill>
                  <a:srgbClr val="000000"/>
                </a:solidFill>
                <a:latin typeface="Arial" charset="0"/>
                <a:cs typeface="Arial" charset="0"/>
              </a:rPr>
              <a:t>) supporting VLAN capabilities can be configured to define multiple </a:t>
            </a:r>
            <a:r>
              <a:rPr lang="en-US" sz="2200" b="1" u="sng" dirty="0">
                <a:solidFill>
                  <a:srgbClr val="CC0000"/>
                </a:solidFill>
                <a:latin typeface="Arial" charset="0"/>
                <a:cs typeface="Arial" charset="0"/>
              </a:rPr>
              <a:t>virtual</a:t>
            </a:r>
            <a:r>
              <a:rPr lang="en-US" sz="2200" i="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Arial" charset="0"/>
                <a:cs typeface="Arial" charset="0"/>
              </a:rPr>
              <a:t>LANS over single physical LAN infrastructure.</a:t>
            </a:r>
          </a:p>
        </p:txBody>
      </p:sp>
      <p:sp>
        <p:nvSpPr>
          <p:cNvPr id="73740" name="Rectangle 86"/>
          <p:cNvSpPr>
            <a:spLocks noChangeArrowheads="1"/>
          </p:cNvSpPr>
          <p:nvPr/>
        </p:nvSpPr>
        <p:spPr bwMode="auto">
          <a:xfrm>
            <a:off x="2006601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3741" name="Text Box 87"/>
          <p:cNvSpPr txBox="1">
            <a:spLocks noChangeArrowheads="1"/>
          </p:cNvSpPr>
          <p:nvPr/>
        </p:nvSpPr>
        <p:spPr bwMode="auto">
          <a:xfrm>
            <a:off x="2166939" y="1543051"/>
            <a:ext cx="183673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CC0000"/>
                </a:solidFill>
                <a:latin typeface="Arial" charset="0"/>
                <a:cs typeface="Arial" charset="0"/>
              </a:rPr>
              <a:t>Virtual Local </a:t>
            </a:r>
          </a:p>
          <a:p>
            <a:pPr>
              <a:defRPr/>
            </a:pPr>
            <a:r>
              <a:rPr lang="en-US" sz="2000" b="1">
                <a:solidFill>
                  <a:srgbClr val="CC0000"/>
                </a:solidFill>
                <a:latin typeface="Arial" charset="0"/>
                <a:cs typeface="Arial" charset="0"/>
              </a:rPr>
              <a:t>Area Network</a:t>
            </a:r>
          </a:p>
        </p:txBody>
      </p:sp>
      <p:sp>
        <p:nvSpPr>
          <p:cNvPr id="15371" name="Rectangle 80"/>
          <p:cNvSpPr>
            <a:spLocks noChangeArrowheads="1"/>
          </p:cNvSpPr>
          <p:nvPr/>
        </p:nvSpPr>
        <p:spPr bwMode="auto">
          <a:xfrm>
            <a:off x="6986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72" name="Rectangle 77"/>
          <p:cNvSpPr>
            <a:spLocks noChangeArrowheads="1"/>
          </p:cNvSpPr>
          <p:nvPr/>
        </p:nvSpPr>
        <p:spPr bwMode="auto">
          <a:xfrm>
            <a:off x="9058276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73" name="Rectangle 76"/>
          <p:cNvSpPr>
            <a:spLocks noChangeArrowheads="1"/>
          </p:cNvSpPr>
          <p:nvPr/>
        </p:nvSpPr>
        <p:spPr bwMode="auto">
          <a:xfrm>
            <a:off x="8167689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74" name="Rectangle 75"/>
          <p:cNvSpPr>
            <a:spLocks noChangeArrowheads="1"/>
          </p:cNvSpPr>
          <p:nvPr/>
        </p:nvSpPr>
        <p:spPr bwMode="auto">
          <a:xfrm>
            <a:off x="7272338" y="1884364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75" name="Rectangle 2"/>
          <p:cNvSpPr>
            <a:spLocks noChangeArrowheads="1"/>
          </p:cNvSpPr>
          <p:nvPr/>
        </p:nvSpPr>
        <p:spPr bwMode="auto">
          <a:xfrm>
            <a:off x="6986589" y="1876426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76" name="Line 3"/>
          <p:cNvSpPr>
            <a:spLocks noChangeShapeType="1"/>
          </p:cNvSpPr>
          <p:nvPr/>
        </p:nvSpPr>
        <p:spPr bwMode="auto">
          <a:xfrm>
            <a:off x="6988175" y="2092326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77" name="Text Box 6"/>
          <p:cNvSpPr txBox="1">
            <a:spLocks noChangeArrowheads="1"/>
          </p:cNvSpPr>
          <p:nvPr/>
        </p:nvSpPr>
        <p:spPr bwMode="auto">
          <a:xfrm>
            <a:off x="6904038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5378" name="Line 7"/>
          <p:cNvSpPr>
            <a:spLocks noChangeShapeType="1"/>
          </p:cNvSpPr>
          <p:nvPr/>
        </p:nvSpPr>
        <p:spPr bwMode="auto">
          <a:xfrm>
            <a:off x="8167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79" name="AutoShape 8"/>
          <p:cNvSpPr>
            <a:spLocks noChangeArrowheads="1"/>
          </p:cNvSpPr>
          <p:nvPr/>
        </p:nvSpPr>
        <p:spPr bwMode="auto">
          <a:xfrm>
            <a:off x="6958014" y="1617664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80" name="Freeform 9"/>
          <p:cNvSpPr>
            <a:spLocks/>
          </p:cNvSpPr>
          <p:nvPr/>
        </p:nvSpPr>
        <p:spPr bwMode="auto">
          <a:xfrm>
            <a:off x="9361489" y="1620839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1" name="Freeform 10"/>
          <p:cNvSpPr>
            <a:spLocks/>
          </p:cNvSpPr>
          <p:nvPr/>
        </p:nvSpPr>
        <p:spPr bwMode="auto">
          <a:xfrm>
            <a:off x="7359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2" name="Freeform 11"/>
          <p:cNvSpPr>
            <a:spLocks/>
          </p:cNvSpPr>
          <p:nvPr/>
        </p:nvSpPr>
        <p:spPr bwMode="auto">
          <a:xfrm>
            <a:off x="7832726" y="1665289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3" name="Line 17"/>
          <p:cNvSpPr>
            <a:spLocks noChangeShapeType="1"/>
          </p:cNvSpPr>
          <p:nvPr/>
        </p:nvSpPr>
        <p:spPr bwMode="auto">
          <a:xfrm>
            <a:off x="8767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4" name="Line 18"/>
          <p:cNvSpPr>
            <a:spLocks noChangeShapeType="1"/>
          </p:cNvSpPr>
          <p:nvPr/>
        </p:nvSpPr>
        <p:spPr bwMode="auto">
          <a:xfrm>
            <a:off x="7567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5" name="Line 21"/>
          <p:cNvSpPr>
            <a:spLocks noChangeShapeType="1"/>
          </p:cNvSpPr>
          <p:nvPr/>
        </p:nvSpPr>
        <p:spPr bwMode="auto">
          <a:xfrm>
            <a:off x="7277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6" name="Line 22"/>
          <p:cNvSpPr>
            <a:spLocks noChangeShapeType="1"/>
          </p:cNvSpPr>
          <p:nvPr/>
        </p:nvSpPr>
        <p:spPr bwMode="auto">
          <a:xfrm>
            <a:off x="6986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7" name="Line 23"/>
          <p:cNvSpPr>
            <a:spLocks noChangeShapeType="1"/>
          </p:cNvSpPr>
          <p:nvPr/>
        </p:nvSpPr>
        <p:spPr bwMode="auto">
          <a:xfrm>
            <a:off x="7848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8" name="Line 24"/>
          <p:cNvSpPr>
            <a:spLocks noChangeShapeType="1"/>
          </p:cNvSpPr>
          <p:nvPr/>
        </p:nvSpPr>
        <p:spPr bwMode="auto">
          <a:xfrm>
            <a:off x="8472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9" name="Line 25"/>
          <p:cNvSpPr>
            <a:spLocks noChangeShapeType="1"/>
          </p:cNvSpPr>
          <p:nvPr/>
        </p:nvSpPr>
        <p:spPr bwMode="auto">
          <a:xfrm>
            <a:off x="9063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90" name="Text Box 26"/>
          <p:cNvSpPr txBox="1">
            <a:spLocks noChangeArrowheads="1"/>
          </p:cNvSpPr>
          <p:nvPr/>
        </p:nvSpPr>
        <p:spPr bwMode="auto">
          <a:xfrm>
            <a:off x="7785100" y="20447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5391" name="Text Box 27"/>
          <p:cNvSpPr txBox="1">
            <a:spLocks noChangeArrowheads="1"/>
          </p:cNvSpPr>
          <p:nvPr/>
        </p:nvSpPr>
        <p:spPr bwMode="auto">
          <a:xfrm>
            <a:off x="8104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5392" name="Text Box 28"/>
          <p:cNvSpPr txBox="1">
            <a:spLocks noChangeArrowheads="1"/>
          </p:cNvSpPr>
          <p:nvPr/>
        </p:nvSpPr>
        <p:spPr bwMode="auto">
          <a:xfrm>
            <a:off x="8980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5393" name="Text Box 29"/>
          <p:cNvSpPr txBox="1">
            <a:spLocks noChangeArrowheads="1"/>
          </p:cNvSpPr>
          <p:nvPr/>
        </p:nvSpPr>
        <p:spPr bwMode="auto">
          <a:xfrm>
            <a:off x="8085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5394" name="Text Box 30"/>
          <p:cNvSpPr txBox="1">
            <a:spLocks noChangeArrowheads="1"/>
          </p:cNvSpPr>
          <p:nvPr/>
        </p:nvSpPr>
        <p:spPr bwMode="auto">
          <a:xfrm>
            <a:off x="6913563" y="203517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5395" name="Text Box 57"/>
          <p:cNvSpPr txBox="1">
            <a:spLocks noChangeArrowheads="1"/>
          </p:cNvSpPr>
          <p:nvPr/>
        </p:nvSpPr>
        <p:spPr bwMode="auto">
          <a:xfrm>
            <a:off x="7780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5396" name="Line 61"/>
          <p:cNvSpPr>
            <a:spLocks noChangeShapeType="1"/>
          </p:cNvSpPr>
          <p:nvPr/>
        </p:nvSpPr>
        <p:spPr bwMode="auto">
          <a:xfrm flipH="1">
            <a:off x="6226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97" name="Line 62"/>
          <p:cNvSpPr>
            <a:spLocks noChangeShapeType="1"/>
          </p:cNvSpPr>
          <p:nvPr/>
        </p:nvSpPr>
        <p:spPr bwMode="auto">
          <a:xfrm flipH="1">
            <a:off x="6611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98" name="Line 63"/>
          <p:cNvSpPr>
            <a:spLocks noChangeShapeType="1"/>
          </p:cNvSpPr>
          <p:nvPr/>
        </p:nvSpPr>
        <p:spPr bwMode="auto">
          <a:xfrm flipH="1">
            <a:off x="7331076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99" name="Text Box 64"/>
          <p:cNvSpPr txBox="1">
            <a:spLocks noChangeArrowheads="1"/>
          </p:cNvSpPr>
          <p:nvPr/>
        </p:nvSpPr>
        <p:spPr bwMode="auto">
          <a:xfrm>
            <a:off x="9051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i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5400" name="Line 69"/>
          <p:cNvSpPr>
            <a:spLocks noChangeShapeType="1"/>
          </p:cNvSpPr>
          <p:nvPr/>
        </p:nvSpPr>
        <p:spPr bwMode="auto">
          <a:xfrm>
            <a:off x="8339138" y="2214564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401" name="Line 70"/>
          <p:cNvSpPr>
            <a:spLocks noChangeShapeType="1"/>
          </p:cNvSpPr>
          <p:nvPr/>
        </p:nvSpPr>
        <p:spPr bwMode="auto">
          <a:xfrm>
            <a:off x="8329614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402" name="Line 71"/>
          <p:cNvSpPr>
            <a:spLocks noChangeShapeType="1"/>
          </p:cNvSpPr>
          <p:nvPr/>
        </p:nvSpPr>
        <p:spPr bwMode="auto">
          <a:xfrm>
            <a:off x="9185275" y="1957389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403" name="Text Box 72"/>
          <p:cNvSpPr txBox="1">
            <a:spLocks noChangeArrowheads="1"/>
          </p:cNvSpPr>
          <p:nvPr/>
        </p:nvSpPr>
        <p:spPr bwMode="auto">
          <a:xfrm>
            <a:off x="6216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5404" name="Text Box 73"/>
          <p:cNvSpPr txBox="1">
            <a:spLocks noChangeArrowheads="1"/>
          </p:cNvSpPr>
          <p:nvPr/>
        </p:nvSpPr>
        <p:spPr bwMode="auto">
          <a:xfrm>
            <a:off x="8378826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5405" name="Text Box 74"/>
          <p:cNvSpPr txBox="1">
            <a:spLocks noChangeArrowheads="1"/>
          </p:cNvSpPr>
          <p:nvPr/>
        </p:nvSpPr>
        <p:spPr bwMode="auto">
          <a:xfrm>
            <a:off x="8975725" y="182562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5406" name="Oval 81"/>
          <p:cNvSpPr>
            <a:spLocks noChangeArrowheads="1"/>
          </p:cNvSpPr>
          <p:nvPr/>
        </p:nvSpPr>
        <p:spPr bwMode="auto">
          <a:xfrm>
            <a:off x="7102476" y="2190751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407" name="Oval 82"/>
          <p:cNvSpPr>
            <a:spLocks noChangeArrowheads="1"/>
          </p:cNvSpPr>
          <p:nvPr/>
        </p:nvSpPr>
        <p:spPr bwMode="auto">
          <a:xfrm>
            <a:off x="7394576" y="218757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408" name="Oval 83"/>
          <p:cNvSpPr>
            <a:spLocks noChangeArrowheads="1"/>
          </p:cNvSpPr>
          <p:nvPr/>
        </p:nvSpPr>
        <p:spPr bwMode="auto">
          <a:xfrm>
            <a:off x="7981951" y="219233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409" name="Oval 84"/>
          <p:cNvSpPr>
            <a:spLocks noChangeArrowheads="1"/>
          </p:cNvSpPr>
          <p:nvPr/>
        </p:nvSpPr>
        <p:spPr bwMode="auto">
          <a:xfrm>
            <a:off x="8313738" y="218916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410" name="Oval 85"/>
          <p:cNvSpPr>
            <a:spLocks noChangeArrowheads="1"/>
          </p:cNvSpPr>
          <p:nvPr/>
        </p:nvSpPr>
        <p:spPr bwMode="auto">
          <a:xfrm>
            <a:off x="8301038" y="197485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411" name="Oval 86"/>
          <p:cNvSpPr>
            <a:spLocks noChangeArrowheads="1"/>
          </p:cNvSpPr>
          <p:nvPr/>
        </p:nvSpPr>
        <p:spPr bwMode="auto">
          <a:xfrm>
            <a:off x="9175751" y="197167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412" name="Text Box 45"/>
          <p:cNvSpPr txBox="1">
            <a:spLocks noChangeArrowheads="1"/>
          </p:cNvSpPr>
          <p:nvPr/>
        </p:nvSpPr>
        <p:spPr bwMode="auto">
          <a:xfrm>
            <a:off x="6765925" y="25558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i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grpSp>
        <p:nvGrpSpPr>
          <p:cNvPr id="15413" name="Group 44"/>
          <p:cNvGrpSpPr>
            <a:grpSpLocks/>
          </p:cNvGrpSpPr>
          <p:nvPr/>
        </p:nvGrpSpPr>
        <p:grpSpPr bwMode="auto">
          <a:xfrm>
            <a:off x="5689600" y="2397125"/>
            <a:ext cx="609600" cy="558800"/>
            <a:chOff x="-44" y="1473"/>
            <a:chExt cx="981" cy="1105"/>
          </a:xfrm>
        </p:grpSpPr>
        <p:pic>
          <p:nvPicPr>
            <p:cNvPr id="155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5414" name="Group 44"/>
          <p:cNvGrpSpPr>
            <a:grpSpLocks/>
          </p:cNvGrpSpPr>
          <p:nvPr/>
        </p:nvGrpSpPr>
        <p:grpSpPr bwMode="auto">
          <a:xfrm>
            <a:off x="6218238" y="2489200"/>
            <a:ext cx="609600" cy="558800"/>
            <a:chOff x="-44" y="1473"/>
            <a:chExt cx="981" cy="1105"/>
          </a:xfrm>
        </p:grpSpPr>
        <p:pic>
          <p:nvPicPr>
            <p:cNvPr id="155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5415" name="Group 44"/>
          <p:cNvGrpSpPr>
            <a:grpSpLocks/>
          </p:cNvGrpSpPr>
          <p:nvPr/>
        </p:nvGrpSpPr>
        <p:grpSpPr bwMode="auto">
          <a:xfrm>
            <a:off x="6938963" y="2509838"/>
            <a:ext cx="609600" cy="558800"/>
            <a:chOff x="-44" y="1473"/>
            <a:chExt cx="981" cy="1105"/>
          </a:xfrm>
        </p:grpSpPr>
        <p:pic>
          <p:nvPicPr>
            <p:cNvPr id="154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5416" name="Group 44"/>
          <p:cNvGrpSpPr>
            <a:grpSpLocks/>
          </p:cNvGrpSpPr>
          <p:nvPr/>
        </p:nvGrpSpPr>
        <p:grpSpPr bwMode="auto">
          <a:xfrm>
            <a:off x="7954963" y="2530475"/>
            <a:ext cx="609600" cy="558800"/>
            <a:chOff x="-44" y="1473"/>
            <a:chExt cx="981" cy="1105"/>
          </a:xfrm>
        </p:grpSpPr>
        <p:pic>
          <p:nvPicPr>
            <p:cNvPr id="154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5417" name="Group 44"/>
          <p:cNvGrpSpPr>
            <a:grpSpLocks/>
          </p:cNvGrpSpPr>
          <p:nvPr/>
        </p:nvGrpSpPr>
        <p:grpSpPr bwMode="auto">
          <a:xfrm>
            <a:off x="8462963" y="2540000"/>
            <a:ext cx="609600" cy="558800"/>
            <a:chOff x="-44" y="1473"/>
            <a:chExt cx="981" cy="1105"/>
          </a:xfrm>
        </p:grpSpPr>
        <p:pic>
          <p:nvPicPr>
            <p:cNvPr id="154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5418" name="Group 44"/>
          <p:cNvGrpSpPr>
            <a:grpSpLocks/>
          </p:cNvGrpSpPr>
          <p:nvPr/>
        </p:nvGrpSpPr>
        <p:grpSpPr bwMode="auto">
          <a:xfrm>
            <a:off x="9326563" y="2357438"/>
            <a:ext cx="609600" cy="558800"/>
            <a:chOff x="-44" y="1473"/>
            <a:chExt cx="981" cy="1105"/>
          </a:xfrm>
        </p:grpSpPr>
        <p:pic>
          <p:nvPicPr>
            <p:cNvPr id="154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426075" y="3695701"/>
            <a:ext cx="5334000" cy="2593975"/>
            <a:chOff x="3902075" y="3695700"/>
            <a:chExt cx="5334289" cy="2593975"/>
          </a:xfrm>
        </p:grpSpPr>
        <p:sp>
          <p:nvSpPr>
            <p:cNvPr id="15421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id-ID"/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424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5425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5426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5427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(VLAN ports 1-8)</a:t>
              </a:r>
            </a:p>
          </p:txBody>
        </p:sp>
        <p:sp>
          <p:nvSpPr>
            <p:cNvPr id="15428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i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grpSp>
          <p:nvGrpSpPr>
            <p:cNvPr id="15429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5474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id-ID" i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5475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id-ID" i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5476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id-ID" i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5477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478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800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5479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id-ID" i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5480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75 h 110"/>
                  <a:gd name="T2" fmla="*/ 318 w 678"/>
                  <a:gd name="T3" fmla="*/ 74 h 110"/>
                  <a:gd name="T4" fmla="*/ 1219 w 678"/>
                  <a:gd name="T5" fmla="*/ 0 h 110"/>
                  <a:gd name="T6" fmla="*/ 1458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481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482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483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484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485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800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15486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800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5487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800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15488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id-ID" i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5489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id-ID" i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5490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id-ID" i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5491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75 h 110"/>
                  <a:gd name="T2" fmla="*/ 28 w 678"/>
                  <a:gd name="T3" fmla="*/ 74 h 110"/>
                  <a:gd name="T4" fmla="*/ 106 w 678"/>
                  <a:gd name="T5" fmla="*/ 0 h 110"/>
                  <a:gd name="T6" fmla="*/ 127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id-ID"/>
              </a:p>
            </p:txBody>
          </p:sp>
          <p:sp>
            <p:nvSpPr>
              <p:cNvPr id="15492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5430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5455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5462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id-ID" i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5463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id-ID" i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5464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465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466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46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r>
                    <a:rPr lang="en-US" sz="800" i="0">
                      <a:solidFill>
                        <a:srgbClr val="000000"/>
                      </a:solidFill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1546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r>
                    <a:rPr lang="en-US" sz="800" i="0">
                      <a:solidFill>
                        <a:srgbClr val="000000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1546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r>
                    <a:rPr lang="en-US" sz="800" i="0">
                      <a:solidFill>
                        <a:srgbClr val="000000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1547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r>
                    <a:rPr lang="en-US" sz="800" i="0">
                      <a:solidFill>
                        <a:srgbClr val="000000"/>
                      </a:solidFill>
                      <a:latin typeface="Arial" charset="0"/>
                    </a:rPr>
                    <a:t>15</a:t>
                  </a:r>
                </a:p>
              </p:txBody>
            </p:sp>
            <p:sp>
              <p:nvSpPr>
                <p:cNvPr id="15471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id-ID" i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5472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id-ID" i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5473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id-ID" i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5456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id-ID" i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5457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75 h 110"/>
                  <a:gd name="T2" fmla="*/ 318 w 678"/>
                  <a:gd name="T3" fmla="*/ 74 h 110"/>
                  <a:gd name="T4" fmla="*/ 1219 w 678"/>
                  <a:gd name="T5" fmla="*/ 0 h 110"/>
                  <a:gd name="T6" fmla="*/ 1458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458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75 h 110"/>
                  <a:gd name="T2" fmla="*/ 28 w 678"/>
                  <a:gd name="T3" fmla="*/ 74 h 110"/>
                  <a:gd name="T4" fmla="*/ 106 w 678"/>
                  <a:gd name="T5" fmla="*/ 0 h 110"/>
                  <a:gd name="T6" fmla="*/ 127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id-ID"/>
              </a:p>
            </p:txBody>
          </p:sp>
          <p:sp>
            <p:nvSpPr>
              <p:cNvPr id="15459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5460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5431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i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15432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5433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5434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5435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Computer Science</a:t>
              </a:r>
            </a:p>
            <a:p>
              <a:pPr algn="ctr" eaLnBrk="1" hangingPunct="1"/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(VLAN ports 9-16)</a:t>
              </a: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defRPr/>
              </a:pPr>
              <a:r>
                <a:rPr lang="en-US" sz="2400" i="0">
                  <a:solidFill>
                    <a:srgbClr val="000000"/>
                  </a:solidFill>
                  <a:latin typeface="Gill Sans MT" pitchFamily="34" charset="0"/>
                </a:rPr>
                <a:t>… operates as </a:t>
              </a:r>
              <a:r>
                <a:rPr lang="en-US" sz="2400">
                  <a:solidFill>
                    <a:srgbClr val="CC0000"/>
                  </a:solidFill>
                  <a:latin typeface="Gill Sans MT" pitchFamily="34" charset="0"/>
                </a:rPr>
                <a:t>multiple</a:t>
              </a:r>
              <a:r>
                <a:rPr lang="en-US" sz="2400" i="0">
                  <a:solidFill>
                    <a:srgbClr val="CC0000"/>
                  </a:solidFill>
                  <a:latin typeface="Gill Sans MT" pitchFamily="34" charset="0"/>
                </a:rPr>
                <a:t> </a:t>
              </a:r>
              <a:r>
                <a:rPr lang="en-US" sz="2400" i="0">
                  <a:solidFill>
                    <a:srgbClr val="000000"/>
                  </a:solidFill>
                  <a:latin typeface="Gill Sans MT" pitchFamily="34" charset="0"/>
                </a:rPr>
                <a:t>virtual switches</a:t>
              </a: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/>
              </a:pPr>
              <a:endParaRPr lang="en-US" sz="2000" i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grpSp>
          <p:nvGrpSpPr>
            <p:cNvPr id="15437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545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5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5438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545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5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5439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544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5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5440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544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4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5441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544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4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15442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544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4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pic>
        <p:nvPicPr>
          <p:cNvPr id="15420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033463"/>
            <a:ext cx="16557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A5D02EDC-0BCA-49D4-BDEA-FD9EE906EA14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22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9255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7181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Port-based VLAN</a:t>
            </a:r>
          </a:p>
        </p:txBody>
      </p:sp>
      <p:sp>
        <p:nvSpPr>
          <p:cNvPr id="16391" name="Rectangle 80"/>
          <p:cNvSpPr>
            <a:spLocks noChangeArrowheads="1"/>
          </p:cNvSpPr>
          <p:nvPr/>
        </p:nvSpPr>
        <p:spPr bwMode="auto">
          <a:xfrm>
            <a:off x="7173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92" name="Rectangle 77"/>
          <p:cNvSpPr>
            <a:spLocks noChangeArrowheads="1"/>
          </p:cNvSpPr>
          <p:nvPr/>
        </p:nvSpPr>
        <p:spPr bwMode="auto">
          <a:xfrm>
            <a:off x="9245601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93" name="Rectangle 76"/>
          <p:cNvSpPr>
            <a:spLocks noChangeArrowheads="1"/>
          </p:cNvSpPr>
          <p:nvPr/>
        </p:nvSpPr>
        <p:spPr bwMode="auto">
          <a:xfrm>
            <a:off x="8355014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94" name="Rectangle 75"/>
          <p:cNvSpPr>
            <a:spLocks noChangeArrowheads="1"/>
          </p:cNvSpPr>
          <p:nvPr/>
        </p:nvSpPr>
        <p:spPr bwMode="auto">
          <a:xfrm>
            <a:off x="7459663" y="2843214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7173914" y="2835276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96" name="Line 3"/>
          <p:cNvSpPr>
            <a:spLocks noChangeShapeType="1"/>
          </p:cNvSpPr>
          <p:nvPr/>
        </p:nvSpPr>
        <p:spPr bwMode="auto">
          <a:xfrm>
            <a:off x="7175500" y="3051176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7" name="Text Box 6"/>
          <p:cNvSpPr txBox="1">
            <a:spLocks noChangeArrowheads="1"/>
          </p:cNvSpPr>
          <p:nvPr/>
        </p:nvSpPr>
        <p:spPr bwMode="auto">
          <a:xfrm>
            <a:off x="7091363" y="27940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6398" name="Line 7"/>
          <p:cNvSpPr>
            <a:spLocks noChangeShapeType="1"/>
          </p:cNvSpPr>
          <p:nvPr/>
        </p:nvSpPr>
        <p:spPr bwMode="auto">
          <a:xfrm>
            <a:off x="8355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9" name="AutoShape 8"/>
          <p:cNvSpPr>
            <a:spLocks noChangeArrowheads="1"/>
          </p:cNvSpPr>
          <p:nvPr/>
        </p:nvSpPr>
        <p:spPr bwMode="auto">
          <a:xfrm>
            <a:off x="7145339" y="2576514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400" name="Freeform 9"/>
          <p:cNvSpPr>
            <a:spLocks/>
          </p:cNvSpPr>
          <p:nvPr/>
        </p:nvSpPr>
        <p:spPr bwMode="auto">
          <a:xfrm>
            <a:off x="9548814" y="2579689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1" name="Freeform 10"/>
          <p:cNvSpPr>
            <a:spLocks/>
          </p:cNvSpPr>
          <p:nvPr/>
        </p:nvSpPr>
        <p:spPr bwMode="auto">
          <a:xfrm>
            <a:off x="7546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2" name="Freeform 11"/>
          <p:cNvSpPr>
            <a:spLocks/>
          </p:cNvSpPr>
          <p:nvPr/>
        </p:nvSpPr>
        <p:spPr bwMode="auto">
          <a:xfrm>
            <a:off x="8020051" y="2624139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>
            <a:off x="8955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7754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7464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7173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8035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8659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9250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7972425" y="30035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8291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9167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8272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7100888" y="30035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6415" name="Text Box 57"/>
          <p:cNvSpPr txBox="1">
            <a:spLocks noChangeArrowheads="1"/>
          </p:cNvSpPr>
          <p:nvPr/>
        </p:nvSpPr>
        <p:spPr bwMode="auto">
          <a:xfrm>
            <a:off x="7967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6416" name="Line 61"/>
          <p:cNvSpPr>
            <a:spLocks noChangeShapeType="1"/>
          </p:cNvSpPr>
          <p:nvPr/>
        </p:nvSpPr>
        <p:spPr bwMode="auto">
          <a:xfrm flipH="1">
            <a:off x="6413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17" name="Line 62"/>
          <p:cNvSpPr>
            <a:spLocks noChangeShapeType="1"/>
          </p:cNvSpPr>
          <p:nvPr/>
        </p:nvSpPr>
        <p:spPr bwMode="auto">
          <a:xfrm flipH="1">
            <a:off x="6799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18" name="Line 63"/>
          <p:cNvSpPr>
            <a:spLocks noChangeShapeType="1"/>
          </p:cNvSpPr>
          <p:nvPr/>
        </p:nvSpPr>
        <p:spPr bwMode="auto">
          <a:xfrm flipH="1">
            <a:off x="7518401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19" name="Text Box 64"/>
          <p:cNvSpPr txBox="1">
            <a:spLocks noChangeArrowheads="1"/>
          </p:cNvSpPr>
          <p:nvPr/>
        </p:nvSpPr>
        <p:spPr bwMode="auto">
          <a:xfrm>
            <a:off x="9239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i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6420" name="Line 69"/>
          <p:cNvSpPr>
            <a:spLocks noChangeShapeType="1"/>
          </p:cNvSpPr>
          <p:nvPr/>
        </p:nvSpPr>
        <p:spPr bwMode="auto">
          <a:xfrm>
            <a:off x="8526463" y="3173414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21" name="Line 70"/>
          <p:cNvSpPr>
            <a:spLocks noChangeShapeType="1"/>
          </p:cNvSpPr>
          <p:nvPr/>
        </p:nvSpPr>
        <p:spPr bwMode="auto">
          <a:xfrm>
            <a:off x="8516939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22" name="Line 71"/>
          <p:cNvSpPr>
            <a:spLocks noChangeShapeType="1"/>
          </p:cNvSpPr>
          <p:nvPr/>
        </p:nvSpPr>
        <p:spPr bwMode="auto">
          <a:xfrm>
            <a:off x="9372600" y="2916239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23" name="Text Box 72"/>
          <p:cNvSpPr txBox="1">
            <a:spLocks noChangeArrowheads="1"/>
          </p:cNvSpPr>
          <p:nvPr/>
        </p:nvSpPr>
        <p:spPr bwMode="auto">
          <a:xfrm>
            <a:off x="6403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6424" name="Text Box 73"/>
          <p:cNvSpPr txBox="1">
            <a:spLocks noChangeArrowheads="1"/>
          </p:cNvSpPr>
          <p:nvPr/>
        </p:nvSpPr>
        <p:spPr bwMode="auto">
          <a:xfrm>
            <a:off x="8566151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6425" name="Text Box 74"/>
          <p:cNvSpPr txBox="1">
            <a:spLocks noChangeArrowheads="1"/>
          </p:cNvSpPr>
          <p:nvPr/>
        </p:nvSpPr>
        <p:spPr bwMode="auto">
          <a:xfrm>
            <a:off x="9163050" y="278447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6426" name="Oval 81"/>
          <p:cNvSpPr>
            <a:spLocks noChangeArrowheads="1"/>
          </p:cNvSpPr>
          <p:nvPr/>
        </p:nvSpPr>
        <p:spPr bwMode="auto">
          <a:xfrm>
            <a:off x="7289801" y="31591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427" name="Oval 82"/>
          <p:cNvSpPr>
            <a:spLocks noChangeArrowheads="1"/>
          </p:cNvSpPr>
          <p:nvPr/>
        </p:nvSpPr>
        <p:spPr bwMode="auto">
          <a:xfrm>
            <a:off x="7581901" y="31464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428" name="Oval 83"/>
          <p:cNvSpPr>
            <a:spLocks noChangeArrowheads="1"/>
          </p:cNvSpPr>
          <p:nvPr/>
        </p:nvSpPr>
        <p:spPr bwMode="auto">
          <a:xfrm>
            <a:off x="8169276" y="315118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429" name="Oval 84"/>
          <p:cNvSpPr>
            <a:spLocks noChangeArrowheads="1"/>
          </p:cNvSpPr>
          <p:nvPr/>
        </p:nvSpPr>
        <p:spPr bwMode="auto">
          <a:xfrm>
            <a:off x="8501063" y="314801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430" name="Oval 85"/>
          <p:cNvSpPr>
            <a:spLocks noChangeArrowheads="1"/>
          </p:cNvSpPr>
          <p:nvPr/>
        </p:nvSpPr>
        <p:spPr bwMode="auto">
          <a:xfrm>
            <a:off x="8488363" y="293370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431" name="Oval 86"/>
          <p:cNvSpPr>
            <a:spLocks noChangeArrowheads="1"/>
          </p:cNvSpPr>
          <p:nvPr/>
        </p:nvSpPr>
        <p:spPr bwMode="auto">
          <a:xfrm>
            <a:off x="9363076" y="29305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432" name="Text Box 45"/>
          <p:cNvSpPr txBox="1">
            <a:spLocks noChangeArrowheads="1"/>
          </p:cNvSpPr>
          <p:nvPr/>
        </p:nvSpPr>
        <p:spPr bwMode="auto">
          <a:xfrm>
            <a:off x="6953250" y="352425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i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1836739" y="1309688"/>
            <a:ext cx="4249737" cy="176371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i="1">
                <a:solidFill>
                  <a:srgbClr val="CC0000"/>
                </a:solidFill>
                <a:cs typeface="+mn-cs"/>
              </a:rPr>
              <a:t>traffic isolation:</a:t>
            </a:r>
            <a:r>
              <a:rPr lang="en-US" sz="2400">
                <a:solidFill>
                  <a:srgbClr val="CC0000"/>
                </a:solidFill>
                <a:cs typeface="+mn-cs"/>
              </a:rPr>
              <a:t> </a:t>
            </a:r>
            <a:r>
              <a:rPr lang="en-US" sz="2400">
                <a:cs typeface="+mn-cs"/>
              </a:rPr>
              <a:t>frames to/from ports 1-8 can </a:t>
            </a:r>
            <a:r>
              <a:rPr lang="en-US" sz="2400" i="1">
                <a:cs typeface="+mn-cs"/>
              </a:rPr>
              <a:t>only</a:t>
            </a:r>
            <a:r>
              <a:rPr lang="en-US" sz="2400">
                <a:cs typeface="+mn-cs"/>
              </a:rPr>
              <a:t> reach ports 1-8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1800"/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1809751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dynamic membership</a:t>
            </a:r>
            <a:r>
              <a:rPr lang="en-US" sz="240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:</a:t>
            </a:r>
            <a:r>
              <a:rPr lang="en-US" sz="24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ports can be dynamically assigned among VLANs</a:t>
            </a: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8180388" y="1162050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1844675" y="1531938"/>
            <a:ext cx="7010400" cy="4608512"/>
            <a:chOff x="202" y="965"/>
            <a:chExt cx="4416" cy="2903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r>
                <a:rPr lang="en-US" sz="2400">
                  <a:solidFill>
                    <a:srgbClr val="CC0000"/>
                  </a:solidFill>
                  <a:latin typeface="Gill Sans MT" charset="0"/>
                  <a:ea typeface="ＭＳ Ｐゴシック" charset="0"/>
                </a:rPr>
                <a:t>forwarding between VLANS:</a:t>
              </a:r>
              <a:r>
                <a:rPr lang="en-US" sz="2400" i="0">
                  <a:solidFill>
                    <a:srgbClr val="CC0000"/>
                  </a:solidFill>
                  <a:latin typeface="Gill Sans MT" charset="0"/>
                  <a:ea typeface="ＭＳ Ｐゴシック" charset="0"/>
                </a:rPr>
                <a:t> </a:t>
              </a:r>
              <a:r>
                <a:rPr lang="en-US" sz="2400" i="0">
                  <a:solidFill>
                    <a:srgbClr val="000000"/>
                  </a:solidFill>
                  <a:latin typeface="Gill Sans MT" charset="0"/>
                  <a:ea typeface="ＭＳ Ｐゴシック" charset="0"/>
                </a:rPr>
                <a:t>done via routing (just as with separate switches)</a:t>
              </a:r>
            </a:p>
            <a:p>
              <a:pPr marL="742950" lvl="1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0"/>
                <a:buChar char="§"/>
                <a:defRPr/>
              </a:pPr>
              <a:r>
                <a:rPr lang="en-US" sz="2000" i="0">
                  <a:solidFill>
                    <a:srgbClr val="000000"/>
                  </a:solidFill>
                  <a:latin typeface="Gill Sans MT" charset="0"/>
                  <a:ea typeface="ＭＳ Ｐゴシック" charset="0"/>
                </a:rPr>
                <a:t>in practice vendors sell combined switches plus routers</a:t>
              </a:r>
            </a:p>
          </p:txBody>
        </p:sp>
        <p:grpSp>
          <p:nvGrpSpPr>
            <p:cNvPr id="16465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6466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6473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16480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16481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6467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id-ID" i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6468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id-ID" i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48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8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6437" name="Group 44"/>
          <p:cNvGrpSpPr>
            <a:grpSpLocks/>
          </p:cNvGrpSpPr>
          <p:nvPr/>
        </p:nvGrpSpPr>
        <p:grpSpPr bwMode="auto">
          <a:xfrm>
            <a:off x="5800726" y="3343275"/>
            <a:ext cx="722313" cy="598488"/>
            <a:chOff x="-44" y="1473"/>
            <a:chExt cx="981" cy="1105"/>
          </a:xfrm>
        </p:grpSpPr>
        <p:pic>
          <p:nvPicPr>
            <p:cNvPr id="1646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6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6438" name="Group 44"/>
          <p:cNvGrpSpPr>
            <a:grpSpLocks/>
          </p:cNvGrpSpPr>
          <p:nvPr/>
        </p:nvGrpSpPr>
        <p:grpSpPr bwMode="auto">
          <a:xfrm>
            <a:off x="6248401" y="3495675"/>
            <a:ext cx="720725" cy="598488"/>
            <a:chOff x="-44" y="1473"/>
            <a:chExt cx="981" cy="1105"/>
          </a:xfrm>
        </p:grpSpPr>
        <p:pic>
          <p:nvPicPr>
            <p:cNvPr id="1646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6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6439" name="Group 44"/>
          <p:cNvGrpSpPr>
            <a:grpSpLocks/>
          </p:cNvGrpSpPr>
          <p:nvPr/>
        </p:nvGrpSpPr>
        <p:grpSpPr bwMode="auto">
          <a:xfrm>
            <a:off x="7010401" y="3454401"/>
            <a:ext cx="720725" cy="600075"/>
            <a:chOff x="-44" y="1473"/>
            <a:chExt cx="981" cy="1105"/>
          </a:xfrm>
        </p:grpSpPr>
        <p:pic>
          <p:nvPicPr>
            <p:cNvPr id="1645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5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6440" name="Group 44"/>
          <p:cNvGrpSpPr>
            <a:grpSpLocks/>
          </p:cNvGrpSpPr>
          <p:nvPr/>
        </p:nvGrpSpPr>
        <p:grpSpPr bwMode="auto">
          <a:xfrm>
            <a:off x="8016876" y="3444875"/>
            <a:ext cx="720725" cy="598488"/>
            <a:chOff x="-44" y="1473"/>
            <a:chExt cx="981" cy="1105"/>
          </a:xfrm>
        </p:grpSpPr>
        <p:pic>
          <p:nvPicPr>
            <p:cNvPr id="1645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5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6441" name="Group 44"/>
          <p:cNvGrpSpPr>
            <a:grpSpLocks/>
          </p:cNvGrpSpPr>
          <p:nvPr/>
        </p:nvGrpSpPr>
        <p:grpSpPr bwMode="auto">
          <a:xfrm>
            <a:off x="8585201" y="3454401"/>
            <a:ext cx="720725" cy="600075"/>
            <a:chOff x="-44" y="1473"/>
            <a:chExt cx="981" cy="1105"/>
          </a:xfrm>
        </p:grpSpPr>
        <p:pic>
          <p:nvPicPr>
            <p:cNvPr id="1645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5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6442" name="Group 44"/>
          <p:cNvGrpSpPr>
            <a:grpSpLocks/>
          </p:cNvGrpSpPr>
          <p:nvPr/>
        </p:nvGrpSpPr>
        <p:grpSpPr bwMode="auto">
          <a:xfrm>
            <a:off x="9439276" y="3302001"/>
            <a:ext cx="720725" cy="600075"/>
            <a:chOff x="-44" y="1473"/>
            <a:chExt cx="981" cy="1105"/>
          </a:xfrm>
        </p:grpSpPr>
        <p:pic>
          <p:nvPicPr>
            <p:cNvPr id="164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pic>
        <p:nvPicPr>
          <p:cNvPr id="72792" name="Picture 8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5626" y="1485901"/>
            <a:ext cx="81756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188075" y="2549526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448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id-ID" i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6449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64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pic>
        <p:nvPicPr>
          <p:cNvPr id="16445" name="Picture 2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036639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 Link Layer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9932940D-E9D7-49F9-99FF-06CA0B4FA1BB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23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4938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7413" name="Rectangle 77"/>
          <p:cNvSpPr>
            <a:spLocks noChangeArrowheads="1"/>
          </p:cNvSpPr>
          <p:nvPr/>
        </p:nvSpPr>
        <p:spPr bwMode="auto">
          <a:xfrm>
            <a:off x="8115301" y="2108201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14" name="Rectangle 77"/>
          <p:cNvSpPr>
            <a:spLocks noChangeArrowheads="1"/>
          </p:cNvSpPr>
          <p:nvPr/>
        </p:nvSpPr>
        <p:spPr bwMode="auto">
          <a:xfrm>
            <a:off x="8405814" y="2108201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15" name="Rectangle 77"/>
          <p:cNvSpPr>
            <a:spLocks noChangeArrowheads="1"/>
          </p:cNvSpPr>
          <p:nvPr/>
        </p:nvSpPr>
        <p:spPr bwMode="auto">
          <a:xfrm>
            <a:off x="7824789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7824789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7496176" y="2105026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4" y="3971925"/>
            <a:ext cx="8296275" cy="2687638"/>
          </a:xfrm>
        </p:spPr>
        <p:txBody>
          <a:bodyPr/>
          <a:lstStyle/>
          <a:p>
            <a:pPr>
              <a:defRPr/>
            </a:pP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trunk port:</a:t>
            </a: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carries frames between VLANS defined over multiple physical switches</a:t>
            </a:r>
          </a:p>
          <a:p>
            <a:pPr lvl="1">
              <a:defRPr/>
            </a:pPr>
            <a:r>
              <a:rPr lang="en-US" sz="2000">
                <a:ea typeface="ＭＳ Ｐゴシック" pitchFamily="34" charset="-128"/>
              </a:rPr>
              <a:t>frames forwarded within VLAN between switches can</a:t>
            </a:r>
            <a:r>
              <a:rPr lang="ja-JP" altLang="en-US" sz="2000">
                <a:ea typeface="ＭＳ Ｐゴシック" pitchFamily="34" charset="-128"/>
              </a:rPr>
              <a:t>’</a:t>
            </a:r>
            <a:r>
              <a:rPr lang="en-US" altLang="ja-JP" sz="2000">
                <a:ea typeface="ＭＳ Ｐゴシック" pitchFamily="34" charset="-128"/>
              </a:rPr>
              <a:t>t be vanilla 802.1 frames (must carry VLAN ID info)</a:t>
            </a:r>
          </a:p>
          <a:p>
            <a:pPr lvl="1">
              <a:defRPr/>
            </a:pPr>
            <a:r>
              <a:rPr lang="en-US" sz="2000">
                <a:ea typeface="ＭＳ Ｐゴシック" pitchFamily="34" charset="-128"/>
              </a:rPr>
              <a:t>802.1q protocol adds/removed additional header fields for frames forwarded between trunk ports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2865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7421" name="Rectangle 80"/>
          <p:cNvSpPr>
            <a:spLocks noChangeArrowheads="1"/>
          </p:cNvSpPr>
          <p:nvPr/>
        </p:nvSpPr>
        <p:spPr bwMode="auto">
          <a:xfrm>
            <a:off x="2857501" y="2097089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22" name="Rectangle 77"/>
          <p:cNvSpPr>
            <a:spLocks noChangeArrowheads="1"/>
          </p:cNvSpPr>
          <p:nvPr/>
        </p:nvSpPr>
        <p:spPr bwMode="auto">
          <a:xfrm>
            <a:off x="4929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23" name="Rectangle 76"/>
          <p:cNvSpPr>
            <a:spLocks noChangeArrowheads="1"/>
          </p:cNvSpPr>
          <p:nvPr/>
        </p:nvSpPr>
        <p:spPr bwMode="auto">
          <a:xfrm>
            <a:off x="4038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24" name="Rectangle 75"/>
          <p:cNvSpPr>
            <a:spLocks noChangeArrowheads="1"/>
          </p:cNvSpPr>
          <p:nvPr/>
        </p:nvSpPr>
        <p:spPr bwMode="auto">
          <a:xfrm>
            <a:off x="3143251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25" name="Rectangle 2"/>
          <p:cNvSpPr>
            <a:spLocks noChangeArrowheads="1"/>
          </p:cNvSpPr>
          <p:nvPr/>
        </p:nvSpPr>
        <p:spPr bwMode="auto">
          <a:xfrm>
            <a:off x="2857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26" name="Line 3"/>
          <p:cNvSpPr>
            <a:spLocks noChangeShapeType="1"/>
          </p:cNvSpPr>
          <p:nvPr/>
        </p:nvSpPr>
        <p:spPr bwMode="auto">
          <a:xfrm>
            <a:off x="2859089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27" name="Text Box 6"/>
          <p:cNvSpPr txBox="1">
            <a:spLocks noChangeArrowheads="1"/>
          </p:cNvSpPr>
          <p:nvPr/>
        </p:nvSpPr>
        <p:spPr bwMode="auto">
          <a:xfrm>
            <a:off x="2774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7428" name="Line 7"/>
          <p:cNvSpPr>
            <a:spLocks noChangeShapeType="1"/>
          </p:cNvSpPr>
          <p:nvPr/>
        </p:nvSpPr>
        <p:spPr bwMode="auto">
          <a:xfrm>
            <a:off x="4038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29" name="AutoShape 8"/>
          <p:cNvSpPr>
            <a:spLocks noChangeArrowheads="1"/>
          </p:cNvSpPr>
          <p:nvPr/>
        </p:nvSpPr>
        <p:spPr bwMode="auto">
          <a:xfrm>
            <a:off x="2828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30" name="Freeform 9"/>
          <p:cNvSpPr>
            <a:spLocks/>
          </p:cNvSpPr>
          <p:nvPr/>
        </p:nvSpPr>
        <p:spPr bwMode="auto">
          <a:xfrm>
            <a:off x="5232400" y="1619251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31" name="Freeform 10"/>
          <p:cNvSpPr>
            <a:spLocks/>
          </p:cNvSpPr>
          <p:nvPr/>
        </p:nvSpPr>
        <p:spPr bwMode="auto">
          <a:xfrm>
            <a:off x="3230563" y="1663701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32" name="Freeform 11"/>
          <p:cNvSpPr>
            <a:spLocks/>
          </p:cNvSpPr>
          <p:nvPr/>
        </p:nvSpPr>
        <p:spPr bwMode="auto">
          <a:xfrm>
            <a:off x="3703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33" name="Line 17"/>
          <p:cNvSpPr>
            <a:spLocks noChangeShapeType="1"/>
          </p:cNvSpPr>
          <p:nvPr/>
        </p:nvSpPr>
        <p:spPr bwMode="auto">
          <a:xfrm>
            <a:off x="4638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34" name="Line 18"/>
          <p:cNvSpPr>
            <a:spLocks noChangeShapeType="1"/>
          </p:cNvSpPr>
          <p:nvPr/>
        </p:nvSpPr>
        <p:spPr bwMode="auto">
          <a:xfrm>
            <a:off x="3438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35" name="Line 21"/>
          <p:cNvSpPr>
            <a:spLocks noChangeShapeType="1"/>
          </p:cNvSpPr>
          <p:nvPr/>
        </p:nvSpPr>
        <p:spPr bwMode="auto">
          <a:xfrm>
            <a:off x="3148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36" name="Line 22"/>
          <p:cNvSpPr>
            <a:spLocks noChangeShapeType="1"/>
          </p:cNvSpPr>
          <p:nvPr/>
        </p:nvSpPr>
        <p:spPr bwMode="auto">
          <a:xfrm>
            <a:off x="2857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37" name="Line 23"/>
          <p:cNvSpPr>
            <a:spLocks noChangeShapeType="1"/>
          </p:cNvSpPr>
          <p:nvPr/>
        </p:nvSpPr>
        <p:spPr bwMode="auto">
          <a:xfrm>
            <a:off x="3719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38" name="Line 24"/>
          <p:cNvSpPr>
            <a:spLocks noChangeShapeType="1"/>
          </p:cNvSpPr>
          <p:nvPr/>
        </p:nvSpPr>
        <p:spPr bwMode="auto">
          <a:xfrm>
            <a:off x="4343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39" name="Line 25"/>
          <p:cNvSpPr>
            <a:spLocks noChangeShapeType="1"/>
          </p:cNvSpPr>
          <p:nvPr/>
        </p:nvSpPr>
        <p:spPr bwMode="auto">
          <a:xfrm>
            <a:off x="4933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40" name="Text Box 26"/>
          <p:cNvSpPr txBox="1">
            <a:spLocks noChangeArrowheads="1"/>
          </p:cNvSpPr>
          <p:nvPr/>
        </p:nvSpPr>
        <p:spPr bwMode="auto">
          <a:xfrm>
            <a:off x="3656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7441" name="Text Box 27"/>
          <p:cNvSpPr txBox="1">
            <a:spLocks noChangeArrowheads="1"/>
          </p:cNvSpPr>
          <p:nvPr/>
        </p:nvSpPr>
        <p:spPr bwMode="auto">
          <a:xfrm>
            <a:off x="3975100" y="18288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7442" name="Text Box 29"/>
          <p:cNvSpPr txBox="1">
            <a:spLocks noChangeArrowheads="1"/>
          </p:cNvSpPr>
          <p:nvPr/>
        </p:nvSpPr>
        <p:spPr bwMode="auto">
          <a:xfrm>
            <a:off x="3956050" y="204787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7443" name="Text Box 30"/>
          <p:cNvSpPr txBox="1">
            <a:spLocks noChangeArrowheads="1"/>
          </p:cNvSpPr>
          <p:nvPr/>
        </p:nvSpPr>
        <p:spPr bwMode="auto">
          <a:xfrm>
            <a:off x="2784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7444" name="Text Box 57"/>
          <p:cNvSpPr txBox="1">
            <a:spLocks noChangeArrowheads="1"/>
          </p:cNvSpPr>
          <p:nvPr/>
        </p:nvSpPr>
        <p:spPr bwMode="auto">
          <a:xfrm>
            <a:off x="3651250" y="18288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7445" name="Line 61"/>
          <p:cNvSpPr>
            <a:spLocks noChangeShapeType="1"/>
          </p:cNvSpPr>
          <p:nvPr/>
        </p:nvSpPr>
        <p:spPr bwMode="auto">
          <a:xfrm flipH="1">
            <a:off x="2097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46" name="Line 62"/>
          <p:cNvSpPr>
            <a:spLocks noChangeShapeType="1"/>
          </p:cNvSpPr>
          <p:nvPr/>
        </p:nvSpPr>
        <p:spPr bwMode="auto">
          <a:xfrm flipH="1">
            <a:off x="2482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47" name="Line 63"/>
          <p:cNvSpPr>
            <a:spLocks noChangeShapeType="1"/>
          </p:cNvSpPr>
          <p:nvPr/>
        </p:nvSpPr>
        <p:spPr bwMode="auto">
          <a:xfrm flipH="1">
            <a:off x="3201988" y="2225676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48" name="Text Box 64"/>
          <p:cNvSpPr txBox="1">
            <a:spLocks noChangeArrowheads="1"/>
          </p:cNvSpPr>
          <p:nvPr/>
        </p:nvSpPr>
        <p:spPr bwMode="auto">
          <a:xfrm>
            <a:off x="4922838" y="258762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i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7449" name="Line 69"/>
          <p:cNvSpPr>
            <a:spLocks noChangeShapeType="1"/>
          </p:cNvSpPr>
          <p:nvPr/>
        </p:nvSpPr>
        <p:spPr bwMode="auto">
          <a:xfrm>
            <a:off x="4210050" y="2212976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50" name="Line 70"/>
          <p:cNvSpPr>
            <a:spLocks noChangeShapeType="1"/>
          </p:cNvSpPr>
          <p:nvPr/>
        </p:nvSpPr>
        <p:spPr bwMode="auto">
          <a:xfrm>
            <a:off x="4200526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51" name="Line 71"/>
          <p:cNvSpPr>
            <a:spLocks noChangeShapeType="1"/>
          </p:cNvSpPr>
          <p:nvPr/>
        </p:nvSpPr>
        <p:spPr bwMode="auto">
          <a:xfrm>
            <a:off x="5056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52" name="Text Box 72"/>
          <p:cNvSpPr txBox="1">
            <a:spLocks noChangeArrowheads="1"/>
          </p:cNvSpPr>
          <p:nvPr/>
        </p:nvSpPr>
        <p:spPr bwMode="auto">
          <a:xfrm>
            <a:off x="2087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7453" name="Text Box 73"/>
          <p:cNvSpPr txBox="1">
            <a:spLocks noChangeArrowheads="1"/>
          </p:cNvSpPr>
          <p:nvPr/>
        </p:nvSpPr>
        <p:spPr bwMode="auto">
          <a:xfrm>
            <a:off x="4249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7454" name="Text Box 74"/>
          <p:cNvSpPr txBox="1">
            <a:spLocks noChangeArrowheads="1"/>
          </p:cNvSpPr>
          <p:nvPr/>
        </p:nvSpPr>
        <p:spPr bwMode="auto">
          <a:xfrm>
            <a:off x="4846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7455" name="Oval 81"/>
          <p:cNvSpPr>
            <a:spLocks noChangeArrowheads="1"/>
          </p:cNvSpPr>
          <p:nvPr/>
        </p:nvSpPr>
        <p:spPr bwMode="auto">
          <a:xfrm>
            <a:off x="2973388" y="218916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56" name="Oval 82"/>
          <p:cNvSpPr>
            <a:spLocks noChangeArrowheads="1"/>
          </p:cNvSpPr>
          <p:nvPr/>
        </p:nvSpPr>
        <p:spPr bwMode="auto">
          <a:xfrm>
            <a:off x="3265488" y="21859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57" name="Oval 83"/>
          <p:cNvSpPr>
            <a:spLocks noChangeArrowheads="1"/>
          </p:cNvSpPr>
          <p:nvPr/>
        </p:nvSpPr>
        <p:spPr bwMode="auto">
          <a:xfrm>
            <a:off x="3852863" y="219075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58" name="Oval 84"/>
          <p:cNvSpPr>
            <a:spLocks noChangeArrowheads="1"/>
          </p:cNvSpPr>
          <p:nvPr/>
        </p:nvSpPr>
        <p:spPr bwMode="auto">
          <a:xfrm>
            <a:off x="4184651" y="218757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59" name="Oval 85"/>
          <p:cNvSpPr>
            <a:spLocks noChangeArrowheads="1"/>
          </p:cNvSpPr>
          <p:nvPr/>
        </p:nvSpPr>
        <p:spPr bwMode="auto">
          <a:xfrm>
            <a:off x="4171951" y="1973264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60" name="Oval 86"/>
          <p:cNvSpPr>
            <a:spLocks noChangeArrowheads="1"/>
          </p:cNvSpPr>
          <p:nvPr/>
        </p:nvSpPr>
        <p:spPr bwMode="auto">
          <a:xfrm>
            <a:off x="5046663" y="19700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61" name="Text Box 45"/>
          <p:cNvSpPr txBox="1">
            <a:spLocks noChangeArrowheads="1"/>
          </p:cNvSpPr>
          <p:nvPr/>
        </p:nvSpPr>
        <p:spPr bwMode="auto">
          <a:xfrm>
            <a:off x="2636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i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8412163" y="2105026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7463" name="Rectangle 77"/>
          <p:cNvSpPr>
            <a:spLocks noChangeArrowheads="1"/>
          </p:cNvSpPr>
          <p:nvPr/>
        </p:nvSpPr>
        <p:spPr bwMode="auto">
          <a:xfrm>
            <a:off x="8401051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64" name="Rectangle 76"/>
          <p:cNvSpPr>
            <a:spLocks noChangeArrowheads="1"/>
          </p:cNvSpPr>
          <p:nvPr/>
        </p:nvSpPr>
        <p:spPr bwMode="auto">
          <a:xfrm>
            <a:off x="7510464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65" name="Line 17"/>
          <p:cNvSpPr>
            <a:spLocks noChangeShapeType="1"/>
          </p:cNvSpPr>
          <p:nvPr/>
        </p:nvSpPr>
        <p:spPr bwMode="auto">
          <a:xfrm>
            <a:off x="8110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66" name="Line 24"/>
          <p:cNvSpPr>
            <a:spLocks noChangeShapeType="1"/>
          </p:cNvSpPr>
          <p:nvPr/>
        </p:nvSpPr>
        <p:spPr bwMode="auto">
          <a:xfrm>
            <a:off x="7815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67" name="Line 25"/>
          <p:cNvSpPr>
            <a:spLocks noChangeShapeType="1"/>
          </p:cNvSpPr>
          <p:nvPr/>
        </p:nvSpPr>
        <p:spPr bwMode="auto">
          <a:xfrm>
            <a:off x="8405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68" name="Text Box 29"/>
          <p:cNvSpPr txBox="1">
            <a:spLocks noChangeArrowheads="1"/>
          </p:cNvSpPr>
          <p:nvPr/>
        </p:nvSpPr>
        <p:spPr bwMode="auto">
          <a:xfrm>
            <a:off x="7427913" y="205422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7469" name="Text Box 74"/>
          <p:cNvSpPr txBox="1">
            <a:spLocks noChangeArrowheads="1"/>
          </p:cNvSpPr>
          <p:nvPr/>
        </p:nvSpPr>
        <p:spPr bwMode="auto">
          <a:xfrm>
            <a:off x="8318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7470" name="Oval 84"/>
          <p:cNvSpPr>
            <a:spLocks noChangeArrowheads="1"/>
          </p:cNvSpPr>
          <p:nvPr/>
        </p:nvSpPr>
        <p:spPr bwMode="auto">
          <a:xfrm>
            <a:off x="7656513" y="2193926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71" name="Oval 86"/>
          <p:cNvSpPr>
            <a:spLocks noChangeArrowheads="1"/>
          </p:cNvSpPr>
          <p:nvPr/>
        </p:nvSpPr>
        <p:spPr bwMode="auto">
          <a:xfrm>
            <a:off x="8518526" y="197643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72" name="AutoShape 8"/>
          <p:cNvSpPr>
            <a:spLocks noChangeArrowheads="1"/>
          </p:cNvSpPr>
          <p:nvPr/>
        </p:nvSpPr>
        <p:spPr bwMode="auto">
          <a:xfrm>
            <a:off x="7496176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73" name="Freeform 10"/>
          <p:cNvSpPr>
            <a:spLocks/>
          </p:cNvSpPr>
          <p:nvPr/>
        </p:nvSpPr>
        <p:spPr bwMode="auto">
          <a:xfrm>
            <a:off x="7678739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74" name="Freeform 10"/>
          <p:cNvSpPr>
            <a:spLocks/>
          </p:cNvSpPr>
          <p:nvPr/>
        </p:nvSpPr>
        <p:spPr bwMode="auto">
          <a:xfrm flipV="1">
            <a:off x="7878764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id-ID"/>
          </a:p>
        </p:txBody>
      </p:sp>
      <p:sp>
        <p:nvSpPr>
          <p:cNvPr id="17475" name="Freeform 131"/>
          <p:cNvSpPr>
            <a:spLocks/>
          </p:cNvSpPr>
          <p:nvPr/>
        </p:nvSpPr>
        <p:spPr bwMode="auto">
          <a:xfrm>
            <a:off x="8704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7476" name="Freeform 132"/>
          <p:cNvSpPr>
            <a:spLocks/>
          </p:cNvSpPr>
          <p:nvPr/>
        </p:nvSpPr>
        <p:spPr bwMode="auto">
          <a:xfrm>
            <a:off x="7493001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7493000" y="2092326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78" name="Line 69"/>
          <p:cNvSpPr>
            <a:spLocks noChangeShapeType="1"/>
          </p:cNvSpPr>
          <p:nvPr/>
        </p:nvSpPr>
        <p:spPr bwMode="auto">
          <a:xfrm flipH="1">
            <a:off x="7507288" y="2216151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79" name="Line 70"/>
          <p:cNvSpPr>
            <a:spLocks noChangeShapeType="1"/>
          </p:cNvSpPr>
          <p:nvPr/>
        </p:nvSpPr>
        <p:spPr bwMode="auto">
          <a:xfrm>
            <a:off x="7962900" y="1990726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80" name="Line 71"/>
          <p:cNvSpPr>
            <a:spLocks noChangeShapeType="1"/>
          </p:cNvSpPr>
          <p:nvPr/>
        </p:nvSpPr>
        <p:spPr bwMode="auto">
          <a:xfrm>
            <a:off x="8523289" y="1987551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81" name="Oval 85"/>
          <p:cNvSpPr>
            <a:spLocks noChangeArrowheads="1"/>
          </p:cNvSpPr>
          <p:nvPr/>
        </p:nvSpPr>
        <p:spPr bwMode="auto">
          <a:xfrm>
            <a:off x="7948613" y="19700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82" name="Text Box 27"/>
          <p:cNvSpPr txBox="1">
            <a:spLocks noChangeArrowheads="1"/>
          </p:cNvSpPr>
          <p:nvPr/>
        </p:nvSpPr>
        <p:spPr bwMode="auto">
          <a:xfrm>
            <a:off x="7756525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8115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7484" name="Text Box 73"/>
          <p:cNvSpPr txBox="1">
            <a:spLocks noChangeArrowheads="1"/>
          </p:cNvSpPr>
          <p:nvPr/>
        </p:nvSpPr>
        <p:spPr bwMode="auto">
          <a:xfrm>
            <a:off x="7172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Ports 4,6,7,8 belong to CS VLAN</a:t>
            </a:r>
          </a:p>
        </p:txBody>
      </p:sp>
      <p:sp>
        <p:nvSpPr>
          <p:cNvPr id="17485" name="Text Box 27"/>
          <p:cNvSpPr txBox="1">
            <a:spLocks noChangeArrowheads="1"/>
          </p:cNvSpPr>
          <p:nvPr/>
        </p:nvSpPr>
        <p:spPr bwMode="auto">
          <a:xfrm>
            <a:off x="8037513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7486" name="Text Box 27"/>
          <p:cNvSpPr txBox="1">
            <a:spLocks noChangeArrowheads="1"/>
          </p:cNvSpPr>
          <p:nvPr/>
        </p:nvSpPr>
        <p:spPr bwMode="auto">
          <a:xfrm>
            <a:off x="7761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7487" name="Text Box 27"/>
          <p:cNvSpPr txBox="1">
            <a:spLocks noChangeArrowheads="1"/>
          </p:cNvSpPr>
          <p:nvPr/>
        </p:nvSpPr>
        <p:spPr bwMode="auto">
          <a:xfrm>
            <a:off x="8037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7488" name="Text Box 27"/>
          <p:cNvSpPr txBox="1">
            <a:spLocks noChangeArrowheads="1"/>
          </p:cNvSpPr>
          <p:nvPr/>
        </p:nvSpPr>
        <p:spPr bwMode="auto">
          <a:xfrm>
            <a:off x="8337550" y="205422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4851401" y="1835150"/>
            <a:ext cx="2836863" cy="427038"/>
            <a:chOff x="2096" y="1156"/>
            <a:chExt cx="1787" cy="269"/>
          </a:xfrm>
        </p:grpSpPr>
        <p:sp>
          <p:nvSpPr>
            <p:cNvPr id="17518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id-ID" i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7519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7520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800" i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17521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800" i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7522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id-ID" i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523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17490" name="Group 44"/>
          <p:cNvGrpSpPr>
            <a:grpSpLocks/>
          </p:cNvGrpSpPr>
          <p:nvPr/>
        </p:nvGrpSpPr>
        <p:grpSpPr bwMode="auto">
          <a:xfrm>
            <a:off x="1778001" y="2316163"/>
            <a:ext cx="538163" cy="558800"/>
            <a:chOff x="-44" y="1473"/>
            <a:chExt cx="981" cy="1105"/>
          </a:xfrm>
        </p:grpSpPr>
        <p:pic>
          <p:nvPicPr>
            <p:cNvPr id="17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7491" name="Group 44"/>
          <p:cNvGrpSpPr>
            <a:grpSpLocks/>
          </p:cNvGrpSpPr>
          <p:nvPr/>
        </p:nvGrpSpPr>
        <p:grpSpPr bwMode="auto">
          <a:xfrm>
            <a:off x="2143125" y="2519363"/>
            <a:ext cx="539750" cy="558800"/>
            <a:chOff x="-44" y="1473"/>
            <a:chExt cx="981" cy="1105"/>
          </a:xfrm>
        </p:grpSpPr>
        <p:pic>
          <p:nvPicPr>
            <p:cNvPr id="175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7492" name="Group 44"/>
          <p:cNvGrpSpPr>
            <a:grpSpLocks/>
          </p:cNvGrpSpPr>
          <p:nvPr/>
        </p:nvGrpSpPr>
        <p:grpSpPr bwMode="auto">
          <a:xfrm>
            <a:off x="2814638" y="2479675"/>
            <a:ext cx="538162" cy="558800"/>
            <a:chOff x="-44" y="1473"/>
            <a:chExt cx="981" cy="1105"/>
          </a:xfrm>
        </p:grpSpPr>
        <p:pic>
          <p:nvPicPr>
            <p:cNvPr id="175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7493" name="Group 44"/>
          <p:cNvGrpSpPr>
            <a:grpSpLocks/>
          </p:cNvGrpSpPr>
          <p:nvPr/>
        </p:nvGrpSpPr>
        <p:grpSpPr bwMode="auto">
          <a:xfrm>
            <a:off x="3941763" y="2498725"/>
            <a:ext cx="538162" cy="558800"/>
            <a:chOff x="-44" y="1473"/>
            <a:chExt cx="981" cy="1105"/>
          </a:xfrm>
        </p:grpSpPr>
        <p:pic>
          <p:nvPicPr>
            <p:cNvPr id="175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7494" name="Group 44"/>
          <p:cNvGrpSpPr>
            <a:grpSpLocks/>
          </p:cNvGrpSpPr>
          <p:nvPr/>
        </p:nvGrpSpPr>
        <p:grpSpPr bwMode="auto">
          <a:xfrm>
            <a:off x="4378325" y="2479675"/>
            <a:ext cx="539750" cy="558800"/>
            <a:chOff x="-44" y="1473"/>
            <a:chExt cx="981" cy="1105"/>
          </a:xfrm>
        </p:grpSpPr>
        <p:pic>
          <p:nvPicPr>
            <p:cNvPr id="175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7495" name="Group 44"/>
          <p:cNvGrpSpPr>
            <a:grpSpLocks/>
          </p:cNvGrpSpPr>
          <p:nvPr/>
        </p:nvGrpSpPr>
        <p:grpSpPr bwMode="auto">
          <a:xfrm>
            <a:off x="5232401" y="2327275"/>
            <a:ext cx="538163" cy="558800"/>
            <a:chOff x="-44" y="1473"/>
            <a:chExt cx="981" cy="1105"/>
          </a:xfrm>
        </p:grpSpPr>
        <p:pic>
          <p:nvPicPr>
            <p:cNvPr id="175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7496" name="Group 44"/>
          <p:cNvGrpSpPr>
            <a:grpSpLocks/>
          </p:cNvGrpSpPr>
          <p:nvPr/>
        </p:nvGrpSpPr>
        <p:grpSpPr bwMode="auto">
          <a:xfrm>
            <a:off x="7081838" y="2428875"/>
            <a:ext cx="538162" cy="558800"/>
            <a:chOff x="-44" y="1473"/>
            <a:chExt cx="981" cy="1105"/>
          </a:xfrm>
        </p:grpSpPr>
        <p:pic>
          <p:nvPicPr>
            <p:cNvPr id="175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0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7497" name="Group 44"/>
          <p:cNvGrpSpPr>
            <a:grpSpLocks/>
          </p:cNvGrpSpPr>
          <p:nvPr/>
        </p:nvGrpSpPr>
        <p:grpSpPr bwMode="auto">
          <a:xfrm>
            <a:off x="8707438" y="2357438"/>
            <a:ext cx="538162" cy="558800"/>
            <a:chOff x="-44" y="1473"/>
            <a:chExt cx="981" cy="1105"/>
          </a:xfrm>
        </p:grpSpPr>
        <p:pic>
          <p:nvPicPr>
            <p:cNvPr id="1750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0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7498" name="Group 44"/>
          <p:cNvGrpSpPr>
            <a:grpSpLocks/>
          </p:cNvGrpSpPr>
          <p:nvPr/>
        </p:nvGrpSpPr>
        <p:grpSpPr bwMode="auto">
          <a:xfrm>
            <a:off x="7781925" y="2438400"/>
            <a:ext cx="539750" cy="558800"/>
            <a:chOff x="-44" y="1473"/>
            <a:chExt cx="981" cy="1105"/>
          </a:xfrm>
        </p:grpSpPr>
        <p:pic>
          <p:nvPicPr>
            <p:cNvPr id="1750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0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pic>
        <p:nvPicPr>
          <p:cNvPr id="17499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1030289"/>
            <a:ext cx="741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314A749D-B143-4A14-8820-3E42836656AC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24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436" name="Text Box 9"/>
          <p:cNvSpPr txBox="1">
            <a:spLocks noChangeArrowheads="1"/>
          </p:cNvSpPr>
          <p:nvPr/>
        </p:nvSpPr>
        <p:spPr bwMode="auto">
          <a:xfrm>
            <a:off x="4908551" y="1428751"/>
            <a:ext cx="474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437" name="Line 10"/>
          <p:cNvSpPr>
            <a:spLocks noChangeShapeType="1"/>
          </p:cNvSpPr>
          <p:nvPr/>
        </p:nvSpPr>
        <p:spPr bwMode="auto">
          <a:xfrm>
            <a:off x="5083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38" name="Line 31"/>
          <p:cNvSpPr>
            <a:spLocks noChangeShapeType="1"/>
          </p:cNvSpPr>
          <p:nvPr/>
        </p:nvSpPr>
        <p:spPr bwMode="auto">
          <a:xfrm>
            <a:off x="2524125" y="2200276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39" name="Line 34"/>
          <p:cNvSpPr>
            <a:spLocks noChangeShapeType="1"/>
          </p:cNvSpPr>
          <p:nvPr/>
        </p:nvSpPr>
        <p:spPr bwMode="auto">
          <a:xfrm>
            <a:off x="4948238" y="2171701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0" name="Line 36"/>
          <p:cNvSpPr>
            <a:spLocks noChangeShapeType="1"/>
          </p:cNvSpPr>
          <p:nvPr/>
        </p:nvSpPr>
        <p:spPr bwMode="auto">
          <a:xfrm>
            <a:off x="4981575" y="2176464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1" name="Line 37"/>
          <p:cNvSpPr>
            <a:spLocks noChangeShapeType="1"/>
          </p:cNvSpPr>
          <p:nvPr/>
        </p:nvSpPr>
        <p:spPr bwMode="auto">
          <a:xfrm>
            <a:off x="7691439" y="2185989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2" name="Line 40"/>
          <p:cNvSpPr>
            <a:spLocks noChangeShapeType="1"/>
          </p:cNvSpPr>
          <p:nvPr/>
        </p:nvSpPr>
        <p:spPr bwMode="auto">
          <a:xfrm>
            <a:off x="5124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3" name="Rectangle 41"/>
          <p:cNvSpPr>
            <a:spLocks noChangeArrowheads="1"/>
          </p:cNvSpPr>
          <p:nvPr/>
        </p:nvSpPr>
        <p:spPr bwMode="auto">
          <a:xfrm>
            <a:off x="5000625" y="4054803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2-byte Tag Protocol Identifier</a:t>
            </a:r>
          </a:p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                        (value: 81-00) </a:t>
            </a:r>
          </a:p>
        </p:txBody>
      </p:sp>
      <p:sp>
        <p:nvSpPr>
          <p:cNvPr id="18444" name="Rectangle 42"/>
          <p:cNvSpPr>
            <a:spLocks noChangeArrowheads="1"/>
          </p:cNvSpPr>
          <p:nvPr/>
        </p:nvSpPr>
        <p:spPr bwMode="auto">
          <a:xfrm>
            <a:off x="5338764" y="5203825"/>
            <a:ext cx="382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                          3 bit priority field like IP TOS)</a:t>
            </a:r>
            <a:r>
              <a:rPr lang="en-US" altLang="ko-KR" i="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 </a:t>
            </a:r>
          </a:p>
        </p:txBody>
      </p:sp>
      <p:sp>
        <p:nvSpPr>
          <p:cNvPr id="18445" name="Line 43"/>
          <p:cNvSpPr>
            <a:spLocks noChangeShapeType="1"/>
          </p:cNvSpPr>
          <p:nvPr/>
        </p:nvSpPr>
        <p:spPr bwMode="auto">
          <a:xfrm>
            <a:off x="5487989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6" name="Line 44"/>
          <p:cNvSpPr>
            <a:spLocks noChangeShapeType="1"/>
          </p:cNvSpPr>
          <p:nvPr/>
        </p:nvSpPr>
        <p:spPr bwMode="auto">
          <a:xfrm>
            <a:off x="8086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7" name="Line 47"/>
          <p:cNvSpPr>
            <a:spLocks noChangeShapeType="1"/>
          </p:cNvSpPr>
          <p:nvPr/>
        </p:nvSpPr>
        <p:spPr bwMode="auto">
          <a:xfrm flipH="1">
            <a:off x="8291514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8" name="Rectangle 48"/>
          <p:cNvSpPr>
            <a:spLocks noChangeArrowheads="1"/>
          </p:cNvSpPr>
          <p:nvPr/>
        </p:nvSpPr>
        <p:spPr bwMode="auto">
          <a:xfrm>
            <a:off x="7629525" y="4172489"/>
            <a:ext cx="124906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i="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CRC</a:t>
            </a:r>
            <a:r>
              <a:rPr lang="en-US" altLang="ko-KR" i="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i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802.1Q VLAN frame format</a:t>
            </a: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8624889" y="1801813"/>
            <a:ext cx="155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802.1 frame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8628064" y="2967038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802.1Q frame</a:t>
            </a:r>
          </a:p>
        </p:txBody>
      </p:sp>
      <p:pic>
        <p:nvPicPr>
          <p:cNvPr id="18452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9" y="1027113"/>
            <a:ext cx="574198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3" name="Rectangle 1"/>
          <p:cNvSpPr>
            <a:spLocks noChangeArrowheads="1"/>
          </p:cNvSpPr>
          <p:nvPr/>
        </p:nvSpPr>
        <p:spPr bwMode="auto">
          <a:xfrm>
            <a:off x="2489201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id-ID"/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3482975" y="1700214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4213225" y="1703389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4941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5195888" y="1703389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7162800" y="1689101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459" name="TextBox 5"/>
          <p:cNvSpPr txBox="1">
            <a:spLocks noChangeArrowheads="1"/>
          </p:cNvSpPr>
          <p:nvPr/>
        </p:nvSpPr>
        <p:spPr bwMode="auto">
          <a:xfrm>
            <a:off x="3481388" y="1722438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460" name="TextBox 37"/>
          <p:cNvSpPr txBox="1">
            <a:spLocks noChangeArrowheads="1"/>
          </p:cNvSpPr>
          <p:nvPr/>
        </p:nvSpPr>
        <p:spPr bwMode="auto">
          <a:xfrm>
            <a:off x="4221163" y="1719263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461" name="TextBox 38"/>
          <p:cNvSpPr txBox="1">
            <a:spLocks noChangeArrowheads="1"/>
          </p:cNvSpPr>
          <p:nvPr/>
        </p:nvSpPr>
        <p:spPr bwMode="auto">
          <a:xfrm>
            <a:off x="5565776" y="1790701"/>
            <a:ext cx="1190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462" name="TextBox 39"/>
          <p:cNvSpPr txBox="1">
            <a:spLocks noChangeArrowheads="1"/>
          </p:cNvSpPr>
          <p:nvPr/>
        </p:nvSpPr>
        <p:spPr bwMode="auto">
          <a:xfrm>
            <a:off x="7135814" y="1809751"/>
            <a:ext cx="515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463" name="TextBox 40"/>
          <p:cNvSpPr txBox="1">
            <a:spLocks noChangeArrowheads="1"/>
          </p:cNvSpPr>
          <p:nvPr/>
        </p:nvSpPr>
        <p:spPr bwMode="auto">
          <a:xfrm>
            <a:off x="2571751" y="1787526"/>
            <a:ext cx="82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preamble</a:t>
            </a:r>
          </a:p>
        </p:txBody>
      </p:sp>
      <p:grpSp>
        <p:nvGrpSpPr>
          <p:cNvPr id="173087" name="Group 6"/>
          <p:cNvGrpSpPr>
            <a:grpSpLocks/>
          </p:cNvGrpSpPr>
          <p:nvPr/>
        </p:nvGrpSpPr>
        <p:grpSpPr bwMode="auto">
          <a:xfrm>
            <a:off x="2516827" y="2949576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312853" y="5688880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Arial" charset="0"/>
                  <a:cs typeface="Arial" charset="0"/>
                </a:rPr>
                <a:t>dest</a:t>
              </a: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18465" name="Rectangle 56"/>
          <p:cNvSpPr>
            <a:spLocks noChangeArrowheads="1"/>
          </p:cNvSpPr>
          <p:nvPr/>
        </p:nvSpPr>
        <p:spPr bwMode="auto">
          <a:xfrm>
            <a:off x="5711826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id-ID"/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5935663" y="2954339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7902575" y="2938464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468" name="TextBox 64"/>
          <p:cNvSpPr txBox="1">
            <a:spLocks noChangeArrowheads="1"/>
          </p:cNvSpPr>
          <p:nvPr/>
        </p:nvSpPr>
        <p:spPr bwMode="auto">
          <a:xfrm>
            <a:off x="6307139" y="3040063"/>
            <a:ext cx="1189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469" name="TextBox 65"/>
          <p:cNvSpPr txBox="1">
            <a:spLocks noChangeArrowheads="1"/>
          </p:cNvSpPr>
          <p:nvPr/>
        </p:nvSpPr>
        <p:spPr bwMode="auto">
          <a:xfrm>
            <a:off x="7875589" y="3059113"/>
            <a:ext cx="515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470" name="Text Box 9"/>
          <p:cNvSpPr txBox="1">
            <a:spLocks noChangeArrowheads="1"/>
          </p:cNvSpPr>
          <p:nvPr/>
        </p:nvSpPr>
        <p:spPr bwMode="auto">
          <a:xfrm>
            <a:off x="5619751" y="2659063"/>
            <a:ext cx="474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i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471" name="Line 10"/>
          <p:cNvSpPr>
            <a:spLocks noChangeShapeType="1"/>
          </p:cNvSpPr>
          <p:nvPr/>
        </p:nvSpPr>
        <p:spPr bwMode="auto">
          <a:xfrm>
            <a:off x="5824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72" name="Rectangle 67"/>
          <p:cNvSpPr>
            <a:spLocks noChangeArrowheads="1"/>
          </p:cNvSpPr>
          <p:nvPr/>
        </p:nvSpPr>
        <p:spPr bwMode="auto">
          <a:xfrm>
            <a:off x="4953001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id-ID"/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5321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latin typeface="Arial" pitchFamily="34" charset="0"/>
              </a:rPr>
              <a:t>5-</a:t>
            </a:r>
            <a:fld id="{A952B8A4-695B-4327-9D7B-164195A51733}" type="slidenum">
              <a:rPr lang="en-US" sz="1200" i="0">
                <a:latin typeface="Arial" pitchFamily="34" charset="0"/>
              </a:rPr>
              <a:pPr>
                <a:defRPr/>
              </a:pPr>
              <a:t>25</a:t>
            </a:fld>
            <a:endParaRPr lang="en-US" sz="1200" i="0">
              <a:latin typeface="Arial" pitchFamily="34" charset="0"/>
            </a:endParaRPr>
          </a:p>
        </p:txBody>
      </p:sp>
      <p:pic>
        <p:nvPicPr>
          <p:cNvPr id="19460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layer, </a:t>
            </a:r>
            <a:r>
              <a:rPr lang="en-US" sz="4000">
                <a:cs typeface="+mj-cs"/>
              </a:rPr>
              <a:t>LAN</a:t>
            </a:r>
            <a:r>
              <a:rPr lang="en-US"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600200"/>
            <a:ext cx="3922713" cy="4648200"/>
          </a:xfrm>
        </p:spPr>
        <p:txBody>
          <a:bodyPr/>
          <a:lstStyle/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introduction, services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error detection, correction 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multiple access protocols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5.4 </a:t>
            </a:r>
            <a:r>
              <a:rPr lang="en-US" dirty="0">
                <a:solidFill>
                  <a:srgbClr val="000000"/>
                </a:solidFill>
                <a:cs typeface="+mn-cs"/>
              </a:rPr>
              <a:t>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054475" cy="4648200"/>
          </a:xfrm>
        </p:spPr>
        <p:txBody>
          <a:bodyPr/>
          <a:lstStyle/>
          <a:p>
            <a:pPr marL="457200" indent="-457200"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5.5 link virtualization: MPLS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5.6</a:t>
            </a:r>
            <a:r>
              <a:rPr lang="en-US" dirty="0">
                <a:cs typeface="+mn-cs"/>
              </a:rPr>
              <a:t> data center networking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5.7</a:t>
            </a:r>
            <a:r>
              <a:rPr lang="en-US" dirty="0">
                <a:cs typeface="+mn-cs"/>
              </a:rPr>
              <a:t> a day in the life of a web request</a:t>
            </a:r>
          </a:p>
          <a:p>
            <a:pPr marL="457200" indent="-457200">
              <a:buNone/>
              <a:defRPr/>
            </a:pPr>
            <a:endParaRPr lang="en-US" sz="2600" dirty="0"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AD1716F2-AC17-4988-8D11-86D80EFEA226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26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25" y="193676"/>
            <a:ext cx="7772400" cy="944563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Multiprotocol label switching (MPLS)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25" y="1336675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initial goal: high-speed IP forwarding using fixed length label (instead of IP address)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fast lookup using fixed length identifier (rather than shortest prefix matching)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but IP datagram still keeps IP address!</a:t>
            </a:r>
          </a:p>
          <a:p>
            <a:pPr lvl="1">
              <a:buFont typeface="Wingdings" charset="0"/>
              <a:buChar char="§"/>
              <a:defRPr/>
            </a:pPr>
            <a:endParaRPr lang="en-US" dirty="0"/>
          </a:p>
        </p:txBody>
      </p:sp>
      <p:sp>
        <p:nvSpPr>
          <p:cNvPr id="20486" name="Freeform 4"/>
          <p:cNvSpPr>
            <a:spLocks/>
          </p:cNvSpPr>
          <p:nvPr/>
        </p:nvSpPr>
        <p:spPr bwMode="auto">
          <a:xfrm>
            <a:off x="3576639" y="4695826"/>
            <a:ext cx="3108325" cy="1084263"/>
          </a:xfrm>
          <a:custGeom>
            <a:avLst/>
            <a:gdLst>
              <a:gd name="T0" fmla="*/ 2147483647 w 1958"/>
              <a:gd name="T1" fmla="*/ 0 h 683"/>
              <a:gd name="T2" fmla="*/ 0 w 1958"/>
              <a:gd name="T3" fmla="*/ 2147483647 h 683"/>
              <a:gd name="T4" fmla="*/ 2147483647 w 1958"/>
              <a:gd name="T5" fmla="*/ 2147483647 h 683"/>
              <a:gd name="T6" fmla="*/ 2147483647 w 1958"/>
              <a:gd name="T7" fmla="*/ 0 h 6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8855" name="Rectangle 5"/>
          <p:cNvSpPr>
            <a:spLocks noChangeArrowheads="1"/>
          </p:cNvSpPr>
          <p:nvPr/>
        </p:nvSpPr>
        <p:spPr bwMode="auto">
          <a:xfrm>
            <a:off x="2230439" y="4068763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8856" name="Text Box 6"/>
          <p:cNvSpPr txBox="1">
            <a:spLocks noChangeArrowheads="1"/>
          </p:cNvSpPr>
          <p:nvPr/>
        </p:nvSpPr>
        <p:spPr bwMode="auto">
          <a:xfrm>
            <a:off x="2243138" y="4073525"/>
            <a:ext cx="189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PPP or Ethernet </a:t>
            </a:r>
          </a:p>
          <a:p>
            <a:pPr algn="ctr"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5900738" y="41957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IP header</a:t>
            </a:r>
          </a:p>
        </p:txBody>
      </p:sp>
      <p:sp>
        <p:nvSpPr>
          <p:cNvPr id="78858" name="Line 9"/>
          <p:cNvSpPr>
            <a:spLocks noChangeShapeType="1"/>
          </p:cNvSpPr>
          <p:nvPr/>
        </p:nvSpPr>
        <p:spPr bwMode="auto">
          <a:xfrm>
            <a:off x="4111625" y="40560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5765800" y="4051301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>
            <a:off x="7112000" y="4052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7142163" y="4205288"/>
            <a:ext cx="309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remainder of link-layer frame</a:t>
            </a:r>
          </a:p>
        </p:txBody>
      </p:sp>
      <p:sp>
        <p:nvSpPr>
          <p:cNvPr id="78862" name="Rectangle 25"/>
          <p:cNvSpPr>
            <a:spLocks noChangeArrowheads="1"/>
          </p:cNvSpPr>
          <p:nvPr/>
        </p:nvSpPr>
        <p:spPr bwMode="auto">
          <a:xfrm>
            <a:off x="4100514" y="4054476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8863" name="Text Box 7"/>
          <p:cNvSpPr txBox="1">
            <a:spLocks noChangeArrowheads="1"/>
          </p:cNvSpPr>
          <p:nvPr/>
        </p:nvSpPr>
        <p:spPr bwMode="auto">
          <a:xfrm>
            <a:off x="4135438" y="4213226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b="1" i="0" dirty="0">
                <a:solidFill>
                  <a:srgbClr val="FFFFFF"/>
                </a:solidFill>
                <a:latin typeface="Arial" charset="0"/>
              </a:rPr>
              <a:t>MPLS header</a:t>
            </a:r>
          </a:p>
        </p:txBody>
      </p:sp>
      <p:sp>
        <p:nvSpPr>
          <p:cNvPr id="78864" name="Rectangle 27"/>
          <p:cNvSpPr>
            <a:spLocks noChangeArrowheads="1"/>
          </p:cNvSpPr>
          <p:nvPr/>
        </p:nvSpPr>
        <p:spPr bwMode="auto">
          <a:xfrm>
            <a:off x="3679826" y="5440363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8865" name="Text Box 28"/>
          <p:cNvSpPr txBox="1">
            <a:spLocks noChangeArrowheads="1"/>
          </p:cNvSpPr>
          <p:nvPr/>
        </p:nvSpPr>
        <p:spPr bwMode="auto">
          <a:xfrm>
            <a:off x="4192588" y="5608638"/>
            <a:ext cx="6667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FFFFFF"/>
                </a:solidFill>
                <a:latin typeface="Arial" charset="0"/>
              </a:rPr>
              <a:t>label</a:t>
            </a:r>
          </a:p>
        </p:txBody>
      </p:sp>
      <p:sp>
        <p:nvSpPr>
          <p:cNvPr id="78866" name="Text Box 29"/>
          <p:cNvSpPr txBox="1">
            <a:spLocks noChangeArrowheads="1"/>
          </p:cNvSpPr>
          <p:nvPr/>
        </p:nvSpPr>
        <p:spPr bwMode="auto">
          <a:xfrm>
            <a:off x="5375275" y="5616576"/>
            <a:ext cx="577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FFFFFF"/>
                </a:solidFill>
                <a:latin typeface="Arial" charset="0"/>
              </a:rPr>
              <a:t>Exp</a:t>
            </a:r>
          </a:p>
        </p:txBody>
      </p:sp>
      <p:sp>
        <p:nvSpPr>
          <p:cNvPr id="78867" name="Text Box 30"/>
          <p:cNvSpPr txBox="1">
            <a:spLocks noChangeArrowheads="1"/>
          </p:cNvSpPr>
          <p:nvPr/>
        </p:nvSpPr>
        <p:spPr bwMode="auto">
          <a:xfrm>
            <a:off x="5932488" y="5624513"/>
            <a:ext cx="336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FFFFFF"/>
                </a:solidFill>
                <a:latin typeface="Arial" charset="0"/>
              </a:rPr>
              <a:t>S</a:t>
            </a:r>
          </a:p>
        </p:txBody>
      </p:sp>
      <p:sp>
        <p:nvSpPr>
          <p:cNvPr id="78868" name="Text Box 31"/>
          <p:cNvSpPr txBox="1">
            <a:spLocks noChangeArrowheads="1"/>
          </p:cNvSpPr>
          <p:nvPr/>
        </p:nvSpPr>
        <p:spPr bwMode="auto">
          <a:xfrm>
            <a:off x="6202363" y="5621338"/>
            <a:ext cx="590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FFFFFF"/>
                </a:solidFill>
                <a:latin typeface="Arial" charset="0"/>
              </a:rPr>
              <a:t>TTL</a:t>
            </a:r>
          </a:p>
        </p:txBody>
      </p:sp>
      <p:sp>
        <p:nvSpPr>
          <p:cNvPr id="78869" name="Line 32"/>
          <p:cNvSpPr>
            <a:spLocks noChangeShapeType="1"/>
          </p:cNvSpPr>
          <p:nvPr/>
        </p:nvSpPr>
        <p:spPr bwMode="auto">
          <a:xfrm>
            <a:off x="5411788" y="5449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70" name="Line 33"/>
          <p:cNvSpPr>
            <a:spLocks noChangeShapeType="1"/>
          </p:cNvSpPr>
          <p:nvPr/>
        </p:nvSpPr>
        <p:spPr bwMode="auto">
          <a:xfrm>
            <a:off x="5981700" y="5470526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71" name="Line 34"/>
          <p:cNvSpPr>
            <a:spLocks noChangeShapeType="1"/>
          </p:cNvSpPr>
          <p:nvPr/>
        </p:nvSpPr>
        <p:spPr bwMode="auto">
          <a:xfrm>
            <a:off x="6251575" y="54657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72" name="Text Box 35"/>
          <p:cNvSpPr txBox="1">
            <a:spLocks noChangeArrowheads="1"/>
          </p:cNvSpPr>
          <p:nvPr/>
        </p:nvSpPr>
        <p:spPr bwMode="auto">
          <a:xfrm>
            <a:off x="4351339" y="611663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20</a:t>
            </a:r>
          </a:p>
        </p:txBody>
      </p:sp>
      <p:sp>
        <p:nvSpPr>
          <p:cNvPr id="78873" name="Text Box 36"/>
          <p:cNvSpPr txBox="1">
            <a:spLocks noChangeArrowheads="1"/>
          </p:cNvSpPr>
          <p:nvPr/>
        </p:nvSpPr>
        <p:spPr bwMode="auto">
          <a:xfrm>
            <a:off x="5522913" y="61118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8874" name="Text Box 37"/>
          <p:cNvSpPr txBox="1">
            <a:spLocks noChangeArrowheads="1"/>
          </p:cNvSpPr>
          <p:nvPr/>
        </p:nvSpPr>
        <p:spPr bwMode="auto">
          <a:xfrm>
            <a:off x="5949951" y="61087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78875" name="Text Box 38"/>
          <p:cNvSpPr txBox="1">
            <a:spLocks noChangeArrowheads="1"/>
          </p:cNvSpPr>
          <p:nvPr/>
        </p:nvSpPr>
        <p:spPr bwMode="auto">
          <a:xfrm>
            <a:off x="6389688" y="61039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pic>
        <p:nvPicPr>
          <p:cNvPr id="20508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868364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BA0759C7-16DF-408A-9614-2541B0DB03F0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27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MPLS capable routers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600200"/>
            <a:ext cx="8335963" cy="464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a.k.a. label-switched router</a:t>
            </a:r>
          </a:p>
          <a:p>
            <a:pPr>
              <a:defRPr/>
            </a:pPr>
            <a:r>
              <a:rPr lang="en-US">
                <a:ea typeface="ＭＳ Ｐゴシック" pitchFamily="34" charset="-128"/>
              </a:rPr>
              <a:t>forward packets to outgoing interface based only on label value (</a:t>
            </a:r>
            <a:r>
              <a:rPr lang="en-US" i="1">
                <a:ea typeface="ＭＳ Ｐゴシック" pitchFamily="34" charset="-128"/>
              </a:rPr>
              <a:t>don</a:t>
            </a:r>
            <a:r>
              <a:rPr lang="ja-JP" altLang="en-US" i="1">
                <a:ea typeface="ＭＳ Ｐゴシック" pitchFamily="34" charset="-128"/>
              </a:rPr>
              <a:t>’</a:t>
            </a:r>
            <a:r>
              <a:rPr lang="en-US" altLang="ja-JP" i="1">
                <a:ea typeface="ＭＳ Ｐゴシック" pitchFamily="34" charset="-128"/>
              </a:rPr>
              <a:t>t inspect IP address</a:t>
            </a:r>
            <a:r>
              <a:rPr lang="en-US" altLang="ja-JP">
                <a:ea typeface="ＭＳ Ｐゴシック" pitchFamily="34" charset="-128"/>
              </a:rPr>
              <a:t>)</a:t>
            </a:r>
          </a:p>
          <a:p>
            <a:pPr lvl="1">
              <a:defRPr/>
            </a:pPr>
            <a:r>
              <a:rPr lang="en-US">
                <a:ea typeface="ＭＳ Ｐゴシック" pitchFamily="34" charset="-128"/>
              </a:rPr>
              <a:t>MPLS forwarding table distinct from IP forwarding tables</a:t>
            </a:r>
          </a:p>
          <a:p>
            <a:pPr>
              <a:defRPr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flexibility:  </a:t>
            </a:r>
            <a:r>
              <a:rPr lang="en-US">
                <a:ea typeface="ＭＳ Ｐゴシック" pitchFamily="34" charset="-128"/>
              </a:rPr>
              <a:t>MPLS forwarding decisions can </a:t>
            </a:r>
            <a:r>
              <a:rPr lang="en-US" i="1">
                <a:ea typeface="ＭＳ Ｐゴシック" pitchFamily="34" charset="-128"/>
              </a:rPr>
              <a:t>differ</a:t>
            </a:r>
            <a:r>
              <a:rPr lang="en-US">
                <a:ea typeface="ＭＳ Ｐゴシック" pitchFamily="34" charset="-128"/>
              </a:rPr>
              <a:t> from those of IP</a:t>
            </a:r>
          </a:p>
          <a:p>
            <a:pPr lvl="1">
              <a:defRPr/>
            </a:pPr>
            <a:r>
              <a:rPr lang="en-US">
                <a:ea typeface="ＭＳ Ｐゴシック" pitchFamily="34" charset="-128"/>
              </a:rPr>
              <a:t>use destination </a:t>
            </a:r>
            <a:r>
              <a:rPr lang="en-US" i="1">
                <a:ea typeface="ＭＳ Ｐゴシック" pitchFamily="34" charset="-128"/>
              </a:rPr>
              <a:t>and</a:t>
            </a:r>
            <a:r>
              <a:rPr lang="en-US">
                <a:ea typeface="ＭＳ Ｐゴシック" pitchFamily="34" charset="-128"/>
              </a:rPr>
              <a:t> source addresses to route flows to same destination differently (traffic engineering)</a:t>
            </a:r>
          </a:p>
          <a:p>
            <a:pPr lvl="1">
              <a:defRPr/>
            </a:pPr>
            <a:r>
              <a:rPr lang="en-US">
                <a:ea typeface="ＭＳ Ｐゴシック" pitchFamily="34" charset="-128"/>
              </a:rPr>
              <a:t>re-route flows quickly if link fails: pre-computed backup paths (useful for VoIP)</a:t>
            </a:r>
          </a:p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pic>
        <p:nvPicPr>
          <p:cNvPr id="21510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1" y="1020764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82A0B210-64DC-4C9B-9CFB-9836A0540BA5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28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2532" name="Group 6"/>
          <p:cNvGrpSpPr>
            <a:grpSpLocks/>
          </p:cNvGrpSpPr>
          <p:nvPr/>
        </p:nvGrpSpPr>
        <p:grpSpPr bwMode="auto">
          <a:xfrm>
            <a:off x="7319963" y="3236914"/>
            <a:ext cx="766762" cy="433387"/>
            <a:chOff x="3600" y="219"/>
            <a:chExt cx="360" cy="175"/>
          </a:xfrm>
        </p:grpSpPr>
        <p:sp>
          <p:nvSpPr>
            <p:cNvPr id="81062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63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64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65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66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2699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72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73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74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2700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69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70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71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2533" name="Group 20"/>
          <p:cNvGrpSpPr>
            <a:grpSpLocks/>
          </p:cNvGrpSpPr>
          <p:nvPr/>
        </p:nvGrpSpPr>
        <p:grpSpPr bwMode="auto">
          <a:xfrm>
            <a:off x="5494338" y="3232150"/>
            <a:ext cx="766762" cy="433388"/>
            <a:chOff x="3600" y="219"/>
            <a:chExt cx="360" cy="175"/>
          </a:xfrm>
        </p:grpSpPr>
        <p:sp>
          <p:nvSpPr>
            <p:cNvPr id="81049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50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51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52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53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2686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59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60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61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2687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56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57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58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2534" name="Group 34"/>
          <p:cNvGrpSpPr>
            <a:grpSpLocks/>
          </p:cNvGrpSpPr>
          <p:nvPr/>
        </p:nvGrpSpPr>
        <p:grpSpPr bwMode="auto">
          <a:xfrm>
            <a:off x="5848351" y="2214564"/>
            <a:ext cx="766763" cy="433387"/>
            <a:chOff x="3600" y="219"/>
            <a:chExt cx="360" cy="175"/>
          </a:xfrm>
        </p:grpSpPr>
        <p:sp>
          <p:nvSpPr>
            <p:cNvPr id="81036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37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38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39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40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2673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46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47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48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2674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43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44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45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2535" name="Group 48"/>
          <p:cNvGrpSpPr>
            <a:grpSpLocks/>
          </p:cNvGrpSpPr>
          <p:nvPr/>
        </p:nvGrpSpPr>
        <p:grpSpPr bwMode="auto">
          <a:xfrm>
            <a:off x="4421188" y="2209800"/>
            <a:ext cx="766762" cy="433388"/>
            <a:chOff x="3600" y="219"/>
            <a:chExt cx="360" cy="175"/>
          </a:xfrm>
        </p:grpSpPr>
        <p:sp>
          <p:nvSpPr>
            <p:cNvPr id="81023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24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25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26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27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2660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33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34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35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2661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30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31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32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2536" name="Group 62"/>
          <p:cNvGrpSpPr>
            <a:grpSpLocks/>
          </p:cNvGrpSpPr>
          <p:nvPr/>
        </p:nvGrpSpPr>
        <p:grpSpPr bwMode="auto">
          <a:xfrm>
            <a:off x="2901951" y="1503364"/>
            <a:ext cx="766763" cy="433387"/>
            <a:chOff x="589" y="1281"/>
            <a:chExt cx="483" cy="273"/>
          </a:xfrm>
        </p:grpSpPr>
        <p:sp>
          <p:nvSpPr>
            <p:cNvPr id="81010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11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12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13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14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2647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20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21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22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2648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17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18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19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0905" name="Line 76"/>
          <p:cNvSpPr>
            <a:spLocks noChangeShapeType="1"/>
          </p:cNvSpPr>
          <p:nvPr/>
        </p:nvSpPr>
        <p:spPr bwMode="auto">
          <a:xfrm>
            <a:off x="3671888" y="1746251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6" name="Line 77"/>
          <p:cNvSpPr>
            <a:spLocks noChangeShapeType="1"/>
          </p:cNvSpPr>
          <p:nvPr/>
        </p:nvSpPr>
        <p:spPr bwMode="auto">
          <a:xfrm flipV="1">
            <a:off x="3719514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7" name="Line 78"/>
          <p:cNvSpPr>
            <a:spLocks noChangeShapeType="1"/>
          </p:cNvSpPr>
          <p:nvPr/>
        </p:nvSpPr>
        <p:spPr bwMode="auto">
          <a:xfrm flipV="1">
            <a:off x="5186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8" name="Line 79"/>
          <p:cNvSpPr>
            <a:spLocks noChangeShapeType="1"/>
          </p:cNvSpPr>
          <p:nvPr/>
        </p:nvSpPr>
        <p:spPr bwMode="auto">
          <a:xfrm>
            <a:off x="5033964" y="2613026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9" name="Line 80"/>
          <p:cNvSpPr>
            <a:spLocks noChangeShapeType="1"/>
          </p:cNvSpPr>
          <p:nvPr/>
        </p:nvSpPr>
        <p:spPr bwMode="auto">
          <a:xfrm>
            <a:off x="6291264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0" name="Line 81"/>
          <p:cNvSpPr>
            <a:spLocks noChangeShapeType="1"/>
          </p:cNvSpPr>
          <p:nvPr/>
        </p:nvSpPr>
        <p:spPr bwMode="auto">
          <a:xfrm>
            <a:off x="6577013" y="2565401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1" name="Line 82"/>
          <p:cNvSpPr>
            <a:spLocks noChangeShapeType="1"/>
          </p:cNvSpPr>
          <p:nvPr/>
        </p:nvSpPr>
        <p:spPr bwMode="auto">
          <a:xfrm>
            <a:off x="8091489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2" name="Text Box 84"/>
          <p:cNvSpPr txBox="1">
            <a:spLocks noChangeArrowheads="1"/>
          </p:cNvSpPr>
          <p:nvPr/>
        </p:nvSpPr>
        <p:spPr bwMode="auto">
          <a:xfrm>
            <a:off x="5676900" y="3648076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80913" name="Text Box 85"/>
          <p:cNvSpPr txBox="1">
            <a:spLocks noChangeArrowheads="1"/>
          </p:cNvSpPr>
          <p:nvPr/>
        </p:nvSpPr>
        <p:spPr bwMode="auto">
          <a:xfrm>
            <a:off x="7599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80914" name="Text Box 86"/>
          <p:cNvSpPr txBox="1">
            <a:spLocks noChangeArrowheads="1"/>
          </p:cNvSpPr>
          <p:nvPr/>
        </p:nvSpPr>
        <p:spPr bwMode="auto">
          <a:xfrm>
            <a:off x="6062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grpSp>
        <p:nvGrpSpPr>
          <p:cNvPr id="22547" name="Group 88"/>
          <p:cNvGrpSpPr>
            <a:grpSpLocks/>
          </p:cNvGrpSpPr>
          <p:nvPr/>
        </p:nvGrpSpPr>
        <p:grpSpPr bwMode="auto">
          <a:xfrm>
            <a:off x="2947988" y="2449514"/>
            <a:ext cx="766762" cy="433387"/>
            <a:chOff x="589" y="1281"/>
            <a:chExt cx="483" cy="273"/>
          </a:xfrm>
        </p:grpSpPr>
        <p:sp>
          <p:nvSpPr>
            <p:cNvPr id="80997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98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99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00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01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2634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07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08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09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2635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04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05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06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0916" name="Text Box 102"/>
          <p:cNvSpPr txBox="1">
            <a:spLocks noChangeArrowheads="1"/>
          </p:cNvSpPr>
          <p:nvPr/>
        </p:nvSpPr>
        <p:spPr bwMode="auto">
          <a:xfrm>
            <a:off x="3140075" y="2882901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80917" name="Line 106"/>
          <p:cNvSpPr>
            <a:spLocks noChangeShapeType="1"/>
          </p:cNvSpPr>
          <p:nvPr/>
        </p:nvSpPr>
        <p:spPr bwMode="auto">
          <a:xfrm>
            <a:off x="6619876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8" name="Text Box 108"/>
          <p:cNvSpPr txBox="1">
            <a:spLocks noChangeArrowheads="1"/>
          </p:cNvSpPr>
          <p:nvPr/>
        </p:nvSpPr>
        <p:spPr bwMode="auto">
          <a:xfrm>
            <a:off x="8753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80919" name="Text Box 109"/>
          <p:cNvSpPr txBox="1">
            <a:spLocks noChangeArrowheads="1"/>
          </p:cNvSpPr>
          <p:nvPr/>
        </p:nvSpPr>
        <p:spPr bwMode="auto">
          <a:xfrm>
            <a:off x="3103563" y="1933576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sp>
        <p:nvSpPr>
          <p:cNvPr id="80920" name="Rectangle 147"/>
          <p:cNvSpPr>
            <a:spLocks noGrp="1" noChangeArrowheads="1"/>
          </p:cNvSpPr>
          <p:nvPr>
            <p:ph type="title"/>
          </p:nvPr>
        </p:nvSpPr>
        <p:spPr>
          <a:xfrm>
            <a:off x="2047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MPLS versus IP paths</a:t>
            </a:r>
          </a:p>
        </p:txBody>
      </p:sp>
      <p:grpSp>
        <p:nvGrpSpPr>
          <p:cNvPr id="22553" name="Group 62"/>
          <p:cNvGrpSpPr>
            <a:grpSpLocks/>
          </p:cNvGrpSpPr>
          <p:nvPr/>
        </p:nvGrpSpPr>
        <p:grpSpPr bwMode="auto">
          <a:xfrm>
            <a:off x="5849938" y="2212975"/>
            <a:ext cx="766762" cy="433388"/>
            <a:chOff x="589" y="1281"/>
            <a:chExt cx="483" cy="273"/>
          </a:xfrm>
        </p:grpSpPr>
        <p:sp>
          <p:nvSpPr>
            <p:cNvPr id="8098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8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8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8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8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2621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9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9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9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262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9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9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9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2554" name="Group 62"/>
          <p:cNvGrpSpPr>
            <a:grpSpLocks/>
          </p:cNvGrpSpPr>
          <p:nvPr/>
        </p:nvGrpSpPr>
        <p:grpSpPr bwMode="auto">
          <a:xfrm>
            <a:off x="7324726" y="3238500"/>
            <a:ext cx="766763" cy="433388"/>
            <a:chOff x="589" y="1281"/>
            <a:chExt cx="483" cy="273"/>
          </a:xfrm>
        </p:grpSpPr>
        <p:sp>
          <p:nvSpPr>
            <p:cNvPr id="80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2608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2609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2555" name="Group 62"/>
          <p:cNvGrpSpPr>
            <a:grpSpLocks/>
          </p:cNvGrpSpPr>
          <p:nvPr/>
        </p:nvGrpSpPr>
        <p:grpSpPr bwMode="auto">
          <a:xfrm>
            <a:off x="4418013" y="2206625"/>
            <a:ext cx="766762" cy="433388"/>
            <a:chOff x="589" y="1281"/>
            <a:chExt cx="483" cy="273"/>
          </a:xfrm>
        </p:grpSpPr>
        <p:sp>
          <p:nvSpPr>
            <p:cNvPr id="80958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59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60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61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62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259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68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69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70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259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65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66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67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2556" name="Group 62"/>
          <p:cNvGrpSpPr>
            <a:grpSpLocks/>
          </p:cNvGrpSpPr>
          <p:nvPr/>
        </p:nvGrpSpPr>
        <p:grpSpPr bwMode="auto">
          <a:xfrm>
            <a:off x="5499101" y="3230564"/>
            <a:ext cx="766763" cy="433387"/>
            <a:chOff x="589" y="1281"/>
            <a:chExt cx="483" cy="273"/>
          </a:xfrm>
        </p:grpSpPr>
        <p:sp>
          <p:nvSpPr>
            <p:cNvPr id="80945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46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47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48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49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2582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55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56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57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2583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52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53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54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22557" name="Freeform 1"/>
          <p:cNvSpPr>
            <a:spLocks/>
          </p:cNvSpPr>
          <p:nvPr/>
        </p:nvSpPr>
        <p:spPr bwMode="auto">
          <a:xfrm>
            <a:off x="3729038" y="1644651"/>
            <a:ext cx="4927600" cy="171767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3146 h 1717040"/>
              <a:gd name="T4" fmla="*/ 2092960 w 4927600"/>
              <a:gd name="T5" fmla="*/ 1720853 h 1717040"/>
              <a:gd name="T6" fmla="*/ 4927600 w 4927600"/>
              <a:gd name="T7" fmla="*/ 1720853 h 17170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27600" h="1717040">
                <a:moveTo>
                  <a:pt x="0" y="0"/>
                </a:moveTo>
                <a:lnTo>
                  <a:pt x="1219200" y="731520"/>
                </a:lnTo>
                <a:lnTo>
                  <a:pt x="2092960" y="1717040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2558" name="Freeform 149"/>
          <p:cNvSpPr>
            <a:spLocks/>
          </p:cNvSpPr>
          <p:nvPr/>
        </p:nvSpPr>
        <p:spPr bwMode="auto">
          <a:xfrm>
            <a:off x="3576639" y="2528889"/>
            <a:ext cx="5038725" cy="1036637"/>
          </a:xfrm>
          <a:custGeom>
            <a:avLst/>
            <a:gdLst>
              <a:gd name="T0" fmla="*/ 0 w 5039360"/>
              <a:gd name="T1" fmla="*/ 376610 h 1036320"/>
              <a:gd name="T2" fmla="*/ 1248738 w 5039360"/>
              <a:gd name="T3" fmla="*/ 0 h 1036320"/>
              <a:gd name="T4" fmla="*/ 2203052 w 5039360"/>
              <a:gd name="T5" fmla="*/ 1038222 h 1036320"/>
              <a:gd name="T6" fmla="*/ 5035550 w 5039360"/>
              <a:gd name="T7" fmla="*/ 1038222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grpSp>
        <p:nvGrpSpPr>
          <p:cNvPr id="22559" name="Group 62"/>
          <p:cNvGrpSpPr>
            <a:grpSpLocks/>
          </p:cNvGrpSpPr>
          <p:nvPr/>
        </p:nvGrpSpPr>
        <p:grpSpPr bwMode="auto">
          <a:xfrm>
            <a:off x="8223251" y="4375150"/>
            <a:ext cx="766763" cy="433388"/>
            <a:chOff x="589" y="1281"/>
            <a:chExt cx="483" cy="273"/>
          </a:xfrm>
        </p:grpSpPr>
        <p:sp>
          <p:nvSpPr>
            <p:cNvPr id="80932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33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34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35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36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2569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42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43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44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2570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39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40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41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22560" name="TextBox 2"/>
          <p:cNvSpPr txBox="1">
            <a:spLocks noChangeArrowheads="1"/>
          </p:cNvSpPr>
          <p:nvPr/>
        </p:nvSpPr>
        <p:spPr bwMode="auto">
          <a:xfrm>
            <a:off x="8988425" y="4413250"/>
            <a:ext cx="1060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IP router</a:t>
            </a:r>
          </a:p>
        </p:txBody>
      </p:sp>
      <p:sp>
        <p:nvSpPr>
          <p:cNvPr id="22561" name="Rectangle 3"/>
          <p:cNvSpPr txBox="1">
            <a:spLocks noChangeArrowheads="1"/>
          </p:cNvSpPr>
          <p:nvPr/>
        </p:nvSpPr>
        <p:spPr bwMode="auto">
          <a:xfrm>
            <a:off x="2057401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IP routing: 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path to destination determined by destination address alone</a:t>
            </a:r>
          </a:p>
        </p:txBody>
      </p:sp>
      <p:pic>
        <p:nvPicPr>
          <p:cNvPr id="22562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960439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31" name="Text Box 87"/>
          <p:cNvSpPr txBox="1">
            <a:spLocks noChangeArrowheads="1"/>
          </p:cNvSpPr>
          <p:nvPr/>
        </p:nvSpPr>
        <p:spPr bwMode="auto">
          <a:xfrm>
            <a:off x="4398963" y="2584451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97D46C1D-4B05-4EF6-B126-9E13EA0BAD9F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29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3556" name="Group 6"/>
          <p:cNvGrpSpPr>
            <a:grpSpLocks/>
          </p:cNvGrpSpPr>
          <p:nvPr/>
        </p:nvGrpSpPr>
        <p:grpSpPr bwMode="auto">
          <a:xfrm>
            <a:off x="7319963" y="3236914"/>
            <a:ext cx="766762" cy="433387"/>
            <a:chOff x="3600" y="219"/>
            <a:chExt cx="360" cy="175"/>
          </a:xfrm>
        </p:grpSpPr>
        <p:sp>
          <p:nvSpPr>
            <p:cNvPr id="82049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50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51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52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53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3686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59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60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61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3687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56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57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58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3557" name="Group 20"/>
          <p:cNvGrpSpPr>
            <a:grpSpLocks/>
          </p:cNvGrpSpPr>
          <p:nvPr/>
        </p:nvGrpSpPr>
        <p:grpSpPr bwMode="auto">
          <a:xfrm>
            <a:off x="5494338" y="3232150"/>
            <a:ext cx="766762" cy="433388"/>
            <a:chOff x="3600" y="219"/>
            <a:chExt cx="360" cy="175"/>
          </a:xfrm>
        </p:grpSpPr>
        <p:sp>
          <p:nvSpPr>
            <p:cNvPr id="82036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37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38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39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40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3673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46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47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48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3674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43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44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45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3558" name="Group 34"/>
          <p:cNvGrpSpPr>
            <a:grpSpLocks/>
          </p:cNvGrpSpPr>
          <p:nvPr/>
        </p:nvGrpSpPr>
        <p:grpSpPr bwMode="auto">
          <a:xfrm>
            <a:off x="5848351" y="2214564"/>
            <a:ext cx="766763" cy="433387"/>
            <a:chOff x="3600" y="219"/>
            <a:chExt cx="360" cy="175"/>
          </a:xfrm>
        </p:grpSpPr>
        <p:sp>
          <p:nvSpPr>
            <p:cNvPr id="82023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24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25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26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27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3660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33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34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35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3661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30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31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32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3559" name="Group 48"/>
          <p:cNvGrpSpPr>
            <a:grpSpLocks/>
          </p:cNvGrpSpPr>
          <p:nvPr/>
        </p:nvGrpSpPr>
        <p:grpSpPr bwMode="auto">
          <a:xfrm>
            <a:off x="4421188" y="2209800"/>
            <a:ext cx="766762" cy="433388"/>
            <a:chOff x="3600" y="219"/>
            <a:chExt cx="360" cy="175"/>
          </a:xfrm>
        </p:grpSpPr>
        <p:sp>
          <p:nvSpPr>
            <p:cNvPr id="82010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11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12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13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14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3647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20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21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22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3648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1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1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1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3560" name="Group 62"/>
          <p:cNvGrpSpPr>
            <a:grpSpLocks/>
          </p:cNvGrpSpPr>
          <p:nvPr/>
        </p:nvGrpSpPr>
        <p:grpSpPr bwMode="auto">
          <a:xfrm>
            <a:off x="2901951" y="1503364"/>
            <a:ext cx="766763" cy="433387"/>
            <a:chOff x="589" y="1281"/>
            <a:chExt cx="483" cy="273"/>
          </a:xfrm>
        </p:grpSpPr>
        <p:sp>
          <p:nvSpPr>
            <p:cNvPr id="81997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98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99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00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01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3634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007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08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09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3635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004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05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06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1929" name="Line 76"/>
          <p:cNvSpPr>
            <a:spLocks noChangeShapeType="1"/>
          </p:cNvSpPr>
          <p:nvPr/>
        </p:nvSpPr>
        <p:spPr bwMode="auto">
          <a:xfrm>
            <a:off x="3671888" y="1746251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0" name="Line 77"/>
          <p:cNvSpPr>
            <a:spLocks noChangeShapeType="1"/>
          </p:cNvSpPr>
          <p:nvPr/>
        </p:nvSpPr>
        <p:spPr bwMode="auto">
          <a:xfrm flipV="1">
            <a:off x="3719514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1" name="Line 78"/>
          <p:cNvSpPr>
            <a:spLocks noChangeShapeType="1"/>
          </p:cNvSpPr>
          <p:nvPr/>
        </p:nvSpPr>
        <p:spPr bwMode="auto">
          <a:xfrm flipV="1">
            <a:off x="5186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2" name="Line 79"/>
          <p:cNvSpPr>
            <a:spLocks noChangeShapeType="1"/>
          </p:cNvSpPr>
          <p:nvPr/>
        </p:nvSpPr>
        <p:spPr bwMode="auto">
          <a:xfrm>
            <a:off x="5033964" y="2613026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3" name="Line 80"/>
          <p:cNvSpPr>
            <a:spLocks noChangeShapeType="1"/>
          </p:cNvSpPr>
          <p:nvPr/>
        </p:nvSpPr>
        <p:spPr bwMode="auto">
          <a:xfrm>
            <a:off x="6291264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4" name="Line 81"/>
          <p:cNvSpPr>
            <a:spLocks noChangeShapeType="1"/>
          </p:cNvSpPr>
          <p:nvPr/>
        </p:nvSpPr>
        <p:spPr bwMode="auto">
          <a:xfrm>
            <a:off x="6577013" y="2565401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5" name="Line 82"/>
          <p:cNvSpPr>
            <a:spLocks noChangeShapeType="1"/>
          </p:cNvSpPr>
          <p:nvPr/>
        </p:nvSpPr>
        <p:spPr bwMode="auto">
          <a:xfrm>
            <a:off x="8132764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6" name="Text Box 84"/>
          <p:cNvSpPr txBox="1">
            <a:spLocks noChangeArrowheads="1"/>
          </p:cNvSpPr>
          <p:nvPr/>
        </p:nvSpPr>
        <p:spPr bwMode="auto">
          <a:xfrm>
            <a:off x="5676900" y="3648076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81937" name="Text Box 85"/>
          <p:cNvSpPr txBox="1">
            <a:spLocks noChangeArrowheads="1"/>
          </p:cNvSpPr>
          <p:nvPr/>
        </p:nvSpPr>
        <p:spPr bwMode="auto">
          <a:xfrm>
            <a:off x="7599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81938" name="Text Box 86"/>
          <p:cNvSpPr txBox="1">
            <a:spLocks noChangeArrowheads="1"/>
          </p:cNvSpPr>
          <p:nvPr/>
        </p:nvSpPr>
        <p:spPr bwMode="auto">
          <a:xfrm>
            <a:off x="6062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sp>
        <p:nvSpPr>
          <p:cNvPr id="81939" name="Text Box 87"/>
          <p:cNvSpPr txBox="1">
            <a:spLocks noChangeArrowheads="1"/>
          </p:cNvSpPr>
          <p:nvPr/>
        </p:nvSpPr>
        <p:spPr bwMode="auto">
          <a:xfrm>
            <a:off x="4398963" y="2584451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  <p:grpSp>
        <p:nvGrpSpPr>
          <p:cNvPr id="23572" name="Group 88"/>
          <p:cNvGrpSpPr>
            <a:grpSpLocks/>
          </p:cNvGrpSpPr>
          <p:nvPr/>
        </p:nvGrpSpPr>
        <p:grpSpPr bwMode="auto">
          <a:xfrm>
            <a:off x="2947988" y="2449514"/>
            <a:ext cx="766762" cy="433387"/>
            <a:chOff x="589" y="1281"/>
            <a:chExt cx="483" cy="273"/>
          </a:xfrm>
        </p:grpSpPr>
        <p:sp>
          <p:nvSpPr>
            <p:cNvPr id="81984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85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86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87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988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3621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94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95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96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3622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91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92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93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1941" name="Text Box 102"/>
          <p:cNvSpPr txBox="1">
            <a:spLocks noChangeArrowheads="1"/>
          </p:cNvSpPr>
          <p:nvPr/>
        </p:nvSpPr>
        <p:spPr bwMode="auto">
          <a:xfrm>
            <a:off x="3140075" y="2882901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81942" name="Line 106"/>
          <p:cNvSpPr>
            <a:spLocks noChangeShapeType="1"/>
          </p:cNvSpPr>
          <p:nvPr/>
        </p:nvSpPr>
        <p:spPr bwMode="auto">
          <a:xfrm>
            <a:off x="6619876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43" name="Text Box 108"/>
          <p:cNvSpPr txBox="1">
            <a:spLocks noChangeArrowheads="1"/>
          </p:cNvSpPr>
          <p:nvPr/>
        </p:nvSpPr>
        <p:spPr bwMode="auto">
          <a:xfrm>
            <a:off x="8753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81944" name="Text Box 109"/>
          <p:cNvSpPr txBox="1">
            <a:spLocks noChangeArrowheads="1"/>
          </p:cNvSpPr>
          <p:nvPr/>
        </p:nvSpPr>
        <p:spPr bwMode="auto">
          <a:xfrm>
            <a:off x="3103563" y="1933576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sp>
        <p:nvSpPr>
          <p:cNvPr id="81945" name="Rectangle 147"/>
          <p:cNvSpPr>
            <a:spLocks noGrp="1" noChangeArrowheads="1"/>
          </p:cNvSpPr>
          <p:nvPr>
            <p:ph type="title"/>
          </p:nvPr>
        </p:nvSpPr>
        <p:spPr>
          <a:xfrm>
            <a:off x="2047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MPLS versus IP paths</a:t>
            </a:r>
          </a:p>
        </p:txBody>
      </p:sp>
      <p:sp>
        <p:nvSpPr>
          <p:cNvPr id="23578" name="Freeform 1"/>
          <p:cNvSpPr>
            <a:spLocks/>
          </p:cNvSpPr>
          <p:nvPr/>
        </p:nvSpPr>
        <p:spPr bwMode="auto">
          <a:xfrm>
            <a:off x="3729038" y="1644650"/>
            <a:ext cx="4927600" cy="1735138"/>
          </a:xfrm>
          <a:custGeom>
            <a:avLst/>
            <a:gdLst>
              <a:gd name="T0" fmla="*/ 0 w 4927600"/>
              <a:gd name="T1" fmla="*/ 0 h 1734711"/>
              <a:gd name="T2" fmla="*/ 1219200 w 4927600"/>
              <a:gd name="T3" fmla="*/ 732600 h 1734711"/>
              <a:gd name="T4" fmla="*/ 2739004 w 4927600"/>
              <a:gd name="T5" fmla="*/ 724195 h 1734711"/>
              <a:gd name="T6" fmla="*/ 4027115 w 4927600"/>
              <a:gd name="T7" fmla="*/ 1737274 h 1734711"/>
              <a:gd name="T8" fmla="*/ 4927600 w 4927600"/>
              <a:gd name="T9" fmla="*/ 1719578 h 17347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27600" h="1734711">
                <a:moveTo>
                  <a:pt x="0" y="0"/>
                </a:moveTo>
                <a:lnTo>
                  <a:pt x="1219200" y="731520"/>
                </a:lnTo>
                <a:lnTo>
                  <a:pt x="2739004" y="723127"/>
                </a:lnTo>
                <a:lnTo>
                  <a:pt x="4027115" y="1734711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3579" name="Freeform 149"/>
          <p:cNvSpPr>
            <a:spLocks/>
          </p:cNvSpPr>
          <p:nvPr/>
        </p:nvSpPr>
        <p:spPr bwMode="auto">
          <a:xfrm>
            <a:off x="3576639" y="2528889"/>
            <a:ext cx="5038725" cy="1036637"/>
          </a:xfrm>
          <a:custGeom>
            <a:avLst/>
            <a:gdLst>
              <a:gd name="T0" fmla="*/ 0 w 5039360"/>
              <a:gd name="T1" fmla="*/ 376610 h 1036320"/>
              <a:gd name="T2" fmla="*/ 1248738 w 5039360"/>
              <a:gd name="T3" fmla="*/ 0 h 1036320"/>
              <a:gd name="T4" fmla="*/ 2203052 w 5039360"/>
              <a:gd name="T5" fmla="*/ 1038222 h 1036320"/>
              <a:gd name="T6" fmla="*/ 5035550 w 5039360"/>
              <a:gd name="T7" fmla="*/ 1038222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grpSp>
        <p:nvGrpSpPr>
          <p:cNvPr id="23580" name="Group 62"/>
          <p:cNvGrpSpPr>
            <a:grpSpLocks/>
          </p:cNvGrpSpPr>
          <p:nvPr/>
        </p:nvGrpSpPr>
        <p:grpSpPr bwMode="auto">
          <a:xfrm>
            <a:off x="8264526" y="4375150"/>
            <a:ext cx="766763" cy="433388"/>
            <a:chOff x="589" y="1281"/>
            <a:chExt cx="483" cy="273"/>
          </a:xfrm>
        </p:grpSpPr>
        <p:sp>
          <p:nvSpPr>
            <p:cNvPr id="81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3608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3609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23581" name="TextBox 2"/>
          <p:cNvSpPr txBox="1">
            <a:spLocks noChangeArrowheads="1"/>
          </p:cNvSpPr>
          <p:nvPr/>
        </p:nvSpPr>
        <p:spPr bwMode="auto">
          <a:xfrm>
            <a:off x="9139238" y="4343400"/>
            <a:ext cx="901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lnSpc>
                <a:spcPts val="1800"/>
              </a:lnSpc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IP-only</a:t>
            </a:r>
          </a:p>
          <a:p>
            <a:pPr>
              <a:lnSpc>
                <a:spcPts val="1800"/>
              </a:lnSpc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23582" name="Rectangle 3"/>
          <p:cNvSpPr txBox="1">
            <a:spLocks noChangeArrowheads="1"/>
          </p:cNvSpPr>
          <p:nvPr/>
        </p:nvSpPr>
        <p:spPr bwMode="auto">
          <a:xfrm>
            <a:off x="2057401" y="3967163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IP routing: 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path to destination determined by destination address alone</a:t>
            </a:r>
          </a:p>
        </p:txBody>
      </p:sp>
      <p:pic>
        <p:nvPicPr>
          <p:cNvPr id="2358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960439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84" name="Group 34"/>
          <p:cNvGrpSpPr>
            <a:grpSpLocks/>
          </p:cNvGrpSpPr>
          <p:nvPr/>
        </p:nvGrpSpPr>
        <p:grpSpPr bwMode="auto">
          <a:xfrm>
            <a:off x="8278813" y="5159375"/>
            <a:ext cx="766762" cy="433388"/>
            <a:chOff x="3600" y="219"/>
            <a:chExt cx="360" cy="175"/>
          </a:xfrm>
        </p:grpSpPr>
        <p:sp>
          <p:nvSpPr>
            <p:cNvPr id="81958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59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60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61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962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3595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968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69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70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3596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965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66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67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23585" name="TextBox 236"/>
          <p:cNvSpPr txBox="1">
            <a:spLocks noChangeArrowheads="1"/>
          </p:cNvSpPr>
          <p:nvPr/>
        </p:nvSpPr>
        <p:spPr bwMode="auto">
          <a:xfrm>
            <a:off x="9112251" y="5121275"/>
            <a:ext cx="13255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lnSpc>
                <a:spcPts val="1800"/>
              </a:lnSpc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MPLS and </a:t>
            </a:r>
          </a:p>
          <a:p>
            <a:pPr>
              <a:lnSpc>
                <a:spcPts val="1800"/>
              </a:lnSpc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IP router</a:t>
            </a:r>
          </a:p>
        </p:txBody>
      </p:sp>
      <p:sp>
        <p:nvSpPr>
          <p:cNvPr id="23586" name="Rectangle 3"/>
          <p:cNvSpPr txBox="1">
            <a:spLocks noChangeArrowheads="1"/>
          </p:cNvSpPr>
          <p:nvPr/>
        </p:nvSpPr>
        <p:spPr bwMode="auto">
          <a:xfrm>
            <a:off x="2020888" y="5078413"/>
            <a:ext cx="6196012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MPLS routing: </a:t>
            </a:r>
            <a:r>
              <a:rPr lang="en-US" sz="2800" i="0">
                <a:solidFill>
                  <a:srgbClr val="000000"/>
                </a:solidFill>
                <a:latin typeface="Gill Sans MT" pitchFamily="34" charset="0"/>
              </a:rPr>
              <a:t>path to destination can be based on source 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and</a:t>
            </a:r>
            <a:r>
              <a:rPr lang="en-US" sz="2800" i="0">
                <a:solidFill>
                  <a:srgbClr val="000000"/>
                </a:solidFill>
                <a:latin typeface="Gill Sans MT" pitchFamily="34" charset="0"/>
              </a:rPr>
              <a:t> dest. address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solidFill>
                  <a:srgbClr val="C00000"/>
                </a:solidFill>
                <a:latin typeface="Gill Sans MT" pitchFamily="34" charset="0"/>
              </a:rPr>
              <a:t>fast reroute: 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precompute backup routes in case of link failure</a:t>
            </a:r>
          </a:p>
        </p:txBody>
      </p:sp>
      <p:sp>
        <p:nvSpPr>
          <p:cNvPr id="23587" name="Oval 3"/>
          <p:cNvSpPr>
            <a:spLocks noChangeArrowheads="1"/>
          </p:cNvSpPr>
          <p:nvPr/>
        </p:nvSpPr>
        <p:spPr bwMode="auto">
          <a:xfrm rot="2263392">
            <a:off x="5092701" y="2000250"/>
            <a:ext cx="161925" cy="11445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id-ID">
              <a:solidFill>
                <a:srgbClr val="000000"/>
              </a:solidFill>
            </a:endParaRPr>
          </a:p>
        </p:txBody>
      </p:sp>
      <p:cxnSp>
        <p:nvCxnSpPr>
          <p:cNvPr id="81956" name="Straight Connector 5"/>
          <p:cNvCxnSpPr>
            <a:cxnSpLocks noChangeShapeType="1"/>
            <a:stCxn id="23587" idx="0"/>
          </p:cNvCxnSpPr>
          <p:nvPr/>
        </p:nvCxnSpPr>
        <p:spPr bwMode="auto">
          <a:xfrm flipV="1">
            <a:off x="5524500" y="1749425"/>
            <a:ext cx="203200" cy="369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89" name="TextBox 6"/>
          <p:cNvSpPr txBox="1">
            <a:spLocks noChangeArrowheads="1"/>
          </p:cNvSpPr>
          <p:nvPr/>
        </p:nvSpPr>
        <p:spPr bwMode="auto">
          <a:xfrm>
            <a:off x="5659438" y="1331913"/>
            <a:ext cx="4749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entry router (R4)  can use 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different</a:t>
            </a: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 MPLS routes to A based, e.g., on source address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latin typeface="Arial" pitchFamily="34" charset="0"/>
              </a:rPr>
              <a:t>5-</a:t>
            </a:r>
            <a:fld id="{BAE3C05A-3F48-4622-82A2-8FC1992D7E2E}" type="slidenum">
              <a:rPr lang="en-US" sz="1200" i="0">
                <a:latin typeface="Arial" pitchFamily="34" charset="0"/>
              </a:rPr>
              <a:pPr>
                <a:defRPr/>
              </a:pPr>
              <a:t>3</a:t>
            </a:fld>
            <a:endParaRPr lang="en-US" sz="1200" i="0">
              <a:latin typeface="Arial" pitchFamily="34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2189" y="1276350"/>
            <a:ext cx="7519987" cy="2133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dominant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wired LAN technology: </a:t>
            </a:r>
          </a:p>
          <a:p>
            <a:pPr>
              <a:defRPr/>
            </a:pPr>
            <a:r>
              <a:rPr lang="en-US" sz="2400">
                <a:ea typeface="ＭＳ Ｐゴシック" pitchFamily="34" charset="-128"/>
              </a:rPr>
              <a:t>cheap $20 for NIC</a:t>
            </a:r>
          </a:p>
          <a:p>
            <a:pPr>
              <a:defRPr/>
            </a:pPr>
            <a:r>
              <a:rPr lang="en-US" sz="2400">
                <a:ea typeface="ＭＳ Ｐゴシック" pitchFamily="34" charset="-128"/>
              </a:rPr>
              <a:t>first widely used LAN technology</a:t>
            </a:r>
          </a:p>
          <a:p>
            <a:pPr>
              <a:defRPr/>
            </a:pPr>
            <a:r>
              <a:rPr lang="en-US" sz="2400">
                <a:ea typeface="ＭＳ Ｐゴシック" pitchFamily="34" charset="-128"/>
              </a:rPr>
              <a:t>simpler, cheaper than token LANs and ATM</a:t>
            </a:r>
          </a:p>
          <a:p>
            <a:pPr>
              <a:defRPr/>
            </a:pPr>
            <a:r>
              <a:rPr lang="en-US" sz="2400">
                <a:ea typeface="ＭＳ Ｐゴシック" pitchFamily="34" charset="-128"/>
              </a:rPr>
              <a:t>kept up with speed race: 10 Mbps – 10 Gbps </a:t>
            </a:r>
            <a:endParaRPr lang="en-US">
              <a:ea typeface="ＭＳ Ｐゴシック" pitchFamily="34" charset="-128"/>
            </a:endParaRPr>
          </a:p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pic>
        <p:nvPicPr>
          <p:cNvPr id="28678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1" y="3635376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5813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>
                <a:latin typeface="Arial" pitchFamily="34" charset="0"/>
                <a:cs typeface="Arial" pitchFamily="34" charset="0"/>
              </a:rPr>
              <a:t>Metcalfe</a:t>
            </a:r>
            <a:r>
              <a:rPr lang="ja-JP" altLang="en-US" sz="18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800">
                <a:latin typeface="Arial" pitchFamily="34" charset="0"/>
                <a:cs typeface="Arial" pitchFamily="34" charset="0"/>
              </a:rPr>
              <a:t>s Ethernet sketch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80" name="Picture 24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4" y="877889"/>
            <a:ext cx="19700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404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201CCBFD-888C-4A1B-A9AD-FE29E1920972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30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4580" name="Freeform 2"/>
          <p:cNvSpPr>
            <a:spLocks/>
          </p:cNvSpPr>
          <p:nvPr/>
        </p:nvSpPr>
        <p:spPr bwMode="auto">
          <a:xfrm>
            <a:off x="3278188" y="5278438"/>
            <a:ext cx="2462212" cy="419100"/>
          </a:xfrm>
          <a:custGeom>
            <a:avLst/>
            <a:gdLst>
              <a:gd name="T0" fmla="*/ 2147483647 w 1551"/>
              <a:gd name="T1" fmla="*/ 2147483647 h 264"/>
              <a:gd name="T2" fmla="*/ 0 w 1551"/>
              <a:gd name="T3" fmla="*/ 2147483647 h 264"/>
              <a:gd name="T4" fmla="*/ 2147483647 w 1551"/>
              <a:gd name="T5" fmla="*/ 2147483647 h 264"/>
              <a:gd name="T6" fmla="*/ 2147483647 w 1551"/>
              <a:gd name="T7" fmla="*/ 0 h 264"/>
              <a:gd name="T8" fmla="*/ 2147483647 w 1551"/>
              <a:gd name="T9" fmla="*/ 2147483647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1" h="264">
                <a:moveTo>
                  <a:pt x="1263" y="8"/>
                </a:moveTo>
                <a:lnTo>
                  <a:pt x="0" y="264"/>
                </a:lnTo>
                <a:lnTo>
                  <a:pt x="1536" y="264"/>
                </a:lnTo>
                <a:lnTo>
                  <a:pt x="1551" y="0"/>
                </a:lnTo>
                <a:lnTo>
                  <a:pt x="1263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581" name="Freeform 3"/>
          <p:cNvSpPr>
            <a:spLocks/>
          </p:cNvSpPr>
          <p:nvPr/>
        </p:nvSpPr>
        <p:spPr bwMode="auto">
          <a:xfrm>
            <a:off x="6016626" y="5326063"/>
            <a:ext cx="2447925" cy="577850"/>
          </a:xfrm>
          <a:custGeom>
            <a:avLst/>
            <a:gdLst>
              <a:gd name="T0" fmla="*/ 2147483647 w 1542"/>
              <a:gd name="T1" fmla="*/ 2147483647 h 364"/>
              <a:gd name="T2" fmla="*/ 0 w 1542"/>
              <a:gd name="T3" fmla="*/ 2147483647 h 364"/>
              <a:gd name="T4" fmla="*/ 2147483647 w 1542"/>
              <a:gd name="T5" fmla="*/ 2147483647 h 364"/>
              <a:gd name="T6" fmla="*/ 2147483647 w 1542"/>
              <a:gd name="T7" fmla="*/ 0 h 364"/>
              <a:gd name="T8" fmla="*/ 2147483647 w 1542"/>
              <a:gd name="T9" fmla="*/ 2147483647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364">
                <a:moveTo>
                  <a:pt x="839" y="8"/>
                </a:moveTo>
                <a:lnTo>
                  <a:pt x="0" y="364"/>
                </a:lnTo>
                <a:lnTo>
                  <a:pt x="1542" y="364"/>
                </a:lnTo>
                <a:lnTo>
                  <a:pt x="1127" y="0"/>
                </a:lnTo>
                <a:lnTo>
                  <a:pt x="839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3408364" y="3106738"/>
            <a:ext cx="2433637" cy="798512"/>
          </a:xfrm>
          <a:custGeom>
            <a:avLst/>
            <a:gdLst>
              <a:gd name="T0" fmla="*/ 2147483647 w 1533"/>
              <a:gd name="T1" fmla="*/ 2147483647 h 503"/>
              <a:gd name="T2" fmla="*/ 2147483647 w 1533"/>
              <a:gd name="T3" fmla="*/ 0 h 503"/>
              <a:gd name="T4" fmla="*/ 0 w 1533"/>
              <a:gd name="T5" fmla="*/ 0 h 503"/>
              <a:gd name="T6" fmla="*/ 2147483647 w 1533"/>
              <a:gd name="T7" fmla="*/ 2147483647 h 503"/>
              <a:gd name="T8" fmla="*/ 2147483647 w 1533"/>
              <a:gd name="T9" fmla="*/ 2147483647 h 5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3" h="503">
                <a:moveTo>
                  <a:pt x="808" y="503"/>
                </a:moveTo>
                <a:lnTo>
                  <a:pt x="1533" y="0"/>
                </a:lnTo>
                <a:lnTo>
                  <a:pt x="0" y="0"/>
                </a:lnTo>
                <a:lnTo>
                  <a:pt x="685" y="481"/>
                </a:lnTo>
                <a:lnTo>
                  <a:pt x="808" y="5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583" name="Freeform 5"/>
          <p:cNvSpPr>
            <a:spLocks/>
          </p:cNvSpPr>
          <p:nvPr/>
        </p:nvSpPr>
        <p:spPr bwMode="auto">
          <a:xfrm>
            <a:off x="6076951" y="3416301"/>
            <a:ext cx="2589213" cy="511175"/>
          </a:xfrm>
          <a:custGeom>
            <a:avLst/>
            <a:gdLst>
              <a:gd name="T0" fmla="*/ 2147483647 w 1631"/>
              <a:gd name="T1" fmla="*/ 2147483647 h 322"/>
              <a:gd name="T2" fmla="*/ 2147483647 w 1631"/>
              <a:gd name="T3" fmla="*/ 0 h 322"/>
              <a:gd name="T4" fmla="*/ 2147483647 w 1631"/>
              <a:gd name="T5" fmla="*/ 0 h 322"/>
              <a:gd name="T6" fmla="*/ 0 w 1631"/>
              <a:gd name="T7" fmla="*/ 2147483647 h 322"/>
              <a:gd name="T8" fmla="*/ 2147483647 w 1631"/>
              <a:gd name="T9" fmla="*/ 2147483647 h 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1" h="322">
                <a:moveTo>
                  <a:pt x="123" y="322"/>
                </a:moveTo>
                <a:lnTo>
                  <a:pt x="1631" y="0"/>
                </a:lnTo>
                <a:lnTo>
                  <a:pt x="89" y="0"/>
                </a:lnTo>
                <a:lnTo>
                  <a:pt x="0" y="300"/>
                </a:lnTo>
                <a:lnTo>
                  <a:pt x="123" y="32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24584" name="Group 6"/>
          <p:cNvGrpSpPr>
            <a:grpSpLocks/>
          </p:cNvGrpSpPr>
          <p:nvPr/>
        </p:nvGrpSpPr>
        <p:grpSpPr bwMode="auto">
          <a:xfrm>
            <a:off x="7107238" y="4924425"/>
            <a:ext cx="766762" cy="433388"/>
            <a:chOff x="3600" y="219"/>
            <a:chExt cx="360" cy="175"/>
          </a:xfrm>
        </p:grpSpPr>
        <p:sp>
          <p:nvSpPr>
            <p:cNvPr id="84105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106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107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108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109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4718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15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16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17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4719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112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13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14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4585" name="Group 20"/>
          <p:cNvGrpSpPr>
            <a:grpSpLocks/>
          </p:cNvGrpSpPr>
          <p:nvPr/>
        </p:nvGrpSpPr>
        <p:grpSpPr bwMode="auto">
          <a:xfrm>
            <a:off x="5281613" y="4919664"/>
            <a:ext cx="766762" cy="433387"/>
            <a:chOff x="3600" y="219"/>
            <a:chExt cx="360" cy="175"/>
          </a:xfrm>
        </p:grpSpPr>
        <p:sp>
          <p:nvSpPr>
            <p:cNvPr id="84092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93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94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95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96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4705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02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03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04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4706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99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00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01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4586" name="Group 34"/>
          <p:cNvGrpSpPr>
            <a:grpSpLocks/>
          </p:cNvGrpSpPr>
          <p:nvPr/>
        </p:nvGrpSpPr>
        <p:grpSpPr bwMode="auto">
          <a:xfrm>
            <a:off x="5635626" y="3902075"/>
            <a:ext cx="766763" cy="433388"/>
            <a:chOff x="3600" y="219"/>
            <a:chExt cx="360" cy="175"/>
          </a:xfrm>
        </p:grpSpPr>
        <p:sp>
          <p:nvSpPr>
            <p:cNvPr id="84079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80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81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82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83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4692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89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90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91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4693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86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87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88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4587" name="Group 48"/>
          <p:cNvGrpSpPr>
            <a:grpSpLocks/>
          </p:cNvGrpSpPr>
          <p:nvPr/>
        </p:nvGrpSpPr>
        <p:grpSpPr bwMode="auto">
          <a:xfrm>
            <a:off x="4208463" y="3897314"/>
            <a:ext cx="766762" cy="433387"/>
            <a:chOff x="3600" y="219"/>
            <a:chExt cx="360" cy="175"/>
          </a:xfrm>
        </p:grpSpPr>
        <p:sp>
          <p:nvSpPr>
            <p:cNvPr id="84066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67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68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69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70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4679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76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77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78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4680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73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74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75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4588" name="Group 62"/>
          <p:cNvGrpSpPr>
            <a:grpSpLocks/>
          </p:cNvGrpSpPr>
          <p:nvPr/>
        </p:nvGrpSpPr>
        <p:grpSpPr bwMode="auto">
          <a:xfrm>
            <a:off x="2689226" y="3190875"/>
            <a:ext cx="766763" cy="433388"/>
            <a:chOff x="589" y="1281"/>
            <a:chExt cx="483" cy="273"/>
          </a:xfrm>
        </p:grpSpPr>
        <p:sp>
          <p:nvSpPr>
            <p:cNvPr id="84053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54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55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56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57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4666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6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6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65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4667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60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61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62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3981" name="Line 76"/>
          <p:cNvSpPr>
            <a:spLocks noChangeShapeType="1"/>
          </p:cNvSpPr>
          <p:nvPr/>
        </p:nvSpPr>
        <p:spPr bwMode="auto">
          <a:xfrm>
            <a:off x="3459163" y="3433764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2" name="Line 77"/>
          <p:cNvSpPr>
            <a:spLocks noChangeShapeType="1"/>
          </p:cNvSpPr>
          <p:nvPr/>
        </p:nvSpPr>
        <p:spPr bwMode="auto">
          <a:xfrm flipV="1">
            <a:off x="3506789" y="4138613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3" name="Line 78"/>
          <p:cNvSpPr>
            <a:spLocks noChangeShapeType="1"/>
          </p:cNvSpPr>
          <p:nvPr/>
        </p:nvSpPr>
        <p:spPr bwMode="auto">
          <a:xfrm flipV="1">
            <a:off x="4973638" y="4138613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4" name="Line 79"/>
          <p:cNvSpPr>
            <a:spLocks noChangeShapeType="1"/>
          </p:cNvSpPr>
          <p:nvPr/>
        </p:nvSpPr>
        <p:spPr bwMode="auto">
          <a:xfrm>
            <a:off x="4821239" y="4300539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5" name="Line 80"/>
          <p:cNvSpPr>
            <a:spLocks noChangeShapeType="1"/>
          </p:cNvSpPr>
          <p:nvPr/>
        </p:nvSpPr>
        <p:spPr bwMode="auto">
          <a:xfrm>
            <a:off x="6078539" y="51768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6" name="Line 81"/>
          <p:cNvSpPr>
            <a:spLocks noChangeShapeType="1"/>
          </p:cNvSpPr>
          <p:nvPr/>
        </p:nvSpPr>
        <p:spPr bwMode="auto">
          <a:xfrm>
            <a:off x="6364288" y="4252914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7" name="Line 82"/>
          <p:cNvSpPr>
            <a:spLocks noChangeShapeType="1"/>
          </p:cNvSpPr>
          <p:nvPr/>
        </p:nvSpPr>
        <p:spPr bwMode="auto">
          <a:xfrm>
            <a:off x="7878764" y="5157788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8" name="Text Box 83"/>
          <p:cNvSpPr txBox="1">
            <a:spLocks noChangeArrowheads="1"/>
          </p:cNvSpPr>
          <p:nvPr/>
        </p:nvSpPr>
        <p:spPr bwMode="auto">
          <a:xfrm>
            <a:off x="7327900" y="53578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R1</a:t>
            </a:r>
          </a:p>
        </p:txBody>
      </p:sp>
      <p:sp>
        <p:nvSpPr>
          <p:cNvPr id="83989" name="Text Box 84"/>
          <p:cNvSpPr txBox="1">
            <a:spLocks noChangeArrowheads="1"/>
          </p:cNvSpPr>
          <p:nvPr/>
        </p:nvSpPr>
        <p:spPr bwMode="auto">
          <a:xfrm>
            <a:off x="5464175" y="53355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83990" name="Text Box 85"/>
          <p:cNvSpPr txBox="1">
            <a:spLocks noChangeArrowheads="1"/>
          </p:cNvSpPr>
          <p:nvPr/>
        </p:nvSpPr>
        <p:spPr bwMode="auto">
          <a:xfrm>
            <a:off x="7386638" y="3956051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83991" name="Text Box 86"/>
          <p:cNvSpPr txBox="1">
            <a:spLocks noChangeArrowheads="1"/>
          </p:cNvSpPr>
          <p:nvPr/>
        </p:nvSpPr>
        <p:spPr bwMode="auto">
          <a:xfrm>
            <a:off x="5849938" y="4333876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sp>
        <p:nvSpPr>
          <p:cNvPr id="83992" name="Text Box 87"/>
          <p:cNvSpPr txBox="1">
            <a:spLocks noChangeArrowheads="1"/>
          </p:cNvSpPr>
          <p:nvPr/>
        </p:nvSpPr>
        <p:spPr bwMode="auto">
          <a:xfrm>
            <a:off x="4375150" y="43513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  <p:grpSp>
        <p:nvGrpSpPr>
          <p:cNvPr id="24601" name="Group 88"/>
          <p:cNvGrpSpPr>
            <a:grpSpLocks/>
          </p:cNvGrpSpPr>
          <p:nvPr/>
        </p:nvGrpSpPr>
        <p:grpSpPr bwMode="auto">
          <a:xfrm>
            <a:off x="2735263" y="4137025"/>
            <a:ext cx="766762" cy="433388"/>
            <a:chOff x="589" y="1281"/>
            <a:chExt cx="483" cy="273"/>
          </a:xfrm>
        </p:grpSpPr>
        <p:sp>
          <p:nvSpPr>
            <p:cNvPr id="84040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41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42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43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44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4653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50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51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52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4654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47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48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49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3994" name="Text Box 102"/>
          <p:cNvSpPr txBox="1">
            <a:spLocks noChangeArrowheads="1"/>
          </p:cNvSpPr>
          <p:nvPr/>
        </p:nvSpPr>
        <p:spPr bwMode="auto">
          <a:xfrm>
            <a:off x="2927350" y="45704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83995" name="Text Box 103"/>
          <p:cNvSpPr txBox="1">
            <a:spLocks noChangeArrowheads="1"/>
          </p:cNvSpPr>
          <p:nvPr/>
        </p:nvSpPr>
        <p:spPr bwMode="auto">
          <a:xfrm>
            <a:off x="7807326" y="48974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3996" name="Text Box 104"/>
          <p:cNvSpPr txBox="1">
            <a:spLocks noChangeArrowheads="1"/>
          </p:cNvSpPr>
          <p:nvPr/>
        </p:nvSpPr>
        <p:spPr bwMode="auto">
          <a:xfrm>
            <a:off x="6448426" y="416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83997" name="Text Box 105"/>
          <p:cNvSpPr txBox="1">
            <a:spLocks noChangeArrowheads="1"/>
          </p:cNvSpPr>
          <p:nvPr/>
        </p:nvSpPr>
        <p:spPr bwMode="auto">
          <a:xfrm>
            <a:off x="6373814" y="3889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3998" name="Line 106"/>
          <p:cNvSpPr>
            <a:spLocks noChangeShapeType="1"/>
          </p:cNvSpPr>
          <p:nvPr/>
        </p:nvSpPr>
        <p:spPr bwMode="auto">
          <a:xfrm>
            <a:off x="6407151" y="4129088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99" name="Text Box 107"/>
          <p:cNvSpPr txBox="1">
            <a:spLocks noChangeArrowheads="1"/>
          </p:cNvSpPr>
          <p:nvPr/>
        </p:nvSpPr>
        <p:spPr bwMode="auto">
          <a:xfrm>
            <a:off x="4935539" y="3876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4000" name="Text Box 108"/>
          <p:cNvSpPr txBox="1">
            <a:spLocks noChangeArrowheads="1"/>
          </p:cNvSpPr>
          <p:nvPr/>
        </p:nvSpPr>
        <p:spPr bwMode="auto">
          <a:xfrm>
            <a:off x="8540750" y="497522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84001" name="Text Box 109"/>
          <p:cNvSpPr txBox="1">
            <a:spLocks noChangeArrowheads="1"/>
          </p:cNvSpPr>
          <p:nvPr/>
        </p:nvSpPr>
        <p:spPr bwMode="auto">
          <a:xfrm>
            <a:off x="2890838" y="36210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grpSp>
        <p:nvGrpSpPr>
          <p:cNvPr id="24610" name="Group 110"/>
          <p:cNvGrpSpPr>
            <a:grpSpLocks/>
          </p:cNvGrpSpPr>
          <p:nvPr/>
        </p:nvGrpSpPr>
        <p:grpSpPr bwMode="auto">
          <a:xfrm>
            <a:off x="6419850" y="5343525"/>
            <a:ext cx="2546350" cy="922338"/>
            <a:chOff x="679" y="3270"/>
            <a:chExt cx="1604" cy="581"/>
          </a:xfrm>
        </p:grpSpPr>
        <p:sp>
          <p:nvSpPr>
            <p:cNvPr id="84033" name="Rectangle 111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4" name="Text Box 112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>
                  <a:solidFill>
                    <a:srgbClr val="000000"/>
                  </a:solidFill>
                  <a:latin typeface="Arial" charset="0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>
                  <a:solidFill>
                    <a:srgbClr val="000000"/>
                  </a:solidFill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84035" name="Line 113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6" name="Text Box 114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</a:rPr>
                <a:t> 6        -      A       0</a:t>
              </a:r>
            </a:p>
          </p:txBody>
        </p:sp>
        <p:sp>
          <p:nvSpPr>
            <p:cNvPr id="84037" name="Line 115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8" name="Line 116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9" name="Line 117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4611" name="Group 118"/>
          <p:cNvGrpSpPr>
            <a:grpSpLocks/>
          </p:cNvGrpSpPr>
          <p:nvPr/>
        </p:nvGrpSpPr>
        <p:grpSpPr bwMode="auto">
          <a:xfrm>
            <a:off x="6153150" y="2212975"/>
            <a:ext cx="2546350" cy="1239838"/>
            <a:chOff x="3494" y="291"/>
            <a:chExt cx="1604" cy="781"/>
          </a:xfrm>
        </p:grpSpPr>
        <p:sp>
          <p:nvSpPr>
            <p:cNvPr id="84025" name="Rectangle 119"/>
            <p:cNvSpPr>
              <a:spLocks noChangeArrowheads="1"/>
            </p:cNvSpPr>
            <p:nvPr/>
          </p:nvSpPr>
          <p:spPr bwMode="auto">
            <a:xfrm>
              <a:off x="3525" y="317"/>
              <a:ext cx="1533" cy="7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6" name="Text Box 120"/>
            <p:cNvSpPr txBox="1">
              <a:spLocks noChangeArrowheads="1"/>
            </p:cNvSpPr>
            <p:nvPr/>
          </p:nvSpPr>
          <p:spPr bwMode="auto">
            <a:xfrm>
              <a:off x="3494" y="291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>
                  <a:solidFill>
                    <a:srgbClr val="000000"/>
                  </a:solidFill>
                  <a:latin typeface="Arial" charset="0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>
                  <a:solidFill>
                    <a:srgbClr val="000000"/>
                  </a:solidFill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84027" name="Line 121"/>
            <p:cNvSpPr>
              <a:spLocks noChangeShapeType="1"/>
            </p:cNvSpPr>
            <p:nvPr/>
          </p:nvSpPr>
          <p:spPr bwMode="auto">
            <a:xfrm>
              <a:off x="3534" y="605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8" name="Text Box 122"/>
            <p:cNvSpPr txBox="1">
              <a:spLocks noChangeArrowheads="1"/>
            </p:cNvSpPr>
            <p:nvPr/>
          </p:nvSpPr>
          <p:spPr bwMode="auto">
            <a:xfrm>
              <a:off x="3545" y="609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</a:rPr>
                <a:t>10      6      A       1</a:t>
              </a:r>
            </a:p>
          </p:txBody>
        </p:sp>
        <p:sp>
          <p:nvSpPr>
            <p:cNvPr id="84029" name="Line 123"/>
            <p:cNvSpPr>
              <a:spLocks noChangeShapeType="1"/>
            </p:cNvSpPr>
            <p:nvPr/>
          </p:nvSpPr>
          <p:spPr bwMode="auto">
            <a:xfrm>
              <a:off x="3857" y="324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0" name="Text Box 124"/>
            <p:cNvSpPr txBox="1">
              <a:spLocks noChangeArrowheads="1"/>
            </p:cNvSpPr>
            <p:nvPr/>
          </p:nvSpPr>
          <p:spPr bwMode="auto">
            <a:xfrm>
              <a:off x="3540" y="830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</a:rPr>
                <a:t>12      9      D       0</a:t>
              </a:r>
            </a:p>
          </p:txBody>
        </p:sp>
        <p:sp>
          <p:nvSpPr>
            <p:cNvPr id="84031" name="Line 125"/>
            <p:cNvSpPr>
              <a:spLocks noChangeShapeType="1"/>
            </p:cNvSpPr>
            <p:nvPr/>
          </p:nvSpPr>
          <p:spPr bwMode="auto">
            <a:xfrm>
              <a:off x="4215" y="335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2" name="Line 126"/>
            <p:cNvSpPr>
              <a:spLocks noChangeShapeType="1"/>
            </p:cNvSpPr>
            <p:nvPr/>
          </p:nvSpPr>
          <p:spPr bwMode="auto">
            <a:xfrm>
              <a:off x="4573" y="329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4004" name="Rectangle 127"/>
          <p:cNvSpPr>
            <a:spLocks noChangeArrowheads="1"/>
          </p:cNvSpPr>
          <p:nvPr/>
        </p:nvSpPr>
        <p:spPr bwMode="auto">
          <a:xfrm>
            <a:off x="3367089" y="1651000"/>
            <a:ext cx="2433637" cy="1435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4005" name="Text Box 128"/>
          <p:cNvSpPr txBox="1">
            <a:spLocks noChangeArrowheads="1"/>
          </p:cNvSpPr>
          <p:nvPr/>
        </p:nvSpPr>
        <p:spPr bwMode="auto">
          <a:xfrm>
            <a:off x="3317875" y="1609725"/>
            <a:ext cx="2546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  in         out                 out</a:t>
            </a:r>
          </a:p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label     label   dest    interface</a:t>
            </a:r>
          </a:p>
        </p:txBody>
      </p:sp>
      <p:sp>
        <p:nvSpPr>
          <p:cNvPr id="84006" name="Line 129"/>
          <p:cNvSpPr>
            <a:spLocks noChangeShapeType="1"/>
          </p:cNvSpPr>
          <p:nvPr/>
        </p:nvSpPr>
        <p:spPr bwMode="auto">
          <a:xfrm>
            <a:off x="3381376" y="2108200"/>
            <a:ext cx="239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4007" name="Text Box 130"/>
          <p:cNvSpPr txBox="1">
            <a:spLocks noChangeArrowheads="1"/>
          </p:cNvSpPr>
          <p:nvPr/>
        </p:nvSpPr>
        <p:spPr bwMode="auto">
          <a:xfrm>
            <a:off x="3398838" y="2114551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        10      A       0</a:t>
            </a:r>
          </a:p>
        </p:txBody>
      </p:sp>
      <p:sp>
        <p:nvSpPr>
          <p:cNvPr id="84008" name="Line 131"/>
          <p:cNvSpPr>
            <a:spLocks noChangeShapeType="1"/>
          </p:cNvSpPr>
          <p:nvPr/>
        </p:nvSpPr>
        <p:spPr bwMode="auto">
          <a:xfrm>
            <a:off x="3894139" y="1662114"/>
            <a:ext cx="1587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4009" name="Text Box 132"/>
          <p:cNvSpPr txBox="1">
            <a:spLocks noChangeArrowheads="1"/>
          </p:cNvSpPr>
          <p:nvPr/>
        </p:nvSpPr>
        <p:spPr bwMode="auto">
          <a:xfrm>
            <a:off x="3389313" y="2455863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        12      D       0</a:t>
            </a:r>
          </a:p>
        </p:txBody>
      </p:sp>
      <p:sp>
        <p:nvSpPr>
          <p:cNvPr id="84010" name="Line 133"/>
          <p:cNvSpPr>
            <a:spLocks noChangeShapeType="1"/>
          </p:cNvSpPr>
          <p:nvPr/>
        </p:nvSpPr>
        <p:spPr bwMode="auto">
          <a:xfrm>
            <a:off x="4462464" y="1658938"/>
            <a:ext cx="158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4011" name="Line 134"/>
          <p:cNvSpPr>
            <a:spLocks noChangeShapeType="1"/>
          </p:cNvSpPr>
          <p:nvPr/>
        </p:nvSpPr>
        <p:spPr bwMode="auto">
          <a:xfrm>
            <a:off x="5030789" y="1670051"/>
            <a:ext cx="1587" cy="140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4012" name="Text Box 135"/>
          <p:cNvSpPr txBox="1">
            <a:spLocks noChangeArrowheads="1"/>
          </p:cNvSpPr>
          <p:nvPr/>
        </p:nvSpPr>
        <p:spPr bwMode="auto">
          <a:xfrm>
            <a:off x="4859339" y="41989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grpSp>
        <p:nvGrpSpPr>
          <p:cNvPr id="24621" name="Group 137"/>
          <p:cNvGrpSpPr>
            <a:grpSpLocks/>
          </p:cNvGrpSpPr>
          <p:nvPr/>
        </p:nvGrpSpPr>
        <p:grpSpPr bwMode="auto">
          <a:xfrm>
            <a:off x="3240088" y="5661025"/>
            <a:ext cx="2546350" cy="922338"/>
            <a:chOff x="679" y="3270"/>
            <a:chExt cx="1604" cy="581"/>
          </a:xfrm>
        </p:grpSpPr>
        <p:sp>
          <p:nvSpPr>
            <p:cNvPr id="84018" name="Rectangle 138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19" name="Text Box 139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>
                  <a:solidFill>
                    <a:srgbClr val="000000"/>
                  </a:solidFill>
                  <a:latin typeface="Arial" charset="0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>
                  <a:solidFill>
                    <a:srgbClr val="000000"/>
                  </a:solidFill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84020" name="Line 140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1" name="Text Box 141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</a:rPr>
                <a:t> 8        6      A       0</a:t>
              </a:r>
            </a:p>
          </p:txBody>
        </p:sp>
        <p:sp>
          <p:nvSpPr>
            <p:cNvPr id="84022" name="Line 142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3" name="Line 143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4" name="Line 144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4014" name="Text Box 145"/>
          <p:cNvSpPr txBox="1">
            <a:spLocks noChangeArrowheads="1"/>
          </p:cNvSpPr>
          <p:nvPr/>
        </p:nvSpPr>
        <p:spPr bwMode="auto">
          <a:xfrm>
            <a:off x="6011864" y="4914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4015" name="Text Box 146"/>
          <p:cNvSpPr txBox="1">
            <a:spLocks noChangeArrowheads="1"/>
          </p:cNvSpPr>
          <p:nvPr/>
        </p:nvSpPr>
        <p:spPr bwMode="auto">
          <a:xfrm>
            <a:off x="3371850" y="2757488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          8      A       1</a:t>
            </a:r>
          </a:p>
        </p:txBody>
      </p:sp>
      <p:sp>
        <p:nvSpPr>
          <p:cNvPr id="84016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MPLS forwarding tables</a:t>
            </a:r>
          </a:p>
        </p:txBody>
      </p:sp>
      <p:pic>
        <p:nvPicPr>
          <p:cNvPr id="24625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020764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latin typeface="Arial" pitchFamily="34" charset="0"/>
              </a:rPr>
              <a:t>5-</a:t>
            </a:r>
            <a:fld id="{E7ECD8CC-272F-446B-A4BB-00E163823AB4}" type="slidenum">
              <a:rPr lang="en-US" sz="1200" i="0">
                <a:latin typeface="Arial" pitchFamily="34" charset="0"/>
              </a:rPr>
              <a:pPr>
                <a:defRPr/>
              </a:pPr>
              <a:t>31</a:t>
            </a:fld>
            <a:endParaRPr lang="en-US" sz="1200" i="0">
              <a:latin typeface="Arial" pitchFamily="34" charset="0"/>
            </a:endParaRPr>
          </a:p>
        </p:txBody>
      </p:sp>
      <p:pic>
        <p:nvPicPr>
          <p:cNvPr id="25604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layer, </a:t>
            </a:r>
            <a:r>
              <a:rPr lang="en-US" sz="4000">
                <a:cs typeface="+mj-cs"/>
              </a:rPr>
              <a:t>LAN</a:t>
            </a:r>
            <a:r>
              <a:rPr lang="en-US"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600200"/>
            <a:ext cx="3922713" cy="4648200"/>
          </a:xfrm>
        </p:spPr>
        <p:txBody>
          <a:bodyPr/>
          <a:lstStyle/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introduction, services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error detection, correction 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multiple access protocols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5.4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cs typeface="+mn-cs"/>
              </a:rPr>
              <a:t>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054475" cy="4648200"/>
          </a:xfrm>
        </p:spPr>
        <p:txBody>
          <a:bodyPr/>
          <a:lstStyle/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5.5</a:t>
            </a:r>
            <a:r>
              <a:rPr lang="en-US" dirty="0">
                <a:cs typeface="+mn-cs"/>
              </a:rPr>
              <a:t> link virtualization: MPLS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5.6 data center networking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5.7</a:t>
            </a:r>
            <a:r>
              <a:rPr lang="en-US" dirty="0">
                <a:cs typeface="+mn-cs"/>
              </a:rPr>
              <a:t> a day in the life of a web request</a:t>
            </a:r>
          </a:p>
          <a:p>
            <a:pPr marL="457200" indent="-457200">
              <a:buNone/>
              <a:defRPr/>
            </a:pPr>
            <a:endParaRPr lang="en-US" sz="2600" dirty="0"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8D4858A9-60B0-4872-A34A-B96B792302F5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32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2070100" y="115889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Data center networks 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139950" y="1320801"/>
            <a:ext cx="8274050" cy="8350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10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s to 100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s of thousands of hosts, often closely coupled, in close proximity:</a:t>
            </a:r>
          </a:p>
          <a:p>
            <a:pPr lvl="1">
              <a:defRPr/>
            </a:pPr>
            <a:r>
              <a:rPr lang="en-US">
                <a:ea typeface="ＭＳ Ｐゴシック" pitchFamily="34" charset="-128"/>
              </a:rPr>
              <a:t>e-business (e.g. Amazon)</a:t>
            </a:r>
          </a:p>
          <a:p>
            <a:pPr lvl="1">
              <a:defRPr/>
            </a:pPr>
            <a:r>
              <a:rPr lang="en-US">
                <a:ea typeface="ＭＳ Ｐゴシック" pitchFamily="34" charset="-128"/>
              </a:rPr>
              <a:t>content-servers (e.g., YouTube, Akamai, Apple, Microsoft)</a:t>
            </a:r>
          </a:p>
          <a:p>
            <a:pPr lvl="1">
              <a:defRPr/>
            </a:pPr>
            <a:r>
              <a:rPr lang="en-US">
                <a:ea typeface="ＭＳ Ｐゴシック" pitchFamily="34" charset="-128"/>
              </a:rPr>
              <a:t>search engines, data mining (e.g., Google)</a:t>
            </a:r>
          </a:p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pic>
        <p:nvPicPr>
          <p:cNvPr id="26630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"/>
          <p:cNvSpPr txBox="1">
            <a:spLocks noChangeArrowheads="1"/>
          </p:cNvSpPr>
          <p:nvPr/>
        </p:nvSpPr>
        <p:spPr bwMode="auto">
          <a:xfrm>
            <a:off x="2208213" y="3522663"/>
            <a:ext cx="4678362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i="0" dirty="0">
                <a:cs typeface="+mn-cs"/>
              </a:rPr>
              <a:t>challenges:</a:t>
            </a:r>
          </a:p>
          <a:p>
            <a:pPr lvl="1">
              <a:defRPr/>
            </a:pPr>
            <a:r>
              <a:rPr lang="en-US" i="0" dirty="0"/>
              <a:t>multiple applications, each serving massive numbers of clients </a:t>
            </a:r>
          </a:p>
          <a:p>
            <a:pPr lvl="1">
              <a:defRPr/>
            </a:pPr>
            <a:r>
              <a:rPr lang="en-US" i="0" dirty="0"/>
              <a:t>managing/balancing load, avoiding processing, networking, data bottlenecks  </a:t>
            </a:r>
          </a:p>
        </p:txBody>
      </p:sp>
      <p:pic>
        <p:nvPicPr>
          <p:cNvPr id="2663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1" y="3603625"/>
            <a:ext cx="352742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TextBox 3"/>
          <p:cNvSpPr txBox="1">
            <a:spLocks noChangeArrowheads="1"/>
          </p:cNvSpPr>
          <p:nvPr/>
        </p:nvSpPr>
        <p:spPr bwMode="auto">
          <a:xfrm>
            <a:off x="6789738" y="6103938"/>
            <a:ext cx="28694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sz="1400" i="0">
                <a:latin typeface="Arial" charset="0"/>
                <a:cs typeface="Arial" charset="0"/>
              </a:rPr>
              <a:t>Inside a 40-ft Microsoft container, </a:t>
            </a:r>
          </a:p>
          <a:p>
            <a:r>
              <a:rPr lang="en-US" sz="1400" i="0">
                <a:latin typeface="Arial" charset="0"/>
                <a:cs typeface="Arial" charset="0"/>
              </a:rPr>
              <a:t>Chicago data center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156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634B98C8-FD7F-4F3C-8A0C-480A560CFC4B}" type="slidenum">
              <a:rPr lang="en-US" sz="1200" i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33</a:t>
            </a:fld>
            <a:endParaRPr 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508" name="Straight Connector 507"/>
          <p:cNvCxnSpPr>
            <a:stCxn id="53" idx="3"/>
            <a:endCxn id="71" idx="1"/>
          </p:cNvCxnSpPr>
          <p:nvPr/>
        </p:nvCxnSpPr>
        <p:spPr>
          <a:xfrm flipH="1">
            <a:off x="3130551" y="4151313"/>
            <a:ext cx="893763" cy="39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4162425" y="40179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H="1">
            <a:off x="6392864" y="4121151"/>
            <a:ext cx="415925" cy="538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7121525" y="40052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56" name="Group 187"/>
          <p:cNvGrpSpPr>
            <a:grpSpLocks/>
          </p:cNvGrpSpPr>
          <p:nvPr/>
        </p:nvGrpSpPr>
        <p:grpSpPr bwMode="auto">
          <a:xfrm>
            <a:off x="3629026" y="3932238"/>
            <a:ext cx="1052513" cy="355600"/>
            <a:chOff x="4410" y="1365"/>
            <a:chExt cx="663" cy="224"/>
          </a:xfrm>
        </p:grpSpPr>
        <p:sp>
          <p:nvSpPr>
            <p:cNvPr id="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7657" name="Group 187"/>
          <p:cNvGrpSpPr>
            <a:grpSpLocks/>
          </p:cNvGrpSpPr>
          <p:nvPr/>
        </p:nvGrpSpPr>
        <p:grpSpPr bwMode="auto">
          <a:xfrm>
            <a:off x="6448426" y="3932238"/>
            <a:ext cx="1052513" cy="355600"/>
            <a:chOff x="4410" y="1365"/>
            <a:chExt cx="663" cy="224"/>
          </a:xfrm>
        </p:grpSpPr>
        <p:sp>
          <p:nvSpPr>
            <p:cNvPr id="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cxnSp>
        <p:nvCxnSpPr>
          <p:cNvPr id="498" name="Straight Connector 497"/>
          <p:cNvCxnSpPr>
            <a:stCxn id="55" idx="0"/>
          </p:cNvCxnSpPr>
          <p:nvPr/>
        </p:nvCxnSpPr>
        <p:spPr>
          <a:xfrm flipH="1" flipV="1">
            <a:off x="3248025" y="3779839"/>
            <a:ext cx="484188" cy="32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H="1">
            <a:off x="7439025" y="3856038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>
            <a:off x="7058025" y="35639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flipH="1">
            <a:off x="4238625" y="35512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4538664" y="2540000"/>
            <a:ext cx="1069975" cy="446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8432801" y="5600701"/>
            <a:ext cx="10652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Server racks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8418513" y="5143501"/>
            <a:ext cx="1143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TOR switches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8509001" y="4008439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Tier-1 switches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8416926" y="4654551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Tier-2 switches</a:t>
            </a:r>
          </a:p>
        </p:txBody>
      </p:sp>
      <p:grpSp>
        <p:nvGrpSpPr>
          <p:cNvPr id="27667" name="Group 1287"/>
          <p:cNvGrpSpPr>
            <a:grpSpLocks/>
          </p:cNvGrpSpPr>
          <p:nvPr/>
        </p:nvGrpSpPr>
        <p:grpSpPr bwMode="auto">
          <a:xfrm>
            <a:off x="7883525" y="3449638"/>
            <a:ext cx="381000" cy="609600"/>
            <a:chOff x="4140" y="429"/>
            <a:chExt cx="1425" cy="2396"/>
          </a:xfrm>
        </p:grpSpPr>
        <p:sp>
          <p:nvSpPr>
            <p:cNvPr id="28736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17 w 354"/>
                <a:gd name="T1" fmla="*/ 0 h 2742"/>
                <a:gd name="T2" fmla="*/ 95 w 354"/>
                <a:gd name="T3" fmla="*/ 114 h 2742"/>
                <a:gd name="T4" fmla="*/ 93 w 354"/>
                <a:gd name="T5" fmla="*/ 878 h 2742"/>
                <a:gd name="T6" fmla="*/ 0 w 354"/>
                <a:gd name="T7" fmla="*/ 918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8738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2 w 211"/>
                <a:gd name="T1" fmla="*/ 0 h 2537"/>
                <a:gd name="T2" fmla="*/ 51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739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85 w 328"/>
                <a:gd name="T3" fmla="*/ 41 h 226"/>
                <a:gd name="T4" fmla="*/ 84 w 328"/>
                <a:gd name="T5" fmla="*/ 74 h 226"/>
                <a:gd name="T6" fmla="*/ 0 w 328"/>
                <a:gd name="T7" fmla="*/ 3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28741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4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6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65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40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28743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2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63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42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3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28746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0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61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28747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93 w 328"/>
                <a:gd name="T3" fmla="*/ 41 h 226"/>
                <a:gd name="T4" fmla="*/ 91 w 328"/>
                <a:gd name="T5" fmla="*/ 74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28748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59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47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8750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78 w 296"/>
                <a:gd name="T3" fmla="*/ 47 h 256"/>
                <a:gd name="T4" fmla="*/ 80 w 296"/>
                <a:gd name="T5" fmla="*/ 84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751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80 w 304"/>
                <a:gd name="T3" fmla="*/ 57 h 288"/>
                <a:gd name="T4" fmla="*/ 75 w 304"/>
                <a:gd name="T5" fmla="*/ 102 h 288"/>
                <a:gd name="T6" fmla="*/ 2 w 304"/>
                <a:gd name="T7" fmla="*/ 4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50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8753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78 w 306"/>
                <a:gd name="T5" fmla="*/ 37 h 240"/>
                <a:gd name="T6" fmla="*/ 76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52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3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4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5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56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7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8277226" y="3398839"/>
            <a:ext cx="15922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Load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balancer</a:t>
            </a:r>
          </a:p>
        </p:txBody>
      </p:sp>
      <p:grpSp>
        <p:nvGrpSpPr>
          <p:cNvPr id="27669" name="Group 1287"/>
          <p:cNvGrpSpPr>
            <a:grpSpLocks/>
          </p:cNvGrpSpPr>
          <p:nvPr/>
        </p:nvGrpSpPr>
        <p:grpSpPr bwMode="auto">
          <a:xfrm>
            <a:off x="2867025" y="3322638"/>
            <a:ext cx="381000" cy="609600"/>
            <a:chOff x="4140" y="429"/>
            <a:chExt cx="1425" cy="2396"/>
          </a:xfrm>
        </p:grpSpPr>
        <p:sp>
          <p:nvSpPr>
            <p:cNvPr id="28704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17 w 354"/>
                <a:gd name="T1" fmla="*/ 0 h 2742"/>
                <a:gd name="T2" fmla="*/ 95 w 354"/>
                <a:gd name="T3" fmla="*/ 114 h 2742"/>
                <a:gd name="T4" fmla="*/ 93 w 354"/>
                <a:gd name="T5" fmla="*/ 878 h 2742"/>
                <a:gd name="T6" fmla="*/ 0 w 354"/>
                <a:gd name="T7" fmla="*/ 918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9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8706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2 w 211"/>
                <a:gd name="T1" fmla="*/ 0 h 2537"/>
                <a:gd name="T2" fmla="*/ 51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707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85 w 328"/>
                <a:gd name="T3" fmla="*/ 41 h 226"/>
                <a:gd name="T4" fmla="*/ 84 w 328"/>
                <a:gd name="T5" fmla="*/ 74 h 226"/>
                <a:gd name="T6" fmla="*/ 0 w 328"/>
                <a:gd name="T7" fmla="*/ 3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2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28709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2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6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03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74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28711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0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01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76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7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28714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7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99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28715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93 w 328"/>
                <a:gd name="T3" fmla="*/ 41 h 226"/>
                <a:gd name="T4" fmla="*/ 91 w 328"/>
                <a:gd name="T5" fmla="*/ 74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28716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93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81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8718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78 w 296"/>
                <a:gd name="T3" fmla="*/ 47 h 256"/>
                <a:gd name="T4" fmla="*/ 80 w 296"/>
                <a:gd name="T5" fmla="*/ 84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719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80 w 304"/>
                <a:gd name="T3" fmla="*/ 57 h 288"/>
                <a:gd name="T4" fmla="*/ 75 w 304"/>
                <a:gd name="T5" fmla="*/ 102 h 288"/>
                <a:gd name="T6" fmla="*/ 2 w 304"/>
                <a:gd name="T7" fmla="*/ 4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4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8721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78 w 306"/>
                <a:gd name="T5" fmla="*/ 37 h 240"/>
                <a:gd name="T6" fmla="*/ 76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6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7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8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9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90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1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504" name="TextBox 503"/>
          <p:cNvSpPr txBox="1"/>
          <p:nvPr/>
        </p:nvSpPr>
        <p:spPr>
          <a:xfrm>
            <a:off x="1903414" y="3336925"/>
            <a:ext cx="9810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Load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balancer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2359025" y="4676775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2"/>
          </p:cNvCxnSpPr>
          <p:nvPr/>
        </p:nvCxnSpPr>
        <p:spPr>
          <a:xfrm flipH="1">
            <a:off x="2663826" y="4891089"/>
            <a:ext cx="201613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981325" y="4691064"/>
            <a:ext cx="57150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75" idx="0"/>
          </p:cNvCxnSpPr>
          <p:nvPr/>
        </p:nvCxnSpPr>
        <p:spPr>
          <a:xfrm>
            <a:off x="3121025" y="4714875"/>
            <a:ext cx="27463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75" name="Group 505"/>
          <p:cNvGrpSpPr>
            <a:grpSpLocks/>
          </p:cNvGrpSpPr>
          <p:nvPr/>
        </p:nvGrpSpPr>
        <p:grpSpPr bwMode="auto">
          <a:xfrm>
            <a:off x="2093914" y="5172075"/>
            <a:ext cx="331787" cy="1030288"/>
            <a:chOff x="6240352" y="2055335"/>
            <a:chExt cx="771307" cy="1017716"/>
          </a:xfrm>
        </p:grpSpPr>
        <p:grpSp>
          <p:nvGrpSpPr>
            <p:cNvPr id="28646" name="Group 50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35" name="Straight Connector 534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Rectangle 535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37" name="Straight Connector 536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Rectangle 539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43" name="Straight Connector 542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674" name="Group 54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8" name="Straight Connector 577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75" name="Group 54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6" name="Straight Connector 575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76" name="Group 5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4" name="Straight Connector 573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77" name="Group 5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2" name="Straight Connector 571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78" name="Group 5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0" name="Straight Connector 569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79" name="Group 5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80" name="Group 55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6" name="Straight Connector 565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81" name="Group 55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4" name="Straight Connector 563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82" name="Group 55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2" name="Straight Connector 561"/>
                <p:cNvCxnSpPr/>
                <p:nvPr/>
              </p:nvCxnSpPr>
              <p:spPr>
                <a:xfrm flipV="1">
                  <a:off x="7026209" y="2846432"/>
                  <a:ext cx="101463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83" name="Group 55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0" name="Straight Connector 559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647" name="Group 50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8648" name="Group 50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52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52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530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53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533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511" name="Straight Connector 510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76" name="Group 638"/>
          <p:cNvGrpSpPr>
            <a:grpSpLocks/>
          </p:cNvGrpSpPr>
          <p:nvPr/>
        </p:nvGrpSpPr>
        <p:grpSpPr bwMode="auto">
          <a:xfrm>
            <a:off x="2479675" y="5172075"/>
            <a:ext cx="331788" cy="1030288"/>
            <a:chOff x="6240352" y="2055335"/>
            <a:chExt cx="771307" cy="1017716"/>
          </a:xfrm>
        </p:grpSpPr>
        <p:grpSp>
          <p:nvGrpSpPr>
            <p:cNvPr id="28588" name="Group 63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661" name="Rectangle 660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Rectangle 66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4" name="Straight Connector 663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" name="Rectangle 664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7" name="Straight Connector 666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616" name="Group 66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6" name="Straight Connector 695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17" name="Group 66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4" name="Straight Connector 693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18" name="Group 66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2" name="Straight Connector 691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19" name="Group 67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0" name="Straight Connector 689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20" name="Group 67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8" name="Straight Connector 687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21" name="Group 67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6" name="Straight Connector 685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22" name="Group 67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23" name="Group 67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2" name="Straight Connector 681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24" name="Group 67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7026209" y="2846432"/>
                  <a:ext cx="101462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25" name="Group 67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589" name="Group 64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8590" name="Group 64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65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65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658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65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66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643" name="Straight Connector 64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77" name="Group 697"/>
          <p:cNvGrpSpPr>
            <a:grpSpLocks/>
          </p:cNvGrpSpPr>
          <p:nvPr/>
        </p:nvGrpSpPr>
        <p:grpSpPr bwMode="auto">
          <a:xfrm>
            <a:off x="2855914" y="5172075"/>
            <a:ext cx="331787" cy="1030288"/>
            <a:chOff x="6240352" y="2055335"/>
            <a:chExt cx="771307" cy="1017716"/>
          </a:xfrm>
        </p:grpSpPr>
        <p:grpSp>
          <p:nvGrpSpPr>
            <p:cNvPr id="28530" name="Group 69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20" name="Rectangle 71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1" name="Straight Connector 72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 72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3" name="Straight Connector 72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" name="Rectangle 72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6" name="Straight Connector 72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558" name="Group 72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5" name="Straight Connector 75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59" name="Group 72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3" name="Straight Connector 75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60" name="Group 72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1" name="Straight Connector 75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61" name="Group 72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9" name="Straight Connector 74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62" name="Group 73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7" name="Straight Connector 74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63" name="Group 73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5" name="Straight Connector 74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64" name="Group 73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3" name="Straight Connector 74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65" name="Group 73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1" name="Straight Connector 74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66" name="Group 73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9" name="Straight Connector 738"/>
                <p:cNvCxnSpPr/>
                <p:nvPr/>
              </p:nvCxnSpPr>
              <p:spPr>
                <a:xfrm flipV="1">
                  <a:off x="7026209" y="2846432"/>
                  <a:ext cx="101463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67" name="Group 73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7" name="Straight Connector 73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531" name="Group 69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8532" name="Group 70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1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702" name="Straight Connector 70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78" name="Group 756"/>
          <p:cNvGrpSpPr>
            <a:grpSpLocks/>
          </p:cNvGrpSpPr>
          <p:nvPr/>
        </p:nvGrpSpPr>
        <p:grpSpPr bwMode="auto">
          <a:xfrm>
            <a:off x="3232150" y="5172075"/>
            <a:ext cx="331788" cy="1030288"/>
            <a:chOff x="6240352" y="2055335"/>
            <a:chExt cx="771307" cy="1017716"/>
          </a:xfrm>
        </p:grpSpPr>
        <p:grpSp>
          <p:nvGrpSpPr>
            <p:cNvPr id="28472" name="Group 75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80" name="Straight Connector 779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1" name="Rectangle 780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85" name="Straight Connector 784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500" name="Group 78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4" name="Straight Connector 813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01" name="Group 78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2" name="Straight Connector 811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02" name="Group 78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0" name="Straight Connector 809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03" name="Group 78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8" name="Straight Connector 807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Connector 808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04" name="Group 78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6" name="Straight Connector 805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05" name="Group 79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4" name="Straight Connector 803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06" name="Group 79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2" name="Straight Connector 801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Connector 802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07" name="Group 79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0" name="Straight Connector 799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Connector 800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08" name="Group 79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8" name="Straight Connector 797"/>
                <p:cNvCxnSpPr/>
                <p:nvPr/>
              </p:nvCxnSpPr>
              <p:spPr>
                <a:xfrm flipV="1">
                  <a:off x="7026209" y="2846432"/>
                  <a:ext cx="101462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Connector 798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09" name="Group 79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6" name="Straight Connector 795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Straight Connector 796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473" name="Group 75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8474" name="Group 75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7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7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76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77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78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761" name="Straight Connector 760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8" name="Straight Connector 817"/>
          <p:cNvCxnSpPr/>
          <p:nvPr/>
        </p:nvCxnSpPr>
        <p:spPr>
          <a:xfrm flipH="1">
            <a:off x="3922714" y="4676775"/>
            <a:ext cx="357187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>
            <a:stCxn id="1058" idx="2"/>
          </p:cNvCxnSpPr>
          <p:nvPr/>
        </p:nvCxnSpPr>
        <p:spPr>
          <a:xfrm flipH="1">
            <a:off x="4227513" y="4892676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4545013" y="4692650"/>
            <a:ext cx="57150" cy="490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>
            <a:endCxn id="843" idx="0"/>
          </p:cNvCxnSpPr>
          <p:nvPr/>
        </p:nvCxnSpPr>
        <p:spPr>
          <a:xfrm>
            <a:off x="4684714" y="4716463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83" name="Group 821"/>
          <p:cNvGrpSpPr>
            <a:grpSpLocks/>
          </p:cNvGrpSpPr>
          <p:nvPr/>
        </p:nvGrpSpPr>
        <p:grpSpPr bwMode="auto">
          <a:xfrm>
            <a:off x="3657600" y="5173664"/>
            <a:ext cx="331788" cy="1030287"/>
            <a:chOff x="6240352" y="2055335"/>
            <a:chExt cx="771307" cy="1017716"/>
          </a:xfrm>
        </p:grpSpPr>
        <p:grpSp>
          <p:nvGrpSpPr>
            <p:cNvPr id="28414" name="Group 99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21" name="Rectangle 1020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22" name="Straight Connector 1021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3" name="Rectangle 102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24" name="Straight Connector 1023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5" name="Rectangle 1024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27" name="Straight Connector 1026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442" name="Group 102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6" name="Straight Connector 1055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43" name="Group 102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4" name="Straight Connector 1053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44" name="Group 102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2" name="Straight Connector 1051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45" name="Group 103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0" name="Straight Connector 1049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46" name="Group 103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8" name="Straight Connector 1047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47" name="Group 103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6" name="Straight Connector 1045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48" name="Group 103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4" name="Straight Connector 1043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49" name="Group 103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2" name="Straight Connector 1041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50" name="Group 103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0" name="Straight Connector 1039"/>
                <p:cNvCxnSpPr/>
                <p:nvPr/>
              </p:nvCxnSpPr>
              <p:spPr>
                <a:xfrm flipV="1">
                  <a:off x="7026209" y="2846432"/>
                  <a:ext cx="101462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51" name="Group 103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38" name="Straight Connector 1037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415" name="Group 100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8416" name="Group 100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1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1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18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1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2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003" name="Straight Connector 100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84" name="Group 822"/>
          <p:cNvGrpSpPr>
            <a:grpSpLocks/>
          </p:cNvGrpSpPr>
          <p:nvPr/>
        </p:nvGrpSpPr>
        <p:grpSpPr bwMode="auto">
          <a:xfrm>
            <a:off x="4043364" y="5173664"/>
            <a:ext cx="331787" cy="1030287"/>
            <a:chOff x="6240352" y="2055335"/>
            <a:chExt cx="771307" cy="1017716"/>
          </a:xfrm>
        </p:grpSpPr>
        <p:grpSp>
          <p:nvGrpSpPr>
            <p:cNvPr id="28356" name="Group 941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63" name="Rectangle 962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64" name="Straight Connector 963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5" name="Rectangle 964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66" name="Straight Connector 965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Rectangle 966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69" name="Straight Connector 968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384" name="Group 969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8" name="Straight Connector 997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85" name="Group 970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6" name="Straight Connector 995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86" name="Group 971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4" name="Straight Connector 993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Straight Connector 994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87" name="Group 972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2" name="Straight Connector 991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88" name="Group 973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0" name="Straight Connector 989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89" name="Group 974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8" name="Straight Connector 987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90" name="Group 97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6" name="Straight Connector 985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Connector 986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91" name="Group 97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4" name="Straight Connector 983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92" name="Group 97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2" name="Straight Connector 981"/>
                <p:cNvCxnSpPr/>
                <p:nvPr/>
              </p:nvCxnSpPr>
              <p:spPr>
                <a:xfrm flipV="1">
                  <a:off x="7026209" y="2846432"/>
                  <a:ext cx="101463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93" name="Group 97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0" name="Straight Connector 979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1" name="Straight Connector 980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357" name="Group 942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8358" name="Group 943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60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6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62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945" name="Straight Connector 944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85" name="Group 823"/>
          <p:cNvGrpSpPr>
            <a:grpSpLocks/>
          </p:cNvGrpSpPr>
          <p:nvPr/>
        </p:nvGrpSpPr>
        <p:grpSpPr bwMode="auto">
          <a:xfrm>
            <a:off x="4419600" y="5173664"/>
            <a:ext cx="331788" cy="1030287"/>
            <a:chOff x="6240352" y="2055335"/>
            <a:chExt cx="771307" cy="1017716"/>
          </a:xfrm>
        </p:grpSpPr>
        <p:grpSp>
          <p:nvGrpSpPr>
            <p:cNvPr id="28298" name="Group 88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05" name="Rectangle 904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06" name="Straight Connector 905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7" name="Rectangle 906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08" name="Straight Connector 907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9" name="Rectangle 908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11" name="Straight Connector 910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326" name="Group 91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27" name="Group 91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8" name="Straight Connector 937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28" name="Group 91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6" name="Straight Connector 935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29" name="Group 91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4" name="Straight Connector 933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30" name="Group 91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2" name="Straight Connector 931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31" name="Group 91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0" name="Straight Connector 929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32" name="Group 91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8" name="Straight Connector 927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33" name="Group 91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6" name="Straight Connector 925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34" name="Group 91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4" name="Straight Connector 923"/>
                <p:cNvCxnSpPr/>
                <p:nvPr/>
              </p:nvCxnSpPr>
              <p:spPr>
                <a:xfrm flipV="1">
                  <a:off x="7026209" y="2846432"/>
                  <a:ext cx="101462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35" name="Group 92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2" name="Straight Connector 921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299" name="Group 88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8300" name="Group 88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0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0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02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03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04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887" name="Straight Connector 886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86" name="Group 824"/>
          <p:cNvGrpSpPr>
            <a:grpSpLocks/>
          </p:cNvGrpSpPr>
          <p:nvPr/>
        </p:nvGrpSpPr>
        <p:grpSpPr bwMode="auto">
          <a:xfrm>
            <a:off x="4795839" y="5173664"/>
            <a:ext cx="331787" cy="1030287"/>
            <a:chOff x="6240352" y="2055335"/>
            <a:chExt cx="771307" cy="1017716"/>
          </a:xfrm>
        </p:grpSpPr>
        <p:grpSp>
          <p:nvGrpSpPr>
            <p:cNvPr id="28240" name="Group 82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847" name="Rectangle 846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48" name="Straight Connector 847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Rectangle 848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50" name="Straight Connector 849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" name="Rectangle 850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53" name="Straight Connector 852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68" name="Group 85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2" name="Straight Connector 881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69" name="Group 85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0" name="Straight Connector 879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70" name="Group 85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71" name="Group 85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72" name="Group 85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4" name="Straight Connector 873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73" name="Group 85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2" name="Straight Connector 871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74" name="Group 85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0" name="Straight Connector 869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75" name="Group 86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8" name="Straight Connector 867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76" name="Group 86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6" name="Straight Connector 865"/>
                <p:cNvCxnSpPr/>
                <p:nvPr/>
              </p:nvCxnSpPr>
              <p:spPr>
                <a:xfrm flipV="1">
                  <a:off x="7026209" y="2846432"/>
                  <a:ext cx="101463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77" name="Group 86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4" name="Straight Connector 863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241" name="Group 82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8242" name="Group 82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84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4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44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45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46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829" name="Straight Connector 828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5" name="Straight Connector 1064"/>
          <p:cNvCxnSpPr/>
          <p:nvPr/>
        </p:nvCxnSpPr>
        <p:spPr>
          <a:xfrm flipH="1">
            <a:off x="5513389" y="4705350"/>
            <a:ext cx="357187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305" idx="2"/>
          </p:cNvCxnSpPr>
          <p:nvPr/>
        </p:nvCxnSpPr>
        <p:spPr>
          <a:xfrm flipH="1">
            <a:off x="5818188" y="4919664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>
            <a:off x="6135689" y="4719639"/>
            <a:ext cx="58737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>
            <a:endCxn id="1090" idx="0"/>
          </p:cNvCxnSpPr>
          <p:nvPr/>
        </p:nvCxnSpPr>
        <p:spPr>
          <a:xfrm>
            <a:off x="6275389" y="4743450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91" name="Group 1068"/>
          <p:cNvGrpSpPr>
            <a:grpSpLocks/>
          </p:cNvGrpSpPr>
          <p:nvPr/>
        </p:nvGrpSpPr>
        <p:grpSpPr bwMode="auto">
          <a:xfrm>
            <a:off x="5248275" y="5200650"/>
            <a:ext cx="331788" cy="1030288"/>
            <a:chOff x="6240352" y="2055335"/>
            <a:chExt cx="771307" cy="1017716"/>
          </a:xfrm>
        </p:grpSpPr>
        <p:grpSp>
          <p:nvGrpSpPr>
            <p:cNvPr id="28182" name="Group 124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68" name="Rectangle 1267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69" name="Straight Connector 1268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0" name="Rectangle 1269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71" name="Straight Connector 1270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Rectangle 1271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74" name="Straight Connector 1273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10" name="Group 127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3" name="Straight Connector 1302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11" name="Group 1275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1" name="Straight Connector 1300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12" name="Group 1276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9" name="Straight Connector 1298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13" name="Group 1277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7" name="Straight Connector 1296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14" name="Group 1278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5" name="Straight Connector 1294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15" name="Group 1279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3" name="Straight Connector 1292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16" name="Group 1280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1" name="Straight Connector 1290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17" name="Group 1281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9" name="Straight Connector 1288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18" name="Group 1282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7" name="Straight Connector 1286"/>
                <p:cNvCxnSpPr/>
                <p:nvPr/>
              </p:nvCxnSpPr>
              <p:spPr>
                <a:xfrm flipV="1">
                  <a:off x="7026209" y="2846432"/>
                  <a:ext cx="101462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19" name="Group 1283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5" name="Straight Connector 1284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183" name="Group 1247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8184" name="Group 1248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63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65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66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67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250" name="Straight Connector 1249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92" name="Group 1069"/>
          <p:cNvGrpSpPr>
            <a:grpSpLocks/>
          </p:cNvGrpSpPr>
          <p:nvPr/>
        </p:nvGrpSpPr>
        <p:grpSpPr bwMode="auto">
          <a:xfrm>
            <a:off x="5634039" y="5200650"/>
            <a:ext cx="331787" cy="1030288"/>
            <a:chOff x="6240352" y="2055335"/>
            <a:chExt cx="771307" cy="1017716"/>
          </a:xfrm>
        </p:grpSpPr>
        <p:grpSp>
          <p:nvGrpSpPr>
            <p:cNvPr id="28124" name="Group 118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10" name="Rectangle 120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11" name="Straight Connector 121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2" name="Rectangle 121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13" name="Straight Connector 121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Rectangle 121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16" name="Straight Connector 121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52" name="Group 121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5" name="Straight Connector 124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6" name="Straight Connector 124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53" name="Group 121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3" name="Straight Connector 124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54" name="Group 121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1" name="Straight Connector 124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Straight Connector 124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55" name="Group 121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9" name="Straight Connector 123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56" name="Group 122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7" name="Straight Connector 123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57" name="Group 122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5" name="Straight Connector 123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58" name="Group 122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3" name="Straight Connector 123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59" name="Group 122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1" name="Straight Connector 123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60" name="Group 122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9" name="Straight Connector 1228"/>
                <p:cNvCxnSpPr/>
                <p:nvPr/>
              </p:nvCxnSpPr>
              <p:spPr>
                <a:xfrm flipV="1">
                  <a:off x="7026209" y="2846432"/>
                  <a:ext cx="101463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61" name="Group 122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7" name="Straight Connector 122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125" name="Group 118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8126" name="Group 119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0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0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0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192" name="Straight Connector 119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93" name="Group 1070"/>
          <p:cNvGrpSpPr>
            <a:grpSpLocks/>
          </p:cNvGrpSpPr>
          <p:nvPr/>
        </p:nvGrpSpPr>
        <p:grpSpPr bwMode="auto">
          <a:xfrm>
            <a:off x="6010275" y="5200650"/>
            <a:ext cx="331788" cy="1030288"/>
            <a:chOff x="6240352" y="2055335"/>
            <a:chExt cx="771307" cy="1017716"/>
          </a:xfrm>
        </p:grpSpPr>
        <p:grpSp>
          <p:nvGrpSpPr>
            <p:cNvPr id="28066" name="Group 1130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152" name="Rectangle 1151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53" name="Straight Connector 1152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4" name="Rectangle 115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55" name="Straight Connector 1154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6" name="Rectangle 1155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58" name="Straight Connector 1157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94" name="Group 1158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7" name="Straight Connector 1186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95" name="Group 1159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5" name="Straight Connector 1184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Connector 1185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96" name="Group 1160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3" name="Straight Connector 1182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97" name="Group 1161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1" name="Straight Connector 1180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98" name="Group 1162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9" name="Straight Connector 1178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99" name="Group 1163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7" name="Straight Connector 1176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00" name="Group 1164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5" name="Straight Connector 1174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01" name="Group 1165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3" name="Straight Connector 1172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02" name="Group 1166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1" name="Straight Connector 1170"/>
                <p:cNvCxnSpPr/>
                <p:nvPr/>
              </p:nvCxnSpPr>
              <p:spPr>
                <a:xfrm flipV="1">
                  <a:off x="7026209" y="2846432"/>
                  <a:ext cx="101462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03" name="Group 1167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69" name="Straight Connector 1168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0" name="Straight Connector 1169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067" name="Group 1131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8068" name="Group 1132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147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48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49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50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51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134" name="Straight Connector 113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94" name="Group 1071"/>
          <p:cNvGrpSpPr>
            <a:grpSpLocks/>
          </p:cNvGrpSpPr>
          <p:nvPr/>
        </p:nvGrpSpPr>
        <p:grpSpPr bwMode="auto">
          <a:xfrm>
            <a:off x="6388100" y="5200650"/>
            <a:ext cx="330200" cy="1030288"/>
            <a:chOff x="6240352" y="2055335"/>
            <a:chExt cx="771307" cy="1017716"/>
          </a:xfrm>
        </p:grpSpPr>
        <p:grpSp>
          <p:nvGrpSpPr>
            <p:cNvPr id="28008" name="Group 1072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94" name="Rectangle 1093"/>
              <p:cNvSpPr/>
              <p:nvPr/>
            </p:nvSpPr>
            <p:spPr>
              <a:xfrm>
                <a:off x="6509942" y="3062521"/>
                <a:ext cx="446783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95" name="Straight Connector 1094"/>
              <p:cNvCxnSpPr/>
              <p:nvPr/>
            </p:nvCxnSpPr>
            <p:spPr>
              <a:xfrm flipV="1">
                <a:off x="6845779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6" name="Rectangle 1095"/>
              <p:cNvSpPr/>
              <p:nvPr/>
            </p:nvSpPr>
            <p:spPr>
              <a:xfrm>
                <a:off x="6476959" y="3071930"/>
                <a:ext cx="131936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97" name="Straight Connector 1096"/>
              <p:cNvCxnSpPr/>
              <p:nvPr/>
            </p:nvCxnSpPr>
            <p:spPr>
              <a:xfrm flipV="1">
                <a:off x="6395998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8" name="Rectangle 1097"/>
              <p:cNvSpPr/>
              <p:nvPr/>
            </p:nvSpPr>
            <p:spPr>
              <a:xfrm>
                <a:off x="6815793" y="3703885"/>
                <a:ext cx="131936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404995" y="3158176"/>
                <a:ext cx="44378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00" name="Straight Connector 1099"/>
              <p:cNvCxnSpPr/>
              <p:nvPr/>
            </p:nvCxnSpPr>
            <p:spPr>
              <a:xfrm flipV="1">
                <a:off x="6848778" y="3804246"/>
                <a:ext cx="110945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36" name="Group 1100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9" name="Straight Connector 1128"/>
                <p:cNvCxnSpPr/>
                <p:nvPr/>
              </p:nvCxnSpPr>
              <p:spPr>
                <a:xfrm flipV="1">
                  <a:off x="7027504" y="2846452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/>
                <p:cNvCxnSpPr/>
                <p:nvPr/>
              </p:nvCxnSpPr>
              <p:spPr>
                <a:xfrm flipV="1">
                  <a:off x="6580724" y="2938972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37" name="Group 1101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7" name="Straight Connector 1126"/>
                <p:cNvCxnSpPr/>
                <p:nvPr/>
              </p:nvCxnSpPr>
              <p:spPr>
                <a:xfrm flipV="1">
                  <a:off x="7027984" y="2846449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/>
                <p:cNvCxnSpPr/>
                <p:nvPr/>
              </p:nvCxnSpPr>
              <p:spPr>
                <a:xfrm flipV="1">
                  <a:off x="6581203" y="293896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38" name="Group 1102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5" name="Straight Connector 1124"/>
                <p:cNvCxnSpPr/>
                <p:nvPr/>
              </p:nvCxnSpPr>
              <p:spPr>
                <a:xfrm flipV="1">
                  <a:off x="7028464" y="2846446"/>
                  <a:ext cx="98953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/>
                <p:cNvCxnSpPr/>
                <p:nvPr/>
              </p:nvCxnSpPr>
              <p:spPr>
                <a:xfrm flipV="1">
                  <a:off x="6581683" y="2938966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39" name="Group 1103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3" name="Straight Connector 1122"/>
                <p:cNvCxnSpPr/>
                <p:nvPr/>
              </p:nvCxnSpPr>
              <p:spPr>
                <a:xfrm flipV="1">
                  <a:off x="7028943" y="2846445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/>
                <p:cNvCxnSpPr/>
                <p:nvPr/>
              </p:nvCxnSpPr>
              <p:spPr>
                <a:xfrm flipV="1">
                  <a:off x="6582163" y="2938964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40" name="Group 1104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1" name="Straight Connector 1120"/>
                <p:cNvCxnSpPr/>
                <p:nvPr/>
              </p:nvCxnSpPr>
              <p:spPr>
                <a:xfrm flipV="1">
                  <a:off x="7029423" y="2846442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/>
                <p:cNvCxnSpPr/>
                <p:nvPr/>
              </p:nvCxnSpPr>
              <p:spPr>
                <a:xfrm flipV="1">
                  <a:off x="6582643" y="2938961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41" name="Group 1105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9" name="Straight Connector 1118"/>
                <p:cNvCxnSpPr/>
                <p:nvPr/>
              </p:nvCxnSpPr>
              <p:spPr>
                <a:xfrm flipV="1">
                  <a:off x="7029905" y="2846440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Connector 1119"/>
                <p:cNvCxnSpPr/>
                <p:nvPr/>
              </p:nvCxnSpPr>
              <p:spPr>
                <a:xfrm flipV="1">
                  <a:off x="6583124" y="293895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42" name="Group 1106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7" name="Straight Connector 1116"/>
                <p:cNvCxnSpPr/>
                <p:nvPr/>
              </p:nvCxnSpPr>
              <p:spPr>
                <a:xfrm flipV="1">
                  <a:off x="7027387" y="2846437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/>
                <p:cNvCxnSpPr/>
                <p:nvPr/>
              </p:nvCxnSpPr>
              <p:spPr>
                <a:xfrm flipV="1">
                  <a:off x="6580605" y="293895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43" name="Group 1107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5" name="Straight Connector 1114"/>
                <p:cNvCxnSpPr/>
                <p:nvPr/>
              </p:nvCxnSpPr>
              <p:spPr>
                <a:xfrm flipV="1">
                  <a:off x="7027867" y="2846434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/>
                <p:cNvCxnSpPr/>
                <p:nvPr/>
              </p:nvCxnSpPr>
              <p:spPr>
                <a:xfrm flipV="1">
                  <a:off x="6581084" y="2938953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44" name="Group 1108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3" name="Straight Connector 1112"/>
                <p:cNvCxnSpPr/>
                <p:nvPr/>
              </p:nvCxnSpPr>
              <p:spPr>
                <a:xfrm flipV="1">
                  <a:off x="7016352" y="2846432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/>
                <p:cNvCxnSpPr/>
                <p:nvPr/>
              </p:nvCxnSpPr>
              <p:spPr>
                <a:xfrm flipV="1">
                  <a:off x="6581564" y="2938951"/>
                  <a:ext cx="44078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45" name="Group 1109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1" name="Straight Connector 1110"/>
                <p:cNvCxnSpPr/>
                <p:nvPr/>
              </p:nvCxnSpPr>
              <p:spPr>
                <a:xfrm flipV="1">
                  <a:off x="7028826" y="2846429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/>
                <p:cNvCxnSpPr/>
                <p:nvPr/>
              </p:nvCxnSpPr>
              <p:spPr>
                <a:xfrm flipV="1">
                  <a:off x="6582044" y="293894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009" name="Group 1073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8010" name="Group 1074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89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82" y="2996368"/>
                  <a:ext cx="548815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90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82" y="2921098"/>
                  <a:ext cx="674894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91" name="Freeform 190"/>
                <p:cNvSpPr>
                  <a:spLocks/>
                </p:cNvSpPr>
                <p:nvPr/>
              </p:nvSpPr>
              <p:spPr bwMode="auto">
                <a:xfrm>
                  <a:off x="5971613" y="2922667"/>
                  <a:ext cx="122370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92" name="Freeform 191"/>
                <p:cNvSpPr>
                  <a:spLocks/>
                </p:cNvSpPr>
                <p:nvPr/>
              </p:nvSpPr>
              <p:spPr bwMode="auto">
                <a:xfrm>
                  <a:off x="5500669" y="2936779"/>
                  <a:ext cx="522858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93" name="Freeform 192"/>
                <p:cNvSpPr>
                  <a:spLocks/>
                </p:cNvSpPr>
                <p:nvPr/>
              </p:nvSpPr>
              <p:spPr bwMode="auto">
                <a:xfrm>
                  <a:off x="5623041" y="2933643"/>
                  <a:ext cx="300364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076" name="Straight Connector 1075"/>
              <p:cNvCxnSpPr/>
              <p:nvPr/>
            </p:nvCxnSpPr>
            <p:spPr>
              <a:xfrm flipH="1">
                <a:off x="6996826" y="2124333"/>
                <a:ext cx="11126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>
              <a:xfrm>
                <a:off x="6874457" y="230466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>
              <a:xfrm>
                <a:off x="6870747" y="236896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>
              <a:xfrm>
                <a:off x="6870747" y="244423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>
                <a:off x="6867040" y="2508525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6867040" y="256968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6863331" y="2638679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6859624" y="270610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6867040" y="277510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6870747" y="284253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6870747" y="291153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6874457" y="297582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 flipH="1">
                <a:off x="6878164" y="2132174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2" name="Straight Connector 1311"/>
          <p:cNvCxnSpPr/>
          <p:nvPr/>
        </p:nvCxnSpPr>
        <p:spPr>
          <a:xfrm flipH="1">
            <a:off x="7078663" y="4711700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552" idx="2"/>
          </p:cNvCxnSpPr>
          <p:nvPr/>
        </p:nvCxnSpPr>
        <p:spPr>
          <a:xfrm flipH="1">
            <a:off x="7383463" y="4927601"/>
            <a:ext cx="201612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/>
          <p:nvPr/>
        </p:nvCxnSpPr>
        <p:spPr>
          <a:xfrm>
            <a:off x="7700963" y="4725989"/>
            <a:ext cx="57150" cy="49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endCxn id="1337" idx="0"/>
          </p:cNvCxnSpPr>
          <p:nvPr/>
        </p:nvCxnSpPr>
        <p:spPr>
          <a:xfrm>
            <a:off x="7840663" y="4749800"/>
            <a:ext cx="2730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99" name="Group 1315"/>
          <p:cNvGrpSpPr>
            <a:grpSpLocks/>
          </p:cNvGrpSpPr>
          <p:nvPr/>
        </p:nvGrpSpPr>
        <p:grpSpPr bwMode="auto">
          <a:xfrm>
            <a:off x="6813550" y="5207001"/>
            <a:ext cx="331788" cy="1031875"/>
            <a:chOff x="6240352" y="2055335"/>
            <a:chExt cx="771307" cy="1017716"/>
          </a:xfrm>
        </p:grpSpPr>
        <p:grpSp>
          <p:nvGrpSpPr>
            <p:cNvPr id="27950" name="Group 149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515" name="Rectangle 1514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16" name="Straight Connector 1515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7" name="Rectangle 1516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18" name="Straight Connector 1517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Rectangle 1518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21" name="Straight Connector 1520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978" name="Group 152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50" name="Straight Connector 1549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Straight Connector 1550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79" name="Group 152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8" name="Straight Connector 1547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Straight Connector 1548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80" name="Group 152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6" name="Straight Connector 1545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Straight Connector 1546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81" name="Group 152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4" name="Straight Connector 1543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Straight Connector 1544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82" name="Group 152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2" name="Straight Connector 1541"/>
                <p:cNvCxnSpPr/>
                <p:nvPr/>
              </p:nvCxnSpPr>
              <p:spPr>
                <a:xfrm flipV="1">
                  <a:off x="7027272" y="2845643"/>
                  <a:ext cx="113399" cy="86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Straight Connector 1542"/>
                <p:cNvCxnSpPr/>
                <p:nvPr/>
              </p:nvCxnSpPr>
              <p:spPr>
                <a:xfrm flipV="1">
                  <a:off x="6582629" y="293175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83" name="Group 152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0" name="Straight Connector 1539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Straight Connector 1540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84" name="Group 152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8" name="Straight Connector 1537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Straight Connector 1538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85" name="Group 152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Straight Connector 1536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86" name="Group 152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4" name="Straight Connector 1533"/>
                <p:cNvCxnSpPr/>
                <p:nvPr/>
              </p:nvCxnSpPr>
              <p:spPr>
                <a:xfrm flipV="1">
                  <a:off x="7026209" y="2846793"/>
                  <a:ext cx="101462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Straight Connector 1534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87" name="Group 153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2" name="Straight Connector 1531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Straight Connector 1532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951" name="Group 149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7952" name="Group 149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51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1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12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13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14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497" name="Straight Connector 1496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8" name="Straight Connector 1507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00" name="Group 1316"/>
          <p:cNvGrpSpPr>
            <a:grpSpLocks/>
          </p:cNvGrpSpPr>
          <p:nvPr/>
        </p:nvGrpSpPr>
        <p:grpSpPr bwMode="auto">
          <a:xfrm>
            <a:off x="7199313" y="5207001"/>
            <a:ext cx="330200" cy="1031875"/>
            <a:chOff x="6240352" y="2055335"/>
            <a:chExt cx="771307" cy="1017716"/>
          </a:xfrm>
        </p:grpSpPr>
        <p:grpSp>
          <p:nvGrpSpPr>
            <p:cNvPr id="27892" name="Group 143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457" name="Rectangle 1456"/>
              <p:cNvSpPr/>
              <p:nvPr/>
            </p:nvSpPr>
            <p:spPr>
              <a:xfrm>
                <a:off x="6509942" y="3062244"/>
                <a:ext cx="446781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58" name="Straight Connector 1457"/>
              <p:cNvCxnSpPr/>
              <p:nvPr/>
            </p:nvCxnSpPr>
            <p:spPr>
              <a:xfrm flipV="1">
                <a:off x="6845779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9" name="Rectangle 1458"/>
              <p:cNvSpPr/>
              <p:nvPr/>
            </p:nvSpPr>
            <p:spPr>
              <a:xfrm>
                <a:off x="6476958" y="3071638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60" name="Straight Connector 1459"/>
              <p:cNvCxnSpPr/>
              <p:nvPr/>
            </p:nvCxnSpPr>
            <p:spPr>
              <a:xfrm flipV="1">
                <a:off x="6395998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1" name="Rectangle 1460"/>
              <p:cNvSpPr/>
              <p:nvPr/>
            </p:nvSpPr>
            <p:spPr>
              <a:xfrm>
                <a:off x="6815793" y="3702622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6404993" y="3157752"/>
                <a:ext cx="44378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63" name="Straight Connector 1462"/>
              <p:cNvCxnSpPr/>
              <p:nvPr/>
            </p:nvCxnSpPr>
            <p:spPr>
              <a:xfrm flipV="1">
                <a:off x="6848776" y="3804394"/>
                <a:ext cx="110947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920" name="Group 146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 flipV="1">
                  <a:off x="7027504" y="2846059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Straight Connector 1492"/>
                <p:cNvCxnSpPr/>
                <p:nvPr/>
              </p:nvCxnSpPr>
              <p:spPr>
                <a:xfrm flipV="1">
                  <a:off x="6580722" y="293843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21" name="Group 146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0" name="Straight Connector 1489"/>
                <p:cNvCxnSpPr/>
                <p:nvPr/>
              </p:nvCxnSpPr>
              <p:spPr>
                <a:xfrm flipV="1">
                  <a:off x="7027984" y="2845955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/>
                <p:cNvCxnSpPr/>
                <p:nvPr/>
              </p:nvCxnSpPr>
              <p:spPr>
                <a:xfrm flipV="1">
                  <a:off x="6581202" y="2938331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22" name="Group 146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8" name="Straight Connector 1487"/>
                <p:cNvCxnSpPr/>
                <p:nvPr/>
              </p:nvCxnSpPr>
              <p:spPr>
                <a:xfrm flipV="1">
                  <a:off x="7028464" y="2845851"/>
                  <a:ext cx="98951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Straight Connector 1488"/>
                <p:cNvCxnSpPr/>
                <p:nvPr/>
              </p:nvCxnSpPr>
              <p:spPr>
                <a:xfrm flipV="1">
                  <a:off x="6581681" y="293822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23" name="Group 146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6" name="Straight Connector 1485"/>
                <p:cNvCxnSpPr/>
                <p:nvPr/>
              </p:nvCxnSpPr>
              <p:spPr>
                <a:xfrm flipV="1">
                  <a:off x="7028943" y="2845748"/>
                  <a:ext cx="110945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Straight Connector 1486"/>
                <p:cNvCxnSpPr/>
                <p:nvPr/>
              </p:nvCxnSpPr>
              <p:spPr>
                <a:xfrm flipV="1">
                  <a:off x="6582161" y="2938124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24" name="Group 146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4" name="Straight Connector 1483"/>
                <p:cNvCxnSpPr/>
                <p:nvPr/>
              </p:nvCxnSpPr>
              <p:spPr>
                <a:xfrm flipV="1">
                  <a:off x="7029423" y="2845643"/>
                  <a:ext cx="110945" cy="86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Straight Connector 1484"/>
                <p:cNvCxnSpPr/>
                <p:nvPr/>
              </p:nvCxnSpPr>
              <p:spPr>
                <a:xfrm flipV="1">
                  <a:off x="6582641" y="2931757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25" name="Group 146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2" name="Straight Connector 1481"/>
                <p:cNvCxnSpPr/>
                <p:nvPr/>
              </p:nvCxnSpPr>
              <p:spPr>
                <a:xfrm flipV="1">
                  <a:off x="7029905" y="2845540"/>
                  <a:ext cx="110945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/>
                <p:cNvCxnSpPr/>
                <p:nvPr/>
              </p:nvCxnSpPr>
              <p:spPr>
                <a:xfrm flipV="1">
                  <a:off x="6583123" y="2939482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26" name="Group 146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0" name="Straight Connector 1479"/>
                <p:cNvCxnSpPr/>
                <p:nvPr/>
              </p:nvCxnSpPr>
              <p:spPr>
                <a:xfrm flipV="1">
                  <a:off x="7027385" y="2845436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Straight Connector 1480"/>
                <p:cNvCxnSpPr/>
                <p:nvPr/>
              </p:nvCxnSpPr>
              <p:spPr>
                <a:xfrm flipV="1">
                  <a:off x="6580605" y="293937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27" name="Group 147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8" name="Straight Connector 1477"/>
                <p:cNvCxnSpPr/>
                <p:nvPr/>
              </p:nvCxnSpPr>
              <p:spPr>
                <a:xfrm flipV="1">
                  <a:off x="7027865" y="2845332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/>
                <p:cNvCxnSpPr/>
                <p:nvPr/>
              </p:nvCxnSpPr>
              <p:spPr>
                <a:xfrm flipV="1">
                  <a:off x="6581084" y="2939275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28" name="Group 147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6" name="Straight Connector 1475"/>
                <p:cNvCxnSpPr/>
                <p:nvPr/>
              </p:nvCxnSpPr>
              <p:spPr>
                <a:xfrm flipV="1">
                  <a:off x="7016350" y="2846793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/>
                <p:cNvCxnSpPr/>
                <p:nvPr/>
              </p:nvCxnSpPr>
              <p:spPr>
                <a:xfrm flipV="1">
                  <a:off x="6581564" y="2939171"/>
                  <a:ext cx="4407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29" name="Group 147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4" name="Straight Connector 1473"/>
                <p:cNvCxnSpPr/>
                <p:nvPr/>
              </p:nvCxnSpPr>
              <p:spPr>
                <a:xfrm flipV="1">
                  <a:off x="7028824" y="2846690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/>
                <p:cNvCxnSpPr/>
                <p:nvPr/>
              </p:nvCxnSpPr>
              <p:spPr>
                <a:xfrm flipV="1">
                  <a:off x="6582044" y="2939067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893" name="Group 143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7894" name="Group 143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4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79" y="2996253"/>
                  <a:ext cx="548815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4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79" y="2921098"/>
                  <a:ext cx="674894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454" name="Freeform 190"/>
                <p:cNvSpPr>
                  <a:spLocks/>
                </p:cNvSpPr>
                <p:nvPr/>
              </p:nvSpPr>
              <p:spPr bwMode="auto">
                <a:xfrm>
                  <a:off x="5971610" y="2922664"/>
                  <a:ext cx="122372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455" name="Freeform 191"/>
                <p:cNvSpPr>
                  <a:spLocks/>
                </p:cNvSpPr>
                <p:nvPr/>
              </p:nvSpPr>
              <p:spPr bwMode="auto">
                <a:xfrm>
                  <a:off x="5500669" y="2936755"/>
                  <a:ext cx="52285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456" name="Freeform 192"/>
                <p:cNvSpPr>
                  <a:spLocks/>
                </p:cNvSpPr>
                <p:nvPr/>
              </p:nvSpPr>
              <p:spPr bwMode="auto">
                <a:xfrm>
                  <a:off x="5623039" y="2933624"/>
                  <a:ext cx="300366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439" name="Straight Connector 1438"/>
              <p:cNvCxnSpPr/>
              <p:nvPr/>
            </p:nvCxnSpPr>
            <p:spPr>
              <a:xfrm flipH="1">
                <a:off x="6996826" y="2125793"/>
                <a:ext cx="1112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/>
              <p:cNvCxnSpPr/>
              <p:nvPr/>
            </p:nvCxnSpPr>
            <p:spPr>
              <a:xfrm>
                <a:off x="6874454" y="2304284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/>
              <p:cNvCxnSpPr/>
              <p:nvPr/>
            </p:nvCxnSpPr>
            <p:spPr>
              <a:xfrm>
                <a:off x="6870747" y="236847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/>
              <p:cNvCxnSpPr/>
              <p:nvPr/>
            </p:nvCxnSpPr>
            <p:spPr>
              <a:xfrm>
                <a:off x="6870747" y="244519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/>
              <p:cNvCxnSpPr/>
              <p:nvPr/>
            </p:nvCxnSpPr>
            <p:spPr>
              <a:xfrm>
                <a:off x="6867038" y="250939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/>
              <p:cNvCxnSpPr/>
              <p:nvPr/>
            </p:nvCxnSpPr>
            <p:spPr>
              <a:xfrm>
                <a:off x="6867038" y="257045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/>
              <p:cNvCxnSpPr/>
              <p:nvPr/>
            </p:nvCxnSpPr>
            <p:spPr>
              <a:xfrm>
                <a:off x="6863331" y="2637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Straight Connector 1445"/>
              <p:cNvCxnSpPr/>
              <p:nvPr/>
            </p:nvCxnSpPr>
            <p:spPr>
              <a:xfrm>
                <a:off x="6859622" y="270667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/>
              <p:cNvCxnSpPr/>
              <p:nvPr/>
            </p:nvCxnSpPr>
            <p:spPr>
              <a:xfrm>
                <a:off x="6867038" y="2775565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/>
              <p:cNvCxnSpPr/>
              <p:nvPr/>
            </p:nvCxnSpPr>
            <p:spPr>
              <a:xfrm>
                <a:off x="6870747" y="284289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>
                <a:off x="6870747" y="2911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/>
              <p:cNvCxnSpPr/>
              <p:nvPr/>
            </p:nvCxnSpPr>
            <p:spPr>
              <a:xfrm>
                <a:off x="6874454" y="297597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/>
              <p:cNvCxnSpPr/>
              <p:nvPr/>
            </p:nvCxnSpPr>
            <p:spPr>
              <a:xfrm flipH="1">
                <a:off x="6878164" y="2132056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01" name="Group 1317"/>
          <p:cNvGrpSpPr>
            <a:grpSpLocks/>
          </p:cNvGrpSpPr>
          <p:nvPr/>
        </p:nvGrpSpPr>
        <p:grpSpPr bwMode="auto">
          <a:xfrm>
            <a:off x="7575550" y="5207001"/>
            <a:ext cx="331788" cy="1031875"/>
            <a:chOff x="6240352" y="2055335"/>
            <a:chExt cx="771307" cy="1017716"/>
          </a:xfrm>
        </p:grpSpPr>
        <p:grpSp>
          <p:nvGrpSpPr>
            <p:cNvPr id="27834" name="Group 137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99" name="Rectangle 1398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00" name="Straight Connector 1399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1" name="Rectangle 1400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02" name="Straight Connector 1401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3" name="Rectangle 1402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05" name="Straight Connector 1404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62" name="Group 140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4" name="Straight Connector 1433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5" name="Straight Connector 1434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63" name="Group 140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2" name="Straight Connector 1431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64" name="Group 140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0" name="Straight Connector 1429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Straight Connector 1430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65" name="Group 140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8" name="Straight Connector 1427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66" name="Group 140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6" name="Straight Connector 1425"/>
                <p:cNvCxnSpPr/>
                <p:nvPr/>
              </p:nvCxnSpPr>
              <p:spPr>
                <a:xfrm flipV="1">
                  <a:off x="7027272" y="2845643"/>
                  <a:ext cx="113399" cy="86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Straight Connector 1426"/>
                <p:cNvCxnSpPr/>
                <p:nvPr/>
              </p:nvCxnSpPr>
              <p:spPr>
                <a:xfrm flipV="1">
                  <a:off x="6582629" y="293175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67" name="Group 141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4" name="Straight Connector 1423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68" name="Group 141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2" name="Straight Connector 1421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69" name="Group 141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0" name="Straight Connector 1419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Straight Connector 1420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70" name="Group 141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8" name="Straight Connector 1417"/>
                <p:cNvCxnSpPr/>
                <p:nvPr/>
              </p:nvCxnSpPr>
              <p:spPr>
                <a:xfrm flipV="1">
                  <a:off x="7026209" y="2846793"/>
                  <a:ext cx="101462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Straight Connector 1418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71" name="Group 141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6" name="Straight Connector 1415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Straight Connector 1416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835" name="Group 137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7836" name="Group 137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9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9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96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97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98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381" name="Straight Connector 1380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02" name="Group 1318"/>
          <p:cNvGrpSpPr>
            <a:grpSpLocks/>
          </p:cNvGrpSpPr>
          <p:nvPr/>
        </p:nvGrpSpPr>
        <p:grpSpPr bwMode="auto">
          <a:xfrm>
            <a:off x="7951789" y="5207001"/>
            <a:ext cx="331787" cy="1031875"/>
            <a:chOff x="6240352" y="2055335"/>
            <a:chExt cx="771307" cy="1017716"/>
          </a:xfrm>
        </p:grpSpPr>
        <p:grpSp>
          <p:nvGrpSpPr>
            <p:cNvPr id="27776" name="Group 131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41" name="Rectangle 1340"/>
              <p:cNvSpPr/>
              <p:nvPr/>
            </p:nvSpPr>
            <p:spPr>
              <a:xfrm>
                <a:off x="6509397" y="3062244"/>
                <a:ext cx="447629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42" name="Straight Connector 1341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3" name="Rectangle 1342"/>
              <p:cNvSpPr/>
              <p:nvPr/>
            </p:nvSpPr>
            <p:spPr>
              <a:xfrm>
                <a:off x="6476570" y="3071638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44" name="Straight Connector 1343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5" name="Rectangle 1344"/>
              <p:cNvSpPr/>
              <p:nvPr/>
            </p:nvSpPr>
            <p:spPr>
              <a:xfrm>
                <a:off x="6816769" y="3702622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6404950" y="3157752"/>
                <a:ext cx="444646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47" name="Straight Connector 1346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04" name="Group 134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6" name="Straight Connector 1375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Straight Connector 1376"/>
                <p:cNvCxnSpPr/>
                <p:nvPr/>
              </p:nvCxnSpPr>
              <p:spPr>
                <a:xfrm flipV="1">
                  <a:off x="6580707" y="293843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05" name="Group 134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4" name="Straight Connector 1373"/>
                <p:cNvCxnSpPr/>
                <p:nvPr/>
              </p:nvCxnSpPr>
              <p:spPr>
                <a:xfrm flipV="1">
                  <a:off x="7028816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/>
                <p:cNvCxnSpPr/>
                <p:nvPr/>
              </p:nvCxnSpPr>
              <p:spPr>
                <a:xfrm flipV="1">
                  <a:off x="6581187" y="2938331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06" name="Group 13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2" name="Straight Connector 1371"/>
                <p:cNvCxnSpPr/>
                <p:nvPr/>
              </p:nvCxnSpPr>
              <p:spPr>
                <a:xfrm flipV="1">
                  <a:off x="7026314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Straight Connector 1372"/>
                <p:cNvCxnSpPr/>
                <p:nvPr/>
              </p:nvCxnSpPr>
              <p:spPr>
                <a:xfrm flipV="1">
                  <a:off x="6581668" y="293822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07" name="Group 13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0" name="Straight Connector 1369"/>
                <p:cNvCxnSpPr/>
                <p:nvPr/>
              </p:nvCxnSpPr>
              <p:spPr>
                <a:xfrm flipV="1">
                  <a:off x="7026794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/>
                <p:cNvCxnSpPr/>
                <p:nvPr/>
              </p:nvCxnSpPr>
              <p:spPr>
                <a:xfrm flipV="1">
                  <a:off x="6582147" y="293812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08" name="Group 13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8" name="Straight Connector 1367"/>
                <p:cNvCxnSpPr/>
                <p:nvPr/>
              </p:nvCxnSpPr>
              <p:spPr>
                <a:xfrm flipV="1">
                  <a:off x="7027273" y="2845643"/>
                  <a:ext cx="113399" cy="86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Straight Connector 1368"/>
                <p:cNvCxnSpPr/>
                <p:nvPr/>
              </p:nvCxnSpPr>
              <p:spPr>
                <a:xfrm flipV="1">
                  <a:off x="6582627" y="293175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09" name="Group 13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6" name="Straight Connector 1365"/>
                <p:cNvCxnSpPr/>
                <p:nvPr/>
              </p:nvCxnSpPr>
              <p:spPr>
                <a:xfrm flipV="1">
                  <a:off x="7027754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Straight Connector 1366"/>
                <p:cNvCxnSpPr/>
                <p:nvPr/>
              </p:nvCxnSpPr>
              <p:spPr>
                <a:xfrm flipV="1">
                  <a:off x="6583108" y="293948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10" name="Group 135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4" name="Straight Connector 1363"/>
                <p:cNvCxnSpPr/>
                <p:nvPr/>
              </p:nvCxnSpPr>
              <p:spPr>
                <a:xfrm flipV="1">
                  <a:off x="7028234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/>
                <p:cNvCxnSpPr/>
                <p:nvPr/>
              </p:nvCxnSpPr>
              <p:spPr>
                <a:xfrm flipV="1">
                  <a:off x="6580604" y="293937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11" name="Group 135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2" name="Straight Connector 1361"/>
                <p:cNvCxnSpPr/>
                <p:nvPr/>
              </p:nvCxnSpPr>
              <p:spPr>
                <a:xfrm flipV="1">
                  <a:off x="7028713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/>
                <p:cNvCxnSpPr/>
                <p:nvPr/>
              </p:nvCxnSpPr>
              <p:spPr>
                <a:xfrm flipV="1">
                  <a:off x="6581083" y="2939275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12" name="Group 135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0" name="Straight Connector 1359"/>
                <p:cNvCxnSpPr/>
                <p:nvPr/>
              </p:nvCxnSpPr>
              <p:spPr>
                <a:xfrm flipV="1">
                  <a:off x="7026209" y="2846793"/>
                  <a:ext cx="101463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13" name="Group 135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58" name="Straight Connector 1357"/>
                <p:cNvCxnSpPr/>
                <p:nvPr/>
              </p:nvCxnSpPr>
              <p:spPr>
                <a:xfrm flipV="1">
                  <a:off x="7026688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777" name="Group 132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7778" name="Group 132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3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253"/>
                  <a:ext cx="549881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3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38" name="Freeform 190"/>
                <p:cNvSpPr>
                  <a:spLocks/>
                </p:cNvSpPr>
                <p:nvPr/>
              </p:nvSpPr>
              <p:spPr bwMode="auto">
                <a:xfrm>
                  <a:off x="5968753" y="2922664"/>
                  <a:ext cx="125476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39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40" name="Freeform 192"/>
                <p:cNvSpPr>
                  <a:spLocks/>
                </p:cNvSpPr>
                <p:nvPr/>
              </p:nvSpPr>
              <p:spPr bwMode="auto">
                <a:xfrm>
                  <a:off x="5621849" y="2933624"/>
                  <a:ext cx="302618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323" name="Straight Connector 1322"/>
              <p:cNvCxnSpPr/>
              <p:nvPr/>
            </p:nvCxnSpPr>
            <p:spPr>
              <a:xfrm flipH="1">
                <a:off x="6996897" y="2125793"/>
                <a:ext cx="1107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6875113" y="230428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6871421" y="236847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>
                <a:off x="6871421" y="244519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6867732" y="250939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/>
              <p:cNvCxnSpPr/>
              <p:nvPr/>
            </p:nvCxnSpPr>
            <p:spPr>
              <a:xfrm>
                <a:off x="6864040" y="2570456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/>
              <p:cNvCxnSpPr/>
              <p:nvPr/>
            </p:nvCxnSpPr>
            <p:spPr>
              <a:xfrm>
                <a:off x="6864040" y="2637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/>
              <p:cNvCxnSpPr/>
              <p:nvPr/>
            </p:nvCxnSpPr>
            <p:spPr>
              <a:xfrm>
                <a:off x="6860351" y="270667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/>
              <p:cNvCxnSpPr/>
              <p:nvPr/>
            </p:nvCxnSpPr>
            <p:spPr>
              <a:xfrm>
                <a:off x="6867732" y="277556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/>
              <p:cNvCxnSpPr/>
              <p:nvPr/>
            </p:nvCxnSpPr>
            <p:spPr>
              <a:xfrm>
                <a:off x="6871421" y="284289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" name="Straight Connector 1332"/>
              <p:cNvCxnSpPr/>
              <p:nvPr/>
            </p:nvCxnSpPr>
            <p:spPr>
              <a:xfrm>
                <a:off x="6871421" y="2911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/>
              <p:cNvCxnSpPr/>
              <p:nvPr/>
            </p:nvCxnSpPr>
            <p:spPr>
              <a:xfrm>
                <a:off x="6875113" y="297597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/>
              <p:cNvCxnSpPr/>
              <p:nvPr/>
            </p:nvCxnSpPr>
            <p:spPr>
              <a:xfrm flipH="1">
                <a:off x="6875113" y="2132056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7" name="TextBox 1556"/>
          <p:cNvSpPr txBox="1"/>
          <p:nvPr/>
        </p:nvSpPr>
        <p:spPr>
          <a:xfrm flipH="1">
            <a:off x="4483101" y="4105275"/>
            <a:ext cx="542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</a:rPr>
              <a:t>B</a:t>
            </a:r>
          </a:p>
        </p:txBody>
      </p:sp>
      <p:sp>
        <p:nvSpPr>
          <p:cNvPr id="1559" name="TextBox 1558"/>
          <p:cNvSpPr txBox="1"/>
          <p:nvPr/>
        </p:nvSpPr>
        <p:spPr>
          <a:xfrm>
            <a:off x="2058989" y="615632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1</a:t>
            </a:r>
          </a:p>
        </p:txBody>
      </p:sp>
      <p:sp>
        <p:nvSpPr>
          <p:cNvPr id="1560" name="TextBox 1559"/>
          <p:cNvSpPr txBox="1"/>
          <p:nvPr/>
        </p:nvSpPr>
        <p:spPr>
          <a:xfrm>
            <a:off x="2459039" y="6154739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2</a:t>
            </a:r>
          </a:p>
        </p:txBody>
      </p:sp>
      <p:sp>
        <p:nvSpPr>
          <p:cNvPr id="1561" name="TextBox 1560"/>
          <p:cNvSpPr txBox="1"/>
          <p:nvPr/>
        </p:nvSpPr>
        <p:spPr>
          <a:xfrm>
            <a:off x="2857501" y="6153150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3</a:t>
            </a:r>
          </a:p>
        </p:txBody>
      </p:sp>
      <p:sp>
        <p:nvSpPr>
          <p:cNvPr id="1562" name="TextBox 1561"/>
          <p:cNvSpPr txBox="1"/>
          <p:nvPr/>
        </p:nvSpPr>
        <p:spPr>
          <a:xfrm>
            <a:off x="3224214" y="6151564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4</a:t>
            </a:r>
          </a:p>
        </p:txBody>
      </p:sp>
      <p:sp>
        <p:nvSpPr>
          <p:cNvPr id="1563" name="TextBox 1562"/>
          <p:cNvSpPr txBox="1"/>
          <p:nvPr/>
        </p:nvSpPr>
        <p:spPr>
          <a:xfrm>
            <a:off x="3651251" y="614997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5</a:t>
            </a:r>
          </a:p>
        </p:txBody>
      </p:sp>
      <p:sp>
        <p:nvSpPr>
          <p:cNvPr id="1564" name="TextBox 1563"/>
          <p:cNvSpPr txBox="1"/>
          <p:nvPr/>
        </p:nvSpPr>
        <p:spPr>
          <a:xfrm>
            <a:off x="4022726" y="6148389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6</a:t>
            </a:r>
          </a:p>
        </p:txBody>
      </p:sp>
      <p:sp>
        <p:nvSpPr>
          <p:cNvPr id="1565" name="TextBox 1564"/>
          <p:cNvSpPr txBox="1"/>
          <p:nvPr/>
        </p:nvSpPr>
        <p:spPr>
          <a:xfrm>
            <a:off x="4405314" y="6146801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7</a:t>
            </a:r>
          </a:p>
        </p:txBody>
      </p:sp>
      <p:sp>
        <p:nvSpPr>
          <p:cNvPr id="1566" name="TextBox 1565"/>
          <p:cNvSpPr txBox="1"/>
          <p:nvPr/>
        </p:nvSpPr>
        <p:spPr>
          <a:xfrm>
            <a:off x="4783139" y="6151564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8</a:t>
            </a:r>
          </a:p>
        </p:txBody>
      </p:sp>
      <p:grpSp>
        <p:nvGrpSpPr>
          <p:cNvPr id="27712" name="Group 187"/>
          <p:cNvGrpSpPr>
            <a:grpSpLocks/>
          </p:cNvGrpSpPr>
          <p:nvPr/>
        </p:nvGrpSpPr>
        <p:grpSpPr bwMode="auto">
          <a:xfrm>
            <a:off x="2473326" y="4538663"/>
            <a:ext cx="1052513" cy="355600"/>
            <a:chOff x="4410" y="1365"/>
            <a:chExt cx="663" cy="224"/>
          </a:xfrm>
        </p:grpSpPr>
        <p:sp>
          <p:nvSpPr>
            <p:cNvPr id="70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1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2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7713" name="Group 187"/>
          <p:cNvGrpSpPr>
            <a:grpSpLocks/>
          </p:cNvGrpSpPr>
          <p:nvPr/>
        </p:nvGrpSpPr>
        <p:grpSpPr bwMode="auto">
          <a:xfrm>
            <a:off x="4037013" y="4540250"/>
            <a:ext cx="1052512" cy="355600"/>
            <a:chOff x="4410" y="1365"/>
            <a:chExt cx="663" cy="224"/>
          </a:xfrm>
        </p:grpSpPr>
        <p:sp>
          <p:nvSpPr>
            <p:cNvPr id="10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7714" name="Group 187"/>
          <p:cNvGrpSpPr>
            <a:grpSpLocks/>
          </p:cNvGrpSpPr>
          <p:nvPr/>
        </p:nvGrpSpPr>
        <p:grpSpPr bwMode="auto">
          <a:xfrm>
            <a:off x="5627688" y="4567238"/>
            <a:ext cx="1052512" cy="355600"/>
            <a:chOff x="4410" y="1365"/>
            <a:chExt cx="663" cy="224"/>
          </a:xfrm>
        </p:grpSpPr>
        <p:sp>
          <p:nvSpPr>
            <p:cNvPr id="1305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06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07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08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09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7715" name="Group 187"/>
          <p:cNvGrpSpPr>
            <a:grpSpLocks/>
          </p:cNvGrpSpPr>
          <p:nvPr/>
        </p:nvGrpSpPr>
        <p:grpSpPr bwMode="auto">
          <a:xfrm>
            <a:off x="7192963" y="4575175"/>
            <a:ext cx="1052512" cy="355600"/>
            <a:chOff x="4410" y="1365"/>
            <a:chExt cx="663" cy="224"/>
          </a:xfrm>
        </p:grpSpPr>
        <p:sp>
          <p:nvSpPr>
            <p:cNvPr id="15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90750" y="4614864"/>
            <a:ext cx="3175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</a:rPr>
              <a:t>A</a:t>
            </a:r>
          </a:p>
        </p:txBody>
      </p:sp>
      <p:sp>
        <p:nvSpPr>
          <p:cNvPr id="1558" name="TextBox 1557"/>
          <p:cNvSpPr txBox="1"/>
          <p:nvPr/>
        </p:nvSpPr>
        <p:spPr>
          <a:xfrm>
            <a:off x="3743325" y="4648200"/>
            <a:ext cx="317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</a:rPr>
              <a:t>C</a:t>
            </a:r>
          </a:p>
        </p:txBody>
      </p:sp>
      <p:cxnSp>
        <p:nvCxnSpPr>
          <p:cNvPr id="544" name="Straight Connector 543"/>
          <p:cNvCxnSpPr>
            <a:endCxn id="40" idx="1"/>
          </p:cNvCxnSpPr>
          <p:nvPr/>
        </p:nvCxnSpPr>
        <p:spPr>
          <a:xfrm>
            <a:off x="5918200" y="3065463"/>
            <a:ext cx="915988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>
            <a:stCxn id="11" idx="1"/>
          </p:cNvCxnSpPr>
          <p:nvPr/>
        </p:nvCxnSpPr>
        <p:spPr>
          <a:xfrm flipH="1">
            <a:off x="4422776" y="3030538"/>
            <a:ext cx="106362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20" name="Group 271"/>
          <p:cNvGrpSpPr>
            <a:grpSpLocks/>
          </p:cNvGrpSpPr>
          <p:nvPr/>
        </p:nvGrpSpPr>
        <p:grpSpPr bwMode="auto">
          <a:xfrm>
            <a:off x="5087938" y="2844800"/>
            <a:ext cx="1066800" cy="393700"/>
            <a:chOff x="4396" y="1245"/>
            <a:chExt cx="672" cy="248"/>
          </a:xfrm>
        </p:grpSpPr>
        <p:sp>
          <p:nvSpPr>
            <p:cNvPr id="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27751" name="Group 26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" name="Freeform 26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2" name="Freeform 26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9" name="Line 26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Line 27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72064" y="3138489"/>
            <a:ext cx="11842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Border router</a:t>
            </a:r>
          </a:p>
        </p:txBody>
      </p:sp>
      <p:grpSp>
        <p:nvGrpSpPr>
          <p:cNvPr id="27722" name="Group 271"/>
          <p:cNvGrpSpPr>
            <a:grpSpLocks/>
          </p:cNvGrpSpPr>
          <p:nvPr/>
        </p:nvGrpSpPr>
        <p:grpSpPr bwMode="auto">
          <a:xfrm>
            <a:off x="6435725" y="3286125"/>
            <a:ext cx="1066800" cy="393700"/>
            <a:chOff x="4396" y="1245"/>
            <a:chExt cx="672" cy="248"/>
          </a:xfrm>
        </p:grpSpPr>
        <p:sp>
          <p:nvSpPr>
            <p:cNvPr id="3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27743" name="Group 26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0" name="Freeform 26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1" name="Freeform 26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38" name="Line 26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9" name="Line 27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7723" name="Group 271"/>
          <p:cNvGrpSpPr>
            <a:grpSpLocks/>
          </p:cNvGrpSpPr>
          <p:nvPr/>
        </p:nvGrpSpPr>
        <p:grpSpPr bwMode="auto">
          <a:xfrm>
            <a:off x="3692525" y="3286125"/>
            <a:ext cx="1066800" cy="393700"/>
            <a:chOff x="4396" y="1245"/>
            <a:chExt cx="672" cy="248"/>
          </a:xfrm>
        </p:grpSpPr>
        <p:sp>
          <p:nvSpPr>
            <p:cNvPr id="4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27735" name="Group 26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9" name="Freeform 26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0" name="Freeform 26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7" name="Line 26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" name="Line 27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546" name="TextBox 545"/>
          <p:cNvSpPr txBox="1"/>
          <p:nvPr/>
        </p:nvSpPr>
        <p:spPr>
          <a:xfrm>
            <a:off x="4575175" y="3522664"/>
            <a:ext cx="11699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Access router</a:t>
            </a:r>
          </a:p>
        </p:txBody>
      </p:sp>
      <p:sp>
        <p:nvSpPr>
          <p:cNvPr id="13" name="Freeform 159"/>
          <p:cNvSpPr>
            <a:spLocks/>
          </p:cNvSpPr>
          <p:nvPr/>
        </p:nvSpPr>
        <p:spPr bwMode="auto">
          <a:xfrm>
            <a:off x="2989264" y="2244725"/>
            <a:ext cx="2046287" cy="60325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</a:rPr>
              <a:t>Internet</a:t>
            </a:r>
          </a:p>
        </p:txBody>
      </p:sp>
      <p:sp>
        <p:nvSpPr>
          <p:cNvPr id="27726" name="Rectangle 5"/>
          <p:cNvSpPr txBox="1">
            <a:spLocks noChangeArrowheads="1"/>
          </p:cNvSpPr>
          <p:nvPr/>
        </p:nvSpPr>
        <p:spPr bwMode="auto">
          <a:xfrm>
            <a:off x="2070100" y="115889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4400" i="0">
                <a:solidFill>
                  <a:srgbClr val="000099"/>
                </a:solidFill>
                <a:latin typeface="Gill Sans MT" pitchFamily="34" charset="0"/>
              </a:rPr>
              <a:t>Data center networks </a:t>
            </a:r>
          </a:p>
        </p:txBody>
      </p:sp>
      <p:sp>
        <p:nvSpPr>
          <p:cNvPr id="24" name="Freeform 23"/>
          <p:cNvSpPr/>
          <p:nvPr/>
        </p:nvSpPr>
        <p:spPr>
          <a:xfrm>
            <a:off x="3629026" y="2162175"/>
            <a:ext cx="4329113" cy="3430588"/>
          </a:xfrm>
          <a:custGeom>
            <a:avLst/>
            <a:gdLst>
              <a:gd name="connsiteX0" fmla="*/ 0 w 4054022"/>
              <a:gd name="connsiteY0" fmla="*/ 0 h 3681545"/>
              <a:gd name="connsiteX1" fmla="*/ 3284271 w 4054022"/>
              <a:gd name="connsiteY1" fmla="*/ 1436700 h 3681545"/>
              <a:gd name="connsiteX2" fmla="*/ 3309929 w 4054022"/>
              <a:gd name="connsiteY2" fmla="*/ 1936980 h 3681545"/>
              <a:gd name="connsiteX3" fmla="*/ 4054022 w 4054022"/>
              <a:gd name="connsiteY3" fmla="*/ 1552149 h 3681545"/>
              <a:gd name="connsiteX4" fmla="*/ 4054022 w 4054022"/>
              <a:gd name="connsiteY4" fmla="*/ 1731737 h 3681545"/>
              <a:gd name="connsiteX5" fmla="*/ 3245783 w 4054022"/>
              <a:gd name="connsiteY5" fmla="*/ 2116567 h 3681545"/>
              <a:gd name="connsiteX6" fmla="*/ 3784609 w 4054022"/>
              <a:gd name="connsiteY6" fmla="*/ 2924711 h 3681545"/>
              <a:gd name="connsiteX7" fmla="*/ 3784609 w 4054022"/>
              <a:gd name="connsiteY7" fmla="*/ 3681545 h 3681545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900071 w 4169484"/>
              <a:gd name="connsiteY6" fmla="*/ 2937539 h 3694373"/>
              <a:gd name="connsiteX7" fmla="*/ 3900071 w 4169484"/>
              <a:gd name="connsiteY7" fmla="*/ 3694373 h 3694373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797438 w 4169484"/>
              <a:gd name="connsiteY6" fmla="*/ 2886229 h 3694373"/>
              <a:gd name="connsiteX7" fmla="*/ 3900071 w 4169484"/>
              <a:gd name="connsiteY7" fmla="*/ 3694373 h 3694373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744565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99733 w 4169484"/>
              <a:gd name="connsiteY5" fmla="*/ 2142223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848754 w 4169484"/>
              <a:gd name="connsiteY6" fmla="*/ 2873401 h 3668718"/>
              <a:gd name="connsiteX7" fmla="*/ 3835926 w 4169484"/>
              <a:gd name="connsiteY7" fmla="*/ 3668718 h 3668718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48754 w 4169484"/>
              <a:gd name="connsiteY6" fmla="*/ 2873401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66174 w 4169484"/>
              <a:gd name="connsiteY1" fmla="*/ 1488011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336264"/>
              <a:gd name="connsiteY0" fmla="*/ 0 h 3450648"/>
              <a:gd name="connsiteX1" fmla="*/ 3232954 w 4336264"/>
              <a:gd name="connsiteY1" fmla="*/ 1295596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1962636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09805 w 4336264"/>
              <a:gd name="connsiteY4" fmla="*/ 1646769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284270 w 4316420"/>
              <a:gd name="connsiteY2" fmla="*/ 1834359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0417 w 4316420"/>
              <a:gd name="connsiteY2" fmla="*/ 194019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337988 w 4316420"/>
              <a:gd name="connsiteY1" fmla="*/ 1432901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29650"/>
              <a:gd name="connsiteY0" fmla="*/ 0 h 3430803"/>
              <a:gd name="connsiteX1" fmla="*/ 3351218 w 4329650"/>
              <a:gd name="connsiteY1" fmla="*/ 1413056 h 3430803"/>
              <a:gd name="connsiteX2" fmla="*/ 3370261 w 4329650"/>
              <a:gd name="connsiteY2" fmla="*/ 1933583 h 3430803"/>
              <a:gd name="connsiteX3" fmla="*/ 4329650 w 4329650"/>
              <a:gd name="connsiteY3" fmla="*/ 1478400 h 3430803"/>
              <a:gd name="connsiteX4" fmla="*/ 4323035 w 4329650"/>
              <a:gd name="connsiteY4" fmla="*/ 1626924 h 3430803"/>
              <a:gd name="connsiteX5" fmla="*/ 3554085 w 4329650"/>
              <a:gd name="connsiteY5" fmla="*/ 1989096 h 3430803"/>
              <a:gd name="connsiteX6" fmla="*/ 4054422 w 4329650"/>
              <a:gd name="connsiteY6" fmla="*/ 2622658 h 3430803"/>
              <a:gd name="connsiteX7" fmla="*/ 4041594 w 4329650"/>
              <a:gd name="connsiteY7" fmla="*/ 3430803 h 3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ln w="47625">
            <a:solidFill>
              <a:srgbClr val="CC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181725" y="4206875"/>
            <a:ext cx="1371600" cy="1373188"/>
          </a:xfrm>
          <a:custGeom>
            <a:avLst/>
            <a:gdLst>
              <a:gd name="connsiteX0" fmla="*/ 1372723 w 1372723"/>
              <a:gd name="connsiteY0" fmla="*/ 1359734 h 1372562"/>
              <a:gd name="connsiteX1" fmla="*/ 1372723 w 1372723"/>
              <a:gd name="connsiteY1" fmla="*/ 564418 h 1372562"/>
              <a:gd name="connsiteX2" fmla="*/ 936531 w 1372723"/>
              <a:gd name="connsiteY2" fmla="*/ 25655 h 1372562"/>
              <a:gd name="connsiteX3" fmla="*/ 538826 w 1372723"/>
              <a:gd name="connsiteY3" fmla="*/ 0 h 1372562"/>
              <a:gd name="connsiteX4" fmla="*/ 38488 w 1372723"/>
              <a:gd name="connsiteY4" fmla="*/ 615729 h 1372562"/>
              <a:gd name="connsiteX5" fmla="*/ 0 w 1372723"/>
              <a:gd name="connsiteY5" fmla="*/ 1372562 h 13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723" h="1372562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ln w="63500">
            <a:solidFill>
              <a:srgbClr val="33CC3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076700" y="2189163"/>
            <a:ext cx="3976688" cy="3333750"/>
          </a:xfrm>
          <a:custGeom>
            <a:avLst/>
            <a:gdLst>
              <a:gd name="connsiteX0" fmla="*/ 3691005 w 3975437"/>
              <a:gd name="connsiteY0" fmla="*/ 3333910 h 3333910"/>
              <a:gd name="connsiteX1" fmla="*/ 3704234 w 3975437"/>
              <a:gd name="connsiteY1" fmla="*/ 2533507 h 3333910"/>
              <a:gd name="connsiteX2" fmla="*/ 3261049 w 3975437"/>
              <a:gd name="connsiteY2" fmla="*/ 1997700 h 3333910"/>
              <a:gd name="connsiteX3" fmla="*/ 3975437 w 3975437"/>
              <a:gd name="connsiteY3" fmla="*/ 1653725 h 3333910"/>
              <a:gd name="connsiteX4" fmla="*/ 3955593 w 3975437"/>
              <a:gd name="connsiteY4" fmla="*/ 1316365 h 3333910"/>
              <a:gd name="connsiteX5" fmla="*/ 3069223 w 3975437"/>
              <a:gd name="connsiteY5" fmla="*/ 1733104 h 3333910"/>
              <a:gd name="connsiteX6" fmla="*/ 3049378 w 3975437"/>
              <a:gd name="connsiteY6" fmla="*/ 1303135 h 3333910"/>
              <a:gd name="connsiteX7" fmla="*/ 0 w 3975437"/>
              <a:gd name="connsiteY7" fmla="*/ 0 h 33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ln w="571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40376" y="1112839"/>
            <a:ext cx="512762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ea typeface="ＭＳ Ｐゴシック" charset="0"/>
                <a:cs typeface="Gill Sans MT"/>
              </a:rPr>
              <a:t>load balancer: application-layer routing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ea typeface="ＭＳ Ｐゴシック" charset="0"/>
                <a:cs typeface="Gill Sans MT"/>
              </a:rPr>
              <a:t>receives external client requests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ea typeface="ＭＳ Ｐゴシック" charset="0"/>
                <a:cs typeface="Gill Sans MT"/>
              </a:rPr>
              <a:t>directs workload within data center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ea typeface="ＭＳ Ｐゴシック" charset="0"/>
                <a:cs typeface="Gill Sans MT"/>
              </a:rPr>
              <a:t>returns results to external client (hiding data center internals from client)</a:t>
            </a:r>
          </a:p>
        </p:txBody>
      </p:sp>
      <p:pic>
        <p:nvPicPr>
          <p:cNvPr id="27731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1"/>
          <p:cNvGrpSpPr>
            <a:grpSpLocks/>
          </p:cNvGrpSpPr>
          <p:nvPr/>
        </p:nvGrpSpPr>
        <p:grpSpPr bwMode="auto">
          <a:xfrm>
            <a:off x="2230439" y="3411538"/>
            <a:ext cx="7951787" cy="3033712"/>
            <a:chOff x="668088" y="1859772"/>
            <a:chExt cx="7950943" cy="3032546"/>
          </a:xfrm>
        </p:grpSpPr>
        <p:grpSp>
          <p:nvGrpSpPr>
            <p:cNvPr id="29702" name="Group 187"/>
            <p:cNvGrpSpPr>
              <a:grpSpLocks/>
            </p:cNvGrpSpPr>
            <p:nvPr/>
          </p:nvGrpSpPr>
          <p:grpSpPr bwMode="auto">
            <a:xfrm>
              <a:off x="1083832" y="1870528"/>
              <a:ext cx="1052512" cy="355600"/>
              <a:chOff x="4410" y="1365"/>
              <a:chExt cx="663" cy="224"/>
            </a:xfrm>
          </p:grpSpPr>
          <p:sp>
            <p:nvSpPr>
              <p:cNvPr id="52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3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4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5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6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29703" name="Group 187"/>
            <p:cNvGrpSpPr>
              <a:grpSpLocks/>
            </p:cNvGrpSpPr>
            <p:nvPr/>
          </p:nvGrpSpPr>
          <p:grpSpPr bwMode="auto">
            <a:xfrm>
              <a:off x="4247454" y="1859772"/>
              <a:ext cx="1052512" cy="355600"/>
              <a:chOff x="4410" y="1365"/>
              <a:chExt cx="663" cy="224"/>
            </a:xfrm>
          </p:grpSpPr>
          <p:sp>
            <p:nvSpPr>
              <p:cNvPr id="5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547" name="TextBox 546"/>
            <p:cNvSpPr txBox="1"/>
            <p:nvPr/>
          </p:nvSpPr>
          <p:spPr>
            <a:xfrm>
              <a:off x="7042811" y="3997312"/>
              <a:ext cx="1063512" cy="3078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</a:rPr>
                <a:t>Server racks</a:t>
              </a:r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7026938" y="3540288"/>
              <a:ext cx="1144466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</a:rPr>
                <a:t>TOR switches</a:t>
              </a: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7026938" y="1893096"/>
              <a:ext cx="1592093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</a:rPr>
                <a:t>Tier-1 switches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7025350" y="2730974"/>
              <a:ext cx="1592094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</a:rPr>
                <a:t>Tier-2 switches</a:t>
              </a:r>
            </a:p>
          </p:txBody>
        </p:sp>
        <p:grpSp>
          <p:nvGrpSpPr>
            <p:cNvPr id="29708" name="Group 24"/>
            <p:cNvGrpSpPr>
              <a:grpSpLocks/>
            </p:cNvGrpSpPr>
            <p:nvPr/>
          </p:nvGrpSpPr>
          <p:grpSpPr bwMode="auto">
            <a:xfrm>
              <a:off x="702813" y="2731140"/>
              <a:ext cx="1470209" cy="1869141"/>
              <a:chOff x="916173" y="4038600"/>
              <a:chExt cx="1470209" cy="1869141"/>
            </a:xfrm>
          </p:grpSpPr>
          <p:grpSp>
            <p:nvGrpSpPr>
              <p:cNvPr id="30486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70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2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3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4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1181453" y="4381202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70" idx="2"/>
              </p:cNvCxnSpPr>
              <p:nvPr/>
            </p:nvCxnSpPr>
            <p:spPr>
              <a:xfrm flipH="1">
                <a:off x="1486221" y="4390724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803687" y="4395485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endCxn id="775" idx="0"/>
              </p:cNvCxnSpPr>
              <p:nvPr/>
            </p:nvCxnSpPr>
            <p:spPr>
              <a:xfrm>
                <a:off x="1943372" y="4419288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491" name="Group 50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30669" name="Group 50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534" name="Rectangle 533"/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535" name="Straight Connector 534"/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6" name="Rectangle 535"/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537" name="Straight Connector 536"/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0" name="Rectangle 539"/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543" name="Straight Connector 542"/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697" name="Group 54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8" name="Straight Connector 577"/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9" name="Straight Connector 578"/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698" name="Group 54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6" name="Straight Connector 575"/>
                    <p:cNvCxnSpPr/>
                    <p:nvPr/>
                  </p:nvCxnSpPr>
                  <p:spPr>
                    <a:xfrm flipV="1">
                      <a:off x="7029263" y="2845642"/>
                      <a:ext cx="125358" cy="877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Straight Connector 576"/>
                    <p:cNvCxnSpPr/>
                    <p:nvPr/>
                  </p:nvCxnSpPr>
                  <p:spPr>
                    <a:xfrm flipV="1">
                      <a:off x="6581557" y="293336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699" name="Group 5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4" name="Straight Connector 573"/>
                    <p:cNvCxnSpPr/>
                    <p:nvPr/>
                  </p:nvCxnSpPr>
                  <p:spPr>
                    <a:xfrm flipV="1">
                      <a:off x="7026759" y="2845572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5" name="Straight Connector 574"/>
                    <p:cNvCxnSpPr/>
                    <p:nvPr/>
                  </p:nvCxnSpPr>
                  <p:spPr>
                    <a:xfrm flipV="1">
                      <a:off x="6582036" y="293173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700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2" name="Straight Connector 571"/>
                    <p:cNvCxnSpPr/>
                    <p:nvPr/>
                  </p:nvCxnSpPr>
                  <p:spPr>
                    <a:xfrm flipV="1">
                      <a:off x="7027238" y="2845502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Straight Connector 572"/>
                    <p:cNvCxnSpPr/>
                    <p:nvPr/>
                  </p:nvCxnSpPr>
                  <p:spPr>
                    <a:xfrm flipV="1">
                      <a:off x="6582516" y="293166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701" name="Group 5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 flipV="1">
                      <a:off x="7027718" y="2845433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1" name="Straight Connector 570"/>
                    <p:cNvCxnSpPr/>
                    <p:nvPr/>
                  </p:nvCxnSpPr>
                  <p:spPr>
                    <a:xfrm flipV="1">
                      <a:off x="6582995" y="293159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702" name="Group 5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703" name="Group 55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6" name="Straight Connector 565"/>
                    <p:cNvCxnSpPr/>
                    <p:nvPr/>
                  </p:nvCxnSpPr>
                  <p:spPr>
                    <a:xfrm flipV="1">
                      <a:off x="7028679" y="2839026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7" name="Straight Connector 566"/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704" name="Group 55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4" name="Straight Connector 563"/>
                    <p:cNvCxnSpPr/>
                    <p:nvPr/>
                  </p:nvCxnSpPr>
                  <p:spPr>
                    <a:xfrm flipV="1">
                      <a:off x="7029158" y="2838957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5" name="Straight Connector 564"/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705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2" name="Straight Connector 561"/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Straight Connector 562"/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706" name="Group 55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0" name="Straight Connector 559"/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Straight Connector 560"/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670" name="Group 50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30671" name="Group 50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52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95810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52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20616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53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311" y="292218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53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543" y="2936282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53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348" y="293314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511" name="Straight Connector 510"/>
                  <p:cNvCxnSpPr/>
                  <p:nvPr/>
                </p:nvCxnSpPr>
                <p:spPr>
                  <a:xfrm flipH="1">
                    <a:off x="6997483" y="2125348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6875678" y="23039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6871985" y="23681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6871985" y="24449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6868295" y="250914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6864603" y="2570243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6864603" y="263760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6860913" y="270653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6868295" y="27754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6871985" y="28428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6871985" y="291174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6875678" y="297597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 flipH="1">
                    <a:off x="6875678" y="2131614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492" name="Group 638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30611" name="Group 63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>
                    <a:off x="6510235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662" name="Straight Connector 661"/>
                  <p:cNvCxnSpPr/>
                  <p:nvPr/>
                </p:nvCxnSpPr>
                <p:spPr>
                  <a:xfrm flipV="1">
                    <a:off x="684750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4774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664" name="Straight Connector 663"/>
                  <p:cNvCxnSpPr/>
                  <p:nvPr/>
                </p:nvCxnSpPr>
                <p:spPr>
                  <a:xfrm flipV="1">
                    <a:off x="6396816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5" name="Rectangle 664"/>
                  <p:cNvSpPr/>
                  <p:nvPr/>
                </p:nvSpPr>
                <p:spPr>
                  <a:xfrm>
                    <a:off x="68176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>
                    <a:off x="6405771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 flipV="1">
                    <a:off x="6847508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639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6" name="Straight Connector 695"/>
                    <p:cNvCxnSpPr/>
                    <p:nvPr/>
                  </p:nvCxnSpPr>
                  <p:spPr>
                    <a:xfrm flipV="1">
                      <a:off x="70292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 flipV="1">
                      <a:off x="65815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640" name="Group 66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 flipV="1">
                      <a:off x="7041653" y="2845644"/>
                      <a:ext cx="113419" cy="877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 flipV="1">
                      <a:off x="6582008" y="2933370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641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2" name="Straight Connector 691"/>
                    <p:cNvCxnSpPr/>
                    <p:nvPr/>
                  </p:nvCxnSpPr>
                  <p:spPr>
                    <a:xfrm flipV="1">
                      <a:off x="7027208" y="2845574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/>
                    <p:cNvCxnSpPr/>
                    <p:nvPr/>
                  </p:nvCxnSpPr>
                  <p:spPr>
                    <a:xfrm flipV="1">
                      <a:off x="6582488" y="293173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642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flipV="1">
                      <a:off x="7027688" y="2845504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 flipV="1">
                      <a:off x="6582967" y="293166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643" name="Group 67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8" name="Straight Connector 687"/>
                    <p:cNvCxnSpPr/>
                    <p:nvPr/>
                  </p:nvCxnSpPr>
                  <p:spPr>
                    <a:xfrm flipV="1">
                      <a:off x="7028167" y="2845435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 flipV="1">
                      <a:off x="6583447" y="293159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644" name="Group 67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6" name="Straight Connector 685"/>
                    <p:cNvCxnSpPr/>
                    <p:nvPr/>
                  </p:nvCxnSpPr>
                  <p:spPr>
                    <a:xfrm flipV="1">
                      <a:off x="7028649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Straight Connector 686"/>
                    <p:cNvCxnSpPr/>
                    <p:nvPr/>
                  </p:nvCxnSpPr>
                  <p:spPr>
                    <a:xfrm flipV="1">
                      <a:off x="6595867" y="2939356"/>
                      <a:ext cx="43875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645" name="Group 67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4" name="Straight Connector 683"/>
                    <p:cNvCxnSpPr/>
                    <p:nvPr/>
                  </p:nvCxnSpPr>
                  <p:spPr>
                    <a:xfrm flipV="1">
                      <a:off x="7029128" y="2839028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Straight Connector 684"/>
                    <p:cNvCxnSpPr/>
                    <p:nvPr/>
                  </p:nvCxnSpPr>
                  <p:spPr>
                    <a:xfrm flipV="1">
                      <a:off x="6581422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646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2" name="Straight Connector 681"/>
                    <p:cNvCxnSpPr/>
                    <p:nvPr/>
                  </p:nvCxnSpPr>
                  <p:spPr>
                    <a:xfrm flipV="1">
                      <a:off x="7029607" y="2838959"/>
                      <a:ext cx="125358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3" name="Straight Connector 682"/>
                    <p:cNvCxnSpPr/>
                    <p:nvPr/>
                  </p:nvCxnSpPr>
                  <p:spPr>
                    <a:xfrm flipV="1">
                      <a:off x="6581901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647" name="Group 67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0" name="Straight Connector 679"/>
                    <p:cNvCxnSpPr/>
                    <p:nvPr/>
                  </p:nvCxnSpPr>
                  <p:spPr>
                    <a:xfrm flipV="1">
                      <a:off x="70271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1" name="Straight Connector 680"/>
                    <p:cNvCxnSpPr/>
                    <p:nvPr/>
                  </p:nvCxnSpPr>
                  <p:spPr>
                    <a:xfrm flipV="1">
                      <a:off x="6582382" y="293914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648" name="Group 67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78" name="Straight Connector 677"/>
                    <p:cNvCxnSpPr/>
                    <p:nvPr/>
                  </p:nvCxnSpPr>
                  <p:spPr>
                    <a:xfrm flipV="1">
                      <a:off x="7027584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/>
                    <p:cNvCxnSpPr/>
                    <p:nvPr/>
                  </p:nvCxnSpPr>
                  <p:spPr>
                    <a:xfrm flipV="1">
                      <a:off x="6582862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612" name="Group 64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30613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65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0969" y="2995812"/>
                      <a:ext cx="535208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65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0969" y="2920618"/>
                      <a:ext cx="660705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65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869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65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1098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66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906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643" name="Straight Connector 642"/>
                  <p:cNvCxnSpPr/>
                  <p:nvPr/>
                </p:nvCxnSpPr>
                <p:spPr>
                  <a:xfrm flipH="1">
                    <a:off x="6998041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876233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872543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872543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6868851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6865161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6865161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6861469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868851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872543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872543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876233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Straight Connector 654"/>
                  <p:cNvCxnSpPr/>
                  <p:nvPr/>
                </p:nvCxnSpPr>
                <p:spPr>
                  <a:xfrm flipH="1">
                    <a:off x="6876233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493" name="Group 69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30553" name="Group 69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20" name="Rectangle 719"/>
                  <p:cNvSpPr/>
                  <p:nvPr/>
                </p:nvSpPr>
                <p:spPr>
                  <a:xfrm>
                    <a:off x="65096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21" name="Straight Connector 720"/>
                  <p:cNvCxnSpPr/>
                  <p:nvPr/>
                </p:nvCxnSpPr>
                <p:spPr>
                  <a:xfrm flipV="1">
                    <a:off x="6846909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2" name="Rectangle 721"/>
                  <p:cNvSpPr/>
                  <p:nvPr/>
                </p:nvSpPr>
                <p:spPr>
                  <a:xfrm>
                    <a:off x="64768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63962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4" name="Rectangle 723"/>
                  <p:cNvSpPr/>
                  <p:nvPr/>
                </p:nvSpPr>
                <p:spPr>
                  <a:xfrm>
                    <a:off x="68170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5" name="Rectangle 724"/>
                  <p:cNvSpPr/>
                  <p:nvPr/>
                </p:nvSpPr>
                <p:spPr>
                  <a:xfrm>
                    <a:off x="6405171" y="3157416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26" name="Straight Connector 725"/>
                  <p:cNvCxnSpPr/>
                  <p:nvPr/>
                </p:nvCxnSpPr>
                <p:spPr>
                  <a:xfrm flipV="1">
                    <a:off x="6846909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581" name="Group 72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5" name="Straight Connector 754"/>
                    <p:cNvCxnSpPr/>
                    <p:nvPr/>
                  </p:nvCxnSpPr>
                  <p:spPr>
                    <a:xfrm flipV="1">
                      <a:off x="70286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Straight Connector 755"/>
                    <p:cNvCxnSpPr/>
                    <p:nvPr/>
                  </p:nvCxnSpPr>
                  <p:spPr>
                    <a:xfrm flipV="1">
                      <a:off x="65809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82" name="Group 72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3" name="Straight Connector 752"/>
                    <p:cNvCxnSpPr/>
                    <p:nvPr/>
                  </p:nvCxnSpPr>
                  <p:spPr>
                    <a:xfrm flipV="1">
                      <a:off x="7029115" y="2845644"/>
                      <a:ext cx="113419" cy="877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Straight Connector 753"/>
                    <p:cNvCxnSpPr/>
                    <p:nvPr/>
                  </p:nvCxnSpPr>
                  <p:spPr>
                    <a:xfrm flipV="1">
                      <a:off x="6581409" y="293337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83" name="Group 72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1" name="Straight Connector 750"/>
                    <p:cNvCxnSpPr/>
                    <p:nvPr/>
                  </p:nvCxnSpPr>
                  <p:spPr>
                    <a:xfrm flipV="1">
                      <a:off x="7026610" y="2845574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Straight Connector 751"/>
                    <p:cNvCxnSpPr/>
                    <p:nvPr/>
                  </p:nvCxnSpPr>
                  <p:spPr>
                    <a:xfrm flipV="1">
                      <a:off x="6581888" y="293173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84" name="Group 72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9" name="Straight Connector 748"/>
                    <p:cNvCxnSpPr/>
                    <p:nvPr/>
                  </p:nvCxnSpPr>
                  <p:spPr>
                    <a:xfrm flipV="1">
                      <a:off x="7027090" y="2845504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Straight Connector 749"/>
                    <p:cNvCxnSpPr/>
                    <p:nvPr/>
                  </p:nvCxnSpPr>
                  <p:spPr>
                    <a:xfrm flipV="1">
                      <a:off x="6582367" y="293166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85" name="Group 73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7" name="Straight Connector 746"/>
                    <p:cNvCxnSpPr/>
                    <p:nvPr/>
                  </p:nvCxnSpPr>
                  <p:spPr>
                    <a:xfrm flipV="1">
                      <a:off x="7027569" y="2845435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8" name="Straight Connector 747"/>
                    <p:cNvCxnSpPr/>
                    <p:nvPr/>
                  </p:nvCxnSpPr>
                  <p:spPr>
                    <a:xfrm flipV="1">
                      <a:off x="6582847" y="293159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86" name="Group 73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5" name="Straight Connector 744"/>
                    <p:cNvCxnSpPr/>
                    <p:nvPr/>
                  </p:nvCxnSpPr>
                  <p:spPr>
                    <a:xfrm flipV="1">
                      <a:off x="70280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6" name="Straight Connector 745"/>
                    <p:cNvCxnSpPr/>
                    <p:nvPr/>
                  </p:nvCxnSpPr>
                  <p:spPr>
                    <a:xfrm flipV="1">
                      <a:off x="6583328" y="293935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87" name="Group 73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3" name="Straight Connector 742"/>
                    <p:cNvCxnSpPr/>
                    <p:nvPr/>
                  </p:nvCxnSpPr>
                  <p:spPr>
                    <a:xfrm flipV="1">
                      <a:off x="7028530" y="2839028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/>
                    <p:cNvCxnSpPr/>
                    <p:nvPr/>
                  </p:nvCxnSpPr>
                  <p:spPr>
                    <a:xfrm flipV="1">
                      <a:off x="6580824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88" name="Group 73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1" name="Straight Connector 740"/>
                    <p:cNvCxnSpPr/>
                    <p:nvPr/>
                  </p:nvCxnSpPr>
                  <p:spPr>
                    <a:xfrm flipV="1">
                      <a:off x="7029010" y="2838959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2" name="Straight Connector 741"/>
                    <p:cNvCxnSpPr/>
                    <p:nvPr/>
                  </p:nvCxnSpPr>
                  <p:spPr>
                    <a:xfrm flipV="1">
                      <a:off x="65813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89" name="Group 73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9" name="Straight Connector 738"/>
                    <p:cNvCxnSpPr/>
                    <p:nvPr/>
                  </p:nvCxnSpPr>
                  <p:spPr>
                    <a:xfrm flipV="1">
                      <a:off x="70265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0" name="Straight Connector 739"/>
                    <p:cNvCxnSpPr/>
                    <p:nvPr/>
                  </p:nvCxnSpPr>
                  <p:spPr>
                    <a:xfrm flipV="1">
                      <a:off x="6581785" y="293914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90" name="Group 73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7" name="Straight Connector 736"/>
                    <p:cNvCxnSpPr/>
                    <p:nvPr/>
                  </p:nvCxnSpPr>
                  <p:spPr>
                    <a:xfrm flipV="1">
                      <a:off x="7026985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Straight Connector 737"/>
                    <p:cNvCxnSpPr/>
                    <p:nvPr/>
                  </p:nvCxnSpPr>
                  <p:spPr>
                    <a:xfrm flipV="1">
                      <a:off x="6582264" y="293907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554" name="Group 69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30555" name="Group 70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1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95812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1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20618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1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12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1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359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1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16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6997299" y="2125350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>
                    <a:off x="6875494" y="23039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6871802" y="236816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>
                    <a:off x="6871802" y="24449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>
                    <a:off x="6868112" y="25091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>
                    <a:off x="686442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>
                    <a:off x="6864420" y="263760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>
                    <a:off x="6860730" y="27065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>
                    <a:off x="6868112" y="277546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>
                    <a:off x="6871802" y="28428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>
                    <a:off x="6871802" y="29117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>
                    <a:off x="6875494" y="297597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Straight Connector 713"/>
                  <p:cNvCxnSpPr/>
                  <p:nvPr/>
                </p:nvCxnSpPr>
                <p:spPr>
                  <a:xfrm flipH="1">
                    <a:off x="6875494" y="2131616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494" name="Group 756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30495" name="Group 75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79" name="Rectangle 778"/>
                  <p:cNvSpPr/>
                  <p:nvPr/>
                </p:nvSpPr>
                <p:spPr>
                  <a:xfrm>
                    <a:off x="65090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80" name="Straight Connector 779"/>
                  <p:cNvCxnSpPr/>
                  <p:nvPr/>
                </p:nvCxnSpPr>
                <p:spPr>
                  <a:xfrm flipV="1">
                    <a:off x="6846311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1" name="Rectangle 780"/>
                  <p:cNvSpPr/>
                  <p:nvPr/>
                </p:nvSpPr>
                <p:spPr>
                  <a:xfrm>
                    <a:off x="6476206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82" name="Straight Connector 781"/>
                  <p:cNvCxnSpPr/>
                  <p:nvPr/>
                </p:nvCxnSpPr>
                <p:spPr>
                  <a:xfrm flipV="1">
                    <a:off x="63956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3" name="Rectangle 782"/>
                  <p:cNvSpPr/>
                  <p:nvPr/>
                </p:nvSpPr>
                <p:spPr>
                  <a:xfrm>
                    <a:off x="6816464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4" name="Rectangle 783"/>
                  <p:cNvSpPr/>
                  <p:nvPr/>
                </p:nvSpPr>
                <p:spPr>
                  <a:xfrm>
                    <a:off x="6404573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6846311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523" name="Group 78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4" name="Straight Connector 813"/>
                    <p:cNvCxnSpPr/>
                    <p:nvPr/>
                  </p:nvCxnSpPr>
                  <p:spPr>
                    <a:xfrm flipV="1">
                      <a:off x="7028036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5" name="Straight Connector 814"/>
                    <p:cNvCxnSpPr/>
                    <p:nvPr/>
                  </p:nvCxnSpPr>
                  <p:spPr>
                    <a:xfrm flipV="1">
                      <a:off x="6568390" y="2938138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24" name="Group 78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2" name="Straight Connector 811"/>
                    <p:cNvCxnSpPr/>
                    <p:nvPr/>
                  </p:nvCxnSpPr>
                  <p:spPr>
                    <a:xfrm flipV="1">
                      <a:off x="7028517" y="2845644"/>
                      <a:ext cx="113419" cy="877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3" name="Straight Connector 812"/>
                    <p:cNvCxnSpPr/>
                    <p:nvPr/>
                  </p:nvCxnSpPr>
                  <p:spPr>
                    <a:xfrm flipV="1">
                      <a:off x="6580811" y="293337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25" name="Group 78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0" name="Straight Connector 809"/>
                    <p:cNvCxnSpPr/>
                    <p:nvPr/>
                  </p:nvCxnSpPr>
                  <p:spPr>
                    <a:xfrm flipV="1">
                      <a:off x="7014072" y="2845574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/>
                    <p:cNvCxnSpPr/>
                    <p:nvPr/>
                  </p:nvCxnSpPr>
                  <p:spPr>
                    <a:xfrm flipV="1">
                      <a:off x="6581290" y="2931733"/>
                      <a:ext cx="43875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26" name="Group 78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8" name="Straight Connector 807"/>
                    <p:cNvCxnSpPr/>
                    <p:nvPr/>
                  </p:nvCxnSpPr>
                  <p:spPr>
                    <a:xfrm flipV="1">
                      <a:off x="7026490" y="2845504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/>
                    <p:cNvCxnSpPr/>
                    <p:nvPr/>
                  </p:nvCxnSpPr>
                  <p:spPr>
                    <a:xfrm flipV="1">
                      <a:off x="6581770" y="293166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27" name="Group 78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6" name="Straight Connector 805"/>
                    <p:cNvCxnSpPr/>
                    <p:nvPr/>
                  </p:nvCxnSpPr>
                  <p:spPr>
                    <a:xfrm flipV="1">
                      <a:off x="7026970" y="2845435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Straight Connector 806"/>
                    <p:cNvCxnSpPr/>
                    <p:nvPr/>
                  </p:nvCxnSpPr>
                  <p:spPr>
                    <a:xfrm flipV="1">
                      <a:off x="6582249" y="293159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28" name="Group 79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4" name="Straight Connector 803"/>
                    <p:cNvCxnSpPr/>
                    <p:nvPr/>
                  </p:nvCxnSpPr>
                  <p:spPr>
                    <a:xfrm flipV="1">
                      <a:off x="70274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Straight Connector 804"/>
                    <p:cNvCxnSpPr/>
                    <p:nvPr/>
                  </p:nvCxnSpPr>
                  <p:spPr>
                    <a:xfrm flipV="1">
                      <a:off x="6582730" y="293935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29" name="Group 79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2" name="Straight Connector 801"/>
                    <p:cNvCxnSpPr/>
                    <p:nvPr/>
                  </p:nvCxnSpPr>
                  <p:spPr>
                    <a:xfrm flipV="1">
                      <a:off x="7027930" y="2839028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3" name="Straight Connector 802"/>
                    <p:cNvCxnSpPr/>
                    <p:nvPr/>
                  </p:nvCxnSpPr>
                  <p:spPr>
                    <a:xfrm flipV="1">
                      <a:off x="6568285" y="2939286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30" name="Group 79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0" name="Straight Connector 799"/>
                    <p:cNvCxnSpPr/>
                    <p:nvPr/>
                  </p:nvCxnSpPr>
                  <p:spPr>
                    <a:xfrm flipV="1">
                      <a:off x="7028410" y="2838959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/>
                    <p:cNvCxnSpPr/>
                    <p:nvPr/>
                  </p:nvCxnSpPr>
                  <p:spPr>
                    <a:xfrm flipV="1">
                      <a:off x="65807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31" name="Group 79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8" name="Straight Connector 797"/>
                    <p:cNvCxnSpPr/>
                    <p:nvPr/>
                  </p:nvCxnSpPr>
                  <p:spPr>
                    <a:xfrm flipV="1">
                      <a:off x="7013968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/>
                    <p:cNvCxnSpPr/>
                    <p:nvPr/>
                  </p:nvCxnSpPr>
                  <p:spPr>
                    <a:xfrm flipV="1">
                      <a:off x="6581185" y="2939147"/>
                      <a:ext cx="43875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532" name="Group 79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6" name="Straight Connector 795"/>
                    <p:cNvCxnSpPr/>
                    <p:nvPr/>
                  </p:nvCxnSpPr>
                  <p:spPr>
                    <a:xfrm flipV="1">
                      <a:off x="7026387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/>
                    <p:cNvCxnSpPr/>
                    <p:nvPr/>
                  </p:nvCxnSpPr>
                  <p:spPr>
                    <a:xfrm flipV="1">
                      <a:off x="6581664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496" name="Group 75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30497" name="Group 75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7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95812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7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20618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7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38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7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617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7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42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761" name="Straight Connector 760"/>
                  <p:cNvCxnSpPr/>
                  <p:nvPr/>
                </p:nvCxnSpPr>
                <p:spPr>
                  <a:xfrm flipH="1">
                    <a:off x="6996560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>
                    <a:off x="6874752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>
                    <a:off x="6871062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>
                    <a:off x="6871062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>
                    <a:off x="6867370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>
                    <a:off x="686368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>
                    <a:off x="6863680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>
                    <a:off x="6859988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Straight Connector 768"/>
                  <p:cNvCxnSpPr/>
                  <p:nvPr/>
                </p:nvCxnSpPr>
                <p:spPr>
                  <a:xfrm>
                    <a:off x="6867370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Straight Connector 769"/>
                  <p:cNvCxnSpPr/>
                  <p:nvPr/>
                </p:nvCxnSpPr>
                <p:spPr>
                  <a:xfrm>
                    <a:off x="6871062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Straight Connector 770"/>
                  <p:cNvCxnSpPr/>
                  <p:nvPr/>
                </p:nvCxnSpPr>
                <p:spPr>
                  <a:xfrm>
                    <a:off x="6871062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>
                    <a:off x="6874752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flipH="1">
                    <a:off x="6874752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709" name="Group 815"/>
            <p:cNvGrpSpPr>
              <a:grpSpLocks/>
            </p:cNvGrpSpPr>
            <p:nvPr/>
          </p:nvGrpSpPr>
          <p:grpSpPr bwMode="auto">
            <a:xfrm>
              <a:off x="2267009" y="2732231"/>
              <a:ext cx="1470209" cy="1869141"/>
              <a:chOff x="916173" y="4038600"/>
              <a:chExt cx="1470209" cy="1869141"/>
            </a:xfrm>
          </p:grpSpPr>
          <p:grpSp>
            <p:nvGrpSpPr>
              <p:cNvPr id="30240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0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500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8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60" name="Freeform 190"/>
                <p:cNvSpPr>
                  <a:spLocks/>
                </p:cNvSpPr>
                <p:nvPr/>
              </p:nvSpPr>
              <p:spPr bwMode="auto">
                <a:xfrm>
                  <a:off x="4909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61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11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62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8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818" name="Straight Connector 817"/>
              <p:cNvCxnSpPr/>
              <p:nvPr/>
            </p:nvCxnSpPr>
            <p:spPr>
              <a:xfrm flipH="1">
                <a:off x="1180779" y="4381699"/>
                <a:ext cx="357149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>
                <a:stCxn id="1058" idx="2"/>
              </p:cNvCxnSpPr>
              <p:nvPr/>
            </p:nvCxnSpPr>
            <p:spPr>
              <a:xfrm flipH="1">
                <a:off x="1485547" y="4391220"/>
                <a:ext cx="203178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804600" y="4395981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>
                <a:endCxn id="843" idx="0"/>
              </p:cNvCxnSpPr>
              <p:nvPr/>
            </p:nvCxnSpPr>
            <p:spPr>
              <a:xfrm>
                <a:off x="1944285" y="4419784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45" name="Group 821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30423" name="Group 99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21" name="Rectangle 1020"/>
                  <p:cNvSpPr/>
                  <p:nvPr/>
                </p:nvSpPr>
                <p:spPr>
                  <a:xfrm>
                    <a:off x="6508516" y="3062346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22" name="Straight Connector 1021"/>
                  <p:cNvCxnSpPr/>
                  <p:nvPr/>
                </p:nvCxnSpPr>
                <p:spPr>
                  <a:xfrm flipV="1">
                    <a:off x="6845790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3" name="Rectangle 1022"/>
                  <p:cNvSpPr/>
                  <p:nvPr/>
                </p:nvSpPr>
                <p:spPr>
                  <a:xfrm>
                    <a:off x="6475686" y="307174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24" name="Straight Connector 1023"/>
                  <p:cNvCxnSpPr/>
                  <p:nvPr/>
                </p:nvCxnSpPr>
                <p:spPr>
                  <a:xfrm flipV="1">
                    <a:off x="6395097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5" name="Rectangle 1024"/>
                  <p:cNvSpPr/>
                  <p:nvPr/>
                </p:nvSpPr>
                <p:spPr>
                  <a:xfrm>
                    <a:off x="6815943" y="37030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6" name="Rectangle 1025"/>
                  <p:cNvSpPr/>
                  <p:nvPr/>
                </p:nvSpPr>
                <p:spPr>
                  <a:xfrm>
                    <a:off x="6404052" y="3157905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27" name="Straight Connector 1026"/>
                  <p:cNvCxnSpPr/>
                  <p:nvPr/>
                </p:nvCxnSpPr>
                <p:spPr>
                  <a:xfrm flipV="1">
                    <a:off x="6845790" y="3804882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451" name="Group 102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6" name="Straight Connector 1055"/>
                    <p:cNvCxnSpPr/>
                    <p:nvPr/>
                  </p:nvCxnSpPr>
                  <p:spPr>
                    <a:xfrm flipV="1">
                      <a:off x="7027515" y="284620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7" name="Straight Connector 1056"/>
                    <p:cNvCxnSpPr/>
                    <p:nvPr/>
                  </p:nvCxnSpPr>
                  <p:spPr>
                    <a:xfrm flipV="1">
                      <a:off x="6567870" y="2938626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452" name="Group 102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4" name="Straight Connector 1053"/>
                    <p:cNvCxnSpPr/>
                    <p:nvPr/>
                  </p:nvCxnSpPr>
                  <p:spPr>
                    <a:xfrm flipV="1">
                      <a:off x="7027996" y="284613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5" name="Straight Connector 1054"/>
                    <p:cNvCxnSpPr/>
                    <p:nvPr/>
                  </p:nvCxnSpPr>
                  <p:spPr>
                    <a:xfrm flipV="1">
                      <a:off x="6568351" y="2938557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453" name="Group 102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2" name="Straight Connector 1051"/>
                    <p:cNvCxnSpPr/>
                    <p:nvPr/>
                  </p:nvCxnSpPr>
                  <p:spPr>
                    <a:xfrm flipV="1">
                      <a:off x="7013551" y="284606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3" name="Straight Connector 1052"/>
                    <p:cNvCxnSpPr/>
                    <p:nvPr/>
                  </p:nvCxnSpPr>
                  <p:spPr>
                    <a:xfrm flipV="1">
                      <a:off x="6580769" y="2938487"/>
                      <a:ext cx="43875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454" name="Group 103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0" name="Straight Connector 1049"/>
                    <p:cNvCxnSpPr/>
                    <p:nvPr/>
                  </p:nvCxnSpPr>
                  <p:spPr>
                    <a:xfrm flipV="1">
                      <a:off x="7014031" y="284599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1" name="Straight Connector 1050"/>
                    <p:cNvCxnSpPr/>
                    <p:nvPr/>
                  </p:nvCxnSpPr>
                  <p:spPr>
                    <a:xfrm flipV="1">
                      <a:off x="6581249" y="2938417"/>
                      <a:ext cx="43875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455" name="Group 103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8" name="Straight Connector 1047"/>
                    <p:cNvCxnSpPr/>
                    <p:nvPr/>
                  </p:nvCxnSpPr>
                  <p:spPr>
                    <a:xfrm flipV="1">
                      <a:off x="7026449" y="284592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9" name="Straight Connector 1048"/>
                    <p:cNvCxnSpPr/>
                    <p:nvPr/>
                  </p:nvCxnSpPr>
                  <p:spPr>
                    <a:xfrm flipV="1">
                      <a:off x="6581728" y="293834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456" name="Group 103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6" name="Straight Connector 1045"/>
                    <p:cNvCxnSpPr/>
                    <p:nvPr/>
                  </p:nvCxnSpPr>
                  <p:spPr>
                    <a:xfrm flipV="1">
                      <a:off x="7026930" y="2845852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7" name="Straight Connector 1046"/>
                    <p:cNvCxnSpPr/>
                    <p:nvPr/>
                  </p:nvCxnSpPr>
                  <p:spPr>
                    <a:xfrm flipV="1">
                      <a:off x="6582209" y="2946110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457" name="Group 103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4" name="Straight Connector 1043"/>
                    <p:cNvCxnSpPr/>
                    <p:nvPr/>
                  </p:nvCxnSpPr>
                  <p:spPr>
                    <a:xfrm flipV="1">
                      <a:off x="7027410" y="2845782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5" name="Straight Connector 1044"/>
                    <p:cNvCxnSpPr/>
                    <p:nvPr/>
                  </p:nvCxnSpPr>
                  <p:spPr>
                    <a:xfrm flipV="1">
                      <a:off x="6567764" y="2946040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458" name="Group 103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2" name="Straight Connector 1041"/>
                    <p:cNvCxnSpPr/>
                    <p:nvPr/>
                  </p:nvCxnSpPr>
                  <p:spPr>
                    <a:xfrm flipV="1">
                      <a:off x="7027889" y="2845713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3" name="Straight Connector 1042"/>
                    <p:cNvCxnSpPr/>
                    <p:nvPr/>
                  </p:nvCxnSpPr>
                  <p:spPr>
                    <a:xfrm flipV="1">
                      <a:off x="6568244" y="2945971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459" name="Group 103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0" name="Straight Connector 1039"/>
                    <p:cNvCxnSpPr/>
                    <p:nvPr/>
                  </p:nvCxnSpPr>
                  <p:spPr>
                    <a:xfrm flipV="1">
                      <a:off x="7013448" y="2853476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1" name="Straight Connector 1040"/>
                    <p:cNvCxnSpPr/>
                    <p:nvPr/>
                  </p:nvCxnSpPr>
                  <p:spPr>
                    <a:xfrm flipV="1">
                      <a:off x="6580664" y="2939635"/>
                      <a:ext cx="43875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460" name="Group 103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38" name="Straight Connector 1037"/>
                    <p:cNvCxnSpPr/>
                    <p:nvPr/>
                  </p:nvCxnSpPr>
                  <p:spPr>
                    <a:xfrm flipV="1">
                      <a:off x="7013927" y="2853407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9" name="Straight Connector 1038"/>
                    <p:cNvCxnSpPr/>
                    <p:nvPr/>
                  </p:nvCxnSpPr>
                  <p:spPr>
                    <a:xfrm flipV="1">
                      <a:off x="6581143" y="2939566"/>
                      <a:ext cx="43875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424" name="Group 100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30425" name="Group 100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1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96300"/>
                      <a:ext cx="549972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1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21107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1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7743" y="292267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1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973" y="2936772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2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0780" y="293363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003" name="Straight Connector 1002"/>
                  <p:cNvCxnSpPr/>
                  <p:nvPr/>
                </p:nvCxnSpPr>
                <p:spPr>
                  <a:xfrm flipH="1">
                    <a:off x="6995916" y="2125837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4" name="Straight Connector 1003"/>
                  <p:cNvCxnSpPr/>
                  <p:nvPr/>
                </p:nvCxnSpPr>
                <p:spPr>
                  <a:xfrm>
                    <a:off x="6874108" y="23044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5" name="Straight Connector 1004"/>
                  <p:cNvCxnSpPr/>
                  <p:nvPr/>
                </p:nvCxnSpPr>
                <p:spPr>
                  <a:xfrm>
                    <a:off x="6870418" y="23686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6" name="Straight Connector 1005"/>
                  <p:cNvCxnSpPr/>
                  <p:nvPr/>
                </p:nvCxnSpPr>
                <p:spPr>
                  <a:xfrm>
                    <a:off x="6870418" y="244541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Straight Connector 1006"/>
                  <p:cNvCxnSpPr/>
                  <p:nvPr/>
                </p:nvCxnSpPr>
                <p:spPr>
                  <a:xfrm>
                    <a:off x="6866726" y="25096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Straight Connector 1007"/>
                  <p:cNvCxnSpPr/>
                  <p:nvPr/>
                </p:nvCxnSpPr>
                <p:spPr>
                  <a:xfrm>
                    <a:off x="6863036" y="257073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9" name="Straight Connector 1008"/>
                  <p:cNvCxnSpPr/>
                  <p:nvPr/>
                </p:nvCxnSpPr>
                <p:spPr>
                  <a:xfrm>
                    <a:off x="6863036" y="263809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0" name="Straight Connector 1009"/>
                  <p:cNvCxnSpPr/>
                  <p:nvPr/>
                </p:nvCxnSpPr>
                <p:spPr>
                  <a:xfrm>
                    <a:off x="6859344" y="27070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1" name="Straight Connector 1010"/>
                  <p:cNvCxnSpPr/>
                  <p:nvPr/>
                </p:nvCxnSpPr>
                <p:spPr>
                  <a:xfrm>
                    <a:off x="6866726" y="27759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/>
                  <p:cNvCxnSpPr/>
                  <p:nvPr/>
                </p:nvCxnSpPr>
                <p:spPr>
                  <a:xfrm>
                    <a:off x="6870418" y="28433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Straight Connector 1012"/>
                  <p:cNvCxnSpPr/>
                  <p:nvPr/>
                </p:nvCxnSpPr>
                <p:spPr>
                  <a:xfrm>
                    <a:off x="6870418" y="29122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Straight Connector 1013"/>
                  <p:cNvCxnSpPr/>
                  <p:nvPr/>
                </p:nvCxnSpPr>
                <p:spPr>
                  <a:xfrm>
                    <a:off x="6874108" y="297646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Straight Connector 1014"/>
                  <p:cNvCxnSpPr/>
                  <p:nvPr/>
                </p:nvCxnSpPr>
                <p:spPr>
                  <a:xfrm flipH="1">
                    <a:off x="6874108" y="213210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246" name="Group 822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30365" name="Group 941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63" name="Rectangle 962"/>
                  <p:cNvSpPr/>
                  <p:nvPr/>
                </p:nvSpPr>
                <p:spPr>
                  <a:xfrm>
                    <a:off x="6508968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64" name="Straight Connector 963"/>
                  <p:cNvCxnSpPr/>
                  <p:nvPr/>
                </p:nvCxnSpPr>
                <p:spPr>
                  <a:xfrm flipV="1">
                    <a:off x="684623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476135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66" name="Straight Connector 965"/>
                  <p:cNvCxnSpPr/>
                  <p:nvPr/>
                </p:nvCxnSpPr>
                <p:spPr>
                  <a:xfrm flipV="1">
                    <a:off x="63955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7" name="Rectangle 966"/>
                  <p:cNvSpPr/>
                  <p:nvPr/>
                </p:nvSpPr>
                <p:spPr>
                  <a:xfrm>
                    <a:off x="6816392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8" name="Rectangle 967"/>
                  <p:cNvSpPr/>
                  <p:nvPr/>
                </p:nvSpPr>
                <p:spPr>
                  <a:xfrm>
                    <a:off x="6404502" y="3157907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69" name="Straight Connector 968"/>
                  <p:cNvCxnSpPr/>
                  <p:nvPr/>
                </p:nvCxnSpPr>
                <p:spPr>
                  <a:xfrm flipV="1">
                    <a:off x="6846239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393" name="Group 969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8" name="Straight Connector 997"/>
                    <p:cNvCxnSpPr/>
                    <p:nvPr/>
                  </p:nvCxnSpPr>
                  <p:spPr>
                    <a:xfrm flipV="1">
                      <a:off x="7027964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9" name="Straight Connector 998"/>
                    <p:cNvCxnSpPr/>
                    <p:nvPr/>
                  </p:nvCxnSpPr>
                  <p:spPr>
                    <a:xfrm flipV="1">
                      <a:off x="6568319" y="2938628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94" name="Group 970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6" name="Straight Connector 995"/>
                    <p:cNvCxnSpPr/>
                    <p:nvPr/>
                  </p:nvCxnSpPr>
                  <p:spPr>
                    <a:xfrm flipV="1">
                      <a:off x="7028445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7" name="Straight Connector 996"/>
                    <p:cNvCxnSpPr/>
                    <p:nvPr/>
                  </p:nvCxnSpPr>
                  <p:spPr>
                    <a:xfrm flipV="1">
                      <a:off x="6580739" y="293855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95" name="Group 971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4" name="Straight Connector 993"/>
                    <p:cNvCxnSpPr/>
                    <p:nvPr/>
                  </p:nvCxnSpPr>
                  <p:spPr>
                    <a:xfrm flipV="1">
                      <a:off x="7014002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5" name="Straight Connector 994"/>
                    <p:cNvCxnSpPr/>
                    <p:nvPr/>
                  </p:nvCxnSpPr>
                  <p:spPr>
                    <a:xfrm flipV="1">
                      <a:off x="6581219" y="2938489"/>
                      <a:ext cx="43875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96" name="Group 972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2" name="Straight Connector 991"/>
                    <p:cNvCxnSpPr/>
                    <p:nvPr/>
                  </p:nvCxnSpPr>
                  <p:spPr>
                    <a:xfrm flipV="1">
                      <a:off x="7026421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3" name="Straight Connector 992"/>
                    <p:cNvCxnSpPr/>
                    <p:nvPr/>
                  </p:nvCxnSpPr>
                  <p:spPr>
                    <a:xfrm flipV="1">
                      <a:off x="6581698" y="293841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97" name="Group 973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0" name="Straight Connector 989"/>
                    <p:cNvCxnSpPr/>
                    <p:nvPr/>
                  </p:nvCxnSpPr>
                  <p:spPr>
                    <a:xfrm flipV="1">
                      <a:off x="7026900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1" name="Straight Connector 990"/>
                    <p:cNvCxnSpPr/>
                    <p:nvPr/>
                  </p:nvCxnSpPr>
                  <p:spPr>
                    <a:xfrm flipV="1">
                      <a:off x="6582177" y="293835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98" name="Group 974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8" name="Straight Connector 987"/>
                    <p:cNvCxnSpPr/>
                    <p:nvPr/>
                  </p:nvCxnSpPr>
                  <p:spPr>
                    <a:xfrm flipV="1">
                      <a:off x="7027381" y="2845854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9" name="Straight Connector 988"/>
                    <p:cNvCxnSpPr/>
                    <p:nvPr/>
                  </p:nvCxnSpPr>
                  <p:spPr>
                    <a:xfrm flipV="1">
                      <a:off x="6582659" y="294611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99" name="Group 97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6" name="Straight Connector 985"/>
                    <p:cNvCxnSpPr/>
                    <p:nvPr/>
                  </p:nvCxnSpPr>
                  <p:spPr>
                    <a:xfrm flipV="1">
                      <a:off x="7027861" y="2845784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7" name="Straight Connector 986"/>
                    <p:cNvCxnSpPr/>
                    <p:nvPr/>
                  </p:nvCxnSpPr>
                  <p:spPr>
                    <a:xfrm flipV="1">
                      <a:off x="6568216" y="2946042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400" name="Group 97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4" name="Straight Connector 983"/>
                    <p:cNvCxnSpPr/>
                    <p:nvPr/>
                  </p:nvCxnSpPr>
                  <p:spPr>
                    <a:xfrm flipV="1">
                      <a:off x="7028340" y="2845715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5" name="Straight Connector 984"/>
                    <p:cNvCxnSpPr/>
                    <p:nvPr/>
                  </p:nvCxnSpPr>
                  <p:spPr>
                    <a:xfrm flipV="1">
                      <a:off x="6580634" y="294597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401" name="Group 97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2" name="Straight Connector 981"/>
                    <p:cNvCxnSpPr/>
                    <p:nvPr/>
                  </p:nvCxnSpPr>
                  <p:spPr>
                    <a:xfrm flipV="1">
                      <a:off x="7013897" y="2853478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3" name="Straight Connector 982"/>
                    <p:cNvCxnSpPr/>
                    <p:nvPr/>
                  </p:nvCxnSpPr>
                  <p:spPr>
                    <a:xfrm flipV="1">
                      <a:off x="6581115" y="2939637"/>
                      <a:ext cx="43875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402" name="Group 97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0" name="Straight Connector 979"/>
                    <p:cNvCxnSpPr/>
                    <p:nvPr/>
                  </p:nvCxnSpPr>
                  <p:spPr>
                    <a:xfrm flipV="1">
                      <a:off x="7026315" y="2853409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1" name="Straight Connector 980"/>
                    <p:cNvCxnSpPr/>
                    <p:nvPr/>
                  </p:nvCxnSpPr>
                  <p:spPr>
                    <a:xfrm flipV="1">
                      <a:off x="6581595" y="293956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366" name="Group 942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30367" name="Group 943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58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96302"/>
                      <a:ext cx="54997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59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21109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6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299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6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531" y="2936774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62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336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945" name="Straight Connector 944"/>
                  <p:cNvCxnSpPr/>
                  <p:nvPr/>
                </p:nvCxnSpPr>
                <p:spPr>
                  <a:xfrm flipH="1">
                    <a:off x="6996471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>
                    <a:off x="6874666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>
                    <a:off x="6870974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>
                    <a:off x="6870974" y="24454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9" name="Straight Connector 948"/>
                  <p:cNvCxnSpPr/>
                  <p:nvPr/>
                </p:nvCxnSpPr>
                <p:spPr>
                  <a:xfrm>
                    <a:off x="6867284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>
                    <a:off x="6863592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>
                    <a:off x="6863592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>
                    <a:off x="6859902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3" name="Straight Connector 952"/>
                  <p:cNvCxnSpPr/>
                  <p:nvPr/>
                </p:nvCxnSpPr>
                <p:spPr>
                  <a:xfrm>
                    <a:off x="6867284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4" name="Straight Connector 953"/>
                  <p:cNvCxnSpPr/>
                  <p:nvPr/>
                </p:nvCxnSpPr>
                <p:spPr>
                  <a:xfrm>
                    <a:off x="6870974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5" name="Straight Connector 954"/>
                  <p:cNvCxnSpPr/>
                  <p:nvPr/>
                </p:nvCxnSpPr>
                <p:spPr>
                  <a:xfrm>
                    <a:off x="6870974" y="29122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6" name="Straight Connector 955"/>
                  <p:cNvCxnSpPr/>
                  <p:nvPr/>
                </p:nvCxnSpPr>
                <p:spPr>
                  <a:xfrm>
                    <a:off x="6874666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7" name="Straight Connector 956"/>
                  <p:cNvCxnSpPr/>
                  <p:nvPr/>
                </p:nvCxnSpPr>
                <p:spPr>
                  <a:xfrm flipH="1">
                    <a:off x="6874666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247" name="Group 823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30307" name="Group 88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05" name="Rectangle 904"/>
                  <p:cNvSpPr/>
                  <p:nvPr/>
                </p:nvSpPr>
                <p:spPr>
                  <a:xfrm>
                    <a:off x="6508368" y="3062348"/>
                    <a:ext cx="462631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6848625" y="3062348"/>
                    <a:ext cx="12535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7" name="Rectangle 906"/>
                  <p:cNvSpPr/>
                  <p:nvPr/>
                </p:nvSpPr>
                <p:spPr>
                  <a:xfrm>
                    <a:off x="6475537" y="3071747"/>
                    <a:ext cx="13431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08" name="Straight Connector 907"/>
                  <p:cNvCxnSpPr/>
                  <p:nvPr/>
                </p:nvCxnSpPr>
                <p:spPr>
                  <a:xfrm flipV="1">
                    <a:off x="63949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815794" y="3703060"/>
                    <a:ext cx="146250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403904" y="3157907"/>
                    <a:ext cx="447707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11" name="Straight Connector 910"/>
                  <p:cNvCxnSpPr/>
                  <p:nvPr/>
                </p:nvCxnSpPr>
                <p:spPr>
                  <a:xfrm flipV="1">
                    <a:off x="6848625" y="3804884"/>
                    <a:ext cx="12535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335" name="Group 91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40" name="Straight Connector 939"/>
                    <p:cNvCxnSpPr/>
                    <p:nvPr/>
                  </p:nvCxnSpPr>
                  <p:spPr>
                    <a:xfrm flipV="1">
                      <a:off x="7042289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1" name="Straight Connector 940"/>
                    <p:cNvCxnSpPr/>
                    <p:nvPr/>
                  </p:nvCxnSpPr>
                  <p:spPr>
                    <a:xfrm flipV="1">
                      <a:off x="6567721" y="2938628"/>
                      <a:ext cx="4805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36" name="Group 91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8" name="Straight Connector 937"/>
                    <p:cNvCxnSpPr/>
                    <p:nvPr/>
                  </p:nvCxnSpPr>
                  <p:spPr>
                    <a:xfrm flipV="1">
                      <a:off x="7042770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9" name="Straight Connector 938"/>
                    <p:cNvCxnSpPr/>
                    <p:nvPr/>
                  </p:nvCxnSpPr>
                  <p:spPr>
                    <a:xfrm flipV="1">
                      <a:off x="6568202" y="2938559"/>
                      <a:ext cx="4805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37" name="Group 91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6" name="Straight Connector 935"/>
                    <p:cNvCxnSpPr/>
                    <p:nvPr/>
                  </p:nvCxnSpPr>
                  <p:spPr>
                    <a:xfrm flipV="1">
                      <a:off x="70283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7" name="Straight Connector 936"/>
                    <p:cNvCxnSpPr/>
                    <p:nvPr/>
                  </p:nvCxnSpPr>
                  <p:spPr>
                    <a:xfrm flipV="1">
                      <a:off x="6580621" y="293848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38" name="Group 91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4" name="Straight Connector 933"/>
                    <p:cNvCxnSpPr/>
                    <p:nvPr/>
                  </p:nvCxnSpPr>
                  <p:spPr>
                    <a:xfrm flipV="1">
                      <a:off x="7028806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5" name="Straight Connector 934"/>
                    <p:cNvCxnSpPr/>
                    <p:nvPr/>
                  </p:nvCxnSpPr>
                  <p:spPr>
                    <a:xfrm flipV="1">
                      <a:off x="6581100" y="293841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39" name="Group 91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2" name="Straight Connector 931"/>
                    <p:cNvCxnSpPr/>
                    <p:nvPr/>
                  </p:nvCxnSpPr>
                  <p:spPr>
                    <a:xfrm flipV="1">
                      <a:off x="7029286" y="2845924"/>
                      <a:ext cx="125358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Straight Connector 932"/>
                    <p:cNvCxnSpPr/>
                    <p:nvPr/>
                  </p:nvCxnSpPr>
                  <p:spPr>
                    <a:xfrm flipV="1">
                      <a:off x="6581580" y="293835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40" name="Group 91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0" name="Straight Connector 929"/>
                    <p:cNvCxnSpPr/>
                    <p:nvPr/>
                  </p:nvCxnSpPr>
                  <p:spPr>
                    <a:xfrm flipV="1">
                      <a:off x="7041706" y="2845854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1" name="Straight Connector 930"/>
                    <p:cNvCxnSpPr/>
                    <p:nvPr/>
                  </p:nvCxnSpPr>
                  <p:spPr>
                    <a:xfrm flipV="1">
                      <a:off x="6582061" y="2946112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41" name="Group 91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8" name="Straight Connector 927"/>
                    <p:cNvCxnSpPr/>
                    <p:nvPr/>
                  </p:nvCxnSpPr>
                  <p:spPr>
                    <a:xfrm flipV="1">
                      <a:off x="7042185" y="2845784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9" name="Straight Connector 928"/>
                    <p:cNvCxnSpPr/>
                    <p:nvPr/>
                  </p:nvCxnSpPr>
                  <p:spPr>
                    <a:xfrm flipV="1">
                      <a:off x="6567616" y="2946042"/>
                      <a:ext cx="48053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42" name="Group 91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6" name="Straight Connector 925"/>
                    <p:cNvCxnSpPr/>
                    <p:nvPr/>
                  </p:nvCxnSpPr>
                  <p:spPr>
                    <a:xfrm flipV="1">
                      <a:off x="7042665" y="2845715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Straight Connector 926"/>
                    <p:cNvCxnSpPr/>
                    <p:nvPr/>
                  </p:nvCxnSpPr>
                  <p:spPr>
                    <a:xfrm flipV="1">
                      <a:off x="6568095" y="2945973"/>
                      <a:ext cx="48053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43" name="Group 91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4" name="Straight Connector 923"/>
                    <p:cNvCxnSpPr/>
                    <p:nvPr/>
                  </p:nvCxnSpPr>
                  <p:spPr>
                    <a:xfrm flipV="1">
                      <a:off x="7028222" y="2853478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5" name="Straight Connector 924"/>
                    <p:cNvCxnSpPr/>
                    <p:nvPr/>
                  </p:nvCxnSpPr>
                  <p:spPr>
                    <a:xfrm flipV="1">
                      <a:off x="6568577" y="2939637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44" name="Group 92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2" name="Straight Connector 921"/>
                    <p:cNvCxnSpPr/>
                    <p:nvPr/>
                  </p:nvCxnSpPr>
                  <p:spPr>
                    <a:xfrm flipV="1">
                      <a:off x="7028701" y="2853409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3" name="Straight Connector 922"/>
                    <p:cNvCxnSpPr/>
                    <p:nvPr/>
                  </p:nvCxnSpPr>
                  <p:spPr>
                    <a:xfrm flipV="1">
                      <a:off x="6580995" y="293956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308" name="Group 88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30309" name="Group 88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0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96302"/>
                      <a:ext cx="55366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0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21109"/>
                      <a:ext cx="67916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0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25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0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789" y="2936774"/>
                      <a:ext cx="527828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0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4287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7014186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>
                    <a:off x="6892381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>
                    <a:off x="6888689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Straight Connector 889"/>
                  <p:cNvCxnSpPr/>
                  <p:nvPr/>
                </p:nvCxnSpPr>
                <p:spPr>
                  <a:xfrm>
                    <a:off x="6884999" y="244541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>
                    <a:off x="6884999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>
                    <a:off x="6881307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>
                    <a:off x="6881307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Straight Connector 893"/>
                  <p:cNvCxnSpPr/>
                  <p:nvPr/>
                </p:nvCxnSpPr>
                <p:spPr>
                  <a:xfrm>
                    <a:off x="6877617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>
                    <a:off x="6884999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>
                    <a:off x="6888689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>
                    <a:off x="6884999" y="2912238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Straight Connector 897"/>
                  <p:cNvCxnSpPr/>
                  <p:nvPr/>
                </p:nvCxnSpPr>
                <p:spPr>
                  <a:xfrm>
                    <a:off x="6892381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6892381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248" name="Group 824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30249" name="Group 82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847" name="Rectangle 846"/>
                  <p:cNvSpPr/>
                  <p:nvPr/>
                </p:nvSpPr>
                <p:spPr>
                  <a:xfrm>
                    <a:off x="6510754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6848027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9" name="Rectangle 848"/>
                  <p:cNvSpPr/>
                  <p:nvPr/>
                </p:nvSpPr>
                <p:spPr>
                  <a:xfrm>
                    <a:off x="6477923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850" name="Straight Connector 849"/>
                  <p:cNvCxnSpPr/>
                  <p:nvPr/>
                </p:nvCxnSpPr>
                <p:spPr>
                  <a:xfrm flipV="1">
                    <a:off x="6397335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Rectangle 850"/>
                  <p:cNvSpPr/>
                  <p:nvPr/>
                </p:nvSpPr>
                <p:spPr>
                  <a:xfrm>
                    <a:off x="6818180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52" name="Rectangle 851"/>
                  <p:cNvSpPr/>
                  <p:nvPr/>
                </p:nvSpPr>
                <p:spPr>
                  <a:xfrm>
                    <a:off x="6406290" y="3157907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853" name="Straight Connector 852"/>
                  <p:cNvCxnSpPr/>
                  <p:nvPr/>
                </p:nvCxnSpPr>
                <p:spPr>
                  <a:xfrm flipV="1">
                    <a:off x="6848027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277" name="Group 85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2" name="Straight Connector 881"/>
                    <p:cNvCxnSpPr/>
                    <p:nvPr/>
                  </p:nvCxnSpPr>
                  <p:spPr>
                    <a:xfrm flipV="1">
                      <a:off x="7041691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3" name="Straight Connector 882"/>
                    <p:cNvCxnSpPr/>
                    <p:nvPr/>
                  </p:nvCxnSpPr>
                  <p:spPr>
                    <a:xfrm flipV="1">
                      <a:off x="6582046" y="2938628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78" name="Group 85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0" name="Straight Connector 879"/>
                    <p:cNvCxnSpPr/>
                    <p:nvPr/>
                  </p:nvCxnSpPr>
                  <p:spPr>
                    <a:xfrm flipV="1">
                      <a:off x="7042172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1" name="Straight Connector 880"/>
                    <p:cNvCxnSpPr/>
                    <p:nvPr/>
                  </p:nvCxnSpPr>
                  <p:spPr>
                    <a:xfrm flipV="1">
                      <a:off x="6582527" y="2938559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79" name="Group 85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8" name="Straight Connector 877"/>
                    <p:cNvCxnSpPr/>
                    <p:nvPr/>
                  </p:nvCxnSpPr>
                  <p:spPr>
                    <a:xfrm flipV="1">
                      <a:off x="70277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Straight Connector 878"/>
                    <p:cNvCxnSpPr/>
                    <p:nvPr/>
                  </p:nvCxnSpPr>
                  <p:spPr>
                    <a:xfrm flipV="1">
                      <a:off x="6583007" y="293848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80" name="Group 85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6" name="Straight Connector 875"/>
                    <p:cNvCxnSpPr/>
                    <p:nvPr/>
                  </p:nvCxnSpPr>
                  <p:spPr>
                    <a:xfrm flipV="1">
                      <a:off x="7028207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7" name="Straight Connector 876"/>
                    <p:cNvCxnSpPr/>
                    <p:nvPr/>
                  </p:nvCxnSpPr>
                  <p:spPr>
                    <a:xfrm flipV="1">
                      <a:off x="6583486" y="293841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81" name="Group 85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4" name="Straight Connector 873"/>
                    <p:cNvCxnSpPr/>
                    <p:nvPr/>
                  </p:nvCxnSpPr>
                  <p:spPr>
                    <a:xfrm flipV="1">
                      <a:off x="7028686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5" name="Straight Connector 874"/>
                    <p:cNvCxnSpPr/>
                    <p:nvPr/>
                  </p:nvCxnSpPr>
                  <p:spPr>
                    <a:xfrm flipV="1">
                      <a:off x="6595904" y="2938350"/>
                      <a:ext cx="43875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82" name="Group 85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2" name="Straight Connector 871"/>
                    <p:cNvCxnSpPr/>
                    <p:nvPr/>
                  </p:nvCxnSpPr>
                  <p:spPr>
                    <a:xfrm flipV="1">
                      <a:off x="7041106" y="2845854"/>
                      <a:ext cx="101480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3" name="Straight Connector 872"/>
                    <p:cNvCxnSpPr/>
                    <p:nvPr/>
                  </p:nvCxnSpPr>
                  <p:spPr>
                    <a:xfrm flipV="1">
                      <a:off x="6596386" y="294611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83" name="Group 85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0" name="Straight Connector 869"/>
                    <p:cNvCxnSpPr/>
                    <p:nvPr/>
                  </p:nvCxnSpPr>
                  <p:spPr>
                    <a:xfrm flipV="1">
                      <a:off x="7041586" y="2845784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1" name="Straight Connector 870"/>
                    <p:cNvCxnSpPr/>
                    <p:nvPr/>
                  </p:nvCxnSpPr>
                  <p:spPr>
                    <a:xfrm flipV="1">
                      <a:off x="6581941" y="2946042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84" name="Group 86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8" name="Straight Connector 867"/>
                    <p:cNvCxnSpPr/>
                    <p:nvPr/>
                  </p:nvCxnSpPr>
                  <p:spPr>
                    <a:xfrm flipV="1">
                      <a:off x="7042065" y="2845715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9" name="Straight Connector 868"/>
                    <p:cNvCxnSpPr/>
                    <p:nvPr/>
                  </p:nvCxnSpPr>
                  <p:spPr>
                    <a:xfrm flipV="1">
                      <a:off x="6582420" y="2945973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85" name="Group 86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6" name="Straight Connector 865"/>
                    <p:cNvCxnSpPr/>
                    <p:nvPr/>
                  </p:nvCxnSpPr>
                  <p:spPr>
                    <a:xfrm flipV="1">
                      <a:off x="7027624" y="2853478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7" name="Straight Connector 866"/>
                    <p:cNvCxnSpPr/>
                    <p:nvPr/>
                  </p:nvCxnSpPr>
                  <p:spPr>
                    <a:xfrm flipV="1">
                      <a:off x="6582901" y="293963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86" name="Group 86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4" name="Straight Connector 863"/>
                    <p:cNvCxnSpPr/>
                    <p:nvPr/>
                  </p:nvCxnSpPr>
                  <p:spPr>
                    <a:xfrm flipV="1">
                      <a:off x="7028103" y="2853409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5" name="Straight Connector 864"/>
                    <p:cNvCxnSpPr/>
                    <p:nvPr/>
                  </p:nvCxnSpPr>
                  <p:spPr>
                    <a:xfrm flipV="1">
                      <a:off x="6583381" y="293956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250" name="Group 82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30251" name="Group 82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84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1610" y="2996302"/>
                      <a:ext cx="535208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84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1610" y="2921109"/>
                      <a:ext cx="660705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84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1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84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16504" y="2936774"/>
                      <a:ext cx="509371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84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8312" y="2933641"/>
                      <a:ext cx="287905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6998683" y="2125839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>
                    <a:off x="6891639" y="2304424"/>
                    <a:ext cx="1218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>
                    <a:off x="6887950" y="2368652"/>
                    <a:ext cx="121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2" name="Straight Connector 831"/>
                  <p:cNvCxnSpPr/>
                  <p:nvPr/>
                </p:nvCxnSpPr>
                <p:spPr>
                  <a:xfrm>
                    <a:off x="6887950" y="2445412"/>
                    <a:ext cx="121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>
                    <a:off x="6884257" y="2509640"/>
                    <a:ext cx="1218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>
                    <a:off x="6880567" y="2570734"/>
                    <a:ext cx="12549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>
                    <a:off x="6880567" y="2638096"/>
                    <a:ext cx="121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/>
                  <p:cNvCxnSpPr/>
                  <p:nvPr/>
                </p:nvCxnSpPr>
                <p:spPr>
                  <a:xfrm>
                    <a:off x="6876875" y="2707023"/>
                    <a:ext cx="1218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>
                    <a:off x="6884257" y="2775951"/>
                    <a:ext cx="1218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>
                    <a:off x="6887950" y="2843311"/>
                    <a:ext cx="121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>
                    <a:off x="6887950" y="2912238"/>
                    <a:ext cx="121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Straight Connector 839"/>
                  <p:cNvCxnSpPr/>
                  <p:nvPr/>
                </p:nvCxnSpPr>
                <p:spPr>
                  <a:xfrm>
                    <a:off x="6891639" y="2976467"/>
                    <a:ext cx="1218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6891639" y="2132105"/>
                    <a:ext cx="121808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710" name="Group 1062"/>
            <p:cNvGrpSpPr>
              <a:grpSpLocks/>
            </p:cNvGrpSpPr>
            <p:nvPr/>
          </p:nvGrpSpPr>
          <p:grpSpPr bwMode="auto">
            <a:xfrm>
              <a:off x="3857904" y="2759971"/>
              <a:ext cx="1470209" cy="1869141"/>
              <a:chOff x="916173" y="4038600"/>
              <a:chExt cx="1470209" cy="1869141"/>
            </a:xfrm>
          </p:grpSpPr>
          <p:grpSp>
            <p:nvGrpSpPr>
              <p:cNvPr id="29994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3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5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5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07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08" name="Freeform 191"/>
                <p:cNvSpPr>
                  <a:spLocks/>
                </p:cNvSpPr>
                <p:nvPr/>
              </p:nvSpPr>
              <p:spPr bwMode="auto">
                <a:xfrm>
                  <a:off x="4480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09" name="Freeform 192"/>
                <p:cNvSpPr>
                  <a:spLocks/>
                </p:cNvSpPr>
                <p:nvPr/>
              </p:nvSpPr>
              <p:spPr bwMode="auto">
                <a:xfrm>
                  <a:off x="4598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065" name="Straight Connector 1064"/>
              <p:cNvCxnSpPr/>
              <p:nvPr/>
            </p:nvCxnSpPr>
            <p:spPr>
              <a:xfrm flipH="1">
                <a:off x="1181977" y="4380935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>
                <a:stCxn id="1305" idx="2"/>
              </p:cNvCxnSpPr>
              <p:nvPr/>
            </p:nvCxnSpPr>
            <p:spPr>
              <a:xfrm flipH="1">
                <a:off x="1486744" y="4390457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1804211" y="4395218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>
                <a:endCxn id="1090" idx="0"/>
              </p:cNvCxnSpPr>
              <p:nvPr/>
            </p:nvCxnSpPr>
            <p:spPr>
              <a:xfrm>
                <a:off x="1943896" y="4419021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99" name="Group 1068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30177" name="Group 124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68" name="Rectangle 1267"/>
                  <p:cNvSpPr/>
                  <p:nvPr/>
                </p:nvSpPr>
                <p:spPr>
                  <a:xfrm>
                    <a:off x="6510771" y="3055327"/>
                    <a:ext cx="447707" cy="74880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69" name="Straight Connector 1268"/>
                  <p:cNvCxnSpPr/>
                  <p:nvPr/>
                </p:nvCxnSpPr>
                <p:spPr>
                  <a:xfrm flipV="1">
                    <a:off x="6848042" y="3055327"/>
                    <a:ext cx="113419" cy="986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0" name="Rectangle 1269"/>
                  <p:cNvSpPr/>
                  <p:nvPr/>
                </p:nvSpPr>
                <p:spPr>
                  <a:xfrm>
                    <a:off x="6477938" y="3064726"/>
                    <a:ext cx="131327" cy="12218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71" name="Straight Connector 1270"/>
                  <p:cNvCxnSpPr/>
                  <p:nvPr/>
                </p:nvCxnSpPr>
                <p:spPr>
                  <a:xfrm flipV="1">
                    <a:off x="6397352" y="3055327"/>
                    <a:ext cx="113419" cy="986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2" name="Rectangle 1271"/>
                  <p:cNvSpPr/>
                  <p:nvPr/>
                </p:nvSpPr>
                <p:spPr>
                  <a:xfrm>
                    <a:off x="6818195" y="3702304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3" name="Rectangle 1272"/>
                  <p:cNvSpPr/>
                  <p:nvPr/>
                </p:nvSpPr>
                <p:spPr>
                  <a:xfrm>
                    <a:off x="6406305" y="3157151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74" name="Straight Connector 1273"/>
                  <p:cNvCxnSpPr/>
                  <p:nvPr/>
                </p:nvCxnSpPr>
                <p:spPr>
                  <a:xfrm flipV="1">
                    <a:off x="6848042" y="380412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205" name="Group 127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3" name="Straight Connector 1302"/>
                    <p:cNvCxnSpPr/>
                    <p:nvPr/>
                  </p:nvCxnSpPr>
                  <p:spPr>
                    <a:xfrm flipV="1">
                      <a:off x="7041706" y="2845447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4" name="Straight Connector 1303"/>
                    <p:cNvCxnSpPr/>
                    <p:nvPr/>
                  </p:nvCxnSpPr>
                  <p:spPr>
                    <a:xfrm flipV="1">
                      <a:off x="6582061" y="2931606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06" name="Group 1275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1" name="Straight Connector 1300"/>
                    <p:cNvCxnSpPr/>
                    <p:nvPr/>
                  </p:nvCxnSpPr>
                  <p:spPr>
                    <a:xfrm flipV="1">
                      <a:off x="7042187" y="2845378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2" name="Straight Connector 1301"/>
                    <p:cNvCxnSpPr/>
                    <p:nvPr/>
                  </p:nvCxnSpPr>
                  <p:spPr>
                    <a:xfrm flipV="1">
                      <a:off x="6582542" y="2931537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07" name="Group 1276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9" name="Straight Connector 1298"/>
                    <p:cNvCxnSpPr/>
                    <p:nvPr/>
                  </p:nvCxnSpPr>
                  <p:spPr>
                    <a:xfrm flipV="1">
                      <a:off x="7027744" y="2845308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0" name="Straight Connector 1299"/>
                    <p:cNvCxnSpPr/>
                    <p:nvPr/>
                  </p:nvCxnSpPr>
                  <p:spPr>
                    <a:xfrm flipV="1">
                      <a:off x="6583022" y="293146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08" name="Group 1277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7" name="Straight Connector 1296"/>
                    <p:cNvCxnSpPr/>
                    <p:nvPr/>
                  </p:nvCxnSpPr>
                  <p:spPr>
                    <a:xfrm flipV="1">
                      <a:off x="7028224" y="283897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8" name="Straight Connector 1297"/>
                    <p:cNvCxnSpPr/>
                    <p:nvPr/>
                  </p:nvCxnSpPr>
                  <p:spPr>
                    <a:xfrm flipV="1">
                      <a:off x="6583501" y="293139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09" name="Group 1278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5" name="Straight Connector 1294"/>
                    <p:cNvCxnSpPr/>
                    <p:nvPr/>
                  </p:nvCxnSpPr>
                  <p:spPr>
                    <a:xfrm flipV="1">
                      <a:off x="7028703" y="283890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6" name="Straight Connector 1295"/>
                    <p:cNvCxnSpPr/>
                    <p:nvPr/>
                  </p:nvCxnSpPr>
                  <p:spPr>
                    <a:xfrm flipV="1">
                      <a:off x="6595919" y="2931328"/>
                      <a:ext cx="43875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10" name="Group 1279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3" name="Straight Connector 1292"/>
                    <p:cNvCxnSpPr/>
                    <p:nvPr/>
                  </p:nvCxnSpPr>
                  <p:spPr>
                    <a:xfrm flipV="1">
                      <a:off x="7041123" y="2838833"/>
                      <a:ext cx="101480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4" name="Straight Connector 1293"/>
                    <p:cNvCxnSpPr/>
                    <p:nvPr/>
                  </p:nvCxnSpPr>
                  <p:spPr>
                    <a:xfrm flipV="1">
                      <a:off x="6596401" y="293909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11" name="Group 1280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1" name="Straight Connector 1290"/>
                    <p:cNvCxnSpPr/>
                    <p:nvPr/>
                  </p:nvCxnSpPr>
                  <p:spPr>
                    <a:xfrm flipV="1">
                      <a:off x="7041603" y="2838763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2" name="Straight Connector 1291"/>
                    <p:cNvCxnSpPr/>
                    <p:nvPr/>
                  </p:nvCxnSpPr>
                  <p:spPr>
                    <a:xfrm flipV="1">
                      <a:off x="6581958" y="2939021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12" name="Group 1281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9" name="Straight Connector 1288"/>
                    <p:cNvCxnSpPr/>
                    <p:nvPr/>
                  </p:nvCxnSpPr>
                  <p:spPr>
                    <a:xfrm flipV="1">
                      <a:off x="7042082" y="2838694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0" name="Straight Connector 1289"/>
                    <p:cNvCxnSpPr/>
                    <p:nvPr/>
                  </p:nvCxnSpPr>
                  <p:spPr>
                    <a:xfrm flipV="1">
                      <a:off x="6582437" y="2938952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13" name="Group 1282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7" name="Straight Connector 1286"/>
                    <p:cNvCxnSpPr/>
                    <p:nvPr/>
                  </p:nvCxnSpPr>
                  <p:spPr>
                    <a:xfrm flipV="1">
                      <a:off x="7027639" y="2846456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8" name="Straight Connector 1287"/>
                    <p:cNvCxnSpPr/>
                    <p:nvPr/>
                  </p:nvCxnSpPr>
                  <p:spPr>
                    <a:xfrm flipV="1">
                      <a:off x="6582918" y="293888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14" name="Group 1283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5" name="Straight Connector 1284"/>
                    <p:cNvCxnSpPr/>
                    <p:nvPr/>
                  </p:nvCxnSpPr>
                  <p:spPr>
                    <a:xfrm flipV="1">
                      <a:off x="7028118" y="284638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6" name="Straight Connector 1285"/>
                    <p:cNvCxnSpPr/>
                    <p:nvPr/>
                  </p:nvCxnSpPr>
                  <p:spPr>
                    <a:xfrm flipV="1">
                      <a:off x="6583398" y="293881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178" name="Group 1247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30179" name="Group 1248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63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1629" y="2995546"/>
                      <a:ext cx="53521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64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1629" y="2920353"/>
                      <a:ext cx="66070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65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29" y="292192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66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16525" y="2936018"/>
                      <a:ext cx="509371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67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8330" y="2932885"/>
                      <a:ext cx="287905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250" name="Straight Connector 1249"/>
                  <p:cNvCxnSpPr/>
                  <p:nvPr/>
                </p:nvCxnSpPr>
                <p:spPr>
                  <a:xfrm flipH="1">
                    <a:off x="6998701" y="2125084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1" name="Straight Connector 1250"/>
                  <p:cNvCxnSpPr/>
                  <p:nvPr/>
                </p:nvCxnSpPr>
                <p:spPr>
                  <a:xfrm>
                    <a:off x="6891660" y="2303669"/>
                    <a:ext cx="121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887968" y="2367896"/>
                    <a:ext cx="1218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3" name="Straight Connector 1252"/>
                  <p:cNvCxnSpPr/>
                  <p:nvPr/>
                </p:nvCxnSpPr>
                <p:spPr>
                  <a:xfrm>
                    <a:off x="6887968" y="2444657"/>
                    <a:ext cx="1218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884278" y="2508884"/>
                    <a:ext cx="121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5" name="Straight Connector 1254"/>
                  <p:cNvCxnSpPr/>
                  <p:nvPr/>
                </p:nvCxnSpPr>
                <p:spPr>
                  <a:xfrm>
                    <a:off x="6880586" y="2569979"/>
                    <a:ext cx="12549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880586" y="2637340"/>
                    <a:ext cx="1218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7" name="Straight Connector 1256"/>
                  <p:cNvCxnSpPr/>
                  <p:nvPr/>
                </p:nvCxnSpPr>
                <p:spPr>
                  <a:xfrm>
                    <a:off x="6876896" y="2706267"/>
                    <a:ext cx="121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884278" y="2775195"/>
                    <a:ext cx="121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9" name="Straight Connector 1258"/>
                  <p:cNvCxnSpPr/>
                  <p:nvPr/>
                </p:nvCxnSpPr>
                <p:spPr>
                  <a:xfrm>
                    <a:off x="6887968" y="2842556"/>
                    <a:ext cx="1218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887968" y="2911483"/>
                    <a:ext cx="1218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1" name="Straight Connector 1260"/>
                  <p:cNvCxnSpPr/>
                  <p:nvPr/>
                </p:nvCxnSpPr>
                <p:spPr>
                  <a:xfrm>
                    <a:off x="6891660" y="2975711"/>
                    <a:ext cx="121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2" name="Straight Connector 1261"/>
                  <p:cNvCxnSpPr/>
                  <p:nvPr/>
                </p:nvCxnSpPr>
                <p:spPr>
                  <a:xfrm flipH="1">
                    <a:off x="6891660" y="2131351"/>
                    <a:ext cx="121805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000" name="Group 1069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30119" name="Group 118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10" name="Rectangle 1209"/>
                  <p:cNvSpPr/>
                  <p:nvPr/>
                </p:nvSpPr>
                <p:spPr>
                  <a:xfrm>
                    <a:off x="6523159" y="3055329"/>
                    <a:ext cx="447707" cy="74880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11" name="Straight Connector 1210"/>
                  <p:cNvCxnSpPr/>
                  <p:nvPr/>
                </p:nvCxnSpPr>
                <p:spPr>
                  <a:xfrm flipV="1">
                    <a:off x="6860432" y="3055329"/>
                    <a:ext cx="113419" cy="986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2" name="Rectangle 1211"/>
                  <p:cNvSpPr/>
                  <p:nvPr/>
                </p:nvSpPr>
                <p:spPr>
                  <a:xfrm>
                    <a:off x="6490328" y="3064728"/>
                    <a:ext cx="131327" cy="12218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13" name="Straight Connector 1212"/>
                  <p:cNvCxnSpPr/>
                  <p:nvPr/>
                </p:nvCxnSpPr>
                <p:spPr>
                  <a:xfrm flipV="1">
                    <a:off x="6409740" y="3055329"/>
                    <a:ext cx="113419" cy="986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4" name="Rectangle 1213"/>
                  <p:cNvSpPr/>
                  <p:nvPr/>
                </p:nvSpPr>
                <p:spPr>
                  <a:xfrm>
                    <a:off x="6830585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15" name="Rectangle 1214"/>
                  <p:cNvSpPr/>
                  <p:nvPr/>
                </p:nvSpPr>
                <p:spPr>
                  <a:xfrm>
                    <a:off x="6418695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16" name="Straight Connector 1215"/>
                  <p:cNvCxnSpPr/>
                  <p:nvPr/>
                </p:nvCxnSpPr>
                <p:spPr>
                  <a:xfrm flipV="1">
                    <a:off x="6860432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147" name="Group 121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5" name="Straight Connector 1244"/>
                    <p:cNvCxnSpPr/>
                    <p:nvPr/>
                  </p:nvCxnSpPr>
                  <p:spPr>
                    <a:xfrm flipV="1">
                      <a:off x="7042157" y="2845449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6" name="Straight Connector 1245"/>
                    <p:cNvCxnSpPr/>
                    <p:nvPr/>
                  </p:nvCxnSpPr>
                  <p:spPr>
                    <a:xfrm flipV="1">
                      <a:off x="6582512" y="2931608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148" name="Group 121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3" name="Straight Connector 1242"/>
                    <p:cNvCxnSpPr/>
                    <p:nvPr/>
                  </p:nvCxnSpPr>
                  <p:spPr>
                    <a:xfrm flipV="1">
                      <a:off x="7042639" y="2845380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4" name="Straight Connector 1243"/>
                    <p:cNvCxnSpPr/>
                    <p:nvPr/>
                  </p:nvCxnSpPr>
                  <p:spPr>
                    <a:xfrm flipV="1">
                      <a:off x="6582993" y="2931539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149" name="Group 121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1" name="Straight Connector 1240"/>
                    <p:cNvCxnSpPr/>
                    <p:nvPr/>
                  </p:nvCxnSpPr>
                  <p:spPr>
                    <a:xfrm flipV="1">
                      <a:off x="7028194" y="2845310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2" name="Straight Connector 1241"/>
                    <p:cNvCxnSpPr/>
                    <p:nvPr/>
                  </p:nvCxnSpPr>
                  <p:spPr>
                    <a:xfrm flipV="1">
                      <a:off x="6583473" y="293146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150" name="Group 121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9" name="Straight Connector 1238"/>
                    <p:cNvCxnSpPr/>
                    <p:nvPr/>
                  </p:nvCxnSpPr>
                  <p:spPr>
                    <a:xfrm flipV="1">
                      <a:off x="7028673" y="2838974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0" name="Straight Connector 1239"/>
                    <p:cNvCxnSpPr/>
                    <p:nvPr/>
                  </p:nvCxnSpPr>
                  <p:spPr>
                    <a:xfrm flipV="1">
                      <a:off x="6595891" y="2931399"/>
                      <a:ext cx="43875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151" name="Group 122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7" name="Straight Connector 1236"/>
                    <p:cNvCxnSpPr/>
                    <p:nvPr/>
                  </p:nvCxnSpPr>
                  <p:spPr>
                    <a:xfrm flipV="1">
                      <a:off x="7041091" y="2838905"/>
                      <a:ext cx="10148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8" name="Straight Connector 1237"/>
                    <p:cNvCxnSpPr/>
                    <p:nvPr/>
                  </p:nvCxnSpPr>
                  <p:spPr>
                    <a:xfrm flipV="1">
                      <a:off x="6596371" y="2931330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152" name="Group 122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5" name="Straight Connector 1234"/>
                    <p:cNvCxnSpPr/>
                    <p:nvPr/>
                  </p:nvCxnSpPr>
                  <p:spPr>
                    <a:xfrm flipV="1">
                      <a:off x="7041573" y="2838835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6" name="Straight Connector 1235"/>
                    <p:cNvCxnSpPr/>
                    <p:nvPr/>
                  </p:nvCxnSpPr>
                  <p:spPr>
                    <a:xfrm flipV="1">
                      <a:off x="6596852" y="293909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153" name="Group 122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3" name="Straight Connector 1232"/>
                    <p:cNvCxnSpPr/>
                    <p:nvPr/>
                  </p:nvCxnSpPr>
                  <p:spPr>
                    <a:xfrm flipV="1">
                      <a:off x="7042052" y="2838765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4" name="Straight Connector 1233"/>
                    <p:cNvCxnSpPr/>
                    <p:nvPr/>
                  </p:nvCxnSpPr>
                  <p:spPr>
                    <a:xfrm flipV="1">
                      <a:off x="6582407" y="2939023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154" name="Group 122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1" name="Straight Connector 1230"/>
                    <p:cNvCxnSpPr/>
                    <p:nvPr/>
                  </p:nvCxnSpPr>
                  <p:spPr>
                    <a:xfrm flipV="1">
                      <a:off x="7042531" y="2838696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2" name="Straight Connector 1231"/>
                    <p:cNvCxnSpPr/>
                    <p:nvPr/>
                  </p:nvCxnSpPr>
                  <p:spPr>
                    <a:xfrm flipV="1">
                      <a:off x="6582886" y="2938954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155" name="Group 122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9" name="Straight Connector 1228"/>
                    <p:cNvCxnSpPr/>
                    <p:nvPr/>
                  </p:nvCxnSpPr>
                  <p:spPr>
                    <a:xfrm flipV="1">
                      <a:off x="70280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0" name="Straight Connector 1229"/>
                    <p:cNvCxnSpPr/>
                    <p:nvPr/>
                  </p:nvCxnSpPr>
                  <p:spPr>
                    <a:xfrm flipV="1">
                      <a:off x="6583368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156" name="Group 122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7" name="Straight Connector 1226"/>
                    <p:cNvCxnSpPr/>
                    <p:nvPr/>
                  </p:nvCxnSpPr>
                  <p:spPr>
                    <a:xfrm flipV="1">
                      <a:off x="70285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8" name="Straight Connector 1227"/>
                    <p:cNvCxnSpPr/>
                    <p:nvPr/>
                  </p:nvCxnSpPr>
                  <p:spPr>
                    <a:xfrm flipV="1">
                      <a:off x="6595786" y="2938815"/>
                      <a:ext cx="43875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120" name="Group 118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30121" name="Group 119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0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2187" y="2995548"/>
                      <a:ext cx="535208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0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2187" y="2920355"/>
                      <a:ext cx="660705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0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087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0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17081" y="2936020"/>
                      <a:ext cx="509371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0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8888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192" name="Straight Connector 1191"/>
                  <p:cNvCxnSpPr/>
                  <p:nvPr/>
                </p:nvCxnSpPr>
                <p:spPr>
                  <a:xfrm flipH="1">
                    <a:off x="7014024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3" name="Straight Connector 1192"/>
                  <p:cNvCxnSpPr/>
                  <p:nvPr/>
                </p:nvCxnSpPr>
                <p:spPr>
                  <a:xfrm>
                    <a:off x="6892216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4" name="Straight Connector 1193"/>
                  <p:cNvCxnSpPr/>
                  <p:nvPr/>
                </p:nvCxnSpPr>
                <p:spPr>
                  <a:xfrm>
                    <a:off x="6888526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5" name="Straight Connector 1194"/>
                  <p:cNvCxnSpPr/>
                  <p:nvPr/>
                </p:nvCxnSpPr>
                <p:spPr>
                  <a:xfrm>
                    <a:off x="6888526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6" name="Straight Connector 1195"/>
                  <p:cNvCxnSpPr/>
                  <p:nvPr/>
                </p:nvCxnSpPr>
                <p:spPr>
                  <a:xfrm>
                    <a:off x="6884834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7" name="Straight Connector 1196"/>
                  <p:cNvCxnSpPr/>
                  <p:nvPr/>
                </p:nvCxnSpPr>
                <p:spPr>
                  <a:xfrm>
                    <a:off x="6881144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/>
                  <p:cNvCxnSpPr/>
                  <p:nvPr/>
                </p:nvCxnSpPr>
                <p:spPr>
                  <a:xfrm>
                    <a:off x="6881144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9" name="Straight Connector 1198"/>
                  <p:cNvCxnSpPr/>
                  <p:nvPr/>
                </p:nvCxnSpPr>
                <p:spPr>
                  <a:xfrm>
                    <a:off x="6877452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0" name="Straight Connector 1199"/>
                  <p:cNvCxnSpPr/>
                  <p:nvPr/>
                </p:nvCxnSpPr>
                <p:spPr>
                  <a:xfrm>
                    <a:off x="6884834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1" name="Straight Connector 1200"/>
                  <p:cNvCxnSpPr/>
                  <p:nvPr/>
                </p:nvCxnSpPr>
                <p:spPr>
                  <a:xfrm>
                    <a:off x="6888526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2" name="Straight Connector 1201"/>
                  <p:cNvCxnSpPr/>
                  <p:nvPr/>
                </p:nvCxnSpPr>
                <p:spPr>
                  <a:xfrm>
                    <a:off x="6888526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3" name="Straight Connector 1202"/>
                  <p:cNvCxnSpPr/>
                  <p:nvPr/>
                </p:nvCxnSpPr>
                <p:spPr>
                  <a:xfrm>
                    <a:off x="6892216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4" name="Straight Connector 1203"/>
                  <p:cNvCxnSpPr/>
                  <p:nvPr/>
                </p:nvCxnSpPr>
                <p:spPr>
                  <a:xfrm flipH="1">
                    <a:off x="6892216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001" name="Group 1070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30061" name="Group 1130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152" name="Rectangle 1151"/>
                  <p:cNvSpPr/>
                  <p:nvPr/>
                </p:nvSpPr>
                <p:spPr>
                  <a:xfrm>
                    <a:off x="6510622" y="3055329"/>
                    <a:ext cx="447707" cy="74880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53" name="Straight Connector 1152"/>
                  <p:cNvCxnSpPr/>
                  <p:nvPr/>
                </p:nvCxnSpPr>
                <p:spPr>
                  <a:xfrm flipV="1">
                    <a:off x="6847894" y="3055329"/>
                    <a:ext cx="113419" cy="986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4" name="Rectangle 1153"/>
                  <p:cNvSpPr/>
                  <p:nvPr/>
                </p:nvSpPr>
                <p:spPr>
                  <a:xfrm>
                    <a:off x="6477789" y="3064728"/>
                    <a:ext cx="131327" cy="12218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55" name="Straight Connector 1154"/>
                  <p:cNvCxnSpPr/>
                  <p:nvPr/>
                </p:nvCxnSpPr>
                <p:spPr>
                  <a:xfrm flipV="1">
                    <a:off x="6397203" y="3055329"/>
                    <a:ext cx="113419" cy="986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6" name="Rectangle 1155"/>
                  <p:cNvSpPr/>
                  <p:nvPr/>
                </p:nvSpPr>
                <p:spPr>
                  <a:xfrm>
                    <a:off x="6818047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57" name="Rectangle 1156"/>
                  <p:cNvSpPr/>
                  <p:nvPr/>
                </p:nvSpPr>
                <p:spPr>
                  <a:xfrm>
                    <a:off x="6406156" y="3157153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58" name="Straight Connector 1157"/>
                  <p:cNvCxnSpPr/>
                  <p:nvPr/>
                </p:nvCxnSpPr>
                <p:spPr>
                  <a:xfrm flipV="1">
                    <a:off x="6847894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089" name="Group 1158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7" name="Straight Connector 1186"/>
                    <p:cNvCxnSpPr/>
                    <p:nvPr/>
                  </p:nvCxnSpPr>
                  <p:spPr>
                    <a:xfrm flipV="1">
                      <a:off x="7029619" y="2845449"/>
                      <a:ext cx="125358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8" name="Straight Connector 1187"/>
                    <p:cNvCxnSpPr/>
                    <p:nvPr/>
                  </p:nvCxnSpPr>
                  <p:spPr>
                    <a:xfrm flipV="1">
                      <a:off x="6581912" y="2931608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90" name="Group 1159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5" name="Straight Connector 1184"/>
                    <p:cNvCxnSpPr/>
                    <p:nvPr/>
                  </p:nvCxnSpPr>
                  <p:spPr>
                    <a:xfrm flipV="1">
                      <a:off x="7042039" y="2845380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Straight Connector 1185"/>
                    <p:cNvCxnSpPr/>
                    <p:nvPr/>
                  </p:nvCxnSpPr>
                  <p:spPr>
                    <a:xfrm flipV="1">
                      <a:off x="6582394" y="2931539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91" name="Group 1160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3" name="Straight Connector 1182"/>
                    <p:cNvCxnSpPr/>
                    <p:nvPr/>
                  </p:nvCxnSpPr>
                  <p:spPr>
                    <a:xfrm flipV="1">
                      <a:off x="7027596" y="2845310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4" name="Straight Connector 1183"/>
                    <p:cNvCxnSpPr/>
                    <p:nvPr/>
                  </p:nvCxnSpPr>
                  <p:spPr>
                    <a:xfrm flipV="1">
                      <a:off x="6582873" y="293146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92" name="Group 1161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1" name="Straight Connector 1180"/>
                    <p:cNvCxnSpPr/>
                    <p:nvPr/>
                  </p:nvCxnSpPr>
                  <p:spPr>
                    <a:xfrm flipV="1">
                      <a:off x="7028075" y="2838974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Straight Connector 1181"/>
                    <p:cNvCxnSpPr/>
                    <p:nvPr/>
                  </p:nvCxnSpPr>
                  <p:spPr>
                    <a:xfrm flipV="1">
                      <a:off x="6583353" y="293139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93" name="Group 1162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9" name="Straight Connector 1178"/>
                    <p:cNvCxnSpPr/>
                    <p:nvPr/>
                  </p:nvCxnSpPr>
                  <p:spPr>
                    <a:xfrm flipV="1">
                      <a:off x="7028555" y="283890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0" name="Straight Connector 1179"/>
                    <p:cNvCxnSpPr/>
                    <p:nvPr/>
                  </p:nvCxnSpPr>
                  <p:spPr>
                    <a:xfrm flipV="1">
                      <a:off x="6595771" y="2931330"/>
                      <a:ext cx="43875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94" name="Group 1163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7" name="Straight Connector 1176"/>
                    <p:cNvCxnSpPr/>
                    <p:nvPr/>
                  </p:nvCxnSpPr>
                  <p:spPr>
                    <a:xfrm flipV="1">
                      <a:off x="7029036" y="2838835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8" name="Straight Connector 1177"/>
                    <p:cNvCxnSpPr/>
                    <p:nvPr/>
                  </p:nvCxnSpPr>
                  <p:spPr>
                    <a:xfrm flipV="1">
                      <a:off x="6596252" y="2939093"/>
                      <a:ext cx="43875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95" name="Group 1164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5" name="Straight Connector 1174"/>
                    <p:cNvCxnSpPr/>
                    <p:nvPr/>
                  </p:nvCxnSpPr>
                  <p:spPr>
                    <a:xfrm flipV="1">
                      <a:off x="7029515" y="2838765"/>
                      <a:ext cx="125358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6" name="Straight Connector 1175"/>
                    <p:cNvCxnSpPr/>
                    <p:nvPr/>
                  </p:nvCxnSpPr>
                  <p:spPr>
                    <a:xfrm flipV="1">
                      <a:off x="65818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96" name="Group 1165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3" name="Straight Connector 1172"/>
                    <p:cNvCxnSpPr/>
                    <p:nvPr/>
                  </p:nvCxnSpPr>
                  <p:spPr>
                    <a:xfrm flipV="1">
                      <a:off x="7041934" y="2838696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4" name="Straight Connector 1173"/>
                    <p:cNvCxnSpPr/>
                    <p:nvPr/>
                  </p:nvCxnSpPr>
                  <p:spPr>
                    <a:xfrm flipV="1">
                      <a:off x="6582288" y="2938954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97" name="Group 1166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1" name="Straight Connector 1170"/>
                    <p:cNvCxnSpPr/>
                    <p:nvPr/>
                  </p:nvCxnSpPr>
                  <p:spPr>
                    <a:xfrm flipV="1">
                      <a:off x="70274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2" name="Straight Connector 1171"/>
                    <p:cNvCxnSpPr/>
                    <p:nvPr/>
                  </p:nvCxnSpPr>
                  <p:spPr>
                    <a:xfrm flipV="1">
                      <a:off x="6582770" y="293888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98" name="Group 1167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69" name="Straight Connector 1168"/>
                    <p:cNvCxnSpPr/>
                    <p:nvPr/>
                  </p:nvCxnSpPr>
                  <p:spPr>
                    <a:xfrm flipV="1">
                      <a:off x="70279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0" name="Straight Connector 1169"/>
                    <p:cNvCxnSpPr/>
                    <p:nvPr/>
                  </p:nvCxnSpPr>
                  <p:spPr>
                    <a:xfrm flipV="1">
                      <a:off x="6583249" y="293881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062" name="Group 1131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30063" name="Group 1132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147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1445" y="2995548"/>
                      <a:ext cx="53521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148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1445" y="2920355"/>
                      <a:ext cx="66070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149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345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150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16342" y="2936020"/>
                      <a:ext cx="509371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151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8147" y="2932887"/>
                      <a:ext cx="287905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134" name="Straight Connector 1133"/>
                  <p:cNvCxnSpPr/>
                  <p:nvPr/>
                </p:nvCxnSpPr>
                <p:spPr>
                  <a:xfrm flipH="1">
                    <a:off x="6998518" y="2125086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Straight Connector 1134"/>
                  <p:cNvCxnSpPr/>
                  <p:nvPr/>
                </p:nvCxnSpPr>
                <p:spPr>
                  <a:xfrm>
                    <a:off x="6876712" y="230367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/>
                  <p:cNvCxnSpPr/>
                  <p:nvPr/>
                </p:nvCxnSpPr>
                <p:spPr>
                  <a:xfrm>
                    <a:off x="6873020" y="236789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Straight Connector 1136"/>
                  <p:cNvCxnSpPr/>
                  <p:nvPr/>
                </p:nvCxnSpPr>
                <p:spPr>
                  <a:xfrm>
                    <a:off x="6873020" y="24446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Straight Connector 1137"/>
                  <p:cNvCxnSpPr/>
                  <p:nvPr/>
                </p:nvCxnSpPr>
                <p:spPr>
                  <a:xfrm>
                    <a:off x="6869330" y="250888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9" name="Straight Connector 1138"/>
                  <p:cNvCxnSpPr/>
                  <p:nvPr/>
                </p:nvCxnSpPr>
                <p:spPr>
                  <a:xfrm>
                    <a:off x="686563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0" name="Straight Connector 1139"/>
                  <p:cNvCxnSpPr/>
                  <p:nvPr/>
                </p:nvCxnSpPr>
                <p:spPr>
                  <a:xfrm>
                    <a:off x="6865638" y="263734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1" name="Straight Connector 1140"/>
                  <p:cNvCxnSpPr/>
                  <p:nvPr/>
                </p:nvCxnSpPr>
                <p:spPr>
                  <a:xfrm>
                    <a:off x="6861948" y="270626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2" name="Straight Connector 1141"/>
                  <p:cNvCxnSpPr/>
                  <p:nvPr/>
                </p:nvCxnSpPr>
                <p:spPr>
                  <a:xfrm>
                    <a:off x="6869330" y="277519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/>
                  <p:cNvCxnSpPr/>
                  <p:nvPr/>
                </p:nvCxnSpPr>
                <p:spPr>
                  <a:xfrm>
                    <a:off x="6873020" y="284255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Straight Connector 1143"/>
                  <p:cNvCxnSpPr/>
                  <p:nvPr/>
                </p:nvCxnSpPr>
                <p:spPr>
                  <a:xfrm>
                    <a:off x="6873020" y="29114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/>
                  <p:cNvCxnSpPr/>
                  <p:nvPr/>
                </p:nvCxnSpPr>
                <p:spPr>
                  <a:xfrm>
                    <a:off x="6876712" y="297571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/>
                  <p:cNvCxnSpPr/>
                  <p:nvPr/>
                </p:nvCxnSpPr>
                <p:spPr>
                  <a:xfrm flipH="1">
                    <a:off x="6876712" y="2131353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002" name="Group 1071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30003" name="Group 1072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94" name="Rectangle 1093"/>
                  <p:cNvSpPr/>
                  <p:nvPr/>
                </p:nvSpPr>
                <p:spPr>
                  <a:xfrm>
                    <a:off x="6510022" y="3055329"/>
                    <a:ext cx="447707" cy="74880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95" name="Straight Connector 1094"/>
                  <p:cNvCxnSpPr/>
                  <p:nvPr/>
                </p:nvCxnSpPr>
                <p:spPr>
                  <a:xfrm flipV="1">
                    <a:off x="6847296" y="3055329"/>
                    <a:ext cx="113419" cy="986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6" name="Rectangle 1095"/>
                  <p:cNvSpPr/>
                  <p:nvPr/>
                </p:nvSpPr>
                <p:spPr>
                  <a:xfrm>
                    <a:off x="6477192" y="3064728"/>
                    <a:ext cx="131327" cy="12218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97" name="Straight Connector 1096"/>
                  <p:cNvCxnSpPr/>
                  <p:nvPr/>
                </p:nvCxnSpPr>
                <p:spPr>
                  <a:xfrm flipV="1">
                    <a:off x="6396603" y="3055329"/>
                    <a:ext cx="113419" cy="986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8" name="Rectangle 1097"/>
                  <p:cNvSpPr/>
                  <p:nvPr/>
                </p:nvSpPr>
                <p:spPr>
                  <a:xfrm>
                    <a:off x="6817449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9" name="Rectangle 1098"/>
                  <p:cNvSpPr/>
                  <p:nvPr/>
                </p:nvSpPr>
                <p:spPr>
                  <a:xfrm>
                    <a:off x="6405558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00" name="Straight Connector 1099"/>
                  <p:cNvCxnSpPr/>
                  <p:nvPr/>
                </p:nvCxnSpPr>
                <p:spPr>
                  <a:xfrm flipV="1">
                    <a:off x="6847296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031" name="Group 1100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9" name="Straight Connector 1128"/>
                    <p:cNvCxnSpPr/>
                    <p:nvPr/>
                  </p:nvCxnSpPr>
                  <p:spPr>
                    <a:xfrm flipV="1">
                      <a:off x="7029021" y="2845449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0" name="Straight Connector 1129"/>
                    <p:cNvCxnSpPr/>
                    <p:nvPr/>
                  </p:nvCxnSpPr>
                  <p:spPr>
                    <a:xfrm flipV="1">
                      <a:off x="6581315" y="293160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32" name="Group 1101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7" name="Straight Connector 1126"/>
                    <p:cNvCxnSpPr/>
                    <p:nvPr/>
                  </p:nvCxnSpPr>
                  <p:spPr>
                    <a:xfrm flipV="1">
                      <a:off x="7029502" y="2845380"/>
                      <a:ext cx="125358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8" name="Straight Connector 1127"/>
                    <p:cNvCxnSpPr/>
                    <p:nvPr/>
                  </p:nvCxnSpPr>
                  <p:spPr>
                    <a:xfrm flipV="1">
                      <a:off x="6581796" y="293153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33" name="Group 1102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5" name="Straight Connector 1124"/>
                    <p:cNvCxnSpPr/>
                    <p:nvPr/>
                  </p:nvCxnSpPr>
                  <p:spPr>
                    <a:xfrm flipV="1">
                      <a:off x="7026996" y="2845310"/>
                      <a:ext cx="113419" cy="86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6" name="Straight Connector 1125"/>
                    <p:cNvCxnSpPr/>
                    <p:nvPr/>
                  </p:nvCxnSpPr>
                  <p:spPr>
                    <a:xfrm flipV="1">
                      <a:off x="6582275" y="293146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34" name="Group 1103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3" name="Straight Connector 1122"/>
                    <p:cNvCxnSpPr/>
                    <p:nvPr/>
                  </p:nvCxnSpPr>
                  <p:spPr>
                    <a:xfrm flipV="1">
                      <a:off x="7027475" y="2838974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4" name="Straight Connector 1123"/>
                    <p:cNvCxnSpPr/>
                    <p:nvPr/>
                  </p:nvCxnSpPr>
                  <p:spPr>
                    <a:xfrm flipV="1">
                      <a:off x="6582755" y="293139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35" name="Group 1104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1" name="Straight Connector 1120"/>
                    <p:cNvCxnSpPr/>
                    <p:nvPr/>
                  </p:nvCxnSpPr>
                  <p:spPr>
                    <a:xfrm flipV="1">
                      <a:off x="7027955" y="283890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2" name="Straight Connector 1121"/>
                    <p:cNvCxnSpPr/>
                    <p:nvPr/>
                  </p:nvCxnSpPr>
                  <p:spPr>
                    <a:xfrm flipV="1">
                      <a:off x="6583234" y="2931330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36" name="Group 1105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9" name="Straight Connector 1118"/>
                    <p:cNvCxnSpPr/>
                    <p:nvPr/>
                  </p:nvCxnSpPr>
                  <p:spPr>
                    <a:xfrm flipV="1">
                      <a:off x="7028436" y="2838835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0" name="Straight Connector 1119"/>
                    <p:cNvCxnSpPr/>
                    <p:nvPr/>
                  </p:nvCxnSpPr>
                  <p:spPr>
                    <a:xfrm flipV="1">
                      <a:off x="6595654" y="2939093"/>
                      <a:ext cx="43875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37" name="Group 1106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7" name="Straight Connector 1116"/>
                    <p:cNvCxnSpPr/>
                    <p:nvPr/>
                  </p:nvCxnSpPr>
                  <p:spPr>
                    <a:xfrm flipV="1">
                      <a:off x="7028916" y="2838765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8" name="Straight Connector 1117"/>
                    <p:cNvCxnSpPr/>
                    <p:nvPr/>
                  </p:nvCxnSpPr>
                  <p:spPr>
                    <a:xfrm flipV="1">
                      <a:off x="65812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38" name="Group 1107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5" name="Straight Connector 1114"/>
                    <p:cNvCxnSpPr/>
                    <p:nvPr/>
                  </p:nvCxnSpPr>
                  <p:spPr>
                    <a:xfrm flipV="1">
                      <a:off x="7029395" y="2838696"/>
                      <a:ext cx="125358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6" name="Straight Connector 1115"/>
                    <p:cNvCxnSpPr/>
                    <p:nvPr/>
                  </p:nvCxnSpPr>
                  <p:spPr>
                    <a:xfrm flipV="1">
                      <a:off x="6581689" y="293895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39" name="Group 1108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3" name="Straight Connector 1112"/>
                    <p:cNvCxnSpPr/>
                    <p:nvPr/>
                  </p:nvCxnSpPr>
                  <p:spPr>
                    <a:xfrm flipV="1">
                      <a:off x="7026892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4" name="Straight Connector 1113"/>
                    <p:cNvCxnSpPr/>
                    <p:nvPr/>
                  </p:nvCxnSpPr>
                  <p:spPr>
                    <a:xfrm flipV="1">
                      <a:off x="6582170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40" name="Group 1109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1" name="Straight Connector 1110"/>
                    <p:cNvCxnSpPr/>
                    <p:nvPr/>
                  </p:nvCxnSpPr>
                  <p:spPr>
                    <a:xfrm flipV="1">
                      <a:off x="7027372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2" name="Straight Connector 1111"/>
                    <p:cNvCxnSpPr/>
                    <p:nvPr/>
                  </p:nvCxnSpPr>
                  <p:spPr>
                    <a:xfrm flipV="1">
                      <a:off x="6582649" y="293881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004" name="Group 1073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30005" name="Group 1074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8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95548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90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20355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91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606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92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836" y="2936020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9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643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076" name="Straight Connector 1075"/>
                  <p:cNvCxnSpPr/>
                  <p:nvPr/>
                </p:nvCxnSpPr>
                <p:spPr>
                  <a:xfrm flipH="1">
                    <a:off x="6997778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6875971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8" name="Straight Connector 1077"/>
                  <p:cNvCxnSpPr/>
                  <p:nvPr/>
                </p:nvCxnSpPr>
                <p:spPr>
                  <a:xfrm>
                    <a:off x="6872281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9" name="Straight Connector 1078"/>
                  <p:cNvCxnSpPr/>
                  <p:nvPr/>
                </p:nvCxnSpPr>
                <p:spPr>
                  <a:xfrm>
                    <a:off x="6872281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6868588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/>
                  <p:cNvCxnSpPr/>
                  <p:nvPr/>
                </p:nvCxnSpPr>
                <p:spPr>
                  <a:xfrm>
                    <a:off x="686489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>
                    <a:off x="6864898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3" name="Straight Connector 1082"/>
                  <p:cNvCxnSpPr/>
                  <p:nvPr/>
                </p:nvCxnSpPr>
                <p:spPr>
                  <a:xfrm>
                    <a:off x="6861206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4" name="Straight Connector 1083"/>
                  <p:cNvCxnSpPr/>
                  <p:nvPr/>
                </p:nvCxnSpPr>
                <p:spPr>
                  <a:xfrm>
                    <a:off x="6868588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5" name="Straight Connector 1084"/>
                  <p:cNvCxnSpPr/>
                  <p:nvPr/>
                </p:nvCxnSpPr>
                <p:spPr>
                  <a:xfrm>
                    <a:off x="6872281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/>
                  <p:cNvCxnSpPr/>
                  <p:nvPr/>
                </p:nvCxnSpPr>
                <p:spPr>
                  <a:xfrm>
                    <a:off x="6872281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6875971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/>
                  <p:cNvCxnSpPr/>
                  <p:nvPr/>
                </p:nvCxnSpPr>
                <p:spPr>
                  <a:xfrm flipH="1">
                    <a:off x="6875971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711" name="Group 1309"/>
            <p:cNvGrpSpPr>
              <a:grpSpLocks/>
            </p:cNvGrpSpPr>
            <p:nvPr/>
          </p:nvGrpSpPr>
          <p:grpSpPr bwMode="auto">
            <a:xfrm>
              <a:off x="5422100" y="2766672"/>
              <a:ext cx="1470209" cy="1869141"/>
              <a:chOff x="916173" y="4038600"/>
              <a:chExt cx="1470209" cy="1869141"/>
            </a:xfrm>
          </p:grpSpPr>
          <p:grpSp>
            <p:nvGrpSpPr>
              <p:cNvPr id="29748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5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495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54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55" name="Freeform 191"/>
                <p:cNvSpPr>
                  <a:spLocks/>
                </p:cNvSpPr>
                <p:nvPr/>
              </p:nvSpPr>
              <p:spPr bwMode="auto">
                <a:xfrm>
                  <a:off x="4475" y="1390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56" name="Freeform 192"/>
                <p:cNvSpPr>
                  <a:spLocks/>
                </p:cNvSpPr>
                <p:nvPr/>
              </p:nvSpPr>
              <p:spPr bwMode="auto">
                <a:xfrm>
                  <a:off x="4593" y="1386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312" name="Straight Connector 1311"/>
              <p:cNvCxnSpPr/>
              <p:nvPr/>
            </p:nvCxnSpPr>
            <p:spPr>
              <a:xfrm flipH="1">
                <a:off x="1181303" y="4380581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/>
              <p:cNvCxnSpPr>
                <a:stCxn id="1552" idx="2"/>
              </p:cNvCxnSpPr>
              <p:nvPr/>
            </p:nvCxnSpPr>
            <p:spPr>
              <a:xfrm flipH="1">
                <a:off x="1486071" y="4390103"/>
                <a:ext cx="201591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Straight Connector 1313"/>
              <p:cNvCxnSpPr/>
              <p:nvPr/>
            </p:nvCxnSpPr>
            <p:spPr>
              <a:xfrm>
                <a:off x="1803537" y="4394864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Straight Connector 1314"/>
              <p:cNvCxnSpPr>
                <a:endCxn id="1337" idx="0"/>
              </p:cNvCxnSpPr>
              <p:nvPr/>
            </p:nvCxnSpPr>
            <p:spPr>
              <a:xfrm>
                <a:off x="1943222" y="4418667"/>
                <a:ext cx="274608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53" name="Group 131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9931" name="Group 149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515" name="Rectangle 1514"/>
                  <p:cNvSpPr/>
                  <p:nvPr/>
                </p:nvSpPr>
                <p:spPr>
                  <a:xfrm>
                    <a:off x="6509502" y="3054978"/>
                    <a:ext cx="447707" cy="74880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516" name="Straight Connector 1515"/>
                  <p:cNvCxnSpPr/>
                  <p:nvPr/>
                </p:nvCxnSpPr>
                <p:spPr>
                  <a:xfrm flipV="1">
                    <a:off x="6846775" y="3054978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7" name="Rectangle 1516"/>
                  <p:cNvSpPr/>
                  <p:nvPr/>
                </p:nvSpPr>
                <p:spPr>
                  <a:xfrm>
                    <a:off x="6476671" y="306437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518" name="Straight Connector 1517"/>
                  <p:cNvCxnSpPr/>
                  <p:nvPr/>
                </p:nvCxnSpPr>
                <p:spPr>
                  <a:xfrm flipV="1">
                    <a:off x="6396083" y="3054978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9" name="Rectangle 1518"/>
                  <p:cNvSpPr/>
                  <p:nvPr/>
                </p:nvSpPr>
                <p:spPr>
                  <a:xfrm>
                    <a:off x="6816928" y="370195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0" name="Rectangle 1519"/>
                  <p:cNvSpPr/>
                  <p:nvPr/>
                </p:nvSpPr>
                <p:spPr>
                  <a:xfrm>
                    <a:off x="6405038" y="3150536"/>
                    <a:ext cx="444721" cy="7488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521" name="Straight Connector 1520"/>
                  <p:cNvCxnSpPr/>
                  <p:nvPr/>
                </p:nvCxnSpPr>
                <p:spPr>
                  <a:xfrm flipV="1">
                    <a:off x="6846775" y="38037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959" name="Group 152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50" name="Straight Connector 1549"/>
                    <p:cNvCxnSpPr/>
                    <p:nvPr/>
                  </p:nvCxnSpPr>
                  <p:spPr>
                    <a:xfrm flipV="1">
                      <a:off x="7028500" y="283883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1" name="Straight Connector 1550"/>
                    <p:cNvCxnSpPr/>
                    <p:nvPr/>
                  </p:nvCxnSpPr>
                  <p:spPr>
                    <a:xfrm flipV="1">
                      <a:off x="6580794" y="293125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60" name="Group 152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8" name="Straight Connector 1547"/>
                    <p:cNvCxnSpPr/>
                    <p:nvPr/>
                  </p:nvCxnSpPr>
                  <p:spPr>
                    <a:xfrm flipV="1">
                      <a:off x="7028981" y="283876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9" name="Straight Connector 1548"/>
                    <p:cNvCxnSpPr/>
                    <p:nvPr/>
                  </p:nvCxnSpPr>
                  <p:spPr>
                    <a:xfrm flipV="1">
                      <a:off x="6581275" y="293118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61" name="Group 152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6" name="Straight Connector 1545"/>
                    <p:cNvCxnSpPr/>
                    <p:nvPr/>
                  </p:nvCxnSpPr>
                  <p:spPr>
                    <a:xfrm flipV="1">
                      <a:off x="7026475" y="283869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7" name="Straight Connector 1546"/>
                    <p:cNvCxnSpPr/>
                    <p:nvPr/>
                  </p:nvCxnSpPr>
                  <p:spPr>
                    <a:xfrm flipV="1">
                      <a:off x="6581754" y="293111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62" name="Group 152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4" name="Straight Connector 1543"/>
                    <p:cNvCxnSpPr/>
                    <p:nvPr/>
                  </p:nvCxnSpPr>
                  <p:spPr>
                    <a:xfrm flipV="1">
                      <a:off x="7026955" y="283862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5" name="Straight Connector 1544"/>
                    <p:cNvCxnSpPr/>
                    <p:nvPr/>
                  </p:nvCxnSpPr>
                  <p:spPr>
                    <a:xfrm flipV="1">
                      <a:off x="6582234" y="293104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63" name="Group 152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2" name="Straight Connector 1541"/>
                    <p:cNvCxnSpPr/>
                    <p:nvPr/>
                  </p:nvCxnSpPr>
                  <p:spPr>
                    <a:xfrm flipV="1">
                      <a:off x="7027434" y="2838554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3" name="Straight Connector 1542"/>
                    <p:cNvCxnSpPr/>
                    <p:nvPr/>
                  </p:nvCxnSpPr>
                  <p:spPr>
                    <a:xfrm flipV="1">
                      <a:off x="6582713" y="293097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64" name="Group 152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0" name="Straight Connector 1539"/>
                    <p:cNvCxnSpPr/>
                    <p:nvPr/>
                  </p:nvCxnSpPr>
                  <p:spPr>
                    <a:xfrm flipV="1">
                      <a:off x="7027915" y="2838484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1" name="Straight Connector 1540"/>
                    <p:cNvCxnSpPr/>
                    <p:nvPr/>
                  </p:nvCxnSpPr>
                  <p:spPr>
                    <a:xfrm flipV="1">
                      <a:off x="6583195" y="293874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65" name="Group 152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8" name="Straight Connector 1537"/>
                    <p:cNvCxnSpPr/>
                    <p:nvPr/>
                  </p:nvCxnSpPr>
                  <p:spPr>
                    <a:xfrm flipV="1">
                      <a:off x="7028395" y="2838414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9" name="Straight Connector 1538"/>
                    <p:cNvCxnSpPr/>
                    <p:nvPr/>
                  </p:nvCxnSpPr>
                  <p:spPr>
                    <a:xfrm flipV="1">
                      <a:off x="6580688" y="2938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66" name="Group 152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6" name="Straight Connector 1535"/>
                    <p:cNvCxnSpPr/>
                    <p:nvPr/>
                  </p:nvCxnSpPr>
                  <p:spPr>
                    <a:xfrm flipV="1">
                      <a:off x="7028874" y="2838345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7" name="Straight Connector 1536"/>
                    <p:cNvCxnSpPr/>
                    <p:nvPr/>
                  </p:nvCxnSpPr>
                  <p:spPr>
                    <a:xfrm flipV="1">
                      <a:off x="6581168" y="293860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67" name="Group 152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4" name="Straight Connector 1533"/>
                    <p:cNvCxnSpPr/>
                    <p:nvPr/>
                  </p:nvCxnSpPr>
                  <p:spPr>
                    <a:xfrm flipV="1">
                      <a:off x="7026372" y="284610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5" name="Straight Connector 1534"/>
                    <p:cNvCxnSpPr/>
                    <p:nvPr/>
                  </p:nvCxnSpPr>
                  <p:spPr>
                    <a:xfrm flipV="1">
                      <a:off x="6581649" y="293853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68" name="Group 153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2" name="Straight Connector 1531"/>
                    <p:cNvCxnSpPr/>
                    <p:nvPr/>
                  </p:nvCxnSpPr>
                  <p:spPr>
                    <a:xfrm flipV="1">
                      <a:off x="7026851" y="284603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3" name="Straight Connector 1532"/>
                    <p:cNvCxnSpPr/>
                    <p:nvPr/>
                  </p:nvCxnSpPr>
                  <p:spPr>
                    <a:xfrm flipV="1">
                      <a:off x="6582129" y="293846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9932" name="Group 149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9933" name="Group 149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51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88931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51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13738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51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962" y="291530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51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191" y="2929403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51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999" y="2926270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497" name="Straight Connector 1496"/>
                  <p:cNvCxnSpPr/>
                  <p:nvPr/>
                </p:nvCxnSpPr>
                <p:spPr>
                  <a:xfrm flipH="1">
                    <a:off x="6997134" y="2118469"/>
                    <a:ext cx="11072" cy="8506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8" name="Straight Connector 1497"/>
                  <p:cNvCxnSpPr/>
                  <p:nvPr/>
                </p:nvCxnSpPr>
                <p:spPr>
                  <a:xfrm>
                    <a:off x="6875327" y="229705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9" name="Straight Connector 1498"/>
                  <p:cNvCxnSpPr/>
                  <p:nvPr/>
                </p:nvCxnSpPr>
                <p:spPr>
                  <a:xfrm>
                    <a:off x="6871637" y="236128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0" name="Straight Connector 1499"/>
                  <p:cNvCxnSpPr/>
                  <p:nvPr/>
                </p:nvCxnSpPr>
                <p:spPr>
                  <a:xfrm>
                    <a:off x="6871637" y="243804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1" name="Straight Connector 1500"/>
                  <p:cNvCxnSpPr/>
                  <p:nvPr/>
                </p:nvCxnSpPr>
                <p:spPr>
                  <a:xfrm>
                    <a:off x="6867944" y="2502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2" name="Straight Connector 1501"/>
                  <p:cNvCxnSpPr/>
                  <p:nvPr/>
                </p:nvCxnSpPr>
                <p:spPr>
                  <a:xfrm>
                    <a:off x="6864254" y="256336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3" name="Straight Connector 1502"/>
                  <p:cNvCxnSpPr/>
                  <p:nvPr/>
                </p:nvCxnSpPr>
                <p:spPr>
                  <a:xfrm>
                    <a:off x="6864254" y="26307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4" name="Straight Connector 1503"/>
                  <p:cNvCxnSpPr/>
                  <p:nvPr/>
                </p:nvCxnSpPr>
                <p:spPr>
                  <a:xfrm>
                    <a:off x="6860562" y="2699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5" name="Straight Connector 1504"/>
                  <p:cNvCxnSpPr/>
                  <p:nvPr/>
                </p:nvCxnSpPr>
                <p:spPr>
                  <a:xfrm>
                    <a:off x="6867944" y="276857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6" name="Straight Connector 1505"/>
                  <p:cNvCxnSpPr/>
                  <p:nvPr/>
                </p:nvCxnSpPr>
                <p:spPr>
                  <a:xfrm>
                    <a:off x="6871637" y="284220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7" name="Straight Connector 1506"/>
                  <p:cNvCxnSpPr/>
                  <p:nvPr/>
                </p:nvCxnSpPr>
                <p:spPr>
                  <a:xfrm>
                    <a:off x="6871637" y="29111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8" name="Straight Connector 1507"/>
                  <p:cNvCxnSpPr/>
                  <p:nvPr/>
                </p:nvCxnSpPr>
                <p:spPr>
                  <a:xfrm>
                    <a:off x="6875327" y="297536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9" name="Straight Connector 1508"/>
                  <p:cNvCxnSpPr/>
                  <p:nvPr/>
                </p:nvCxnSpPr>
                <p:spPr>
                  <a:xfrm flipH="1">
                    <a:off x="6875327" y="2124735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754" name="Group 1316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9873" name="Group 143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457" name="Rectangle 1456"/>
                  <p:cNvSpPr/>
                  <p:nvPr/>
                </p:nvSpPr>
                <p:spPr>
                  <a:xfrm>
                    <a:off x="6509953" y="3054980"/>
                    <a:ext cx="447707" cy="74880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58" name="Straight Connector 1457"/>
                  <p:cNvCxnSpPr/>
                  <p:nvPr/>
                </p:nvCxnSpPr>
                <p:spPr>
                  <a:xfrm flipV="1">
                    <a:off x="6847224" y="30549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9" name="Rectangle 1458"/>
                  <p:cNvSpPr/>
                  <p:nvPr/>
                </p:nvSpPr>
                <p:spPr>
                  <a:xfrm>
                    <a:off x="6477120" y="306437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60" name="Straight Connector 1459"/>
                  <p:cNvCxnSpPr/>
                  <p:nvPr/>
                </p:nvCxnSpPr>
                <p:spPr>
                  <a:xfrm flipV="1">
                    <a:off x="6396534" y="30549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1" name="Rectangle 1460"/>
                  <p:cNvSpPr/>
                  <p:nvPr/>
                </p:nvSpPr>
                <p:spPr>
                  <a:xfrm>
                    <a:off x="6817377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62" name="Rectangle 1461"/>
                  <p:cNvSpPr/>
                  <p:nvPr/>
                </p:nvSpPr>
                <p:spPr>
                  <a:xfrm>
                    <a:off x="6405487" y="3150538"/>
                    <a:ext cx="444723" cy="7488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63" name="Straight Connector 1462"/>
                  <p:cNvCxnSpPr/>
                  <p:nvPr/>
                </p:nvCxnSpPr>
                <p:spPr>
                  <a:xfrm flipV="1">
                    <a:off x="6847224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901" name="Group 146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2" name="Straight Connector 1491"/>
                    <p:cNvCxnSpPr/>
                    <p:nvPr/>
                  </p:nvCxnSpPr>
                  <p:spPr>
                    <a:xfrm flipV="1">
                      <a:off x="7028949" y="2838834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3" name="Straight Connector 1492"/>
                    <p:cNvCxnSpPr/>
                    <p:nvPr/>
                  </p:nvCxnSpPr>
                  <p:spPr>
                    <a:xfrm flipV="1">
                      <a:off x="6581243" y="293125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02" name="Group 146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0" name="Straight Connector 1489"/>
                    <p:cNvCxnSpPr/>
                    <p:nvPr/>
                  </p:nvCxnSpPr>
                  <p:spPr>
                    <a:xfrm flipV="1">
                      <a:off x="7029431" y="2838765"/>
                      <a:ext cx="125358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1" name="Straight Connector 1490"/>
                    <p:cNvCxnSpPr/>
                    <p:nvPr/>
                  </p:nvCxnSpPr>
                  <p:spPr>
                    <a:xfrm flipV="1">
                      <a:off x="6581724" y="293119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03" name="Group 146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8" name="Straight Connector 1487"/>
                    <p:cNvCxnSpPr/>
                    <p:nvPr/>
                  </p:nvCxnSpPr>
                  <p:spPr>
                    <a:xfrm flipV="1">
                      <a:off x="7026926" y="283869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9" name="Straight Connector 1488"/>
                    <p:cNvCxnSpPr/>
                    <p:nvPr/>
                  </p:nvCxnSpPr>
                  <p:spPr>
                    <a:xfrm flipV="1">
                      <a:off x="6582204" y="293112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04" name="Group 146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6" name="Straight Connector 1485"/>
                    <p:cNvCxnSpPr/>
                    <p:nvPr/>
                  </p:nvCxnSpPr>
                  <p:spPr>
                    <a:xfrm flipV="1">
                      <a:off x="7027406" y="283862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7" name="Straight Connector 1486"/>
                    <p:cNvCxnSpPr/>
                    <p:nvPr/>
                  </p:nvCxnSpPr>
                  <p:spPr>
                    <a:xfrm flipV="1">
                      <a:off x="6582683" y="293105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05" name="Group 146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4" name="Straight Connector 1483"/>
                    <p:cNvCxnSpPr/>
                    <p:nvPr/>
                  </p:nvCxnSpPr>
                  <p:spPr>
                    <a:xfrm flipV="1">
                      <a:off x="7027885" y="283855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5" name="Straight Connector 1484"/>
                    <p:cNvCxnSpPr/>
                    <p:nvPr/>
                  </p:nvCxnSpPr>
                  <p:spPr>
                    <a:xfrm flipV="1">
                      <a:off x="6583163" y="293098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06" name="Group 146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2" name="Straight Connector 1481"/>
                    <p:cNvCxnSpPr/>
                    <p:nvPr/>
                  </p:nvCxnSpPr>
                  <p:spPr>
                    <a:xfrm flipV="1">
                      <a:off x="7028367" y="2838486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3" name="Straight Connector 1482"/>
                    <p:cNvCxnSpPr/>
                    <p:nvPr/>
                  </p:nvCxnSpPr>
                  <p:spPr>
                    <a:xfrm flipV="1">
                      <a:off x="6595583" y="2938744"/>
                      <a:ext cx="43875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07" name="Group 146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0" name="Straight Connector 1479"/>
                    <p:cNvCxnSpPr/>
                    <p:nvPr/>
                  </p:nvCxnSpPr>
                  <p:spPr>
                    <a:xfrm flipV="1">
                      <a:off x="7028846" y="2838416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1" name="Straight Connector 1480"/>
                    <p:cNvCxnSpPr/>
                    <p:nvPr/>
                  </p:nvCxnSpPr>
                  <p:spPr>
                    <a:xfrm flipV="1">
                      <a:off x="6581140" y="293867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08" name="Group 147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8" name="Straight Connector 1477"/>
                    <p:cNvCxnSpPr/>
                    <p:nvPr/>
                  </p:nvCxnSpPr>
                  <p:spPr>
                    <a:xfrm flipV="1">
                      <a:off x="7029325" y="2838347"/>
                      <a:ext cx="125358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9" name="Straight Connector 1478"/>
                    <p:cNvCxnSpPr/>
                    <p:nvPr/>
                  </p:nvCxnSpPr>
                  <p:spPr>
                    <a:xfrm flipV="1">
                      <a:off x="65816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09" name="Group 147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6" name="Straight Connector 1475"/>
                    <p:cNvCxnSpPr/>
                    <p:nvPr/>
                  </p:nvCxnSpPr>
                  <p:spPr>
                    <a:xfrm flipV="1">
                      <a:off x="7026821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7" name="Straight Connector 1476"/>
                    <p:cNvCxnSpPr/>
                    <p:nvPr/>
                  </p:nvCxnSpPr>
                  <p:spPr>
                    <a:xfrm flipV="1">
                      <a:off x="6582100" y="293853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10" name="Group 147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4" name="Straight Connector 1473"/>
                    <p:cNvCxnSpPr/>
                    <p:nvPr/>
                  </p:nvCxnSpPr>
                  <p:spPr>
                    <a:xfrm flipV="1">
                      <a:off x="7027300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5" name="Straight Connector 1474"/>
                    <p:cNvCxnSpPr/>
                    <p:nvPr/>
                  </p:nvCxnSpPr>
                  <p:spPr>
                    <a:xfrm flipV="1">
                      <a:off x="6582580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9874" name="Group 143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9875" name="Group 143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45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88933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45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13739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45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517" y="2915307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45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749" y="2929405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45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554" y="2926272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439" name="Straight Connector 1438"/>
                  <p:cNvCxnSpPr/>
                  <p:nvPr/>
                </p:nvCxnSpPr>
                <p:spPr>
                  <a:xfrm flipH="1">
                    <a:off x="6997690" y="2118471"/>
                    <a:ext cx="11074" cy="8506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0" name="Straight Connector 1439"/>
                  <p:cNvCxnSpPr/>
                  <p:nvPr/>
                </p:nvCxnSpPr>
                <p:spPr>
                  <a:xfrm>
                    <a:off x="6875885" y="229705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1" name="Straight Connector 1440"/>
                  <p:cNvCxnSpPr/>
                  <p:nvPr/>
                </p:nvCxnSpPr>
                <p:spPr>
                  <a:xfrm>
                    <a:off x="6872192" y="236128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2" name="Straight Connector 1441"/>
                  <p:cNvCxnSpPr/>
                  <p:nvPr/>
                </p:nvCxnSpPr>
                <p:spPr>
                  <a:xfrm>
                    <a:off x="6872192" y="243804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3" name="Straight Connector 1442"/>
                  <p:cNvCxnSpPr/>
                  <p:nvPr/>
                </p:nvCxnSpPr>
                <p:spPr>
                  <a:xfrm>
                    <a:off x="6868502" y="250227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4" name="Straight Connector 1443"/>
                  <p:cNvCxnSpPr/>
                  <p:nvPr/>
                </p:nvCxnSpPr>
                <p:spPr>
                  <a:xfrm>
                    <a:off x="6864810" y="2563366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5" name="Straight Connector 1444"/>
                  <p:cNvCxnSpPr/>
                  <p:nvPr/>
                </p:nvCxnSpPr>
                <p:spPr>
                  <a:xfrm>
                    <a:off x="6864810" y="263072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6" name="Straight Connector 1445"/>
                  <p:cNvCxnSpPr/>
                  <p:nvPr/>
                </p:nvCxnSpPr>
                <p:spPr>
                  <a:xfrm>
                    <a:off x="6861120" y="269965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7" name="Straight Connector 1446"/>
                  <p:cNvCxnSpPr/>
                  <p:nvPr/>
                </p:nvCxnSpPr>
                <p:spPr>
                  <a:xfrm>
                    <a:off x="6868502" y="276858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8" name="Straight Connector 1447"/>
                  <p:cNvCxnSpPr/>
                  <p:nvPr/>
                </p:nvCxnSpPr>
                <p:spPr>
                  <a:xfrm>
                    <a:off x="6872192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9" name="Straight Connector 1448"/>
                  <p:cNvCxnSpPr/>
                  <p:nvPr/>
                </p:nvCxnSpPr>
                <p:spPr>
                  <a:xfrm>
                    <a:off x="6872192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0" name="Straight Connector 1449"/>
                  <p:cNvCxnSpPr/>
                  <p:nvPr/>
                </p:nvCxnSpPr>
                <p:spPr>
                  <a:xfrm>
                    <a:off x="6875885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1" name="Straight Connector 1450"/>
                  <p:cNvCxnSpPr/>
                  <p:nvPr/>
                </p:nvCxnSpPr>
                <p:spPr>
                  <a:xfrm flipH="1">
                    <a:off x="6875885" y="2124737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755" name="Group 131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9815" name="Group 137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99" name="Rectangle 1398"/>
                  <p:cNvSpPr/>
                  <p:nvPr/>
                </p:nvSpPr>
                <p:spPr>
                  <a:xfrm>
                    <a:off x="6509353" y="3054980"/>
                    <a:ext cx="447707" cy="74880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00" name="Straight Connector 1399"/>
                  <p:cNvCxnSpPr/>
                  <p:nvPr/>
                </p:nvCxnSpPr>
                <p:spPr>
                  <a:xfrm flipV="1">
                    <a:off x="6846627" y="30549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1" name="Rectangle 1400"/>
                  <p:cNvSpPr/>
                  <p:nvPr/>
                </p:nvSpPr>
                <p:spPr>
                  <a:xfrm>
                    <a:off x="6476522" y="306437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02" name="Straight Connector 1401"/>
                  <p:cNvCxnSpPr/>
                  <p:nvPr/>
                </p:nvCxnSpPr>
                <p:spPr>
                  <a:xfrm flipV="1">
                    <a:off x="6395934" y="30549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3" name="Rectangle 1402"/>
                  <p:cNvSpPr/>
                  <p:nvPr/>
                </p:nvSpPr>
                <p:spPr>
                  <a:xfrm>
                    <a:off x="6816779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04" name="Rectangle 1403"/>
                  <p:cNvSpPr/>
                  <p:nvPr/>
                </p:nvSpPr>
                <p:spPr>
                  <a:xfrm>
                    <a:off x="6404889" y="3150538"/>
                    <a:ext cx="444721" cy="7488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05" name="Straight Connector 1404"/>
                  <p:cNvCxnSpPr/>
                  <p:nvPr/>
                </p:nvCxnSpPr>
                <p:spPr>
                  <a:xfrm flipV="1">
                    <a:off x="68466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843" name="Group 140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4" name="Straight Connector 1433"/>
                    <p:cNvCxnSpPr/>
                    <p:nvPr/>
                  </p:nvCxnSpPr>
                  <p:spPr>
                    <a:xfrm flipV="1">
                      <a:off x="7028351" y="2838834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5" name="Straight Connector 1434"/>
                    <p:cNvCxnSpPr/>
                    <p:nvPr/>
                  </p:nvCxnSpPr>
                  <p:spPr>
                    <a:xfrm flipV="1">
                      <a:off x="6580645" y="293125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44" name="Group 140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2" name="Straight Connector 1431"/>
                    <p:cNvCxnSpPr/>
                    <p:nvPr/>
                  </p:nvCxnSpPr>
                  <p:spPr>
                    <a:xfrm flipV="1">
                      <a:off x="7028833" y="283876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3" name="Straight Connector 1432"/>
                    <p:cNvCxnSpPr/>
                    <p:nvPr/>
                  </p:nvCxnSpPr>
                  <p:spPr>
                    <a:xfrm flipV="1">
                      <a:off x="6581126" y="293119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45" name="Group 140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0" name="Straight Connector 1429"/>
                    <p:cNvCxnSpPr/>
                    <p:nvPr/>
                  </p:nvCxnSpPr>
                  <p:spPr>
                    <a:xfrm flipV="1">
                      <a:off x="7026327" y="283869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1" name="Straight Connector 1430"/>
                    <p:cNvCxnSpPr/>
                    <p:nvPr/>
                  </p:nvCxnSpPr>
                  <p:spPr>
                    <a:xfrm flipV="1">
                      <a:off x="6581606" y="2931120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46" name="Group 140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8" name="Straight Connector 1427"/>
                    <p:cNvCxnSpPr/>
                    <p:nvPr/>
                  </p:nvCxnSpPr>
                  <p:spPr>
                    <a:xfrm flipV="1">
                      <a:off x="7026806" y="283862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9" name="Straight Connector 1428"/>
                    <p:cNvCxnSpPr/>
                    <p:nvPr/>
                  </p:nvCxnSpPr>
                  <p:spPr>
                    <a:xfrm flipV="1">
                      <a:off x="6582085" y="2931050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47" name="Group 140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6" name="Straight Connector 1425"/>
                    <p:cNvCxnSpPr/>
                    <p:nvPr/>
                  </p:nvCxnSpPr>
                  <p:spPr>
                    <a:xfrm flipV="1">
                      <a:off x="7027285" y="283855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7" name="Straight Connector 1426"/>
                    <p:cNvCxnSpPr/>
                    <p:nvPr/>
                  </p:nvCxnSpPr>
                  <p:spPr>
                    <a:xfrm flipV="1">
                      <a:off x="6582565" y="293098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48" name="Group 141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4" name="Straight Connector 1423"/>
                    <p:cNvCxnSpPr/>
                    <p:nvPr/>
                  </p:nvCxnSpPr>
                  <p:spPr>
                    <a:xfrm flipV="1">
                      <a:off x="7027767" y="2838486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5" name="Straight Connector 1424"/>
                    <p:cNvCxnSpPr/>
                    <p:nvPr/>
                  </p:nvCxnSpPr>
                  <p:spPr>
                    <a:xfrm flipV="1">
                      <a:off x="6583046" y="293874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49" name="Group 141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2" name="Straight Connector 1421"/>
                    <p:cNvCxnSpPr/>
                    <p:nvPr/>
                  </p:nvCxnSpPr>
                  <p:spPr>
                    <a:xfrm flipV="1">
                      <a:off x="7028246" y="2838416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3" name="Straight Connector 1422"/>
                    <p:cNvCxnSpPr/>
                    <p:nvPr/>
                  </p:nvCxnSpPr>
                  <p:spPr>
                    <a:xfrm flipV="1">
                      <a:off x="6568601" y="2938674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50" name="Group 141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0" name="Straight Connector 1419"/>
                    <p:cNvCxnSpPr/>
                    <p:nvPr/>
                  </p:nvCxnSpPr>
                  <p:spPr>
                    <a:xfrm flipV="1">
                      <a:off x="7028726" y="2838347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1" name="Straight Connector 1420"/>
                    <p:cNvCxnSpPr/>
                    <p:nvPr/>
                  </p:nvCxnSpPr>
                  <p:spPr>
                    <a:xfrm flipV="1">
                      <a:off x="65810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51" name="Group 141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8" name="Straight Connector 1417"/>
                    <p:cNvCxnSpPr/>
                    <p:nvPr/>
                  </p:nvCxnSpPr>
                  <p:spPr>
                    <a:xfrm flipV="1">
                      <a:off x="7026223" y="2846109"/>
                      <a:ext cx="10148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9" name="Straight Connector 1418"/>
                    <p:cNvCxnSpPr/>
                    <p:nvPr/>
                  </p:nvCxnSpPr>
                  <p:spPr>
                    <a:xfrm flipV="1">
                      <a:off x="6581501" y="293853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52" name="Group 141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6" name="Straight Connector 1415"/>
                    <p:cNvCxnSpPr/>
                    <p:nvPr/>
                  </p:nvCxnSpPr>
                  <p:spPr>
                    <a:xfrm flipV="1">
                      <a:off x="7026703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7" name="Straight Connector 1416"/>
                    <p:cNvCxnSpPr/>
                    <p:nvPr/>
                  </p:nvCxnSpPr>
                  <p:spPr>
                    <a:xfrm flipV="1">
                      <a:off x="6581980" y="293846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9816" name="Group 137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9817" name="Group 137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9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88933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9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13739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9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778" y="2915307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9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008" y="2929405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9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815" y="2926272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381" name="Straight Connector 1380"/>
                  <p:cNvCxnSpPr/>
                  <p:nvPr/>
                </p:nvCxnSpPr>
                <p:spPr>
                  <a:xfrm flipH="1">
                    <a:off x="6996950" y="2118471"/>
                    <a:ext cx="11072" cy="8506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2" name="Straight Connector 1381"/>
                  <p:cNvCxnSpPr/>
                  <p:nvPr/>
                </p:nvCxnSpPr>
                <p:spPr>
                  <a:xfrm>
                    <a:off x="6875143" y="229705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3" name="Straight Connector 1382"/>
                  <p:cNvCxnSpPr/>
                  <p:nvPr/>
                </p:nvCxnSpPr>
                <p:spPr>
                  <a:xfrm>
                    <a:off x="6871453" y="236128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4" name="Straight Connector 1383"/>
                  <p:cNvCxnSpPr/>
                  <p:nvPr/>
                </p:nvCxnSpPr>
                <p:spPr>
                  <a:xfrm>
                    <a:off x="6871453" y="243804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5" name="Straight Connector 1384"/>
                  <p:cNvCxnSpPr/>
                  <p:nvPr/>
                </p:nvCxnSpPr>
                <p:spPr>
                  <a:xfrm>
                    <a:off x="6867761" y="25022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6" name="Straight Connector 1385"/>
                  <p:cNvCxnSpPr/>
                  <p:nvPr/>
                </p:nvCxnSpPr>
                <p:spPr>
                  <a:xfrm>
                    <a:off x="6864071" y="2563366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7" name="Straight Connector 1386"/>
                  <p:cNvCxnSpPr/>
                  <p:nvPr/>
                </p:nvCxnSpPr>
                <p:spPr>
                  <a:xfrm>
                    <a:off x="6864071" y="263072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8" name="Straight Connector 1387"/>
                  <p:cNvCxnSpPr/>
                  <p:nvPr/>
                </p:nvCxnSpPr>
                <p:spPr>
                  <a:xfrm>
                    <a:off x="6860378" y="269965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9" name="Straight Connector 1388"/>
                  <p:cNvCxnSpPr/>
                  <p:nvPr/>
                </p:nvCxnSpPr>
                <p:spPr>
                  <a:xfrm>
                    <a:off x="6867761" y="276858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0" name="Straight Connector 1389"/>
                  <p:cNvCxnSpPr/>
                  <p:nvPr/>
                </p:nvCxnSpPr>
                <p:spPr>
                  <a:xfrm>
                    <a:off x="6871453" y="28422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1" name="Straight Connector 1390"/>
                  <p:cNvCxnSpPr/>
                  <p:nvPr/>
                </p:nvCxnSpPr>
                <p:spPr>
                  <a:xfrm>
                    <a:off x="6871453" y="29111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2" name="Straight Connector 1391"/>
                  <p:cNvCxnSpPr/>
                  <p:nvPr/>
                </p:nvCxnSpPr>
                <p:spPr>
                  <a:xfrm>
                    <a:off x="6875143" y="297536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3" name="Straight Connector 1392"/>
                  <p:cNvCxnSpPr/>
                  <p:nvPr/>
                </p:nvCxnSpPr>
                <p:spPr>
                  <a:xfrm flipH="1">
                    <a:off x="6875143" y="2124737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756" name="Group 1318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9757" name="Group 131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41" name="Rectangle 1340"/>
                  <p:cNvSpPr/>
                  <p:nvPr/>
                </p:nvSpPr>
                <p:spPr>
                  <a:xfrm>
                    <a:off x="6508755" y="3054980"/>
                    <a:ext cx="447707" cy="74880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342" name="Straight Connector 1341"/>
                  <p:cNvCxnSpPr/>
                  <p:nvPr/>
                </p:nvCxnSpPr>
                <p:spPr>
                  <a:xfrm flipV="1">
                    <a:off x="6846027" y="30549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3" name="Rectangle 1342"/>
                  <p:cNvSpPr/>
                  <p:nvPr/>
                </p:nvSpPr>
                <p:spPr>
                  <a:xfrm>
                    <a:off x="6475922" y="306437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344" name="Straight Connector 1343"/>
                  <p:cNvCxnSpPr/>
                  <p:nvPr/>
                </p:nvCxnSpPr>
                <p:spPr>
                  <a:xfrm flipV="1">
                    <a:off x="6395336" y="30549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5" name="Rectangle 1344"/>
                  <p:cNvSpPr/>
                  <p:nvPr/>
                </p:nvSpPr>
                <p:spPr>
                  <a:xfrm>
                    <a:off x="6816180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46" name="Rectangle 1345"/>
                  <p:cNvSpPr/>
                  <p:nvPr/>
                </p:nvSpPr>
                <p:spPr>
                  <a:xfrm>
                    <a:off x="6404289" y="3150538"/>
                    <a:ext cx="444723" cy="7488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347" name="Straight Connector 1346"/>
                  <p:cNvCxnSpPr/>
                  <p:nvPr/>
                </p:nvCxnSpPr>
                <p:spPr>
                  <a:xfrm flipV="1">
                    <a:off x="68460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785" name="Group 134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6" name="Straight Connector 1375"/>
                    <p:cNvCxnSpPr/>
                    <p:nvPr/>
                  </p:nvCxnSpPr>
                  <p:spPr>
                    <a:xfrm flipV="1">
                      <a:off x="7027752" y="2838834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7" name="Straight Connector 1376"/>
                    <p:cNvCxnSpPr/>
                    <p:nvPr/>
                  </p:nvCxnSpPr>
                  <p:spPr>
                    <a:xfrm flipV="1">
                      <a:off x="6568107" y="2931259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786" name="Group 134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4" name="Straight Connector 1373"/>
                    <p:cNvCxnSpPr/>
                    <p:nvPr/>
                  </p:nvCxnSpPr>
                  <p:spPr>
                    <a:xfrm flipV="1">
                      <a:off x="7028233" y="283876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5" name="Straight Connector 1374"/>
                    <p:cNvCxnSpPr/>
                    <p:nvPr/>
                  </p:nvCxnSpPr>
                  <p:spPr>
                    <a:xfrm flipV="1">
                      <a:off x="6568588" y="2931190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787" name="Group 13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2" name="Straight Connector 1371"/>
                    <p:cNvCxnSpPr/>
                    <p:nvPr/>
                  </p:nvCxnSpPr>
                  <p:spPr>
                    <a:xfrm flipV="1">
                      <a:off x="7013790" y="283869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3" name="Straight Connector 1372"/>
                    <p:cNvCxnSpPr/>
                    <p:nvPr/>
                  </p:nvCxnSpPr>
                  <p:spPr>
                    <a:xfrm flipV="1">
                      <a:off x="6581006" y="2931120"/>
                      <a:ext cx="43875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788" name="Group 13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0" name="Straight Connector 1369"/>
                    <p:cNvCxnSpPr/>
                    <p:nvPr/>
                  </p:nvCxnSpPr>
                  <p:spPr>
                    <a:xfrm flipV="1">
                      <a:off x="7026208" y="2838625"/>
                      <a:ext cx="10148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1" name="Straight Connector 1370"/>
                    <p:cNvCxnSpPr/>
                    <p:nvPr/>
                  </p:nvCxnSpPr>
                  <p:spPr>
                    <a:xfrm flipV="1">
                      <a:off x="6581486" y="293105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789" name="Group 13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8" name="Straight Connector 1367"/>
                    <p:cNvCxnSpPr/>
                    <p:nvPr/>
                  </p:nvCxnSpPr>
                  <p:spPr>
                    <a:xfrm flipV="1">
                      <a:off x="7026688" y="283855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Straight Connector 1368"/>
                    <p:cNvCxnSpPr/>
                    <p:nvPr/>
                  </p:nvCxnSpPr>
                  <p:spPr>
                    <a:xfrm flipV="1">
                      <a:off x="6581965" y="293098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790" name="Group 13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6" name="Straight Connector 1365"/>
                    <p:cNvCxnSpPr/>
                    <p:nvPr/>
                  </p:nvCxnSpPr>
                  <p:spPr>
                    <a:xfrm flipV="1">
                      <a:off x="7027169" y="2838486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Straight Connector 1366"/>
                    <p:cNvCxnSpPr/>
                    <p:nvPr/>
                  </p:nvCxnSpPr>
                  <p:spPr>
                    <a:xfrm flipV="1">
                      <a:off x="6582446" y="293874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791" name="Group 135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4" name="Straight Connector 1363"/>
                    <p:cNvCxnSpPr/>
                    <p:nvPr/>
                  </p:nvCxnSpPr>
                  <p:spPr>
                    <a:xfrm flipV="1">
                      <a:off x="7027648" y="2838416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5" name="Straight Connector 1364"/>
                    <p:cNvCxnSpPr/>
                    <p:nvPr/>
                  </p:nvCxnSpPr>
                  <p:spPr>
                    <a:xfrm flipV="1">
                      <a:off x="6568003" y="2938674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792" name="Group 135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2" name="Straight Connector 1361"/>
                    <p:cNvCxnSpPr/>
                    <p:nvPr/>
                  </p:nvCxnSpPr>
                  <p:spPr>
                    <a:xfrm flipV="1">
                      <a:off x="7028128" y="2838347"/>
                      <a:ext cx="113419" cy="1002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3" name="Straight Connector 1362"/>
                    <p:cNvCxnSpPr/>
                    <p:nvPr/>
                  </p:nvCxnSpPr>
                  <p:spPr>
                    <a:xfrm flipV="1">
                      <a:off x="6568483" y="2938605"/>
                      <a:ext cx="4656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793" name="Group 135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0" name="Straight Connector 1359"/>
                    <p:cNvCxnSpPr/>
                    <p:nvPr/>
                  </p:nvCxnSpPr>
                  <p:spPr>
                    <a:xfrm flipV="1">
                      <a:off x="7013685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1" name="Straight Connector 1360"/>
                    <p:cNvCxnSpPr/>
                    <p:nvPr/>
                  </p:nvCxnSpPr>
                  <p:spPr>
                    <a:xfrm flipV="1">
                      <a:off x="6580903" y="2938534"/>
                      <a:ext cx="43875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794" name="Group 135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58" name="Straight Connector 1357"/>
                    <p:cNvCxnSpPr/>
                    <p:nvPr/>
                  </p:nvCxnSpPr>
                  <p:spPr>
                    <a:xfrm flipV="1">
                      <a:off x="7026103" y="2846040"/>
                      <a:ext cx="10148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9" name="Straight Connector 1358"/>
                    <p:cNvCxnSpPr/>
                    <p:nvPr/>
                  </p:nvCxnSpPr>
                  <p:spPr>
                    <a:xfrm flipV="1">
                      <a:off x="6581382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9758" name="Group 132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9759" name="Group 132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3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88933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3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13739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3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036" y="2915307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3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268" y="2929405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4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073" y="2926272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323" name="Straight Connector 1322"/>
                  <p:cNvCxnSpPr/>
                  <p:nvPr/>
                </p:nvCxnSpPr>
                <p:spPr>
                  <a:xfrm flipH="1">
                    <a:off x="6996209" y="2118471"/>
                    <a:ext cx="11074" cy="8506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4" name="Straight Connector 1323"/>
                  <p:cNvCxnSpPr/>
                  <p:nvPr/>
                </p:nvCxnSpPr>
                <p:spPr>
                  <a:xfrm>
                    <a:off x="6874404" y="229705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5" name="Straight Connector 1324"/>
                  <p:cNvCxnSpPr/>
                  <p:nvPr/>
                </p:nvCxnSpPr>
                <p:spPr>
                  <a:xfrm>
                    <a:off x="6870711" y="236128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6" name="Straight Connector 1325"/>
                  <p:cNvCxnSpPr/>
                  <p:nvPr/>
                </p:nvCxnSpPr>
                <p:spPr>
                  <a:xfrm>
                    <a:off x="6870711" y="243804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7" name="Straight Connector 1326"/>
                  <p:cNvCxnSpPr/>
                  <p:nvPr/>
                </p:nvCxnSpPr>
                <p:spPr>
                  <a:xfrm>
                    <a:off x="6867021" y="250227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8" name="Straight Connector 1327"/>
                  <p:cNvCxnSpPr/>
                  <p:nvPr/>
                </p:nvCxnSpPr>
                <p:spPr>
                  <a:xfrm>
                    <a:off x="6863329" y="2563366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9" name="Straight Connector 1328"/>
                  <p:cNvCxnSpPr/>
                  <p:nvPr/>
                </p:nvCxnSpPr>
                <p:spPr>
                  <a:xfrm>
                    <a:off x="6863329" y="263072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0" name="Straight Connector 1329"/>
                  <p:cNvCxnSpPr/>
                  <p:nvPr/>
                </p:nvCxnSpPr>
                <p:spPr>
                  <a:xfrm>
                    <a:off x="6859639" y="269965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1" name="Straight Connector 1330"/>
                  <p:cNvCxnSpPr/>
                  <p:nvPr/>
                </p:nvCxnSpPr>
                <p:spPr>
                  <a:xfrm>
                    <a:off x="6867021" y="276858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2" name="Straight Connector 1331"/>
                  <p:cNvCxnSpPr/>
                  <p:nvPr/>
                </p:nvCxnSpPr>
                <p:spPr>
                  <a:xfrm>
                    <a:off x="6870711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3" name="Straight Connector 1332"/>
                  <p:cNvCxnSpPr/>
                  <p:nvPr/>
                </p:nvCxnSpPr>
                <p:spPr>
                  <a:xfrm>
                    <a:off x="6870711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4" name="Straight Connector 1333"/>
                  <p:cNvCxnSpPr/>
                  <p:nvPr/>
                </p:nvCxnSpPr>
                <p:spPr>
                  <a:xfrm>
                    <a:off x="6874404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5" name="Straight Connector 1334"/>
                  <p:cNvCxnSpPr/>
                  <p:nvPr/>
                </p:nvCxnSpPr>
                <p:spPr>
                  <a:xfrm flipH="1">
                    <a:off x="6874404" y="2124737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59" name="TextBox 1558"/>
            <p:cNvSpPr txBox="1"/>
            <p:nvPr/>
          </p:nvSpPr>
          <p:spPr>
            <a:xfrm>
              <a:off x="668088" y="4554311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1</a:t>
              </a:r>
            </a:p>
          </p:txBody>
        </p:sp>
        <p:sp>
          <p:nvSpPr>
            <p:cNvPr id="1560" name="TextBox 1559"/>
            <p:cNvSpPr txBox="1"/>
            <p:nvPr/>
          </p:nvSpPr>
          <p:spPr>
            <a:xfrm>
              <a:off x="1068096" y="4552724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2</a:t>
              </a:r>
            </a:p>
          </p:txBody>
        </p:sp>
        <p:sp>
          <p:nvSpPr>
            <p:cNvPr id="1561" name="TextBox 1560"/>
            <p:cNvSpPr txBox="1"/>
            <p:nvPr/>
          </p:nvSpPr>
          <p:spPr>
            <a:xfrm>
              <a:off x="1466515" y="4551137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3</a:t>
              </a:r>
            </a:p>
          </p:txBody>
        </p:sp>
        <p:sp>
          <p:nvSpPr>
            <p:cNvPr id="1562" name="TextBox 1561"/>
            <p:cNvSpPr txBox="1"/>
            <p:nvPr/>
          </p:nvSpPr>
          <p:spPr>
            <a:xfrm>
              <a:off x="183318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4</a:t>
              </a:r>
            </a:p>
          </p:txBody>
        </p:sp>
        <p:sp>
          <p:nvSpPr>
            <p:cNvPr id="1563" name="TextBox 1562"/>
            <p:cNvSpPr txBox="1"/>
            <p:nvPr/>
          </p:nvSpPr>
          <p:spPr>
            <a:xfrm>
              <a:off x="2260181" y="4547963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5</a:t>
              </a:r>
            </a:p>
          </p:txBody>
        </p:sp>
        <p:sp>
          <p:nvSpPr>
            <p:cNvPr id="1564" name="TextBox 1563"/>
            <p:cNvSpPr txBox="1"/>
            <p:nvPr/>
          </p:nvSpPr>
          <p:spPr>
            <a:xfrm>
              <a:off x="2631617" y="4546376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6</a:t>
              </a:r>
            </a:p>
          </p:txBody>
        </p:sp>
        <p:sp>
          <p:nvSpPr>
            <p:cNvPr id="1565" name="TextBox 1564"/>
            <p:cNvSpPr txBox="1"/>
            <p:nvPr/>
          </p:nvSpPr>
          <p:spPr>
            <a:xfrm>
              <a:off x="3014164" y="4544790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7</a:t>
              </a:r>
            </a:p>
          </p:txBody>
        </p:sp>
        <p:sp>
          <p:nvSpPr>
            <p:cNvPr id="1566" name="TextBox 1565"/>
            <p:cNvSpPr txBox="1"/>
            <p:nvPr/>
          </p:nvSpPr>
          <p:spPr>
            <a:xfrm>
              <a:off x="339194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8</a:t>
              </a:r>
            </a:p>
          </p:txBody>
        </p:sp>
        <p:grpSp>
          <p:nvGrpSpPr>
            <p:cNvPr id="29720" name="Group 187"/>
            <p:cNvGrpSpPr>
              <a:grpSpLocks/>
            </p:cNvGrpSpPr>
            <p:nvPr/>
          </p:nvGrpSpPr>
          <p:grpSpPr bwMode="auto">
            <a:xfrm>
              <a:off x="2646378" y="1872322"/>
              <a:ext cx="1052512" cy="355600"/>
              <a:chOff x="4410" y="1365"/>
              <a:chExt cx="663" cy="224"/>
            </a:xfrm>
          </p:grpSpPr>
          <p:sp>
            <p:nvSpPr>
              <p:cNvPr id="156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6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29721" name="Group 187"/>
            <p:cNvGrpSpPr>
              <a:grpSpLocks/>
            </p:cNvGrpSpPr>
            <p:nvPr/>
          </p:nvGrpSpPr>
          <p:grpSpPr bwMode="auto">
            <a:xfrm>
              <a:off x="5819864" y="1872322"/>
              <a:ext cx="1052512" cy="355600"/>
              <a:chOff x="4410" y="1365"/>
              <a:chExt cx="663" cy="224"/>
            </a:xfrm>
          </p:grpSpPr>
          <p:sp>
            <p:nvSpPr>
              <p:cNvPr id="1574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5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6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7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8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H="1">
              <a:off x="1368101" y="2215235"/>
              <a:ext cx="1588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/>
            <p:cNvCxnSpPr/>
            <p:nvPr/>
          </p:nvCxnSpPr>
          <p:spPr>
            <a:xfrm flipH="1">
              <a:off x="3074483" y="2224757"/>
              <a:ext cx="0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flipH="1">
              <a:off x="4953883" y="2226343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/>
            <p:cNvCxnSpPr/>
            <p:nvPr/>
          </p:nvCxnSpPr>
          <p:spPr>
            <a:xfrm flipH="1">
              <a:off x="6515817" y="2227930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/>
            <p:cNvCxnSpPr>
              <a:endCxn id="71" idx="0"/>
            </p:cNvCxnSpPr>
            <p:nvPr/>
          </p:nvCxnSpPr>
          <p:spPr>
            <a:xfrm flipH="1">
              <a:off x="1607788" y="2221583"/>
              <a:ext cx="1127005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flipH="1">
              <a:off x="3193532" y="2221583"/>
              <a:ext cx="1304786" cy="523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flipH="1">
              <a:off x="5122140" y="2253321"/>
              <a:ext cx="1301612" cy="506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>
              <a:endCxn id="71" idx="1"/>
            </p:cNvCxnSpPr>
            <p:nvPr/>
          </p:nvCxnSpPr>
          <p:spPr>
            <a:xfrm flipH="1">
              <a:off x="1739536" y="2231104"/>
              <a:ext cx="2596874" cy="504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/>
            <p:cNvCxnSpPr/>
            <p:nvPr/>
          </p:nvCxnSpPr>
          <p:spPr>
            <a:xfrm flipH="1">
              <a:off x="3518935" y="2242212"/>
              <a:ext cx="280798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/>
            <p:cNvCxnSpPr/>
            <p:nvPr/>
          </p:nvCxnSpPr>
          <p:spPr>
            <a:xfrm flipH="1">
              <a:off x="1977636" y="2253321"/>
              <a:ext cx="395086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/>
            <p:cNvCxnSpPr>
              <a:stCxn id="52" idx="2"/>
            </p:cNvCxnSpPr>
            <p:nvPr/>
          </p:nvCxnSpPr>
          <p:spPr>
            <a:xfrm>
              <a:off x="1476039" y="2223169"/>
              <a:ext cx="1552410" cy="517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/>
            <p:cNvCxnSpPr/>
            <p:nvPr/>
          </p:nvCxnSpPr>
          <p:spPr>
            <a:xfrm>
              <a:off x="1623662" y="2223169"/>
              <a:ext cx="3014342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/>
            <p:cNvCxnSpPr>
              <a:stCxn id="54" idx="1"/>
            </p:cNvCxnSpPr>
            <p:nvPr/>
          </p:nvCxnSpPr>
          <p:spPr>
            <a:xfrm>
              <a:off x="1868111" y="2226343"/>
              <a:ext cx="4342939" cy="545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306" idx="0"/>
            </p:cNvCxnSpPr>
            <p:nvPr/>
          </p:nvCxnSpPr>
          <p:spPr>
            <a:xfrm flipH="1" flipV="1">
              <a:off x="3166548" y="2239038"/>
              <a:ext cx="1596855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>
              <a:stCxn id="1553" idx="0"/>
            </p:cNvCxnSpPr>
            <p:nvPr/>
          </p:nvCxnSpPr>
          <p:spPr>
            <a:xfrm flipH="1" flipV="1">
              <a:off x="3342741" y="2232691"/>
              <a:ext cx="2984183" cy="537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>
              <a:stCxn id="1553" idx="1"/>
            </p:cNvCxnSpPr>
            <p:nvPr/>
          </p:nvCxnSpPr>
          <p:spPr>
            <a:xfrm flipH="1" flipV="1">
              <a:off x="4639591" y="2226343"/>
              <a:ext cx="1819082" cy="544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699" name="Rectangle 5"/>
          <p:cNvSpPr txBox="1">
            <a:spLocks noChangeArrowheads="1"/>
          </p:cNvSpPr>
          <p:nvPr/>
        </p:nvSpPr>
        <p:spPr bwMode="auto">
          <a:xfrm>
            <a:off x="2070100" y="115889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4400" i="0">
                <a:solidFill>
                  <a:srgbClr val="000099"/>
                </a:solidFill>
                <a:latin typeface="Gill Sans MT" pitchFamily="34" charset="0"/>
              </a:rPr>
              <a:t>Data center networks </a:t>
            </a:r>
          </a:p>
        </p:txBody>
      </p:sp>
      <p:pic>
        <p:nvPicPr>
          <p:cNvPr id="29700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"/>
          <p:cNvSpPr txBox="1">
            <a:spLocks noChangeArrowheads="1"/>
          </p:cNvSpPr>
          <p:nvPr/>
        </p:nvSpPr>
        <p:spPr bwMode="auto">
          <a:xfrm>
            <a:off x="2114550" y="1166814"/>
            <a:ext cx="82740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0">
                <a:latin typeface="Gill Sans MT" pitchFamily="34" charset="0"/>
              </a:rPr>
              <a:t>rich interconnection among switches, racks:</a:t>
            </a:r>
          </a:p>
          <a:p>
            <a:pPr lvl="1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i="0">
                <a:latin typeface="Gill Sans MT" pitchFamily="34" charset="0"/>
              </a:rPr>
              <a:t>increased throughput between racks (multiple routing paths possible)</a:t>
            </a:r>
          </a:p>
          <a:p>
            <a:pPr lvl="1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i="0">
                <a:latin typeface="Gill Sans MT" pitchFamily="34" charset="0"/>
              </a:rPr>
              <a:t>increased reliability via redundancy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>
              <a:latin typeface="Gill Sans MT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Exercise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Consider the following MPLS network with R1-R4 MPLS enabled. Suppose that routers R5 and R6 are now MPLS enabled. We want to perform traffic engineering so packets from R6 destined for A are switched to A via  R6-R4-R3-R1,  and  packets  from  R5  destined  for  A  are  switched  via  R5-R4-R2-R1.  Show  the  MPLS tables in R5 and R6, as well as the modified table in R4 that would make this possible. </a:t>
            </a:r>
            <a:endParaRPr lang="id-ID" dirty="0"/>
          </a:p>
          <a:p>
            <a:pPr marL="0" indent="0">
              <a:buNone/>
              <a:defRPr/>
            </a:pPr>
            <a:endParaRPr lang="id-ID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3174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i="0">
                <a:latin typeface="Arial" charset="0"/>
                <a:cs typeface="Arial" charset="0"/>
              </a:rPr>
              <a:t>5-</a:t>
            </a:r>
            <a:fld id="{5417D0E1-9C89-4F98-B6BE-2526AF72403A}" type="slidenum">
              <a:rPr lang="en-US" i="0" smtClean="0">
                <a:latin typeface="Arial" charset="0"/>
                <a:cs typeface="Arial" charset="0"/>
              </a:rPr>
              <a:pPr/>
              <a:t>35</a:t>
            </a:fld>
            <a:endParaRPr lang="en-US" i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i="0">
                <a:latin typeface="Arial" charset="0"/>
                <a:cs typeface="Arial" charset="0"/>
              </a:rPr>
              <a:t>5-</a:t>
            </a:r>
            <a:fld id="{1F353DE3-6B3B-4941-AD8E-CD88651CDE8B}" type="slidenum">
              <a:rPr lang="en-US" i="0" smtClean="0">
                <a:latin typeface="Arial" charset="0"/>
                <a:cs typeface="Arial" charset="0"/>
              </a:rPr>
              <a:pPr/>
              <a:t>36</a:t>
            </a:fld>
            <a:endParaRPr lang="en-US" i="0">
              <a:latin typeface="Arial" charset="0"/>
              <a:cs typeface="Arial" charset="0"/>
            </a:endParaRP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977900"/>
            <a:ext cx="7853362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1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latin typeface="Arial" pitchFamily="34" charset="0"/>
              </a:rPr>
              <a:t>5-</a:t>
            </a:r>
            <a:fld id="{C5046116-69FD-434B-A8E4-2CBCDB26F45C}" type="slidenum">
              <a:rPr lang="en-US" sz="1200" i="0">
                <a:latin typeface="Arial" pitchFamily="34" charset="0"/>
              </a:rPr>
              <a:pPr>
                <a:defRPr/>
              </a:pPr>
              <a:t>4</a:t>
            </a:fld>
            <a:endParaRPr lang="en-US" sz="1200" i="0">
              <a:latin typeface="Arial" pitchFamily="34" charset="0"/>
            </a:endParaRP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32001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bus: </a:t>
            </a:r>
            <a:r>
              <a:rPr lang="en-US">
                <a:ea typeface="ＭＳ Ｐゴシック" pitchFamily="34" charset="-128"/>
              </a:rPr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>
                <a:ea typeface="ＭＳ Ｐゴシック" pitchFamily="34" charset="-128"/>
              </a:rPr>
              <a:t>all nodes in same collision domain (can collide with each other)</a:t>
            </a:r>
          </a:p>
          <a:p>
            <a:pPr>
              <a:lnSpc>
                <a:spcPct val="75000"/>
              </a:lnSpc>
              <a:defRPr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star: </a:t>
            </a:r>
            <a:r>
              <a:rPr lang="en-US">
                <a:ea typeface="ＭＳ Ｐゴシック" pitchFamily="34" charset="-128"/>
              </a:rPr>
              <a:t>prevails today</a:t>
            </a:r>
          </a:p>
          <a:p>
            <a:pPr lvl="1">
              <a:lnSpc>
                <a:spcPct val="75000"/>
              </a:lnSpc>
              <a:defRPr/>
            </a:pPr>
            <a:r>
              <a:rPr lang="en-US">
                <a:ea typeface="ＭＳ Ｐゴシック" pitchFamily="34" charset="-128"/>
              </a:rPr>
              <a:t>active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switch</a:t>
            </a: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>
                <a:ea typeface="ＭＳ Ｐゴシック" pitchFamily="34" charset="-128"/>
              </a:rPr>
              <a:t>each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spoke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runs a (separate) Ethernet protocol (nodes do not collide with each other)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6840539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8080375" y="4518026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8270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8080375" y="5251451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6988176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7358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3684589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3656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3438526" y="5434014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4156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3948113" y="4275139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3948113" y="4275139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3838576" y="5324476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2954339" y="5908676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6513514" y="5691189"/>
            <a:ext cx="697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29718" name="Group 37"/>
          <p:cNvGrpSpPr>
            <a:grpSpLocks/>
          </p:cNvGrpSpPr>
          <p:nvPr/>
        </p:nvGrpSpPr>
        <p:grpSpPr bwMode="auto">
          <a:xfrm>
            <a:off x="4257675" y="4398963"/>
            <a:ext cx="711200" cy="601662"/>
            <a:chOff x="7179310" y="4033520"/>
            <a:chExt cx="1009650" cy="855028"/>
          </a:xfrm>
        </p:grpSpPr>
        <p:grpSp>
          <p:nvGrpSpPr>
            <p:cNvPr id="29759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297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6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0045 w 356"/>
                  <a:gd name="T3" fmla="*/ 645 h 368"/>
                  <a:gd name="T4" fmla="*/ 11917 w 356"/>
                  <a:gd name="T5" fmla="*/ 13448 h 368"/>
                  <a:gd name="T6" fmla="*/ 2626 w 356"/>
                  <a:gd name="T7" fmla="*/ 168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-54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9719" name="Group 42"/>
          <p:cNvGrpSpPr>
            <a:grpSpLocks/>
          </p:cNvGrpSpPr>
          <p:nvPr/>
        </p:nvGrpSpPr>
        <p:grpSpPr bwMode="auto">
          <a:xfrm>
            <a:off x="3281364" y="3962401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-54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29756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29757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58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0045 w 356"/>
                  <a:gd name="T3" fmla="*/ 645 h 368"/>
                  <a:gd name="T4" fmla="*/ 11917 w 356"/>
                  <a:gd name="T5" fmla="*/ 13448 h 368"/>
                  <a:gd name="T6" fmla="*/ 2626 w 356"/>
                  <a:gd name="T7" fmla="*/ 168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9720" name="Group 47"/>
          <p:cNvGrpSpPr>
            <a:grpSpLocks/>
          </p:cNvGrpSpPr>
          <p:nvPr/>
        </p:nvGrpSpPr>
        <p:grpSpPr bwMode="auto">
          <a:xfrm>
            <a:off x="2997201" y="4551364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29752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2975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5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0045 w 356"/>
                  <a:gd name="T3" fmla="*/ 645 h 368"/>
                  <a:gd name="T4" fmla="*/ 11917 w 356"/>
                  <a:gd name="T5" fmla="*/ 13448 h 368"/>
                  <a:gd name="T6" fmla="*/ 2626 w 356"/>
                  <a:gd name="T7" fmla="*/ 168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9721" name="Group 52"/>
          <p:cNvGrpSpPr>
            <a:grpSpLocks/>
          </p:cNvGrpSpPr>
          <p:nvPr/>
        </p:nvGrpSpPr>
        <p:grpSpPr bwMode="auto">
          <a:xfrm>
            <a:off x="2803526" y="5110164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29748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2974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5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0045 w 356"/>
                  <a:gd name="T3" fmla="*/ 645 h 368"/>
                  <a:gd name="T4" fmla="*/ 11917 w 356"/>
                  <a:gd name="T5" fmla="*/ 13448 h 368"/>
                  <a:gd name="T6" fmla="*/ 2626 w 356"/>
                  <a:gd name="T7" fmla="*/ 168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9722" name="Group 57"/>
          <p:cNvGrpSpPr>
            <a:grpSpLocks/>
          </p:cNvGrpSpPr>
          <p:nvPr/>
        </p:nvGrpSpPr>
        <p:grpSpPr bwMode="auto">
          <a:xfrm>
            <a:off x="3971925" y="5070476"/>
            <a:ext cx="711200" cy="600075"/>
            <a:chOff x="7179310" y="4033520"/>
            <a:chExt cx="1009650" cy="855028"/>
          </a:xfrm>
        </p:grpSpPr>
        <p:grpSp>
          <p:nvGrpSpPr>
            <p:cNvPr id="2974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2974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4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0045 w 356"/>
                  <a:gd name="T3" fmla="*/ 645 h 368"/>
                  <a:gd name="T4" fmla="*/ 11917 w 356"/>
                  <a:gd name="T5" fmla="*/ 13448 h 368"/>
                  <a:gd name="T6" fmla="*/ 2626 w 356"/>
                  <a:gd name="T7" fmla="*/ 168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-54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9723" name="Group 62"/>
          <p:cNvGrpSpPr>
            <a:grpSpLocks/>
          </p:cNvGrpSpPr>
          <p:nvPr/>
        </p:nvGrpSpPr>
        <p:grpSpPr bwMode="auto">
          <a:xfrm>
            <a:off x="5943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-54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2974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2974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4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0045 w 356"/>
                  <a:gd name="T3" fmla="*/ 645 h 368"/>
                  <a:gd name="T4" fmla="*/ 11917 w 356"/>
                  <a:gd name="T5" fmla="*/ 13448 h 368"/>
                  <a:gd name="T6" fmla="*/ 2626 w 356"/>
                  <a:gd name="T7" fmla="*/ 168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9724" name="Group 67"/>
          <p:cNvGrpSpPr>
            <a:grpSpLocks/>
          </p:cNvGrpSpPr>
          <p:nvPr/>
        </p:nvGrpSpPr>
        <p:grpSpPr bwMode="auto">
          <a:xfrm>
            <a:off x="9072564" y="4779963"/>
            <a:ext cx="854075" cy="741362"/>
            <a:chOff x="7179310" y="4033520"/>
            <a:chExt cx="1009650" cy="855028"/>
          </a:xfrm>
        </p:grpSpPr>
        <p:grpSp>
          <p:nvGrpSpPr>
            <p:cNvPr id="29735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2973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3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0045 w 356"/>
                  <a:gd name="T3" fmla="*/ 645 h 368"/>
                  <a:gd name="T4" fmla="*/ 11917 w 356"/>
                  <a:gd name="T5" fmla="*/ 13448 h 368"/>
                  <a:gd name="T6" fmla="*/ 2626 w 356"/>
                  <a:gd name="T7" fmla="*/ 168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-54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8021639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29726" name="Group 44"/>
          <p:cNvGrpSpPr>
            <a:grpSpLocks/>
          </p:cNvGrpSpPr>
          <p:nvPr/>
        </p:nvGrpSpPr>
        <p:grpSpPr bwMode="auto">
          <a:xfrm>
            <a:off x="7640639" y="3784601"/>
            <a:ext cx="852487" cy="741363"/>
            <a:chOff x="-44" y="1473"/>
            <a:chExt cx="981" cy="1105"/>
          </a:xfrm>
        </p:grpSpPr>
        <p:pic>
          <p:nvPicPr>
            <p:cNvPr id="2973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3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727" name="Group 1"/>
          <p:cNvGrpSpPr>
            <a:grpSpLocks/>
          </p:cNvGrpSpPr>
          <p:nvPr/>
        </p:nvGrpSpPr>
        <p:grpSpPr bwMode="auto">
          <a:xfrm>
            <a:off x="7467601" y="5926139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29730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297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0045 w 356"/>
                  <a:gd name="T3" fmla="*/ 645 h 368"/>
                  <a:gd name="T4" fmla="*/ 11917 w 356"/>
                  <a:gd name="T5" fmla="*/ 13448 h 368"/>
                  <a:gd name="T6" fmla="*/ 2626 w 356"/>
                  <a:gd name="T7" fmla="*/ 168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80338" y="4962526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54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latin typeface="Arial" pitchFamily="34" charset="0"/>
              </a:rPr>
              <a:t>5-</a:t>
            </a:r>
            <a:fld id="{33F05A26-F3E2-446D-A2DF-C2ED6A100C59}" type="slidenum">
              <a:rPr lang="en-US" sz="1200" i="0">
                <a:latin typeface="Arial" pitchFamily="34" charset="0"/>
              </a:rPr>
              <a:pPr>
                <a:defRPr/>
              </a:pPr>
              <a:t>5</a:t>
            </a:fld>
            <a:endParaRPr lang="en-US" sz="1200" i="0">
              <a:latin typeface="Arial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6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sending 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cs typeface="+mn-cs"/>
              </a:rPr>
              <a:t>Ethernet frame</a:t>
            </a:r>
          </a:p>
          <a:p>
            <a:pPr>
              <a:buFont typeface="Wingdings" charset="0"/>
              <a:buChar char="v"/>
              <a:defRPr/>
            </a:pPr>
            <a:endParaRPr lang="en-US" sz="2400" b="1" dirty="0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 sz="2400" b="1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preamble: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7 bytes with pattern 10101010 followed by one byte with pattern 10101011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 used to synchronize receiver, sender clock rates</a:t>
            </a:r>
          </a:p>
        </p:txBody>
      </p:sp>
      <p:pic>
        <p:nvPicPr>
          <p:cNvPr id="30726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Group 51"/>
          <p:cNvGrpSpPr>
            <a:grpSpLocks/>
          </p:cNvGrpSpPr>
          <p:nvPr/>
        </p:nvGrpSpPr>
        <p:grpSpPr bwMode="auto">
          <a:xfrm>
            <a:off x="3040063" y="2373314"/>
            <a:ext cx="6291262" cy="993775"/>
            <a:chOff x="940711" y="4902593"/>
            <a:chExt cx="6291001" cy="992895"/>
          </a:xfrm>
        </p:grpSpPr>
        <p:sp>
          <p:nvSpPr>
            <p:cNvPr id="30728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id-ID" altLang="en-US" sz="1800">
                <a:latin typeface="Comic Sans MS" pitchFamily="66" charset="0"/>
              </a:endParaRPr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735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dest.</a:t>
              </a:r>
            </a:p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address</a:t>
              </a:r>
            </a:p>
          </p:txBody>
        </p:sp>
        <p:sp>
          <p:nvSpPr>
            <p:cNvPr id="30736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source</a:t>
              </a:r>
            </a:p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address</a:t>
              </a:r>
            </a:p>
          </p:txBody>
        </p:sp>
        <p:sp>
          <p:nvSpPr>
            <p:cNvPr id="30737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 (payload)</a:t>
              </a:r>
            </a:p>
          </p:txBody>
        </p:sp>
        <p:sp>
          <p:nvSpPr>
            <p:cNvPr id="30738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CRC</a:t>
              </a:r>
            </a:p>
          </p:txBody>
        </p:sp>
        <p:sp>
          <p:nvSpPr>
            <p:cNvPr id="30739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preamble</a:t>
              </a:r>
            </a:p>
          </p:txBody>
        </p:sp>
        <p:sp>
          <p:nvSpPr>
            <p:cNvPr id="30740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40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latin typeface="Arial" pitchFamily="34" charset="0"/>
              </a:rPr>
              <a:t>5-</a:t>
            </a:r>
            <a:fld id="{441B6A19-7B67-4AF6-8EBE-46B9C1D1AA40}" type="slidenum">
              <a:rPr lang="en-US" sz="1200" i="0">
                <a:latin typeface="Arial" pitchFamily="34" charset="0"/>
              </a:rPr>
              <a:pPr>
                <a:defRPr/>
              </a:pPr>
              <a:t>6</a:t>
            </a:fld>
            <a:endParaRPr lang="en-US" sz="1200" i="0">
              <a:latin typeface="Arial" pitchFamily="34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76" y="1314451"/>
            <a:ext cx="8272463" cy="3789363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addresses: </a:t>
            </a:r>
            <a:r>
              <a:rPr lang="en-US" dirty="0">
                <a:cs typeface="+mn-cs"/>
              </a:rPr>
              <a:t>6 byte source, destination MAC addresses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otherwise, adapter discards frame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type: </a:t>
            </a:r>
            <a:r>
              <a:rPr lang="en-US" dirty="0">
                <a:cs typeface="+mn-cs"/>
              </a:rPr>
              <a:t>indicates higher layer protocol (mostly IP but others possible, e.g., Novell IPX, AppleTalk)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CRC: </a:t>
            </a:r>
            <a:r>
              <a:rPr lang="en-US" dirty="0">
                <a:cs typeface="+mn-cs"/>
              </a:rPr>
              <a:t>cyclic redundancy check at receiver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error detected: frame is dropped</a:t>
            </a:r>
          </a:p>
        </p:txBody>
      </p:sp>
      <p:pic>
        <p:nvPicPr>
          <p:cNvPr id="31750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1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1" name="Group 8"/>
          <p:cNvGrpSpPr>
            <a:grpSpLocks/>
          </p:cNvGrpSpPr>
          <p:nvPr/>
        </p:nvGrpSpPr>
        <p:grpSpPr bwMode="auto">
          <a:xfrm>
            <a:off x="2936876" y="5040314"/>
            <a:ext cx="6291263" cy="993775"/>
            <a:chOff x="940711" y="4902593"/>
            <a:chExt cx="6291001" cy="992895"/>
          </a:xfrm>
        </p:grpSpPr>
        <p:sp>
          <p:nvSpPr>
            <p:cNvPr id="31752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id-ID" altLang="en-US" sz="1800">
                <a:latin typeface="Comic Sans MS" pitchFamily="66" charset="0"/>
              </a:endParaRPr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759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dest.</a:t>
              </a:r>
            </a:p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address</a:t>
              </a:r>
            </a:p>
          </p:txBody>
        </p:sp>
        <p:sp>
          <p:nvSpPr>
            <p:cNvPr id="31760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source</a:t>
              </a:r>
            </a:p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address</a:t>
              </a:r>
            </a:p>
          </p:txBody>
        </p:sp>
        <p:sp>
          <p:nvSpPr>
            <p:cNvPr id="31761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 (payload)</a:t>
              </a:r>
            </a:p>
          </p:txBody>
        </p:sp>
        <p:sp>
          <p:nvSpPr>
            <p:cNvPr id="31762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CRC</a:t>
              </a:r>
            </a:p>
          </p:txBody>
        </p:sp>
        <p:sp>
          <p:nvSpPr>
            <p:cNvPr id="31763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preamble</a:t>
              </a:r>
            </a:p>
          </p:txBody>
        </p:sp>
        <p:sp>
          <p:nvSpPr>
            <p:cNvPr id="31764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9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latin typeface="Arial" pitchFamily="34" charset="0"/>
              </a:rPr>
              <a:t>5-</a:t>
            </a:r>
            <a:fld id="{97093DEA-A5C4-4DD3-8880-0936756A8E56}" type="slidenum">
              <a:rPr lang="en-US" sz="1200" i="0">
                <a:latin typeface="Arial" pitchFamily="34" charset="0"/>
              </a:rPr>
              <a:pPr>
                <a:defRPr/>
              </a:pPr>
              <a:t>7</a:t>
            </a:fld>
            <a:endParaRPr lang="en-US" sz="1200" i="0">
              <a:latin typeface="Arial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connectionless: </a:t>
            </a:r>
            <a:r>
              <a:rPr lang="en-US" dirty="0">
                <a:ea typeface="ＭＳ Ｐゴシック" pitchFamily="34" charset="-128"/>
              </a:rPr>
              <a:t>no 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unreliable: </a:t>
            </a:r>
            <a:r>
              <a:rPr lang="en-US" dirty="0">
                <a:ea typeface="ＭＳ Ｐゴシック" pitchFamily="34" charset="-128"/>
              </a:rPr>
              <a:t>receiving NIC </a:t>
            </a:r>
            <a:r>
              <a:rPr lang="en-US" dirty="0" err="1">
                <a:ea typeface="ＭＳ Ｐゴシック" pitchFamily="34" charset="-128"/>
              </a:rPr>
              <a:t>doesnt</a:t>
            </a:r>
            <a:r>
              <a:rPr lang="en-US" dirty="0">
                <a:ea typeface="ＭＳ Ｐゴシック" pitchFamily="34" charset="-128"/>
              </a:rPr>
              <a:t> send </a:t>
            </a:r>
            <a:r>
              <a:rPr lang="en-US" dirty="0" err="1">
                <a:ea typeface="ＭＳ Ｐゴシック" pitchFamily="34" charset="-128"/>
              </a:rPr>
              <a:t>acks</a:t>
            </a:r>
            <a:r>
              <a:rPr lang="en-US" dirty="0">
                <a:ea typeface="ＭＳ Ｐゴシック" pitchFamily="34" charset="-128"/>
              </a:rPr>
              <a:t> or </a:t>
            </a:r>
            <a:r>
              <a:rPr lang="en-US" dirty="0" err="1">
                <a:ea typeface="ＭＳ Ｐゴシック" pitchFamily="34" charset="-128"/>
              </a:rPr>
              <a:t>nacks</a:t>
            </a:r>
            <a:r>
              <a:rPr lang="en-US" dirty="0">
                <a:ea typeface="ＭＳ Ｐゴシック" pitchFamily="34" charset="-128"/>
              </a:rPr>
              <a:t> to sending NIC</a:t>
            </a:r>
          </a:p>
          <a:p>
            <a:pPr lvl="1">
              <a:defRPr/>
            </a:pPr>
            <a:r>
              <a:rPr lang="en-US" sz="2800" dirty="0">
                <a:ea typeface="ＭＳ Ｐゴシック" pitchFamily="34" charset="-128"/>
              </a:rPr>
              <a:t>data in dropped frames recovered only if initial sender uses higher layer </a:t>
            </a:r>
            <a:r>
              <a:rPr lang="en-US" sz="2800" dirty="0" err="1">
                <a:ea typeface="ＭＳ Ｐゴシック" pitchFamily="34" charset="-128"/>
              </a:rPr>
              <a:t>rdt</a:t>
            </a:r>
            <a:r>
              <a:rPr lang="en-US" sz="2800" dirty="0">
                <a:ea typeface="ＭＳ Ｐゴシック" pitchFamily="34" charset="-128"/>
              </a:rPr>
              <a:t> (e.g., TCP), otherwise dropped </a:t>
            </a:r>
            <a:r>
              <a:rPr lang="en-US" sz="2800">
                <a:ea typeface="ＭＳ Ｐゴシック" pitchFamily="34" charset="-128"/>
              </a:rPr>
              <a:t>data lost</a:t>
            </a:r>
            <a:endParaRPr lang="en-US" sz="2800" dirty="0">
              <a:ea typeface="ＭＳ Ｐゴシック" pitchFamily="34" charset="-128"/>
            </a:endParaRPr>
          </a:p>
        </p:txBody>
      </p:sp>
      <p:pic>
        <p:nvPicPr>
          <p:cNvPr id="32774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22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latin typeface="Arial" pitchFamily="34" charset="0"/>
              </a:rPr>
              <a:t>5-</a:t>
            </a:r>
            <a:fld id="{5F1C3159-CEC3-43C9-9D2B-765BA14A3F82}" type="slidenum">
              <a:rPr lang="en-US" sz="1200" i="0">
                <a:latin typeface="Arial" pitchFamily="34" charset="0"/>
              </a:rPr>
              <a:pPr>
                <a:defRPr/>
              </a:pPr>
              <a:t>8</a:t>
            </a:fld>
            <a:endParaRPr lang="en-US" sz="1200" i="0">
              <a:latin typeface="Arial" pitchFamily="34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1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7713" y="1292226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many</a:t>
            </a:r>
            <a:r>
              <a:rPr lang="en-US">
                <a:solidFill>
                  <a:srgbClr val="CC0000"/>
                </a:solidFill>
                <a:cs typeface="+mn-cs"/>
              </a:rPr>
              <a:t> </a:t>
            </a:r>
            <a:r>
              <a:rPr lang="en-US"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/>
              <a:t>common MAC protocol and frame format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/>
              <a:t>different speeds: 2 Mbps, 10 Mbps, 100 Mbps, 1Gbps, 10G bps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/>
              <a:t>different physical layer media: fiber, cable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endParaRPr lang="en-US" sz="3200">
              <a:cs typeface="+mn-cs"/>
            </a:endParaRPr>
          </a:p>
        </p:txBody>
      </p:sp>
      <p:sp>
        <p:nvSpPr>
          <p:cNvPr id="33798" name="Freeform 39"/>
          <p:cNvSpPr>
            <a:spLocks/>
          </p:cNvSpPr>
          <p:nvPr/>
        </p:nvSpPr>
        <p:spPr bwMode="auto">
          <a:xfrm>
            <a:off x="4397376" y="4075114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799" name="Group 40"/>
          <p:cNvGrpSpPr>
            <a:grpSpLocks/>
          </p:cNvGrpSpPr>
          <p:nvPr/>
        </p:nvGrpSpPr>
        <p:grpSpPr bwMode="auto">
          <a:xfrm>
            <a:off x="3101976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>
                  <a:latin typeface="Arial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>
                  <a:latin typeface="Arial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>
                  <a:latin typeface="Arial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>
                  <a:latin typeface="Arial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>
                  <a:latin typeface="Arial" charset="0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5754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5768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6937375" y="4079876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>
                <a:latin typeface="Arial" charset="0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>
                <a:latin typeface="Arial" charset="0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5922963" y="4794251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latin typeface="Arial" charset="0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5934076" y="5154614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latin typeface="Arial" charset="0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8605838" y="4789489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latin typeface="Arial" charset="0"/>
              </a:rPr>
              <a:t>100BASE-FX</a:t>
            </a:r>
          </a:p>
        </p:txBody>
      </p:sp>
      <p:sp>
        <p:nvSpPr>
          <p:cNvPr id="33806" name="Freeform 55"/>
          <p:cNvSpPr>
            <a:spLocks/>
          </p:cNvSpPr>
          <p:nvPr/>
        </p:nvSpPr>
        <p:spPr bwMode="auto">
          <a:xfrm>
            <a:off x="4411664" y="4684714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7265988" y="4787901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latin typeface="Arial" charset="0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7248526" y="5148264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latin typeface="Arial" charset="0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8612188" y="5143501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latin typeface="Arial" charset="0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7205663" y="4743451"/>
            <a:ext cx="2768600" cy="1565275"/>
            <a:chOff x="3579" y="2988"/>
            <a:chExt cx="1744" cy="986"/>
          </a:xfrm>
        </p:grpSpPr>
        <p:sp>
          <p:nvSpPr>
            <p:cNvPr id="33816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5213350" y="4733925"/>
            <a:ext cx="3303588" cy="1874838"/>
            <a:chOff x="2324" y="2982"/>
            <a:chExt cx="2081" cy="1181"/>
          </a:xfrm>
        </p:grpSpPr>
        <p:sp>
          <p:nvSpPr>
            <p:cNvPr id="33813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33812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6" y="8620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80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latin typeface="Arial" pitchFamily="34" charset="0"/>
              </a:rPr>
              <a:t>5-</a:t>
            </a:r>
            <a:fld id="{3BDA7F26-B017-4D70-A7AA-0571A3BEB650}" type="slidenum">
              <a:rPr lang="en-US" sz="1200" i="0">
                <a:latin typeface="Arial" pitchFamily="34" charset="0"/>
              </a:rPr>
              <a:pPr>
                <a:defRPr/>
              </a:pPr>
              <a:t>9</a:t>
            </a:fld>
            <a:endParaRPr lang="en-US" sz="1200" i="0">
              <a:latin typeface="Arial" pitchFamily="34" charset="0"/>
            </a:endParaRPr>
          </a:p>
        </p:txBody>
      </p:sp>
      <p:pic>
        <p:nvPicPr>
          <p:cNvPr id="3076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>
                <a:cs typeface="+mj-cs"/>
              </a:rPr>
              <a:t>Lecture 1</a:t>
            </a:r>
            <a:r>
              <a:rPr lang="en-US" dirty="0">
                <a:cs typeface="+mj-cs"/>
              </a:rPr>
              <a:t>3</a:t>
            </a:r>
            <a:r>
              <a:rPr lang="id-ID" dirty="0">
                <a:cs typeface="+mj-cs"/>
              </a:rPr>
              <a:t>: Roadmap</a:t>
            </a:r>
            <a:endParaRPr lang="en-US" dirty="0">
              <a:cs typeface="+mj-cs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600200"/>
            <a:ext cx="3922713" cy="4648200"/>
          </a:xfrm>
        </p:spPr>
        <p:txBody>
          <a:bodyPr/>
          <a:lstStyle/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introduction, services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error detection, correction 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multiple access protocols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5.4 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</a:rPr>
              <a:t>switches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054475" cy="4648200"/>
          </a:xfrm>
        </p:spPr>
        <p:txBody>
          <a:bodyPr/>
          <a:lstStyle/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5.5</a:t>
            </a:r>
            <a:r>
              <a:rPr lang="en-US" dirty="0">
                <a:cs typeface="+mn-cs"/>
              </a:rPr>
              <a:t> link virtualization: MPLS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5.6</a:t>
            </a:r>
            <a:r>
              <a:rPr lang="en-US" dirty="0">
                <a:cs typeface="+mn-cs"/>
              </a:rPr>
              <a:t> data center networking</a:t>
            </a:r>
          </a:p>
          <a:p>
            <a:pPr marL="457200" indent="-457200"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5.7</a:t>
            </a:r>
            <a:r>
              <a:rPr lang="en-US" dirty="0">
                <a:cs typeface="+mn-cs"/>
              </a:rPr>
              <a:t> a day in the life of a web request</a:t>
            </a:r>
          </a:p>
          <a:p>
            <a:pPr marL="457200" indent="-457200">
              <a:buNone/>
              <a:defRPr/>
            </a:pPr>
            <a:endParaRPr lang="en-US" sz="2600" dirty="0"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30211</TotalTime>
  <Words>2666</Words>
  <Application>Microsoft Office PowerPoint</Application>
  <PresentationFormat>Widescreen</PresentationFormat>
  <Paragraphs>697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Comic Sans MS</vt:lpstr>
      <vt:lpstr>Gill Sans MT</vt:lpstr>
      <vt:lpstr>Times New Roman</vt:lpstr>
      <vt:lpstr>Times-Bold</vt:lpstr>
      <vt:lpstr>Times-Roman</vt:lpstr>
      <vt:lpstr>Wingdings</vt:lpstr>
      <vt:lpstr>Default Design</vt:lpstr>
      <vt:lpstr>PowerPoint Presentation</vt:lpstr>
      <vt:lpstr>Lecture 13: Roadmap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Lecture 13: Roadmap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Switches vs. routers</vt:lpstr>
      <vt:lpstr>VLANs: motivation</vt:lpstr>
      <vt:lpstr>VLANs</vt:lpstr>
      <vt:lpstr>Port-based VLAN</vt:lpstr>
      <vt:lpstr>VLANS spanning multiple switches</vt:lpstr>
      <vt:lpstr>PowerPoint Presentation</vt:lpstr>
      <vt:lpstr>Link layer, LANs: outline</vt:lpstr>
      <vt:lpstr>Multiprotocol label switching (MPLS)</vt:lpstr>
      <vt:lpstr>MPLS capable routers</vt:lpstr>
      <vt:lpstr>MPLS versus IP paths</vt:lpstr>
      <vt:lpstr>MPLS versus IP paths</vt:lpstr>
      <vt:lpstr>MPLS forwarding tables</vt:lpstr>
      <vt:lpstr>Link layer, LANs: outline</vt:lpstr>
      <vt:lpstr>Data center networks </vt:lpstr>
      <vt:lpstr>PowerPoint Presentation</vt:lpstr>
      <vt:lpstr>PowerPoint Presentation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Edition, Chapter 5</dc:title>
  <dc:creator>Jim Kurose and Keith Ross</dc:creator>
  <cp:lastModifiedBy>Text</cp:lastModifiedBy>
  <cp:revision>357</cp:revision>
  <cp:lastPrinted>2011-11-07T02:22:15Z</cp:lastPrinted>
  <dcterms:created xsi:type="dcterms:W3CDTF">1999-10-08T19:08:27Z</dcterms:created>
  <dcterms:modified xsi:type="dcterms:W3CDTF">2020-11-17T22:40:42Z</dcterms:modified>
</cp:coreProperties>
</file>