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0" r:id="rId4"/>
  </p:sldMasterIdLst>
  <p:notesMasterIdLst>
    <p:notesMasterId r:id="rId23"/>
  </p:notesMasterIdLst>
  <p:handoutMasterIdLst>
    <p:handoutMasterId r:id="rId24"/>
  </p:handoutMasterIdLst>
  <p:sldIdLst>
    <p:sldId id="510" r:id="rId5"/>
    <p:sldId id="526" r:id="rId6"/>
    <p:sldId id="498" r:id="rId7"/>
    <p:sldId id="508" r:id="rId8"/>
    <p:sldId id="496" r:id="rId9"/>
    <p:sldId id="497" r:id="rId10"/>
    <p:sldId id="499" r:id="rId11"/>
    <p:sldId id="502" r:id="rId12"/>
    <p:sldId id="478" r:id="rId13"/>
    <p:sldId id="479" r:id="rId14"/>
    <p:sldId id="503" r:id="rId15"/>
    <p:sldId id="504" r:id="rId16"/>
    <p:sldId id="539" r:id="rId17"/>
    <p:sldId id="540" r:id="rId18"/>
    <p:sldId id="541" r:id="rId19"/>
    <p:sldId id="542" r:id="rId20"/>
    <p:sldId id="494" r:id="rId21"/>
    <p:sldId id="527" r:id="rId22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416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  <a:ea typeface="MS PGothic" charset="0"/>
                <a:cs typeface="MS PGothic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MS PGothic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  <a:ea typeface="MS PGothic" charset="0"/>
                <a:cs typeface="MS PGothic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MS PGothic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  <a:ea typeface="MS PGothic" charset="0"/>
                <a:cs typeface="MS PGothic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MS PGothic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p>
            <a:pPr lvl="0" algn="r" defTabSz="967105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  <a:ea typeface="MS PGothic" charset="0"/>
                <a:cs typeface="MS PGothic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  <a:ea typeface="MS PGothic" charset="0"/>
                <a:cs typeface="MS PGothic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MS PGothic" charset="0"/>
            </a:endParaRPr>
          </a:p>
        </p:txBody>
      </p:sp>
      <p:sp>
        <p:nvSpPr>
          <p:cNvPr id="17412" name="Rectangle 4"/>
          <p:cNvSpPr>
            <a:spLocks noTextEdi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0"/>
                <a:cs typeface="MS PGothic" charset="0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MS PGothic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0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0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0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0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  <a:ea typeface="MS PGothic" charset="0"/>
                <a:cs typeface="MS PGothic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0"/>
              <a:cs typeface="MS PGothic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p>
            <a:pPr lvl="0" algn="r" defTabSz="967105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73C3A8-B48C-4405-A990-70E46AD64837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200">
                <a:latin typeface="Tahoma" pitchFamily="34" charset="0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latin typeface="Tahoma" pitchFamily="34" charset="0"/>
              </a:rPr>
            </a:fld>
            <a:endParaRPr lang="en-US" sz="1200" dirty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Gill Sans MT" pitchFamily="34" charset="0"/>
          <a:ea typeface="MS PGothic" charset="0"/>
          <a:cs typeface="MS PGothic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Gill Sans MT" pitchFamily="34" charset="0"/>
          <a:ea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Gill Sans MT" pitchFamily="34" charset="0"/>
          <a:ea typeface="MS PGothic" charset="0"/>
          <a:cs typeface="MS PGothic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Gill Sans MT" pitchFamily="34" charset="0"/>
          <a:ea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05E36E-479B-47C8-99F3-96FF38D57E0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itchFamily="34" charset="-128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None/>
            </a:pPr>
            <a:r>
              <a:rPr dirty="0"/>
              <a:t>2-</a:t>
            </a:r>
            <a:fld id="{9A0DB2DC-4C9A-4742-B13C-FB6460FD3503}" type="slidenum">
              <a:rPr 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Gill Sans MT" pitchFamily="34" charset="0"/>
          <a:ea typeface="MS PGothic" charset="0"/>
          <a:cs typeface="MS PGothic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Gill Sans MT" pitchFamily="34" charset="0"/>
          <a:ea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>
          <a:xfrm>
            <a:off x="1493838" y="4519613"/>
            <a:ext cx="6400800" cy="1752600"/>
          </a:xfrm>
          <a:ln/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65000"/>
            </a:pPr>
            <a:r>
              <a:rPr lang="en-US" altLang="en-US" dirty="0">
                <a:latin typeface="Gill Sans MT" pitchFamily="34" charset="0"/>
                <a:ea typeface="MS PGothic" charset="0"/>
                <a:cs typeface="MS PGothic" charset="0"/>
              </a:rPr>
              <a:t>CSI3601504 - </a:t>
            </a:r>
            <a:r>
              <a:rPr lang="en-US" altLang="en-US" b="1" dirty="0">
                <a:latin typeface="Gill Sans MT" pitchFamily="34" charset="0"/>
                <a:ea typeface="MS PGothic" charset="0"/>
                <a:cs typeface="MS PGothic" charset="0"/>
              </a:rPr>
              <a:t>Jaringan Komunikasi Data</a:t>
            </a:r>
            <a:endParaRPr lang="en-US" altLang="en-US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Clr>
                <a:srgbClr val="000099"/>
              </a:buClr>
              <a:buSzPct val="65000"/>
            </a:pPr>
            <a:r>
              <a:rPr lang="en-US" altLang="en-US" dirty="0">
                <a:latin typeface="Gill Sans MT" pitchFamily="34" charset="0"/>
                <a:ea typeface="MS PGothic" charset="0"/>
                <a:cs typeface="MS PGothic" charset="0"/>
              </a:rPr>
              <a:t>Semester </a:t>
            </a:r>
            <a:r>
              <a:rPr lang="id-ID" altLang="en-US" dirty="0">
                <a:latin typeface="Gill Sans MT" pitchFamily="34" charset="0"/>
                <a:ea typeface="MS PGothic" charset="0"/>
                <a:cs typeface="MS PGothic" charset="0"/>
              </a:rPr>
              <a:t>G</a:t>
            </a:r>
            <a:r>
              <a:rPr lang="en-US" altLang="en-US" dirty="0">
                <a:latin typeface="Gill Sans MT" pitchFamily="34" charset="0"/>
                <a:ea typeface="MS PGothic" charset="0"/>
                <a:cs typeface="MS PGothic" charset="0"/>
              </a:rPr>
              <a:t>asal 20</a:t>
            </a:r>
            <a:r>
              <a:rPr lang="" altLang="en-US" dirty="0">
                <a:latin typeface="Gill Sans MT" pitchFamily="34" charset="0"/>
                <a:ea typeface="MS PGothic" charset="0"/>
                <a:cs typeface="MS PGothic" charset="0"/>
              </a:rPr>
              <a:t>20-2021</a:t>
            </a:r>
            <a:endParaRPr lang="en-US" altLang="en-US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Clr>
                <a:srgbClr val="000099"/>
              </a:buClr>
              <a:buSzPct val="65000"/>
            </a:pPr>
            <a:r>
              <a:rPr lang="en-US" altLang="en-US" dirty="0">
                <a:latin typeface="Gill Sans MT" pitchFamily="34" charset="0"/>
                <a:ea typeface="MS PGothic" charset="0"/>
                <a:cs typeface="MS PGothic" charset="0"/>
              </a:rPr>
              <a:t>Fakultas Ilmu Komputer UI</a:t>
            </a:r>
            <a:endParaRPr lang="en-US" altLang="en-US" dirty="0"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5"/>
          <p:cNvSpPr/>
          <p:nvPr/>
        </p:nvSpPr>
        <p:spPr>
          <a:xfrm>
            <a:off x="2720975" y="2894013"/>
            <a:ext cx="360680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3200" dirty="0">
                <a:latin typeface="Gill Sans MT" pitchFamily="34" charset="0"/>
              </a:rPr>
              <a:t>Socket programming</a:t>
            </a:r>
            <a:endParaRPr sz="3200" dirty="0">
              <a:latin typeface="Gill Sans MT" pitchFamily="34" charset="0"/>
            </a:endParaRPr>
          </a:p>
        </p:txBody>
      </p:sp>
      <p:sp>
        <p:nvSpPr>
          <p:cNvPr id="3076" name="Title 3"/>
          <p:cNvSpPr txBox="1"/>
          <p:nvPr/>
        </p:nvSpPr>
        <p:spPr>
          <a:xfrm>
            <a:off x="638175" y="609600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spcBef>
                <a:spcPct val="0"/>
              </a:spcBef>
            </a:pPr>
            <a:br>
              <a:rPr lang="id-ID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d-ID" alt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" altLang="id-ID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id-ID" alt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endParaRPr lang="en-US" altLang="en-US" sz="40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291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422275" y="88900"/>
            <a:ext cx="7772400" cy="947738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sz="3600" dirty="0"/>
              <a:t>Client/server socket interaction: TCP</a:t>
            </a:r>
            <a:endParaRPr lang="en-US" alt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1357313" y="3016250"/>
            <a:ext cx="1931987" cy="930275"/>
            <a:chOff x="827" y="2027"/>
            <a:chExt cx="1217" cy="586"/>
          </a:xfrm>
        </p:grpSpPr>
        <p:sp>
          <p:nvSpPr>
            <p:cNvPr id="12329" name="Text Box 4"/>
            <p:cNvSpPr txBox="1"/>
            <p:nvPr/>
          </p:nvSpPr>
          <p:spPr>
            <a:xfrm>
              <a:off x="827" y="2027"/>
              <a:ext cx="105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wait for incoming</a:t>
              </a:r>
              <a:endPara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connection request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0" name="Text Box 5"/>
            <p:cNvSpPr txBox="1"/>
            <p:nvPr/>
          </p:nvSpPr>
          <p:spPr>
            <a:xfrm>
              <a:off x="828" y="2283"/>
              <a:ext cx="12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connectionSocket =</a:t>
              </a:r>
              <a:endParaRPr lang="en-US" altLang="en-US" sz="1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serverSocket.accept()</a:t>
              </a:r>
              <a:endPara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338263" y="1776413"/>
            <a:ext cx="2357437" cy="1317625"/>
            <a:chOff x="821" y="1246"/>
            <a:chExt cx="1485" cy="830"/>
          </a:xfrm>
        </p:grpSpPr>
        <p:grpSp>
          <p:nvGrpSpPr>
            <p:cNvPr id="12325" name="Group 7"/>
            <p:cNvGrpSpPr/>
            <p:nvPr/>
          </p:nvGrpSpPr>
          <p:grpSpPr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2327" name="Text Box 8"/>
              <p:cNvSpPr txBox="1"/>
              <p:nvPr/>
            </p:nvSpPr>
            <p:spPr>
              <a:xfrm>
                <a:off x="329" y="1270"/>
                <a:ext cx="1213" cy="4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port=</a:t>
                </a:r>
                <a:r>
                  <a:rPr lang="en-US" altLang="en-US" sz="14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for incoming request:</a:t>
                </a:r>
                <a:endPara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8" name="Text Box 9"/>
              <p:cNvSpPr txBox="1"/>
              <p:nvPr/>
            </p:nvSpPr>
            <p:spPr>
              <a:xfrm>
                <a:off x="333" y="1662"/>
                <a:ext cx="1481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r>
                  <a:rPr lang="en-US" altLang="en-US" sz="1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serverSocket = socket()</a:t>
                </a:r>
                <a:endParaRPr lang="en-US" altLang="en-US" sz="24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26" name="Line 10"/>
            <p:cNvSpPr/>
            <p:nvPr/>
          </p:nvSpPr>
          <p:spPr>
            <a:xfrm>
              <a:off x="1284" y="1872"/>
              <a:ext cx="0" cy="204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1"/>
          <p:cNvGrpSpPr/>
          <p:nvPr/>
        </p:nvGrpSpPr>
        <p:grpSpPr>
          <a:xfrm>
            <a:off x="5135563" y="3024188"/>
            <a:ext cx="2357437" cy="728662"/>
            <a:chOff x="3333" y="1204"/>
            <a:chExt cx="1485" cy="459"/>
          </a:xfrm>
        </p:grpSpPr>
        <p:sp>
          <p:nvSpPr>
            <p:cNvPr id="12323" name="Text Box 12"/>
            <p:cNvSpPr txBox="1"/>
            <p:nvPr/>
          </p:nvSpPr>
          <p:spPr>
            <a:xfrm>
              <a:off x="3335" y="1204"/>
              <a:ext cx="145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create socket,</a:t>
              </a:r>
              <a:endPara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connect to </a:t>
              </a:r>
              <a:r>
                <a:rPr lang="en-US" altLang="en-US" sz="1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hostid</a:t>
              </a: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, port=</a:t>
              </a:r>
              <a:r>
                <a:rPr lang="en-US" altLang="en-US" sz="1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4" name="Text Box 13"/>
            <p:cNvSpPr txBox="1"/>
            <p:nvPr/>
          </p:nvSpPr>
          <p:spPr>
            <a:xfrm>
              <a:off x="3333" y="1469"/>
              <a:ext cx="148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clientSocket = socket()</a:t>
              </a:r>
              <a:endPara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296" name="Text Box 22"/>
          <p:cNvSpPr txBox="1"/>
          <p:nvPr/>
        </p:nvSpPr>
        <p:spPr>
          <a:xfrm>
            <a:off x="725488" y="1139825"/>
            <a:ext cx="35306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  <a:buClrTx/>
              <a:buSzTx/>
              <a:buFontTx/>
            </a:pPr>
            <a:r>
              <a:rPr lang="en-US" altLang="en-US" sz="2800" dirty="0">
                <a:solidFill>
                  <a:srgbClr val="000000"/>
                </a:solidFill>
                <a:latin typeface="Gill Sans MT" pitchFamily="34" charset="0"/>
              </a:rPr>
              <a:t>server</a:t>
            </a: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 (running</a:t>
            </a:r>
            <a:r>
              <a:rPr lang="en-US" altLang="en-US" dirty="0">
                <a:solidFill>
                  <a:srgbClr val="000000"/>
                </a:solidFill>
                <a:latin typeface="Gill Sans MT" pitchFamily="34" charset="0"/>
              </a:rPr>
              <a:t> on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)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297" name="Text Box 23"/>
          <p:cNvSpPr txBox="1"/>
          <p:nvPr/>
        </p:nvSpPr>
        <p:spPr>
          <a:xfrm>
            <a:off x="5411788" y="1135063"/>
            <a:ext cx="962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  <a:buClrTx/>
              <a:buSzTx/>
              <a:buFontTx/>
            </a:pPr>
            <a:r>
              <a:rPr lang="en-US" altLang="en-US" sz="2800" dirty="0">
                <a:solidFill>
                  <a:srgbClr val="000000"/>
                </a:solidFill>
                <a:latin typeface="Gill Sans MT" pitchFamily="34" charset="0"/>
              </a:rPr>
              <a:t>client</a:t>
            </a:r>
            <a:endParaRPr lang="en-US" altLang="en-US" sz="28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6" name="Group 24"/>
          <p:cNvGrpSpPr/>
          <p:nvPr/>
        </p:nvGrpSpPr>
        <p:grpSpPr>
          <a:xfrm>
            <a:off x="2978150" y="3808413"/>
            <a:ext cx="4041775" cy="1371600"/>
            <a:chOff x="1848" y="2526"/>
            <a:chExt cx="2546" cy="864"/>
          </a:xfrm>
        </p:grpSpPr>
        <p:sp>
          <p:nvSpPr>
            <p:cNvPr id="12318" name="Line 25"/>
            <p:cNvSpPr/>
            <p:nvPr/>
          </p:nvSpPr>
          <p:spPr>
            <a:xfrm flipH="1">
              <a:off x="3792" y="2964"/>
              <a:ext cx="6" cy="426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2319" name="Group 26"/>
            <p:cNvGrpSpPr/>
            <p:nvPr/>
          </p:nvGrpSpPr>
          <p:grpSpPr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12320" name="Text Box 27"/>
              <p:cNvSpPr txBox="1"/>
              <p:nvPr/>
            </p:nvSpPr>
            <p:spPr>
              <a:xfrm>
                <a:off x="3335" y="2675"/>
                <a:ext cx="1059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send request using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24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1" name="Line 28"/>
              <p:cNvSpPr/>
              <p:nvPr/>
            </p:nvSpPr>
            <p:spPr>
              <a:xfrm>
                <a:off x="3792" y="2526"/>
                <a:ext cx="0" cy="204"/>
              </a:xfrm>
              <a:prstGeom prst="line">
                <a:avLst/>
              </a:prstGeom>
              <a:ln w="2857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322" name="Line 29"/>
              <p:cNvSpPr/>
              <p:nvPr/>
            </p:nvSpPr>
            <p:spPr>
              <a:xfrm flipH="1">
                <a:off x="1848" y="2790"/>
                <a:ext cx="1518" cy="252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8" name="Group 30"/>
          <p:cNvGrpSpPr/>
          <p:nvPr/>
        </p:nvGrpSpPr>
        <p:grpSpPr>
          <a:xfrm>
            <a:off x="1347788" y="3903663"/>
            <a:ext cx="4097337" cy="1487487"/>
            <a:chOff x="821" y="2586"/>
            <a:chExt cx="2581" cy="937"/>
          </a:xfrm>
        </p:grpSpPr>
        <p:sp>
          <p:nvSpPr>
            <p:cNvPr id="12313" name="Text Box 31"/>
            <p:cNvSpPr txBox="1"/>
            <p:nvPr/>
          </p:nvSpPr>
          <p:spPr>
            <a:xfrm>
              <a:off x="821" y="2789"/>
              <a:ext cx="99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read request from</a:t>
              </a:r>
              <a:endPara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connectionSocke</a:t>
              </a: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endPara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4" name="Text Box 32"/>
            <p:cNvSpPr txBox="1"/>
            <p:nvPr/>
          </p:nvSpPr>
          <p:spPr>
            <a:xfrm>
              <a:off x="851" y="3197"/>
              <a:ext cx="99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  <a:endPara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connectionSocket</a:t>
              </a:r>
              <a:endPara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5" name="Line 33"/>
            <p:cNvSpPr/>
            <p:nvPr/>
          </p:nvSpPr>
          <p:spPr>
            <a:xfrm>
              <a:off x="1278" y="2586"/>
              <a:ext cx="0" cy="240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6" name="Line 34"/>
            <p:cNvSpPr/>
            <p:nvPr/>
          </p:nvSpPr>
          <p:spPr>
            <a:xfrm flipH="1">
              <a:off x="1284" y="3090"/>
              <a:ext cx="6" cy="156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7" name="Line 35"/>
            <p:cNvSpPr/>
            <p:nvPr/>
          </p:nvSpPr>
          <p:spPr>
            <a:xfrm>
              <a:off x="1866" y="3306"/>
              <a:ext cx="1536" cy="18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12300" name="Picture 4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2288" y="758825"/>
            <a:ext cx="7313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1" name="Line 49"/>
          <p:cNvSpPr/>
          <p:nvPr/>
        </p:nvSpPr>
        <p:spPr>
          <a:xfrm>
            <a:off x="804863" y="1589088"/>
            <a:ext cx="3341687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" name="Group 52"/>
          <p:cNvGrpSpPr/>
          <p:nvPr/>
        </p:nvGrpSpPr>
        <p:grpSpPr>
          <a:xfrm>
            <a:off x="2967038" y="3103563"/>
            <a:ext cx="2200275" cy="587375"/>
            <a:chOff x="3043" y="1189"/>
            <a:chExt cx="1386" cy="370"/>
          </a:xfrm>
        </p:grpSpPr>
        <p:sp>
          <p:nvSpPr>
            <p:cNvPr id="12311" name="Line 37"/>
            <p:cNvSpPr/>
            <p:nvPr/>
          </p:nvSpPr>
          <p:spPr>
            <a:xfrm>
              <a:off x="3043" y="1372"/>
              <a:ext cx="1386" cy="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dash"/>
              <a:headEnd type="triangle" w="med" len="med"/>
              <a:tailEnd type="triangle" w="med" len="med"/>
            </a:ln>
          </p:spPr>
        </p:sp>
        <p:sp>
          <p:nvSpPr>
            <p:cNvPr id="12312" name="Text Box 38"/>
            <p:cNvSpPr txBox="1"/>
            <p:nvPr/>
          </p:nvSpPr>
          <p:spPr>
            <a:xfrm>
              <a:off x="3106" y="1189"/>
              <a:ext cx="1204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TCP </a:t>
              </a:r>
              <a:endPara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 setup</a:t>
              </a:r>
              <a:endParaRPr lang="en-US" altLang="en-US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303" name="Line 50"/>
          <p:cNvSpPr/>
          <p:nvPr/>
        </p:nvSpPr>
        <p:spPr>
          <a:xfrm>
            <a:off x="5545138" y="1600200"/>
            <a:ext cx="676275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" name="Group 53"/>
          <p:cNvGrpSpPr/>
          <p:nvPr/>
        </p:nvGrpSpPr>
        <p:grpSpPr>
          <a:xfrm>
            <a:off x="1354138" y="5103813"/>
            <a:ext cx="5384800" cy="1098550"/>
            <a:chOff x="867" y="3250"/>
            <a:chExt cx="3392" cy="692"/>
          </a:xfrm>
        </p:grpSpPr>
        <p:sp>
          <p:nvSpPr>
            <p:cNvPr id="12305" name="Text Box 15"/>
            <p:cNvSpPr txBox="1"/>
            <p:nvPr/>
          </p:nvSpPr>
          <p:spPr>
            <a:xfrm>
              <a:off x="867" y="3514"/>
              <a:ext cx="99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close</a:t>
              </a:r>
              <a:endPara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connectionSocket</a:t>
              </a:r>
              <a:endPara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6" name="Line 16"/>
            <p:cNvSpPr/>
            <p:nvPr/>
          </p:nvSpPr>
          <p:spPr>
            <a:xfrm>
              <a:off x="1318" y="3437"/>
              <a:ext cx="0" cy="204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2307" name="Group 18"/>
            <p:cNvGrpSpPr/>
            <p:nvPr/>
          </p:nvGrpSpPr>
          <p:grpSpPr>
            <a:xfrm>
              <a:off x="3393" y="3250"/>
              <a:ext cx="866" cy="692"/>
              <a:chOff x="3365" y="3377"/>
              <a:chExt cx="866" cy="692"/>
            </a:xfrm>
          </p:grpSpPr>
          <p:sp>
            <p:nvSpPr>
              <p:cNvPr id="12308" name="Text Box 19"/>
              <p:cNvSpPr txBox="1"/>
              <p:nvPr/>
            </p:nvSpPr>
            <p:spPr>
              <a:xfrm>
                <a:off x="3365" y="3377"/>
                <a:ext cx="86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read reply from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24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9" name="Text Box 20"/>
              <p:cNvSpPr txBox="1"/>
              <p:nvPr/>
            </p:nvSpPr>
            <p:spPr>
              <a:xfrm>
                <a:off x="3389" y="3743"/>
                <a:ext cx="719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close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24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10" name="Line 21"/>
              <p:cNvSpPr/>
              <p:nvPr/>
            </p:nvSpPr>
            <p:spPr>
              <a:xfrm>
                <a:off x="3816" y="3690"/>
                <a:ext cx="0" cy="204"/>
              </a:xfrm>
              <a:prstGeom prst="line">
                <a:avLst/>
              </a:prstGeom>
              <a:ln w="2857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5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6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3600" dirty="0">
                <a:solidFill>
                  <a:srgbClr val="000099"/>
                </a:solidFill>
                <a:latin typeface="Gill Sans MT" pitchFamily="34" charset="0"/>
              </a:rPr>
              <a:t>Example  app: TCP client</a:t>
            </a:r>
            <a:endParaRPr lang="en-US" alt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3317" name="TextBox 1"/>
          <p:cNvSpPr txBox="1"/>
          <p:nvPr/>
        </p:nvSpPr>
        <p:spPr>
          <a:xfrm>
            <a:off x="2705100" y="1651000"/>
            <a:ext cx="5894388" cy="4229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from socket import *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serverName = ’</a:t>
            </a:r>
            <a:r>
              <a:rPr lang="en-US" altLang="ja-JP" dirty="0">
                <a:latin typeface="Arial" panose="020B0604020202020204" pitchFamily="34" charset="0"/>
              </a:rPr>
              <a:t>servername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endParaRPr lang="en-US" altLang="ja-JP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serverPort = 12000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 = socket(AF_INET, SOCK_STREAM)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clientSocket.connect((serverName,serverPort))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sentence = raw_input(‘Input lowercase sentence:’)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clientSocket.send(sentence)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modifiedSentence = clientSocket.recv(1024)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print ‘From Server:’, modifiedSentence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clientSocket.close()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3318" name="TextBox 2"/>
          <p:cNvSpPr txBox="1"/>
          <p:nvPr/>
        </p:nvSpPr>
        <p:spPr>
          <a:xfrm>
            <a:off x="2717800" y="1168400"/>
            <a:ext cx="2706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TCPClient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0" y="2670175"/>
            <a:ext cx="2778125" cy="523875"/>
            <a:chOff x="-811" y="2671324"/>
            <a:chExt cx="2778483" cy="523220"/>
          </a:xfrm>
        </p:grpSpPr>
        <p:sp>
          <p:nvSpPr>
            <p:cNvPr id="13325" name="TextBox 31"/>
            <p:cNvSpPr txBox="1"/>
            <p:nvPr/>
          </p:nvSpPr>
          <p:spPr>
            <a:xfrm>
              <a:off x="-811" y="2671324"/>
              <a:ext cx="22718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 TCP socket for server, remote port 12000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3326" name="Straight Connector 32"/>
            <p:cNvCxnSpPr/>
            <p:nvPr/>
          </p:nvCxnSpPr>
          <p:spPr>
            <a:xfrm>
              <a:off x="2050143" y="3165929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5" name="Oval 4"/>
          <p:cNvSpPr/>
          <p:nvPr/>
        </p:nvSpPr>
        <p:spPr>
          <a:xfrm>
            <a:off x="6286500" y="2895600"/>
            <a:ext cx="2247900" cy="508000"/>
          </a:xfrm>
          <a:prstGeom prst="ellipse">
            <a:avLst/>
          </a:prstGeom>
          <a:noFill/>
          <a:ln w="1905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marL="342900" indent="-342900"/>
            <a:endParaRPr lang="id-ID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3321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50863" y="7953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oup 47"/>
          <p:cNvGrpSpPr/>
          <p:nvPr/>
        </p:nvGrpSpPr>
        <p:grpSpPr>
          <a:xfrm>
            <a:off x="0" y="4157663"/>
            <a:ext cx="2794000" cy="523875"/>
            <a:chOff x="-17288" y="2918148"/>
            <a:chExt cx="2794960" cy="522566"/>
          </a:xfrm>
        </p:grpSpPr>
        <p:sp>
          <p:nvSpPr>
            <p:cNvPr id="13323" name="TextBox 31"/>
            <p:cNvSpPr txBox="1"/>
            <p:nvPr/>
          </p:nvSpPr>
          <p:spPr>
            <a:xfrm>
              <a:off x="-17288" y="2918148"/>
              <a:ext cx="2271818" cy="5225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No need to attach server name, port 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3324" name="Straight Connector 32"/>
            <p:cNvCxnSpPr/>
            <p:nvPr/>
          </p:nvCxnSpPr>
          <p:spPr>
            <a:xfrm>
              <a:off x="2050143" y="3165929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4" name="TextBox 2"/>
          <p:cNvSpPr txBox="1"/>
          <p:nvPr/>
        </p:nvSpPr>
        <p:spPr>
          <a:xfrm>
            <a:off x="6599555" y="250825"/>
            <a:ext cx="245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version 2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339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340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3600" dirty="0">
                <a:solidFill>
                  <a:srgbClr val="000099"/>
                </a:solidFill>
                <a:latin typeface="Gill Sans MT" pitchFamily="34" charset="0"/>
              </a:rPr>
              <a:t>Example app: TCP server</a:t>
            </a:r>
            <a:endParaRPr lang="en-US" alt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4341" name="TextBox 1"/>
          <p:cNvSpPr txBox="1"/>
          <p:nvPr/>
        </p:nvSpPr>
        <p:spPr>
          <a:xfrm>
            <a:off x="2717800" y="1651000"/>
            <a:ext cx="5997575" cy="4832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dirty="0">
                <a:latin typeface="Arial" panose="020B0604020202020204" pitchFamily="34" charset="0"/>
              </a:rPr>
              <a:t> from socket import *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serverPort = 12000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serverSocket = socket(AF_INET,SOCK_STREAM)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serverSocket.bind((‘’,serverPort))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serverSocket.listen(1)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print ‘The server is ready to receive’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while 1: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connectionSocket, addr = serverSocket.accept()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sentence = connectionSocket.recv(1024)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capitalizedSentence = sentence.upper()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connectionSocket.send(capitalizedSentence)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    connectionSocket.close()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4342" name="TextBox 2"/>
          <p:cNvSpPr txBox="1"/>
          <p:nvPr/>
        </p:nvSpPr>
        <p:spPr>
          <a:xfrm>
            <a:off x="2717800" y="1168400"/>
            <a:ext cx="2827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TCPServer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52400" y="2173288"/>
            <a:ext cx="2559050" cy="566737"/>
            <a:chOff x="151614" y="2173972"/>
            <a:chExt cx="2559082" cy="566309"/>
          </a:xfrm>
        </p:grpSpPr>
        <p:sp>
          <p:nvSpPr>
            <p:cNvPr id="14360" name="TextBox 31"/>
            <p:cNvSpPr txBox="1"/>
            <p:nvPr/>
          </p:nvSpPr>
          <p:spPr>
            <a:xfrm>
              <a:off x="151614" y="2173972"/>
              <a:ext cx="2559082" cy="5663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 TCP welcoming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socket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361" name="Straight Connector 32"/>
            <p:cNvCxnSpPr/>
            <p:nvPr/>
          </p:nvCxnSpPr>
          <p:spPr>
            <a:xfrm>
              <a:off x="1695045" y="2596011"/>
              <a:ext cx="930227" cy="113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3" name="Group 14"/>
          <p:cNvGrpSpPr/>
          <p:nvPr/>
        </p:nvGrpSpPr>
        <p:grpSpPr>
          <a:xfrm>
            <a:off x="131763" y="3036888"/>
            <a:ext cx="2540000" cy="523875"/>
            <a:chOff x="169076" y="2884812"/>
            <a:chExt cx="2541127" cy="523220"/>
          </a:xfrm>
        </p:grpSpPr>
        <p:sp>
          <p:nvSpPr>
            <p:cNvPr id="14358" name="TextBox 26"/>
            <p:cNvSpPr txBox="1"/>
            <p:nvPr/>
          </p:nvSpPr>
          <p:spPr>
            <a:xfrm>
              <a:off x="169076" y="2884812"/>
              <a:ext cx="22718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server begins listening for  incoming TCP requests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359" name="Straight Connector 30"/>
            <p:cNvCxnSpPr/>
            <p:nvPr/>
          </p:nvCxnSpPr>
          <p:spPr>
            <a:xfrm>
              <a:off x="1982674" y="3169104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4" name="Group 15"/>
          <p:cNvGrpSpPr/>
          <p:nvPr/>
        </p:nvGrpSpPr>
        <p:grpSpPr>
          <a:xfrm>
            <a:off x="528638" y="3816350"/>
            <a:ext cx="2155825" cy="298450"/>
            <a:chOff x="553383" y="3714241"/>
            <a:chExt cx="2157273" cy="299227"/>
          </a:xfrm>
        </p:grpSpPr>
        <p:sp>
          <p:nvSpPr>
            <p:cNvPr id="14356" name="TextBox 34"/>
            <p:cNvSpPr txBox="1"/>
            <p:nvPr/>
          </p:nvSpPr>
          <p:spPr>
            <a:xfrm>
              <a:off x="553383" y="3714241"/>
              <a:ext cx="1194763" cy="2992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loop forever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357" name="Straight Connector 35"/>
            <p:cNvCxnSpPr/>
            <p:nvPr/>
          </p:nvCxnSpPr>
          <p:spPr>
            <a:xfrm flipV="1">
              <a:off x="1266031" y="3964781"/>
              <a:ext cx="1444625" cy="396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5" name="Group 17"/>
          <p:cNvGrpSpPr/>
          <p:nvPr/>
        </p:nvGrpSpPr>
        <p:grpSpPr>
          <a:xfrm>
            <a:off x="198438" y="4176713"/>
            <a:ext cx="2813050" cy="752475"/>
            <a:chOff x="380319" y="3965998"/>
            <a:chExt cx="2392469" cy="752685"/>
          </a:xfrm>
        </p:grpSpPr>
        <p:sp>
          <p:nvSpPr>
            <p:cNvPr id="14354" name="TextBox 36"/>
            <p:cNvSpPr txBox="1"/>
            <p:nvPr/>
          </p:nvSpPr>
          <p:spPr>
            <a:xfrm>
              <a:off x="380319" y="3965998"/>
              <a:ext cx="2184910" cy="7526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server waits on accept()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for incoming requests, new socket created on return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355" name="Straight Connector 39"/>
            <p:cNvCxnSpPr/>
            <p:nvPr/>
          </p:nvCxnSpPr>
          <p:spPr>
            <a:xfrm flipV="1">
              <a:off x="2231565" y="4229808"/>
              <a:ext cx="541223" cy="586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6" name="Group 18"/>
          <p:cNvGrpSpPr/>
          <p:nvPr/>
        </p:nvGrpSpPr>
        <p:grpSpPr>
          <a:xfrm>
            <a:off x="258763" y="5149850"/>
            <a:ext cx="2860675" cy="523875"/>
            <a:chOff x="316741" y="4661874"/>
            <a:chExt cx="2859521" cy="524153"/>
          </a:xfrm>
        </p:grpSpPr>
        <p:sp>
          <p:nvSpPr>
            <p:cNvPr id="14352" name="TextBox 61"/>
            <p:cNvSpPr txBox="1"/>
            <p:nvPr/>
          </p:nvSpPr>
          <p:spPr>
            <a:xfrm>
              <a:off x="316741" y="4661874"/>
              <a:ext cx="2349500" cy="5241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read bytes from socket (but not address as in UDP)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353" name="Straight Connector 62"/>
            <p:cNvCxnSpPr/>
            <p:nvPr/>
          </p:nvCxnSpPr>
          <p:spPr>
            <a:xfrm>
              <a:off x="1875609" y="4682209"/>
              <a:ext cx="1300653" cy="49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7" name="Group 28"/>
          <p:cNvGrpSpPr/>
          <p:nvPr/>
        </p:nvGrpSpPr>
        <p:grpSpPr>
          <a:xfrm>
            <a:off x="127000" y="5759450"/>
            <a:ext cx="2878138" cy="738188"/>
            <a:chOff x="162014" y="4686636"/>
            <a:chExt cx="2878315" cy="738664"/>
          </a:xfrm>
        </p:grpSpPr>
        <p:sp>
          <p:nvSpPr>
            <p:cNvPr id="14350" name="TextBox 29"/>
            <p:cNvSpPr txBox="1"/>
            <p:nvPr/>
          </p:nvSpPr>
          <p:spPr>
            <a:xfrm>
              <a:off x="162014" y="4686636"/>
              <a:ext cx="2349500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close connection to this client (but </a:t>
              </a:r>
              <a:r>
                <a:rPr lang="en-US" altLang="en-US" sz="1400" i="1" dirty="0">
                  <a:solidFill>
                    <a:srgbClr val="000099"/>
                  </a:solidFill>
                  <a:latin typeface="Arial" panose="020B0604020202020204" pitchFamily="34" charset="0"/>
                </a:rPr>
                <a:t>not</a:t>
              </a: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 welcoming socket)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351" name="Straight Connector 33"/>
            <p:cNvCxnSpPr/>
            <p:nvPr/>
          </p:nvCxnSpPr>
          <p:spPr>
            <a:xfrm>
              <a:off x="2184198" y="4843734"/>
              <a:ext cx="856131" cy="226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pic>
        <p:nvPicPr>
          <p:cNvPr id="14349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14350" y="769938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2"/>
          <p:cNvSpPr txBox="1"/>
          <p:nvPr/>
        </p:nvSpPr>
        <p:spPr>
          <a:xfrm>
            <a:off x="6599555" y="250825"/>
            <a:ext cx="245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version </a:t>
            </a:r>
            <a:r>
              <a:rPr lang="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endParaRPr lang="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19" name="Rectangle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20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3600" dirty="0">
                <a:solidFill>
                  <a:srgbClr val="000099"/>
                </a:solidFill>
                <a:latin typeface="Gill Sans MT" pitchFamily="34" charset="0"/>
              </a:rPr>
              <a:t>Example app: UDP client</a:t>
            </a:r>
            <a:endParaRPr lang="en-US" alt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9221" name="TextBox 1"/>
          <p:cNvSpPr txBox="1"/>
          <p:nvPr/>
        </p:nvSpPr>
        <p:spPr>
          <a:xfrm>
            <a:off x="677545" y="1630680"/>
            <a:ext cx="7585075" cy="5077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from socket import *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serverName = 'localhost'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serverPort = 12000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 = socket(AF_INET, SOCK_DGRAM)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message = input('Input lowercase sentence: ')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clientSocket.sendto(message.encode(),(serverName, serverPort))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modifiedMessage, serverAddress = clientSocket.recvfrom(2048)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print('Answer from server: ',modifiedMessage.decode())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clientSocket.close()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222" name="TextBox 2"/>
          <p:cNvSpPr txBox="1"/>
          <p:nvPr/>
        </p:nvSpPr>
        <p:spPr>
          <a:xfrm>
            <a:off x="2717800" y="1168400"/>
            <a:ext cx="27416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UDPClient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pic>
        <p:nvPicPr>
          <p:cNvPr id="9229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6263" y="8080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2"/>
          <p:cNvSpPr txBox="1"/>
          <p:nvPr/>
        </p:nvSpPr>
        <p:spPr>
          <a:xfrm>
            <a:off x="6599555" y="250825"/>
            <a:ext cx="245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version </a:t>
            </a:r>
            <a:r>
              <a:rPr lang="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3</a:t>
            </a:r>
            <a:endParaRPr lang="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3" name="Rectangle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4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3600" dirty="0">
                <a:solidFill>
                  <a:srgbClr val="000099"/>
                </a:solidFill>
                <a:latin typeface="Gill Sans MT" pitchFamily="34" charset="0"/>
              </a:rPr>
              <a:t>Example app: UDP server</a:t>
            </a:r>
            <a:endParaRPr lang="en-US" alt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0245" name="TextBox 1"/>
          <p:cNvSpPr txBox="1"/>
          <p:nvPr/>
        </p:nvSpPr>
        <p:spPr>
          <a:xfrm>
            <a:off x="948690" y="1630680"/>
            <a:ext cx="6718935" cy="5077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from socket import *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serverPort = 12000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serverSocket = socket(AF_INET, SOCK_DGRAM)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serverSocket.bind(('localhost', serverPort))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print ('The server is ready to receive')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while 1: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    message, clientAddress = serverSocket.recvfrom(2048)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    modifiedMessage = message.upper()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    print('Message from client',message)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    print('Message answer for client',modifiedMessage)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    serverSocket.sendto(modifiedMessage, clientAddress)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" name="TextBox 2"/>
          <p:cNvSpPr txBox="1"/>
          <p:nvPr/>
        </p:nvSpPr>
        <p:spPr>
          <a:xfrm>
            <a:off x="2717800" y="1168400"/>
            <a:ext cx="2860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UDPServer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pic>
        <p:nvPicPr>
          <p:cNvPr id="10252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7826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2"/>
          <p:cNvSpPr txBox="1"/>
          <p:nvPr/>
        </p:nvSpPr>
        <p:spPr>
          <a:xfrm>
            <a:off x="6599555" y="250825"/>
            <a:ext cx="245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version 3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5" name="Rectangle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6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3600" dirty="0">
                <a:solidFill>
                  <a:srgbClr val="000099"/>
                </a:solidFill>
                <a:latin typeface="Gill Sans MT" pitchFamily="34" charset="0"/>
              </a:rPr>
              <a:t>Example  app: TCP client</a:t>
            </a:r>
            <a:endParaRPr lang="en-US" alt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3317" name="TextBox 1"/>
          <p:cNvSpPr txBox="1"/>
          <p:nvPr/>
        </p:nvSpPr>
        <p:spPr>
          <a:xfrm>
            <a:off x="822325" y="1630680"/>
            <a:ext cx="6652260" cy="4236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from socket import *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serverName = 'localhost'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serverPort = 12000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 = socket(AF_INET, SOCK_STREAM)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clientSocket.connect((serverName,serverPort))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sentence = input('Input lowercase sentence: ')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clientSocket.send(sentence.encode())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modifiedSentence = clientSocket.recv(1024)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print('Answer From Server: ', modifiedSentence.decode())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clientSocket.close()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3318" name="TextBox 2"/>
          <p:cNvSpPr txBox="1"/>
          <p:nvPr/>
        </p:nvSpPr>
        <p:spPr>
          <a:xfrm>
            <a:off x="2717800" y="1168400"/>
            <a:ext cx="2706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TCPClient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pic>
        <p:nvPicPr>
          <p:cNvPr id="13321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50863" y="7953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2"/>
          <p:cNvSpPr txBox="1"/>
          <p:nvPr/>
        </p:nvSpPr>
        <p:spPr>
          <a:xfrm>
            <a:off x="6599555" y="250825"/>
            <a:ext cx="245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version 3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339" name="Rectangle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340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3600" dirty="0">
                <a:solidFill>
                  <a:srgbClr val="000099"/>
                </a:solidFill>
                <a:latin typeface="Gill Sans MT" pitchFamily="34" charset="0"/>
              </a:rPr>
              <a:t>Example app: TCP server</a:t>
            </a:r>
            <a:endParaRPr lang="en-US" alt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4341" name="TextBox 1"/>
          <p:cNvSpPr txBox="1"/>
          <p:nvPr/>
        </p:nvSpPr>
        <p:spPr>
          <a:xfrm>
            <a:off x="664845" y="1635125"/>
            <a:ext cx="5943600" cy="5200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en-US" dirty="0">
                <a:latin typeface="Arial" panose="020B0604020202020204" pitchFamily="34" charset="0"/>
              </a:rPr>
              <a:t>from socket import *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serverPort = 12000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serverSocket = socket(AF_INET,SOCK_STREAM)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serverSocket.bind(('localhost',serverPort))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serverSocket.listen(1)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print('The server is ready to receive')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while(True):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     connectionSocket, addr = serverSocket.accept()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    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     sentence = connectionSocket.recv(1024)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     capitalizedSentence = sentence.upper()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     connectionSocket.send(capitalizedSentence)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r>
              <a:rPr lang="en-US" altLang="en-US" dirty="0">
                <a:latin typeface="Arial" panose="020B0604020202020204" pitchFamily="34" charset="0"/>
              </a:rPr>
              <a:t>     connectionSocket.close()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4342" name="TextBox 2"/>
          <p:cNvSpPr txBox="1"/>
          <p:nvPr/>
        </p:nvSpPr>
        <p:spPr>
          <a:xfrm>
            <a:off x="2717800" y="1168400"/>
            <a:ext cx="28273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TCPServer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pic>
        <p:nvPicPr>
          <p:cNvPr id="14349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14350" y="769938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2"/>
          <p:cNvSpPr txBox="1"/>
          <p:nvPr/>
        </p:nvSpPr>
        <p:spPr>
          <a:xfrm>
            <a:off x="6599555" y="250825"/>
            <a:ext cx="245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version 3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3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5364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3088" y="833438"/>
            <a:ext cx="5027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Rectangle 2"/>
          <p:cNvSpPr>
            <a:spLocks noGrp="1"/>
          </p:cNvSpPr>
          <p:nvPr>
            <p:ph type="title"/>
          </p:nvPr>
        </p:nvSpPr>
        <p:spPr>
          <a:xfrm>
            <a:off x="506413" y="195263"/>
            <a:ext cx="5746750" cy="81915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Chapter 2: summary</a:t>
            </a:r>
            <a:endParaRPr lang="en-US" altLang="en-US" dirty="0"/>
          </a:p>
        </p:txBody>
      </p:sp>
      <p:sp>
        <p:nvSpPr>
          <p:cNvPr id="15366" name="Rectangle 3"/>
          <p:cNvSpPr>
            <a:spLocks noGrp="1"/>
          </p:cNvSpPr>
          <p:nvPr>
            <p:ph sz="half" idx="1"/>
          </p:nvPr>
        </p:nvSpPr>
        <p:spPr>
          <a:xfrm>
            <a:off x="514350" y="1854200"/>
            <a:ext cx="4313238" cy="3676650"/>
          </a:xfrm>
          <a:ln/>
        </p:spPr>
        <p:txBody>
          <a:bodyPr vert="horz" wrap="square" lIns="91440" tIns="45720" rIns="91440" bIns="45720" anchor="t" anchorCtr="0"/>
          <a:p>
            <a:pPr>
              <a:buSzPct val="65000"/>
            </a:pP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application architectures</a:t>
            </a:r>
            <a:endParaRPr lang="en-US" altLang="en-US" sz="24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client-server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P2P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>
              <a:buSzPct val="65000"/>
            </a:pP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application service requirements:</a:t>
            </a:r>
            <a:endParaRPr lang="en-US" altLang="en-US" sz="24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reliability, bandwidth, delay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>
              <a:buSzPct val="65000"/>
            </a:pP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Internet transport service model</a:t>
            </a:r>
            <a:endParaRPr lang="en-US" altLang="en-US" sz="24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connection-oriented, reliable: TCP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unreliable, datagrams: UDP</a:t>
            </a:r>
            <a:endParaRPr lang="en-US" altLang="en-US" dirty="0">
              <a:latin typeface="Gill Sans MT" pitchFamily="34" charset="0"/>
              <a:ea typeface="MS PGothic" charset="0"/>
            </a:endParaRPr>
          </a:p>
        </p:txBody>
      </p:sp>
      <p:sp>
        <p:nvSpPr>
          <p:cNvPr id="15367" name="Rectangle 4"/>
          <p:cNvSpPr>
            <a:spLocks noGrp="1"/>
          </p:cNvSpPr>
          <p:nvPr>
            <p:ph sz="half" idx="2"/>
          </p:nvPr>
        </p:nvSpPr>
        <p:spPr>
          <a:xfrm>
            <a:off x="531813" y="1201738"/>
            <a:ext cx="7581900" cy="676275"/>
          </a:xfrm>
          <a:ln/>
        </p:spPr>
        <p:txBody>
          <a:bodyPr vert="horz" wrap="square" lIns="91440" tIns="45720" rIns="91440" bIns="45720" anchor="t" anchorCtr="0"/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our study of network apps now complete!</a:t>
            </a:r>
            <a:endParaRPr lang="en-US" altLang="en-US" i="1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15368" name="Rectangle 5"/>
          <p:cNvSpPr/>
          <p:nvPr/>
        </p:nvSpPr>
        <p:spPr>
          <a:xfrm>
            <a:off x="4967288" y="1809750"/>
            <a:ext cx="3962400" cy="3676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specific protocols: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  <a:p>
            <a:pPr marL="742950" lvl="1" indent="-28575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HTTP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  <a:p>
            <a:pPr marL="742950" lvl="1" indent="-28575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FTP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  <a:p>
            <a:pPr marL="742950" lvl="1" indent="-28575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SMTP, POP</a:t>
            </a:r>
            <a:r>
              <a:rPr lang="id-ID" altLang="en-US" sz="2400" dirty="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, IMAP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  <a:p>
            <a:pPr marL="742950" lvl="1" indent="-28575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DNS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  <a:p>
            <a:pPr marL="742950" lvl="1" indent="-28575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P2P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  <a:p>
            <a:pPr marL="342900" indent="-342900"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socket programming: TCP, UDP sockets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Review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SzPct val="65000"/>
            </a:pPr>
            <a:r>
              <a:rPr lang="en-US" altLang="en-US" dirty="0">
                <a:latin typeface="Gill Sans MT" pitchFamily="34" charset="0"/>
                <a:ea typeface="MS PGothic" charset="0"/>
                <a:cs typeface="MS PGothic" charset="0"/>
              </a:rPr>
              <a:t>What is</a:t>
            </a:r>
            <a:endParaRPr lang="en-US" altLang="en-US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POP3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IMAP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DNS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Root DNS Server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TLD DNS Server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Authoritative DNS Server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Local DNS Server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DNS Records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MX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CNAME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endParaRPr lang="en-US" altLang="en-US" dirty="0">
              <a:latin typeface="Gill Sans MT" pitchFamily="34" charset="0"/>
              <a:ea typeface="MS PGothic" charset="0"/>
            </a:endParaRPr>
          </a:p>
        </p:txBody>
      </p:sp>
      <p:sp>
        <p:nvSpPr>
          <p:cNvPr id="16388" name="Content Placeholder 5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NS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DNS Query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DNS Response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dirty="0">
                <a:latin typeface="Gill Sans MT" pitchFamily="34" charset="0"/>
                <a:ea typeface="MS PGothic" charset="0"/>
              </a:rPr>
              <a:t>Socket</a:t>
            </a:r>
            <a:endParaRPr lang="en-US" altLang="en-US" dirty="0">
              <a:latin typeface="Gill Sans MT" pitchFamily="34" charset="0"/>
              <a:ea typeface="MS PGothic" charset="0"/>
            </a:endParaRPr>
          </a:p>
          <a:p>
            <a:pPr lvl="1"/>
            <a:endParaRPr lang="en-US" altLang="en-US" dirty="0">
              <a:latin typeface="Gill Sans MT" pitchFamily="34" charset="0"/>
              <a:ea typeface="MS PGothic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390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latin typeface="Tahoma" pitchFamily="34" charset="0"/>
              </a:rPr>
            </a:fld>
            <a:endParaRPr lang="en-US" altLang="en-US" sz="12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en-US" sz="1200" dirty="0">
                <a:latin typeface="Tahoma" pitchFamily="34" charset="0"/>
              </a:rPr>
            </a:fld>
            <a:endParaRPr lang="en-US" altLang="en-US" sz="1200" dirty="0">
              <a:latin typeface="Tahoma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Lecture 06: Roadmap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912100" cy="4648200"/>
          </a:xfrm>
          <a:ln/>
        </p:spPr>
        <p:txBody>
          <a:bodyPr vert="horz" wrap="square" lIns="91440" tIns="45720" rIns="91440" bIns="45720" anchor="t" anchorCtr="0"/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Gill Sans MT" pitchFamily="34" charset="0"/>
                <a:ea typeface="MS PGothic" charset="0"/>
                <a:cs typeface="MS PGothic" charset="0"/>
              </a:rPr>
              <a:t>Chapter 2:</a:t>
            </a:r>
            <a:endParaRPr lang="en-US" altLang="en-US" sz="2400" dirty="0">
              <a:solidFill>
                <a:schemeClr val="accent2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400" dirty="0">
                <a:solidFill>
                  <a:srgbClr val="FF0000"/>
                </a:solidFill>
                <a:latin typeface="Gill Sans MT" pitchFamily="34" charset="0"/>
                <a:ea typeface="MS PGothic" charset="0"/>
                <a:cs typeface="MS PGothic" charset="0"/>
              </a:rPr>
              <a:t>2.7 Socket programming with UDP</a:t>
            </a:r>
            <a:endParaRPr lang="en-US" altLang="en-US" sz="2400" dirty="0">
              <a:solidFill>
                <a:srgbClr val="FF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2.8 Socket programming with TCP</a:t>
            </a:r>
            <a:endParaRPr lang="en-US" altLang="en-US" sz="2400" dirty="0">
              <a:solidFill>
                <a:srgbClr val="FF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endParaRPr lang="en-US" altLang="en-US" sz="2400" dirty="0">
              <a:solidFill>
                <a:srgbClr val="FF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endParaRPr lang="en-US" altLang="en-US" sz="2400" dirty="0">
              <a:latin typeface="Gill Sans MT" pitchFamily="34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3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612775" y="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sz="4000" dirty="0"/>
              <a:t>Socket programming </a:t>
            </a:r>
            <a:endParaRPr lang="en-US" altLang="en-US" dirty="0"/>
          </a:p>
        </p:txBody>
      </p:sp>
      <p:sp>
        <p:nvSpPr>
          <p:cNvPr id="5125" name="Rectangle 3"/>
          <p:cNvSpPr>
            <a:spLocks noGrp="1"/>
          </p:cNvSpPr>
          <p:nvPr>
            <p:ph idx="1"/>
          </p:nvPr>
        </p:nvSpPr>
        <p:spPr>
          <a:xfrm>
            <a:off x="492125" y="1395413"/>
            <a:ext cx="8021638" cy="1533525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goal:</a:t>
            </a:r>
            <a:r>
              <a:rPr lang="en-US" altLang="en-US" dirty="0">
                <a:solidFill>
                  <a:srgbClr val="000000"/>
                </a:solidFill>
              </a:rPr>
              <a:t> learn how to build client/server applications that communicate using sockets</a:t>
            </a:r>
            <a:endParaRPr lang="en-US" altLang="en-US" i="1" dirty="0">
              <a:solidFill>
                <a:srgbClr val="CC0000"/>
              </a:solidFill>
            </a:endParaRPr>
          </a:p>
          <a:p>
            <a:pPr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socket:</a:t>
            </a:r>
            <a:r>
              <a:rPr lang="en-US" altLang="en-US" dirty="0"/>
              <a:t> door between application process and end-end-transport protocol </a:t>
            </a:r>
            <a:endParaRPr lang="en-US" altLang="en-US" dirty="0"/>
          </a:p>
        </p:txBody>
      </p:sp>
      <p:grpSp>
        <p:nvGrpSpPr>
          <p:cNvPr id="5126" name="Group 60"/>
          <p:cNvGrpSpPr/>
          <p:nvPr/>
        </p:nvGrpSpPr>
        <p:grpSpPr>
          <a:xfrm>
            <a:off x="296863" y="3335338"/>
            <a:ext cx="8208962" cy="2536825"/>
            <a:chOff x="358775" y="3459163"/>
            <a:chExt cx="8208963" cy="2536825"/>
          </a:xfrm>
        </p:grpSpPr>
        <p:sp>
          <p:nvSpPr>
            <p:cNvPr id="5128" name="Freeform 44"/>
            <p:cNvSpPr/>
            <p:nvPr/>
          </p:nvSpPr>
          <p:spPr>
            <a:xfrm>
              <a:off x="6654800" y="3468688"/>
              <a:ext cx="736600" cy="1998662"/>
            </a:xfrm>
            <a:custGeom>
              <a:avLst/>
              <a:gdLst>
                <a:gd name="txL" fmla="*/ 0 w 464"/>
                <a:gd name="txT" fmla="*/ 0 h 1259"/>
                <a:gd name="txR" fmla="*/ 464 w 464"/>
                <a:gd name="txB" fmla="*/ 1259 h 1259"/>
              </a:gdLst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chemeClr val="folHlink">
                    <a:alpha val="100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DDDDDD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5129" name="Freeform 7"/>
            <p:cNvSpPr/>
            <p:nvPr/>
          </p:nvSpPr>
          <p:spPr>
            <a:xfrm>
              <a:off x="3340100" y="4765675"/>
              <a:ext cx="1808163" cy="1031875"/>
            </a:xfrm>
            <a:custGeom>
              <a:avLst/>
              <a:gdLst>
                <a:gd name="txL" fmla="*/ 0 w 2135"/>
                <a:gd name="txT" fmla="*/ 0 h 1662"/>
                <a:gd name="txR" fmla="*/ 2135 w 2135"/>
                <a:gd name="txB" fmla="*/ 1662 h 166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0" name="Text Box 51"/>
            <p:cNvSpPr txBox="1"/>
            <p:nvPr/>
          </p:nvSpPr>
          <p:spPr>
            <a:xfrm>
              <a:off x="3778250" y="4897438"/>
              <a:ext cx="874713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Internet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1" name="Line 52"/>
            <p:cNvSpPr/>
            <p:nvPr/>
          </p:nvSpPr>
          <p:spPr>
            <a:xfrm>
              <a:off x="3098800" y="5308600"/>
              <a:ext cx="22113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2" name="Text Box 53"/>
            <p:cNvSpPr txBox="1"/>
            <p:nvPr/>
          </p:nvSpPr>
          <p:spPr>
            <a:xfrm>
              <a:off x="7119938" y="4533900"/>
              <a:ext cx="1063625" cy="825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controlled</a:t>
              </a:r>
              <a:endParaRPr lang="en-US" altLang="en-US" sz="16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by OS</a:t>
              </a:r>
              <a:endParaRPr lang="en-US" altLang="en-US" sz="16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endParaRPr lang="en-US" altLang="en-US" sz="16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3" name="Text Box 56"/>
            <p:cNvSpPr txBox="1"/>
            <p:nvPr/>
          </p:nvSpPr>
          <p:spPr>
            <a:xfrm>
              <a:off x="7097713" y="3633788"/>
              <a:ext cx="1470025" cy="5334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controlled by</a:t>
              </a:r>
              <a:endParaRPr lang="en-US" altLang="en-US" sz="16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app developer</a:t>
              </a:r>
              <a:endParaRPr lang="en-US" altLang="en-US" sz="16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4" name="Freeform 50"/>
            <p:cNvSpPr/>
            <p:nvPr/>
          </p:nvSpPr>
          <p:spPr>
            <a:xfrm>
              <a:off x="914400" y="3532188"/>
              <a:ext cx="758825" cy="1997075"/>
            </a:xfrm>
            <a:custGeom>
              <a:avLst/>
              <a:gdLst>
                <a:gd name="txL" fmla="*/ 0 w 478"/>
                <a:gd name="txT" fmla="*/ 0 h 1258"/>
                <a:gd name="txR" fmla="*/ 478 w 478"/>
                <a:gd name="txB" fmla="*/ 1258 h 1258"/>
              </a:gdLst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txL" t="txT" r="txR" b="txB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chemeClr val="folHlink">
                    <a:alpha val="100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DDDDDD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5135" name="Rectangle 23"/>
            <p:cNvSpPr/>
            <p:nvPr/>
          </p:nvSpPr>
          <p:spPr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ClrTx/>
                <a:buSzTx/>
                <a:buFontTx/>
              </a:pPr>
              <a:endParaRPr lang="id-ID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6" name="Rectangle 24"/>
            <p:cNvSpPr/>
            <p:nvPr/>
          </p:nvSpPr>
          <p:spPr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ClrTx/>
                <a:buSzTx/>
                <a:buFontTx/>
              </a:pPr>
              <a:endParaRPr lang="id-ID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7" name="Line 25"/>
            <p:cNvSpPr/>
            <p:nvPr/>
          </p:nvSpPr>
          <p:spPr>
            <a:xfrm>
              <a:off x="1689100" y="4302125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8" name="Text Box 26"/>
            <p:cNvSpPr txBox="1"/>
            <p:nvPr/>
          </p:nvSpPr>
          <p:spPr>
            <a:xfrm>
              <a:off x="1646238" y="428466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  <a:endParaRPr lang="en-US" altLang="en-US" sz="1400" dirty="0">
                <a:solidFill>
                  <a:srgbClr val="969696"/>
                </a:solidFill>
                <a:latin typeface="Tahoma" pitchFamily="34" charset="0"/>
              </a:endParaRPr>
            </a:p>
          </p:txBody>
        </p:sp>
        <p:sp>
          <p:nvSpPr>
            <p:cNvPr id="5139" name="Line 27"/>
            <p:cNvSpPr/>
            <p:nvPr/>
          </p:nvSpPr>
          <p:spPr>
            <a:xfrm>
              <a:off x="1697038" y="4622800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0" name="Line 28"/>
            <p:cNvSpPr/>
            <p:nvPr/>
          </p:nvSpPr>
          <p:spPr>
            <a:xfrm>
              <a:off x="1682750" y="4932363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1" name="Line 29"/>
            <p:cNvSpPr/>
            <p:nvPr/>
          </p:nvSpPr>
          <p:spPr>
            <a:xfrm>
              <a:off x="1682750" y="5218113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2" name="Text Box 26"/>
            <p:cNvSpPr txBox="1"/>
            <p:nvPr/>
          </p:nvSpPr>
          <p:spPr>
            <a:xfrm>
              <a:off x="1681163" y="353218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  <a:endParaRPr lang="en-US" altLang="en-US" sz="14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143" name="Text Box 26"/>
            <p:cNvSpPr txBox="1"/>
            <p:nvPr/>
          </p:nvSpPr>
          <p:spPr>
            <a:xfrm>
              <a:off x="1636713" y="518953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  <a:endParaRPr lang="en-US" altLang="en-US" sz="1400" dirty="0">
                <a:solidFill>
                  <a:srgbClr val="969696"/>
                </a:solidFill>
                <a:latin typeface="Tahoma" pitchFamily="34" charset="0"/>
              </a:endParaRPr>
            </a:p>
          </p:txBody>
        </p:sp>
        <p:sp>
          <p:nvSpPr>
            <p:cNvPr id="5144" name="Text Box 26"/>
            <p:cNvSpPr txBox="1"/>
            <p:nvPr/>
          </p:nvSpPr>
          <p:spPr>
            <a:xfrm>
              <a:off x="1655763" y="490378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  <a:endParaRPr lang="en-US" altLang="en-US" sz="1400" dirty="0">
                <a:solidFill>
                  <a:srgbClr val="969696"/>
                </a:solidFill>
                <a:latin typeface="Tahoma" pitchFamily="34" charset="0"/>
              </a:endParaRPr>
            </a:p>
          </p:txBody>
        </p:sp>
        <p:sp>
          <p:nvSpPr>
            <p:cNvPr id="5145" name="Text Box 26"/>
            <p:cNvSpPr txBox="1"/>
            <p:nvPr/>
          </p:nvSpPr>
          <p:spPr>
            <a:xfrm>
              <a:off x="1646238" y="460851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  <a:endParaRPr lang="en-US" altLang="en-US" sz="1400" dirty="0">
                <a:solidFill>
                  <a:srgbClr val="969696"/>
                </a:solidFill>
                <a:latin typeface="Tahoma" pitchFamily="34" charset="0"/>
              </a:endParaRPr>
            </a:p>
          </p:txBody>
        </p:sp>
        <p:sp>
          <p:nvSpPr>
            <p:cNvPr id="5146" name="Oval 62"/>
            <p:cNvSpPr/>
            <p:nvPr/>
          </p:nvSpPr>
          <p:spPr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process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47" name="Group 63"/>
            <p:cNvGrpSpPr/>
            <p:nvPr/>
          </p:nvGrpSpPr>
          <p:grpSpPr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5177" name="Rectangle 64"/>
              <p:cNvSpPr/>
              <p:nvPr/>
            </p:nvSpPr>
            <p:spPr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3333CC"/>
                  </a:buClr>
                </a:pPr>
                <a:endParaRPr lang="id-ID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78" name="Rectangle 65"/>
              <p:cNvSpPr/>
              <p:nvPr/>
            </p:nvSpPr>
            <p:spPr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3333CC"/>
                  </a:buClr>
                </a:pPr>
                <a:endParaRPr lang="id-ID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79" name="Rectangle 66"/>
              <p:cNvSpPr/>
              <p:nvPr/>
            </p:nvSpPr>
            <p:spPr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3333CC"/>
                  </a:buClr>
                </a:pPr>
                <a:endParaRPr lang="id-ID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80" name="Rectangle 67"/>
              <p:cNvSpPr/>
              <p:nvPr/>
            </p:nvSpPr>
            <p:spPr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3333CC"/>
                  </a:buClr>
                </a:pPr>
                <a:endParaRPr lang="id-ID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48" name="Rectangle 23"/>
            <p:cNvSpPr/>
            <p:nvPr/>
          </p:nvSpPr>
          <p:spPr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ClrTx/>
                <a:buSzTx/>
                <a:buFontTx/>
              </a:pPr>
              <a:endParaRPr lang="id-ID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9" name="Rectangle 24"/>
            <p:cNvSpPr/>
            <p:nvPr/>
          </p:nvSpPr>
          <p:spPr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ClrTx/>
                <a:buSzTx/>
                <a:buFontTx/>
              </a:pPr>
              <a:endParaRPr lang="id-ID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0" name="Line 25"/>
            <p:cNvSpPr/>
            <p:nvPr/>
          </p:nvSpPr>
          <p:spPr>
            <a:xfrm>
              <a:off x="5351463" y="4273550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1" name="Text Box 26"/>
            <p:cNvSpPr txBox="1"/>
            <p:nvPr/>
          </p:nvSpPr>
          <p:spPr>
            <a:xfrm>
              <a:off x="5308600" y="425608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  <a:endParaRPr lang="en-US" altLang="en-US" sz="1400" dirty="0">
                <a:solidFill>
                  <a:srgbClr val="969696"/>
                </a:solidFill>
                <a:latin typeface="Tahoma" pitchFamily="34" charset="0"/>
              </a:endParaRPr>
            </a:p>
          </p:txBody>
        </p:sp>
        <p:sp>
          <p:nvSpPr>
            <p:cNvPr id="5152" name="Line 27"/>
            <p:cNvSpPr/>
            <p:nvPr/>
          </p:nvSpPr>
          <p:spPr>
            <a:xfrm>
              <a:off x="5359400" y="4594225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3" name="Line 28"/>
            <p:cNvSpPr/>
            <p:nvPr/>
          </p:nvSpPr>
          <p:spPr>
            <a:xfrm>
              <a:off x="5345113" y="4903788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4" name="Line 29"/>
            <p:cNvSpPr/>
            <p:nvPr/>
          </p:nvSpPr>
          <p:spPr>
            <a:xfrm>
              <a:off x="5345113" y="5189538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5" name="Text Box 26"/>
            <p:cNvSpPr txBox="1"/>
            <p:nvPr/>
          </p:nvSpPr>
          <p:spPr>
            <a:xfrm>
              <a:off x="5343525" y="350361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  <a:endParaRPr lang="en-US" altLang="en-US" sz="14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156" name="Text Box 26"/>
            <p:cNvSpPr txBox="1"/>
            <p:nvPr/>
          </p:nvSpPr>
          <p:spPr>
            <a:xfrm>
              <a:off x="5299075" y="516096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  <a:endParaRPr lang="en-US" altLang="en-US" sz="1400" dirty="0">
                <a:solidFill>
                  <a:srgbClr val="969696"/>
                </a:solidFill>
                <a:latin typeface="Tahoma" pitchFamily="34" charset="0"/>
              </a:endParaRPr>
            </a:p>
          </p:txBody>
        </p:sp>
        <p:sp>
          <p:nvSpPr>
            <p:cNvPr id="5157" name="Text Box 26"/>
            <p:cNvSpPr txBox="1"/>
            <p:nvPr/>
          </p:nvSpPr>
          <p:spPr>
            <a:xfrm>
              <a:off x="5318125" y="487521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  <a:endParaRPr lang="en-US" altLang="en-US" sz="1400" dirty="0">
                <a:solidFill>
                  <a:srgbClr val="969696"/>
                </a:solidFill>
                <a:latin typeface="Tahoma" pitchFamily="34" charset="0"/>
              </a:endParaRPr>
            </a:p>
          </p:txBody>
        </p:sp>
        <p:sp>
          <p:nvSpPr>
            <p:cNvPr id="5158" name="Text Box 26"/>
            <p:cNvSpPr txBox="1"/>
            <p:nvPr/>
          </p:nvSpPr>
          <p:spPr>
            <a:xfrm>
              <a:off x="5308600" y="457993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400" dirty="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  <a:endParaRPr lang="en-US" altLang="en-US" sz="1400" dirty="0">
                <a:solidFill>
                  <a:srgbClr val="969696"/>
                </a:solidFill>
                <a:latin typeface="Tahoma" pitchFamily="34" charset="0"/>
              </a:endParaRPr>
            </a:p>
          </p:txBody>
        </p:sp>
        <p:sp>
          <p:nvSpPr>
            <p:cNvPr id="5159" name="Oval 80"/>
            <p:cNvSpPr/>
            <p:nvPr/>
          </p:nvSpPr>
          <p:spPr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process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60" name="Group 81"/>
            <p:cNvGrpSpPr/>
            <p:nvPr/>
          </p:nvGrpSpPr>
          <p:grpSpPr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5173" name="Rectangle 82"/>
              <p:cNvSpPr/>
              <p:nvPr/>
            </p:nvSpPr>
            <p:spPr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3333CC"/>
                  </a:buClr>
                </a:pPr>
                <a:endParaRPr lang="id-ID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74" name="Rectangle 83"/>
              <p:cNvSpPr/>
              <p:nvPr/>
            </p:nvSpPr>
            <p:spPr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3333CC"/>
                  </a:buClr>
                </a:pPr>
                <a:endParaRPr lang="id-ID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75" name="Rectangle 84"/>
              <p:cNvSpPr/>
              <p:nvPr/>
            </p:nvSpPr>
            <p:spPr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3333CC"/>
                  </a:buClr>
                </a:pPr>
                <a:endParaRPr lang="id-ID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76" name="Rectangle 85"/>
              <p:cNvSpPr/>
              <p:nvPr/>
            </p:nvSpPr>
            <p:spPr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>
                    <a:srgbClr val="3333CC"/>
                  </a:buClr>
                </a:pPr>
                <a:endParaRPr lang="id-ID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61" name="Line 87"/>
            <p:cNvSpPr/>
            <p:nvPr/>
          </p:nvSpPr>
          <p:spPr>
            <a:xfrm flipH="1">
              <a:off x="6534150" y="3910013"/>
              <a:ext cx="609600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2" name="Line 88"/>
            <p:cNvSpPr/>
            <p:nvPr/>
          </p:nvSpPr>
          <p:spPr>
            <a:xfrm>
              <a:off x="6759575" y="4335463"/>
              <a:ext cx="0" cy="102235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3" name="Line 89"/>
            <p:cNvSpPr/>
            <p:nvPr/>
          </p:nvSpPr>
          <p:spPr>
            <a:xfrm flipH="1">
              <a:off x="6783388" y="4835525"/>
              <a:ext cx="609600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4" name="Text Box 56"/>
            <p:cNvSpPr txBox="1"/>
            <p:nvPr/>
          </p:nvSpPr>
          <p:spPr>
            <a:xfrm>
              <a:off x="3697288" y="3590925"/>
              <a:ext cx="917575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en-US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socket</a:t>
              </a:r>
              <a:endParaRPr lang="en-US" altLang="en-US" i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65" name="Line 91"/>
            <p:cNvSpPr/>
            <p:nvPr/>
          </p:nvSpPr>
          <p:spPr>
            <a:xfrm flipV="1">
              <a:off x="2700338" y="3790950"/>
              <a:ext cx="968375" cy="434975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6" name="Line 92"/>
            <p:cNvSpPr/>
            <p:nvPr/>
          </p:nvSpPr>
          <p:spPr>
            <a:xfrm flipH="1" flipV="1">
              <a:off x="4635500" y="3779838"/>
              <a:ext cx="968375" cy="434975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67" name="Group 93"/>
            <p:cNvGrpSpPr/>
            <p:nvPr/>
          </p:nvGrpSpPr>
          <p:grpSpPr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5171" name="Picture 94" descr="desktop_computer_stylized_mediu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172" name="Freeform 9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>
                  <a:gd name="txL" fmla="*/ 0 w 356"/>
                  <a:gd name="txT" fmla="*/ 0 h 368"/>
                  <a:gd name="txR" fmla="*/ 356 w 356"/>
                  <a:gd name="txB" fmla="*/ 368 h 368"/>
                </a:gdLst>
                <a:ahLst/>
                <a:cxnLst>
                  <a:cxn ang="0">
                    <a:pos x="0" y="0"/>
                  </a:cxn>
                  <a:cxn ang="0">
                    <a:pos x="58127" y="4362"/>
                  </a:cxn>
                  <a:cxn ang="0">
                    <a:pos x="68956" y="90881"/>
                  </a:cxn>
                  <a:cxn ang="0">
                    <a:pos x="15197" y="113658"/>
                  </a:cxn>
                  <a:cxn ang="0">
                    <a:pos x="0" y="0"/>
                  </a:cxn>
                </a:cxnLst>
                <a:rect l="txL" t="txT" r="txR" b="tx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5168" name="Group 96"/>
            <p:cNvGrpSpPr/>
            <p:nvPr/>
          </p:nvGrpSpPr>
          <p:grpSpPr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5169" name="Picture 97" descr="desktop_computer_stylized_mediu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170" name="Freeform 9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>
                  <a:gd name="txL" fmla="*/ 0 w 356"/>
                  <a:gd name="txT" fmla="*/ 0 h 368"/>
                  <a:gd name="txR" fmla="*/ 356 w 356"/>
                  <a:gd name="txB" fmla="*/ 368 h 368"/>
                </a:gdLst>
                <a:ahLst/>
                <a:cxnLst>
                  <a:cxn ang="0">
                    <a:pos x="0" y="0"/>
                  </a:cxn>
                  <a:cxn ang="0">
                    <a:pos x="58127" y="4362"/>
                  </a:cxn>
                  <a:cxn ang="0">
                    <a:pos x="68956" y="90881"/>
                  </a:cxn>
                  <a:cxn ang="0">
                    <a:pos x="15197" y="113658"/>
                  </a:cxn>
                  <a:cxn ang="0">
                    <a:pos x="0" y="0"/>
                  </a:cxn>
                </a:cxnLst>
                <a:rect l="txL" t="txT" r="txR" b="tx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  <p:pic>
        <p:nvPicPr>
          <p:cNvPr id="5127" name="Picture 1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76263" y="857250"/>
            <a:ext cx="45704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147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612775" y="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sz="4000" dirty="0"/>
              <a:t>Socket programming </a:t>
            </a:r>
            <a:endParaRPr lang="en-US" altLang="en-US" dirty="0"/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492125" y="1395413"/>
            <a:ext cx="8021638" cy="1533525"/>
          </a:xfrm>
          <a:ln/>
        </p:spPr>
        <p:txBody>
          <a:bodyPr vert="horz" wrap="square" lIns="91440" tIns="45720" rIns="91440" bIns="45720" anchor="t" anchorCtr="0"/>
          <a:p>
            <a:pPr marL="342900" lvl="1" indent="-342900">
              <a:buSzPct val="65000"/>
              <a:buNone/>
            </a:pPr>
            <a:r>
              <a:rPr lang="en-US" altLang="en-US" sz="2800" i="1" dirty="0">
                <a:solidFill>
                  <a:srgbClr val="22228B"/>
                </a:solidFill>
              </a:rPr>
              <a:t>Two socket types for two transport services:</a:t>
            </a:r>
            <a:endParaRPr lang="en-US" altLang="en-US" sz="2800" i="1" dirty="0">
              <a:solidFill>
                <a:srgbClr val="22228B"/>
              </a:solidFill>
            </a:endParaRPr>
          </a:p>
          <a:p>
            <a:pPr marL="342900" lvl="1" indent="-342900">
              <a:buSzPct val="65000"/>
            </a:pPr>
            <a:r>
              <a:rPr lang="en-US" altLang="en-US" sz="2800" i="1" dirty="0">
                <a:solidFill>
                  <a:srgbClr val="CC0000"/>
                </a:solidFill>
              </a:rPr>
              <a:t>UDP: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/>
              <a:t>unreliable datagram</a:t>
            </a:r>
            <a:endParaRPr lang="en-US" altLang="en-US" i="1" dirty="0">
              <a:solidFill>
                <a:srgbClr val="CC0000"/>
              </a:solidFill>
            </a:endParaRPr>
          </a:p>
          <a:p>
            <a:pPr marL="342900" lvl="1" indent="-342900">
              <a:buSzPct val="65000"/>
            </a:pPr>
            <a:r>
              <a:rPr lang="en-US" altLang="en-US" sz="2800" i="1" dirty="0">
                <a:solidFill>
                  <a:srgbClr val="CC0000"/>
                </a:solidFill>
              </a:rPr>
              <a:t>TCP:</a:t>
            </a:r>
            <a:r>
              <a:rPr lang="en-US" altLang="en-US" sz="2800" dirty="0"/>
              <a:t> reliable, byte stream-oriented </a:t>
            </a:r>
            <a:endParaRPr lang="en-US" altLang="en-US" sz="28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6150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6263" y="857250"/>
            <a:ext cx="45704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85750" y="2981325"/>
            <a:ext cx="8021638" cy="1533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1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ill Sans MT" pitchFamily="34" charset="0"/>
                <a:ea typeface="MS PGothic" charset="0"/>
                <a:cs typeface="+mn-cs"/>
              </a:rPr>
              <a:t>A</a:t>
            </a: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ill Sans MT" pitchFamily="34" charset="0"/>
                <a:ea typeface="MS PGothic" charset="0"/>
                <a:cs typeface="+mn-cs"/>
              </a:rPr>
              <a:t>pplication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ill Sans MT" pitchFamily="34" charset="0"/>
                <a:ea typeface="MS PGothic" charset="0"/>
                <a:cs typeface="+mn-cs"/>
              </a:rPr>
              <a:t> Example: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Gill Sans MT" pitchFamily="34" charset="0"/>
              <a:ea typeface="MS PGothic" charset="0"/>
              <a:cs typeface="+mn-cs"/>
            </a:endParaRPr>
          </a:p>
          <a:p>
            <a:pPr marL="514350" marR="0" indent="-514350" defTabSz="91440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kumimoji="0" lang="en-US" sz="2800" kern="0" cap="none" spc="0" normalizeH="0" baseline="0" noProof="0" dirty="0">
                <a:latin typeface="Gill Sans MT" pitchFamily="34" charset="0"/>
                <a:ea typeface="MS PGothic" pitchFamily="34" charset="-128"/>
                <a:cs typeface="MS PGothic" charset="0"/>
              </a:rPr>
              <a:t>Client reads a line of characters (data) from its keyboard and sends the data to the server.</a:t>
            </a:r>
            <a:endParaRPr kumimoji="0" lang="en-US" sz="2800" kern="0" cap="none" spc="0" normalizeH="0" baseline="0" noProof="0" dirty="0">
              <a:latin typeface="Gill Sans MT" pitchFamily="34" charset="0"/>
              <a:ea typeface="MS PGothic" pitchFamily="34" charset="-128"/>
              <a:cs typeface="MS PGothic" charset="0"/>
            </a:endParaRPr>
          </a:p>
          <a:p>
            <a:pPr marL="514350" marR="0" indent="-514350" defTabSz="91440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kumimoji="0" lang="en-US" sz="2800" kern="0" cap="none" spc="0" normalizeH="0" baseline="0" noProof="0" dirty="0">
                <a:latin typeface="Gill Sans MT" pitchFamily="34" charset="0"/>
                <a:ea typeface="MS PGothic" pitchFamily="34" charset="-128"/>
                <a:cs typeface="MS PGothic" charset="0"/>
              </a:rPr>
              <a:t>The server receives the data and converts characters to uppercase.</a:t>
            </a:r>
            <a:endParaRPr kumimoji="0" lang="en-US" sz="2800" kern="0" cap="none" spc="0" normalizeH="0" baseline="0" noProof="0" dirty="0">
              <a:latin typeface="Gill Sans MT" pitchFamily="34" charset="0"/>
              <a:ea typeface="MS PGothic" pitchFamily="34" charset="-128"/>
              <a:cs typeface="MS PGothic" charset="0"/>
            </a:endParaRPr>
          </a:p>
          <a:p>
            <a:pPr marL="514350" marR="0" indent="-514350" defTabSz="91440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kumimoji="0" lang="en-US" sz="2800" kern="0" cap="none" spc="0" normalizeH="0" baseline="0" noProof="0" dirty="0">
                <a:latin typeface="Gill Sans MT" pitchFamily="34" charset="0"/>
                <a:ea typeface="MS PGothic" pitchFamily="34" charset="-128"/>
                <a:cs typeface="MS PGothic" charset="0"/>
              </a:rPr>
              <a:t>The server sends the modified data to the client.</a:t>
            </a:r>
            <a:endParaRPr kumimoji="0" lang="en-US" sz="2800" kern="0" cap="none" spc="0" normalizeH="0" baseline="0" noProof="0" dirty="0">
              <a:latin typeface="Gill Sans MT" pitchFamily="34" charset="0"/>
              <a:ea typeface="MS PGothic" pitchFamily="34" charset="-128"/>
              <a:cs typeface="MS PGothic" charset="0"/>
            </a:endParaRPr>
          </a:p>
          <a:p>
            <a:pPr marL="514350" marR="0" indent="-514350" defTabSz="91440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kumimoji="0" lang="en-US" sz="2800" kern="0" cap="none" spc="0" normalizeH="0" baseline="0" noProof="0" dirty="0">
                <a:latin typeface="Gill Sans MT" pitchFamily="34" charset="0"/>
                <a:ea typeface="MS PGothic" pitchFamily="34" charset="-128"/>
                <a:cs typeface="MS PGothic" charset="0"/>
              </a:rPr>
              <a:t>The client receives the modified data and displays the line on its screen.</a:t>
            </a:r>
            <a:endParaRPr kumimoji="0" lang="en-US" sz="2800" kern="0" cap="none" spc="0" normalizeH="0" baseline="0" noProof="0" dirty="0">
              <a:latin typeface="Gill Sans MT" pitchFamily="34" charset="0"/>
              <a:ea typeface="MS PGothic" pitchFamily="34" charset="-128"/>
              <a:cs typeface="MS PGothic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171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172" name="Picture 1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36575" y="790575"/>
            <a:ext cx="6399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Rectangle 2"/>
          <p:cNvSpPr>
            <a:spLocks noGrp="1"/>
          </p:cNvSpPr>
          <p:nvPr>
            <p:ph type="title"/>
          </p:nvPr>
        </p:nvSpPr>
        <p:spPr>
          <a:xfrm>
            <a:off x="511175" y="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sz="4000" dirty="0"/>
              <a:t>Socket programming </a:t>
            </a:r>
            <a:r>
              <a:rPr lang="en-US" altLang="en-US" sz="4000" i="1" dirty="0">
                <a:solidFill>
                  <a:srgbClr val="CC0000"/>
                </a:solidFill>
              </a:rPr>
              <a:t>with UDP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7174" name="Rectangle 3"/>
          <p:cNvSpPr>
            <a:spLocks noGrp="1"/>
          </p:cNvSpPr>
          <p:nvPr>
            <p:ph sz="half" idx="1"/>
          </p:nvPr>
        </p:nvSpPr>
        <p:spPr>
          <a:xfrm>
            <a:off x="455613" y="1354138"/>
            <a:ext cx="7265987" cy="4648200"/>
          </a:xfrm>
          <a:ln/>
        </p:spPr>
        <p:txBody>
          <a:bodyPr vert="horz" wrap="square" lIns="91440" tIns="45720" rIns="91440" bIns="45720" anchor="t" anchorCtr="0"/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UDP: no </a:t>
            </a:r>
            <a:r>
              <a:rPr lang="ja-JP" altLang="en-US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connection</a:t>
            </a:r>
            <a:r>
              <a:rPr lang="ja-JP" altLang="en-US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 between client &amp; server</a:t>
            </a:r>
            <a:endParaRPr lang="en-US" altLang="ja-JP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no handshaking before sending data</a:t>
            </a:r>
            <a:endParaRPr lang="en-US" altLang="en-US" sz="24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sender explicitly attaches IP destination address and port # to each packet</a:t>
            </a:r>
            <a:endParaRPr lang="en-US" altLang="en-US" sz="24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rcvr extracts sender IP address and port# from received packet</a:t>
            </a:r>
            <a:endParaRPr lang="en-US" altLang="en-US" sz="24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UDP: transmitted data may be lost or received out-of-order</a:t>
            </a: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Application viewpoint:</a:t>
            </a: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</a:pP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UDP provides </a:t>
            </a:r>
            <a:r>
              <a:rPr lang="en-US" altLang="en-US" sz="2400" i="1" dirty="0">
                <a:latin typeface="Gill Sans MT" pitchFamily="34" charset="0"/>
                <a:ea typeface="MS PGothic" charset="0"/>
                <a:cs typeface="MS PGothic" charset="0"/>
              </a:rPr>
              <a:t>unreliable</a:t>
            </a:r>
            <a:r>
              <a:rPr lang="en-US" altLang="en-US" sz="2400" dirty="0">
                <a:latin typeface="Gill Sans MT" pitchFamily="34" charset="0"/>
                <a:ea typeface="MS PGothic" charset="0"/>
                <a:cs typeface="MS PGothic" charset="0"/>
              </a:rPr>
              <a:t> transfer  of groups of bytes (</a:t>
            </a:r>
            <a:r>
              <a:rPr lang="ja-JP" altLang="en-US" sz="2400" dirty="0">
                <a:latin typeface="Gill Sans MT" pitchFamily="34" charset="0"/>
                <a:ea typeface="MS PGothic" charset="0"/>
                <a:cs typeface="MS PGothic" charset="0"/>
              </a:rPr>
              <a:t>“</a:t>
            </a:r>
            <a:r>
              <a:rPr lang="en-US" altLang="ja-JP" sz="2400" dirty="0">
                <a:latin typeface="Gill Sans MT" pitchFamily="34" charset="0"/>
                <a:ea typeface="MS PGothic" charset="0"/>
                <a:cs typeface="MS PGothic" charset="0"/>
              </a:rPr>
              <a:t>datagrams</a:t>
            </a:r>
            <a:r>
              <a:rPr lang="ja-JP" altLang="en-US" sz="2400" dirty="0">
                <a:latin typeface="Gill Sans MT" pitchFamily="34" charset="0"/>
                <a:ea typeface="MS PGothic" charset="0"/>
                <a:cs typeface="MS PGothic" charset="0"/>
              </a:rPr>
              <a:t>”</a:t>
            </a:r>
            <a:r>
              <a:rPr lang="en-US" altLang="ja-JP" sz="2400" dirty="0">
                <a:latin typeface="Gill Sans MT" pitchFamily="34" charset="0"/>
                <a:ea typeface="MS PGothic" charset="0"/>
                <a:cs typeface="MS PGothic" charset="0"/>
              </a:rPr>
              <a:t>)  between client and server</a:t>
            </a:r>
            <a:endParaRPr lang="en-US" altLang="ja-JP" sz="24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7175" name="Rectangle 7"/>
          <p:cNvSpPr/>
          <p:nvPr/>
        </p:nvSpPr>
        <p:spPr>
          <a:xfrm>
            <a:off x="4995863" y="3198813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pPr>
              <a:buClr>
                <a:srgbClr val="3333CC"/>
              </a:buClr>
            </a:pPr>
            <a:endParaRPr lang="id-ID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88950" y="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sz="3600" dirty="0"/>
              <a:t>Client/server socket interaction: UDP</a:t>
            </a:r>
            <a:endParaRPr lang="en-US" alt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5510213" y="4081463"/>
            <a:ext cx="2211387" cy="2111375"/>
            <a:chOff x="3485" y="2550"/>
            <a:chExt cx="1393" cy="1330"/>
          </a:xfrm>
        </p:grpSpPr>
        <p:grpSp>
          <p:nvGrpSpPr>
            <p:cNvPr id="8219" name="Group 5"/>
            <p:cNvGrpSpPr/>
            <p:nvPr/>
          </p:nvGrpSpPr>
          <p:grpSpPr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8221" name="Text Box 6"/>
              <p:cNvSpPr txBox="1"/>
              <p:nvPr/>
            </p:nvSpPr>
            <p:spPr>
              <a:xfrm>
                <a:off x="3509" y="3473"/>
                <a:ext cx="900" cy="4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close</a:t>
                </a:r>
                <a:endPara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8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</a:t>
                </a:r>
                <a:r>
                  <a:rPr lang="en-US" altLang="en-US" sz="1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2" name="Line 7"/>
              <p:cNvSpPr/>
              <p:nvPr/>
            </p:nvSpPr>
            <p:spPr>
              <a:xfrm>
                <a:off x="3936" y="3318"/>
                <a:ext cx="0" cy="204"/>
              </a:xfrm>
              <a:prstGeom prst="line">
                <a:avLst/>
              </a:prstGeom>
              <a:ln w="2857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23" name="Text Box 8"/>
              <p:cNvSpPr txBox="1"/>
              <p:nvPr/>
            </p:nvSpPr>
            <p:spPr>
              <a:xfrm>
                <a:off x="3485" y="2964"/>
                <a:ext cx="1393" cy="4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read datagram from</a:t>
                </a:r>
                <a:endPara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8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en-US" sz="18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20" name="Line 9"/>
            <p:cNvSpPr/>
            <p:nvPr/>
          </p:nvSpPr>
          <p:spPr>
            <a:xfrm>
              <a:off x="3864" y="2550"/>
              <a:ext cx="0" cy="522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3000375" y="1333500"/>
            <a:ext cx="6203950" cy="2690813"/>
            <a:chOff x="1890" y="840"/>
            <a:chExt cx="3908" cy="1695"/>
          </a:xfrm>
        </p:grpSpPr>
        <p:grpSp>
          <p:nvGrpSpPr>
            <p:cNvPr id="8212" name="Group 11"/>
            <p:cNvGrpSpPr/>
            <p:nvPr/>
          </p:nvGrpSpPr>
          <p:grpSpPr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8217" name="Text Box 12"/>
              <p:cNvSpPr txBox="1"/>
              <p:nvPr/>
            </p:nvSpPr>
            <p:spPr>
              <a:xfrm>
                <a:off x="3241" y="1750"/>
                <a:ext cx="1021" cy="4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socket:</a:t>
                </a:r>
                <a:endPara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</a:pPr>
                <a:endPara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8" name="Text Box 13"/>
              <p:cNvSpPr txBox="1"/>
              <p:nvPr/>
            </p:nvSpPr>
            <p:spPr>
              <a:xfrm>
                <a:off x="3241" y="1944"/>
                <a:ext cx="2290" cy="4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>
                  <a:lnSpc>
                    <a:spcPts val="2000"/>
                  </a:lnSpc>
                </a:pPr>
                <a:r>
                  <a:rPr lang="en-US" altLang="en-US" sz="18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 =</a:t>
                </a:r>
                <a:endPara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en-US" sz="18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socket(AF_INET,SOCK_DGRAM)</a:t>
                </a:r>
                <a:endParaRPr lang="en-US" altLang="en-US" sz="18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13" name="Text Box 14"/>
            <p:cNvSpPr txBox="1"/>
            <p:nvPr/>
          </p:nvSpPr>
          <p:spPr>
            <a:xfrm>
              <a:off x="3570" y="840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  <a:buClrTx/>
                <a:buSzTx/>
                <a:buFontTx/>
              </a:pPr>
              <a:endParaRPr lang="id-ID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 Box 15"/>
            <p:cNvSpPr txBox="1"/>
            <p:nvPr/>
          </p:nvSpPr>
          <p:spPr>
            <a:xfrm>
              <a:off x="3389" y="1953"/>
              <a:ext cx="2409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Create datagram with server IP and</a:t>
              </a: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port=x; send datagram via</a:t>
              </a:r>
              <a:br>
                <a: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rPr>
              </a:br>
              <a:r>
                <a: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clientSocket</a:t>
              </a:r>
              <a:endParaRPr lang="en-US" altLang="en-US" sz="1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5" name="Line 16"/>
            <p:cNvSpPr/>
            <p:nvPr/>
          </p:nvSpPr>
          <p:spPr>
            <a:xfrm>
              <a:off x="3828" y="1830"/>
              <a:ext cx="0" cy="204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6" name="Line 17"/>
            <p:cNvSpPr/>
            <p:nvPr/>
          </p:nvSpPr>
          <p:spPr>
            <a:xfrm flipH="1">
              <a:off x="1890" y="2208"/>
              <a:ext cx="1518" cy="25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7" name="Text Box 18"/>
          <p:cNvSpPr txBox="1"/>
          <p:nvPr/>
        </p:nvSpPr>
        <p:spPr>
          <a:xfrm>
            <a:off x="820738" y="2187575"/>
            <a:ext cx="246221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create socket, port= x: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8" name="Text Box 19"/>
          <p:cNvSpPr txBox="1"/>
          <p:nvPr/>
        </p:nvSpPr>
        <p:spPr>
          <a:xfrm>
            <a:off x="833438" y="2482850"/>
            <a:ext cx="3635375" cy="6635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ts val="2000"/>
              </a:lnSpc>
            </a:pP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serverSocket =</a:t>
            </a:r>
            <a:endParaRPr lang="en-US" altLang="en-US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socket(AF_INET,SOCK_DGRAM)</a:t>
            </a:r>
            <a:endParaRPr lang="en-US" altLang="en-US" sz="18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1316038" y="3146425"/>
            <a:ext cx="2211387" cy="1122363"/>
            <a:chOff x="885" y="1982"/>
            <a:chExt cx="1393" cy="707"/>
          </a:xfrm>
        </p:grpSpPr>
        <p:sp>
          <p:nvSpPr>
            <p:cNvPr id="8210" name="Line 21"/>
            <p:cNvSpPr/>
            <p:nvPr/>
          </p:nvSpPr>
          <p:spPr>
            <a:xfrm>
              <a:off x="1276" y="1982"/>
              <a:ext cx="0" cy="366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1" name="Text Box 22"/>
            <p:cNvSpPr txBox="1"/>
            <p:nvPr/>
          </p:nvSpPr>
          <p:spPr>
            <a:xfrm>
              <a:off x="885" y="2282"/>
              <a:ext cx="1393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read datagram from</a:t>
              </a: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serverSocke</a:t>
              </a:r>
              <a:r>
                <a: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endPara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1338263" y="4295775"/>
            <a:ext cx="3973512" cy="1660525"/>
            <a:chOff x="899" y="2720"/>
            <a:chExt cx="2503" cy="1046"/>
          </a:xfrm>
        </p:grpSpPr>
        <p:sp>
          <p:nvSpPr>
            <p:cNvPr id="8207" name="Text Box 24"/>
            <p:cNvSpPr txBox="1"/>
            <p:nvPr/>
          </p:nvSpPr>
          <p:spPr>
            <a:xfrm>
              <a:off x="899" y="2835"/>
              <a:ext cx="1062" cy="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serverSocket</a:t>
              </a:r>
              <a:endPara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specifying </a:t>
              </a:r>
              <a:b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client address,</a:t>
              </a: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port number</a:t>
              </a:r>
              <a:endPara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8" name="Line 25"/>
            <p:cNvSpPr/>
            <p:nvPr/>
          </p:nvSpPr>
          <p:spPr>
            <a:xfrm>
              <a:off x="1302" y="2720"/>
              <a:ext cx="0" cy="198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9" name="Line 26"/>
            <p:cNvSpPr/>
            <p:nvPr/>
          </p:nvSpPr>
          <p:spPr>
            <a:xfrm>
              <a:off x="1866" y="2970"/>
              <a:ext cx="1536" cy="18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201" name="Footer Placeholder 2"/>
          <p:cNvSpPr txBox="1">
            <a:spLocks noGrp="1"/>
          </p:cNvSpPr>
          <p:nvPr/>
        </p:nvSpPr>
        <p:spPr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 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02" name="Picture 3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9125" y="782638"/>
            <a:ext cx="73136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3" name="Text Box 22"/>
          <p:cNvSpPr txBox="1"/>
          <p:nvPr/>
        </p:nvSpPr>
        <p:spPr>
          <a:xfrm>
            <a:off x="647700" y="1304925"/>
            <a:ext cx="368617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  <a:buClrTx/>
              <a:buSzTx/>
              <a:buFontTx/>
            </a:pPr>
            <a:r>
              <a:rPr lang="en-US" altLang="en-US" sz="2800" dirty="0">
                <a:solidFill>
                  <a:srgbClr val="000000"/>
                </a:solidFill>
                <a:latin typeface="Gill Sans MT" pitchFamily="34" charset="0"/>
              </a:rPr>
              <a:t>server</a:t>
            </a: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 (running</a:t>
            </a:r>
            <a:r>
              <a:rPr lang="en-US" altLang="en-US" dirty="0">
                <a:solidFill>
                  <a:srgbClr val="000000"/>
                </a:solidFill>
                <a:latin typeface="Gill Sans MT" pitchFamily="34" charset="0"/>
              </a:rPr>
              <a:t> on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 serverIP</a:t>
            </a: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)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204" name="Text Box 23"/>
          <p:cNvSpPr txBox="1"/>
          <p:nvPr/>
        </p:nvSpPr>
        <p:spPr>
          <a:xfrm>
            <a:off x="5411788" y="1301750"/>
            <a:ext cx="962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  <a:buClrTx/>
              <a:buSzTx/>
              <a:buFontTx/>
            </a:pPr>
            <a:r>
              <a:rPr lang="en-US" altLang="en-US" sz="2800" dirty="0">
                <a:solidFill>
                  <a:srgbClr val="000000"/>
                </a:solidFill>
                <a:latin typeface="Gill Sans MT" pitchFamily="34" charset="0"/>
              </a:rPr>
              <a:t>client</a:t>
            </a:r>
            <a:endParaRPr lang="en-US" altLang="en-US" sz="28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205" name="Line 35"/>
          <p:cNvSpPr/>
          <p:nvPr/>
        </p:nvSpPr>
        <p:spPr>
          <a:xfrm>
            <a:off x="804863" y="1755775"/>
            <a:ext cx="3341687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6" name="Line 36"/>
          <p:cNvSpPr/>
          <p:nvPr/>
        </p:nvSpPr>
        <p:spPr>
          <a:xfrm>
            <a:off x="5545138" y="1766888"/>
            <a:ext cx="676275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19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20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3600" dirty="0">
                <a:solidFill>
                  <a:srgbClr val="000099"/>
                </a:solidFill>
                <a:latin typeface="Gill Sans MT" pitchFamily="34" charset="0"/>
              </a:rPr>
              <a:t>Example app: UDP client</a:t>
            </a:r>
            <a:endParaRPr lang="en-US" alt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9221" name="TextBox 1"/>
          <p:cNvSpPr txBox="1"/>
          <p:nvPr/>
        </p:nvSpPr>
        <p:spPr>
          <a:xfrm>
            <a:off x="2705100" y="1651000"/>
            <a:ext cx="6165850" cy="4657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from socket import *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serverName = ‘hostname’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serverPort = 12000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 = socket(AF_INET, SOCK_DGRAM)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endParaRPr lang="id-ID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message = raw_input(’Input lowercase sentence:’)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clientSocket.sendto</a:t>
            </a:r>
            <a:r>
              <a:rPr lang="en-US" altLang="en-US" sz="1800" dirty="0">
                <a:latin typeface="Arial" panose="020B0604020202020204" pitchFamily="34" charset="0"/>
              </a:rPr>
              <a:t>(message,(serverName, serverPort))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modifiedMessage, serverAddress = 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                                   clientSocket.recvfrom(2048)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print modifiedMessage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clientSocket.close()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222" name="TextBox 2"/>
          <p:cNvSpPr txBox="1"/>
          <p:nvPr/>
        </p:nvSpPr>
        <p:spPr>
          <a:xfrm>
            <a:off x="2717800" y="1168400"/>
            <a:ext cx="27416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UDPClient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228600" y="1606550"/>
            <a:ext cx="2451100" cy="546100"/>
            <a:chOff x="228727" y="1605758"/>
            <a:chExt cx="2450973" cy="547500"/>
          </a:xfrm>
        </p:grpSpPr>
        <p:sp>
          <p:nvSpPr>
            <p:cNvPr id="9241" name="TextBox 3"/>
            <p:cNvSpPr txBox="1"/>
            <p:nvPr/>
          </p:nvSpPr>
          <p:spPr>
            <a:xfrm>
              <a:off x="228727" y="1605758"/>
              <a:ext cx="2057612" cy="54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include Python’s socket 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library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42" name="Straight Connector 10"/>
            <p:cNvCxnSpPr/>
            <p:nvPr/>
          </p:nvCxnSpPr>
          <p:spPr>
            <a:xfrm flipV="1">
              <a:off x="952522" y="1930400"/>
              <a:ext cx="1727178" cy="813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190500" y="2917825"/>
            <a:ext cx="2587625" cy="523875"/>
            <a:chOff x="189714" y="2918150"/>
            <a:chExt cx="2587958" cy="523220"/>
          </a:xfrm>
        </p:grpSpPr>
        <p:sp>
          <p:nvSpPr>
            <p:cNvPr id="9239" name="TextBox 31"/>
            <p:cNvSpPr txBox="1"/>
            <p:nvPr/>
          </p:nvSpPr>
          <p:spPr>
            <a:xfrm>
              <a:off x="189714" y="2918150"/>
              <a:ext cx="22718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 UDP socket for server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40" name="Straight Connector 32"/>
            <p:cNvCxnSpPr/>
            <p:nvPr/>
          </p:nvCxnSpPr>
          <p:spPr>
            <a:xfrm>
              <a:off x="2050143" y="3165929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4" name="Group 48"/>
          <p:cNvGrpSpPr/>
          <p:nvPr/>
        </p:nvGrpSpPr>
        <p:grpSpPr>
          <a:xfrm>
            <a:off x="215900" y="3530600"/>
            <a:ext cx="2505075" cy="547688"/>
            <a:chOff x="215900" y="3530600"/>
            <a:chExt cx="2505529" cy="547500"/>
          </a:xfrm>
        </p:grpSpPr>
        <p:sp>
          <p:nvSpPr>
            <p:cNvPr id="9237" name="TextBox 34"/>
            <p:cNvSpPr txBox="1"/>
            <p:nvPr/>
          </p:nvSpPr>
          <p:spPr>
            <a:xfrm>
              <a:off x="215900" y="3530600"/>
              <a:ext cx="1621833" cy="54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get user keyboard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input 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38" name="Straight Connector 35"/>
            <p:cNvCxnSpPr/>
            <p:nvPr/>
          </p:nvCxnSpPr>
          <p:spPr>
            <a:xfrm flipV="1">
              <a:off x="762000" y="3968752"/>
              <a:ext cx="1959429" cy="4534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5" name="Group 49"/>
          <p:cNvGrpSpPr/>
          <p:nvPr/>
        </p:nvGrpSpPr>
        <p:grpSpPr>
          <a:xfrm>
            <a:off x="166688" y="4064000"/>
            <a:ext cx="2568575" cy="523875"/>
            <a:chOff x="166472" y="4064002"/>
            <a:chExt cx="2568858" cy="522566"/>
          </a:xfrm>
        </p:grpSpPr>
        <p:sp>
          <p:nvSpPr>
            <p:cNvPr id="9235" name="TextBox 36"/>
            <p:cNvSpPr txBox="1"/>
            <p:nvPr/>
          </p:nvSpPr>
          <p:spPr>
            <a:xfrm>
              <a:off x="166472" y="4064002"/>
              <a:ext cx="2349500" cy="5225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Attach server name, port to message; send into socket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36" name="Straight Connector 39"/>
            <p:cNvCxnSpPr/>
            <p:nvPr/>
          </p:nvCxnSpPr>
          <p:spPr>
            <a:xfrm>
              <a:off x="2069589" y="4443249"/>
              <a:ext cx="665741" cy="0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6" name="Group 55"/>
          <p:cNvGrpSpPr/>
          <p:nvPr/>
        </p:nvGrpSpPr>
        <p:grpSpPr>
          <a:xfrm>
            <a:off x="214313" y="5472113"/>
            <a:ext cx="2511425" cy="523875"/>
            <a:chOff x="214386" y="5472277"/>
            <a:chExt cx="2511708" cy="523220"/>
          </a:xfrm>
        </p:grpSpPr>
        <p:sp>
          <p:nvSpPr>
            <p:cNvPr id="9233" name="TextBox 61"/>
            <p:cNvSpPr txBox="1"/>
            <p:nvPr/>
          </p:nvSpPr>
          <p:spPr>
            <a:xfrm>
              <a:off x="214386" y="5472277"/>
              <a:ext cx="234950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print out received string and close socket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34" name="Straight Connector 62"/>
            <p:cNvCxnSpPr/>
            <p:nvPr/>
          </p:nvCxnSpPr>
          <p:spPr>
            <a:xfrm>
              <a:off x="2230329" y="5657589"/>
              <a:ext cx="495765" cy="242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7" name="Group 54"/>
          <p:cNvGrpSpPr/>
          <p:nvPr/>
        </p:nvGrpSpPr>
        <p:grpSpPr>
          <a:xfrm>
            <a:off x="-157162" y="4530725"/>
            <a:ext cx="2900362" cy="677863"/>
            <a:chOff x="-157119" y="4530536"/>
            <a:chExt cx="2900123" cy="678317"/>
          </a:xfrm>
        </p:grpSpPr>
        <p:sp>
          <p:nvSpPr>
            <p:cNvPr id="9230" name="TextBox 56"/>
            <p:cNvSpPr txBox="1"/>
            <p:nvPr/>
          </p:nvSpPr>
          <p:spPr>
            <a:xfrm>
              <a:off x="192835" y="4642544"/>
              <a:ext cx="2349500" cy="5663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read reply characters from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socket into string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9231" name="Straight Connector 59"/>
            <p:cNvCxnSpPr/>
            <p:nvPr/>
          </p:nvCxnSpPr>
          <p:spPr>
            <a:xfrm flipV="1">
              <a:off x="2415586" y="4830837"/>
              <a:ext cx="327418" cy="41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2" name="TextBox 53"/>
            <p:cNvSpPr txBox="1"/>
            <p:nvPr/>
          </p:nvSpPr>
          <p:spPr>
            <a:xfrm>
              <a:off x="-157119" y="4530536"/>
              <a:ext cx="18466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endParaRPr lang="id-ID" alt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9229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6263" y="8080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2"/>
          <p:cNvSpPr txBox="1"/>
          <p:nvPr/>
        </p:nvSpPr>
        <p:spPr>
          <a:xfrm>
            <a:off x="6599555" y="250825"/>
            <a:ext cx="245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version 2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3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4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en-US" sz="3600" dirty="0">
                <a:solidFill>
                  <a:srgbClr val="000099"/>
                </a:solidFill>
                <a:latin typeface="Gill Sans MT" pitchFamily="34" charset="0"/>
              </a:rPr>
              <a:t>Example app: UDP server</a:t>
            </a:r>
            <a:endParaRPr lang="en-US" alt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0245" name="TextBox 1"/>
          <p:cNvSpPr txBox="1"/>
          <p:nvPr/>
        </p:nvSpPr>
        <p:spPr>
          <a:xfrm>
            <a:off x="2717800" y="1651000"/>
            <a:ext cx="6143625" cy="3638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from socket import *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serverPort = 12000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serverSocket = socket(AF_INET, SOCK_DGRAM)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serverSocket.bind((</a:t>
            </a:r>
            <a:r>
              <a:rPr lang="fr-FR" altLang="en-US" dirty="0">
                <a:latin typeface="Arial" panose="020B0604020202020204" pitchFamily="34" charset="0"/>
              </a:rPr>
              <a:t>''</a:t>
            </a:r>
            <a:r>
              <a:rPr lang="en-US" altLang="en-US" dirty="0">
                <a:latin typeface="Arial" panose="020B0604020202020204" pitchFamily="34" charset="0"/>
              </a:rPr>
              <a:t>, serverPort))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print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i="1" dirty="0">
                <a:latin typeface="Arial" panose="020B0604020202020204" pitchFamily="34" charset="0"/>
              </a:rPr>
              <a:t>The server is ready to receive</a:t>
            </a:r>
            <a:r>
              <a:rPr lang="en-US" altLang="en-US" dirty="0">
                <a:latin typeface="Arial" panose="020B0604020202020204" pitchFamily="34" charset="0"/>
              </a:rPr>
              <a:t>”</a:t>
            </a:r>
            <a:endParaRPr lang="en-US" altLang="ja-JP" dirty="0">
              <a:latin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while 1: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    message, clientAddress = serverSocket.recvfrom(2048)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    modifiedMessage = message.upper()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    serverSocket.sendto(modifiedMessage, clientAddress)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0246" name="TextBox 2"/>
          <p:cNvSpPr txBox="1"/>
          <p:nvPr/>
        </p:nvSpPr>
        <p:spPr>
          <a:xfrm>
            <a:off x="2717800" y="1168400"/>
            <a:ext cx="2860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UDPServer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65100" y="2554288"/>
            <a:ext cx="2587625" cy="307975"/>
            <a:chOff x="164314" y="2554972"/>
            <a:chExt cx="2587958" cy="307777"/>
          </a:xfrm>
        </p:grpSpPr>
        <p:sp>
          <p:nvSpPr>
            <p:cNvPr id="10261" name="TextBox 31"/>
            <p:cNvSpPr txBox="1"/>
            <p:nvPr/>
          </p:nvSpPr>
          <p:spPr>
            <a:xfrm>
              <a:off x="164314" y="2554972"/>
              <a:ext cx="255908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 UDP socket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0262" name="Straight Connector 32"/>
            <p:cNvCxnSpPr/>
            <p:nvPr/>
          </p:nvCxnSpPr>
          <p:spPr>
            <a:xfrm>
              <a:off x="1822045" y="2748411"/>
              <a:ext cx="930227" cy="113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3" name="Group 14"/>
          <p:cNvGrpSpPr/>
          <p:nvPr/>
        </p:nvGrpSpPr>
        <p:grpSpPr>
          <a:xfrm>
            <a:off x="169863" y="2884488"/>
            <a:ext cx="2540000" cy="523875"/>
            <a:chOff x="169076" y="2884812"/>
            <a:chExt cx="2541127" cy="523220"/>
          </a:xfrm>
        </p:grpSpPr>
        <p:sp>
          <p:nvSpPr>
            <p:cNvPr id="10259" name="TextBox 26"/>
            <p:cNvSpPr txBox="1"/>
            <p:nvPr/>
          </p:nvSpPr>
          <p:spPr>
            <a:xfrm>
              <a:off x="169076" y="2884812"/>
              <a:ext cx="22718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bind socket to local port number 12000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0260" name="Straight Connector 30"/>
            <p:cNvCxnSpPr/>
            <p:nvPr/>
          </p:nvCxnSpPr>
          <p:spPr>
            <a:xfrm>
              <a:off x="1982674" y="3169104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4" name="Group 15"/>
          <p:cNvGrpSpPr/>
          <p:nvPr/>
        </p:nvGrpSpPr>
        <p:grpSpPr>
          <a:xfrm>
            <a:off x="182563" y="3789363"/>
            <a:ext cx="2527300" cy="298450"/>
            <a:chOff x="182564" y="3788573"/>
            <a:chExt cx="2528092" cy="299227"/>
          </a:xfrm>
        </p:grpSpPr>
        <p:sp>
          <p:nvSpPr>
            <p:cNvPr id="10257" name="TextBox 34"/>
            <p:cNvSpPr txBox="1"/>
            <p:nvPr/>
          </p:nvSpPr>
          <p:spPr>
            <a:xfrm>
              <a:off x="182564" y="3788573"/>
              <a:ext cx="1194763" cy="2992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loop forever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0258" name="Straight Connector 35"/>
            <p:cNvCxnSpPr/>
            <p:nvPr/>
          </p:nvCxnSpPr>
          <p:spPr>
            <a:xfrm flipV="1">
              <a:off x="1266031" y="3964781"/>
              <a:ext cx="1444625" cy="396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5" name="Group 17"/>
          <p:cNvGrpSpPr/>
          <p:nvPr/>
        </p:nvGrpSpPr>
        <p:grpSpPr>
          <a:xfrm>
            <a:off x="176213" y="4151313"/>
            <a:ext cx="2743200" cy="708025"/>
            <a:chOff x="176621" y="4151971"/>
            <a:chExt cx="2743174" cy="707869"/>
          </a:xfrm>
        </p:grpSpPr>
        <p:sp>
          <p:nvSpPr>
            <p:cNvPr id="10255" name="TextBox 36"/>
            <p:cNvSpPr txBox="1"/>
            <p:nvPr/>
          </p:nvSpPr>
          <p:spPr>
            <a:xfrm>
              <a:off x="176621" y="4151971"/>
              <a:ext cx="2349500" cy="7078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Read from UDP socket into message, getting client’s address (client IP and port)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0256" name="Straight Connector 39"/>
            <p:cNvCxnSpPr/>
            <p:nvPr/>
          </p:nvCxnSpPr>
          <p:spPr>
            <a:xfrm flipV="1">
              <a:off x="1981317" y="4399595"/>
              <a:ext cx="938478" cy="126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6" name="Group 18"/>
          <p:cNvGrpSpPr/>
          <p:nvPr/>
        </p:nvGrpSpPr>
        <p:grpSpPr>
          <a:xfrm>
            <a:off x="312738" y="4948238"/>
            <a:ext cx="2695575" cy="523875"/>
            <a:chOff x="212916" y="4997129"/>
            <a:chExt cx="2696483" cy="523220"/>
          </a:xfrm>
        </p:grpSpPr>
        <p:sp>
          <p:nvSpPr>
            <p:cNvPr id="10253" name="TextBox 61"/>
            <p:cNvSpPr txBox="1"/>
            <p:nvPr/>
          </p:nvSpPr>
          <p:spPr>
            <a:xfrm>
              <a:off x="212916" y="4997129"/>
              <a:ext cx="234950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send upper case string back to this client</a:t>
              </a:r>
              <a:endParaRPr lang="en-US" altLang="en-US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0254" name="Straight Connector 62"/>
            <p:cNvCxnSpPr/>
            <p:nvPr/>
          </p:nvCxnSpPr>
          <p:spPr>
            <a:xfrm>
              <a:off x="2147293" y="5106673"/>
              <a:ext cx="762106" cy="120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pic>
        <p:nvPicPr>
          <p:cNvPr id="10252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7826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2"/>
          <p:cNvSpPr txBox="1"/>
          <p:nvPr/>
        </p:nvSpPr>
        <p:spPr>
          <a:xfrm>
            <a:off x="6599555" y="250825"/>
            <a:ext cx="2453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version 2</a:t>
            </a:r>
            <a:endParaRPr lang="en-US" altLang="en-US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267" name="Rectangle 8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  <a:buClrTx/>
              <a:buSzTx/>
              <a:buFontTx/>
            </a:pPr>
            <a:r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Tahoma" pitchFamily="34" charset="0"/>
              </a:rPr>
            </a:fld>
            <a:endParaRPr lang="en-US" altLang="en-US" sz="1200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1268" name="Picture 1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47688" y="86836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xfrm>
            <a:off x="423863" y="196850"/>
            <a:ext cx="7772400" cy="903288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sz="4000" dirty="0"/>
              <a:t>Socket programming </a:t>
            </a:r>
            <a:r>
              <a:rPr lang="en-US" altLang="en-US" sz="4000" i="1" dirty="0">
                <a:solidFill>
                  <a:srgbClr val="CC0000"/>
                </a:solidFill>
              </a:rPr>
              <a:t>with TCP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1270" name="Rectangle 3"/>
          <p:cNvSpPr>
            <a:spLocks noGrp="1"/>
          </p:cNvSpPr>
          <p:nvPr>
            <p:ph sz="half" idx="1"/>
          </p:nvPr>
        </p:nvSpPr>
        <p:spPr>
          <a:xfrm>
            <a:off x="514350" y="1352550"/>
            <a:ext cx="3810000" cy="4648200"/>
          </a:xfrm>
          <a:ln/>
        </p:spPr>
        <p:txBody>
          <a:bodyPr vert="horz" wrap="square" lIns="91440" tIns="45720" rIns="91440" bIns="45720" anchor="t" anchorCtr="0"/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client must contact server</a:t>
            </a:r>
            <a:endParaRPr lang="en-US" altLang="en-US" sz="2400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200" dirty="0">
                <a:latin typeface="Gill Sans MT" pitchFamily="34" charset="0"/>
                <a:ea typeface="MS PGothic" charset="0"/>
                <a:cs typeface="MS PGothic" charset="0"/>
              </a:rPr>
              <a:t>server process must first be running</a:t>
            </a:r>
            <a:endParaRPr lang="en-US" altLang="en-US" sz="22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200" dirty="0">
                <a:latin typeface="Gill Sans MT" pitchFamily="34" charset="0"/>
                <a:ea typeface="MS PGothic" charset="0"/>
                <a:cs typeface="MS PGothic" charset="0"/>
              </a:rPr>
              <a:t>server must have created socket (door) that welcomes client</a:t>
            </a:r>
            <a:r>
              <a:rPr lang="ja-JP" altLang="en-US" sz="2200" dirty="0">
                <a:latin typeface="Gill Sans MT" pitchFamily="34" charset="0"/>
                <a:ea typeface="MS PGothic" charset="0"/>
                <a:cs typeface="MS PGothic" charset="0"/>
              </a:rPr>
              <a:t>’</a:t>
            </a:r>
            <a:r>
              <a:rPr lang="en-US" altLang="ja-JP" sz="2200" dirty="0">
                <a:latin typeface="Gill Sans MT" pitchFamily="34" charset="0"/>
                <a:ea typeface="MS PGothic" charset="0"/>
                <a:cs typeface="MS PGothic" charset="0"/>
              </a:rPr>
              <a:t>s contact</a:t>
            </a:r>
            <a:endParaRPr lang="en-US" altLang="ja-JP" sz="22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client contacts server by:</a:t>
            </a:r>
            <a:endParaRPr lang="en-US" altLang="en-US" sz="2400" dirty="0">
              <a:solidFill>
                <a:srgbClr val="CC0000"/>
              </a:solidFill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200" dirty="0">
                <a:latin typeface="Gill Sans MT" pitchFamily="34" charset="0"/>
                <a:ea typeface="MS PGothic" charset="0"/>
                <a:cs typeface="MS PGothic" charset="0"/>
              </a:rPr>
              <a:t>Creating TCP socket, specifying IP address, port number of server process</a:t>
            </a:r>
            <a:endParaRPr lang="en-US" altLang="en-US" sz="22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r>
              <a:rPr lang="en-US" altLang="en-US" sz="2200" i="1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when client creates socket:</a:t>
            </a:r>
            <a:r>
              <a:rPr lang="en-US" altLang="en-US" sz="2200" dirty="0">
                <a:latin typeface="Gill Sans MT" pitchFamily="34" charset="0"/>
                <a:ea typeface="MS PGothic" charset="0"/>
                <a:cs typeface="MS PGothic" charset="0"/>
              </a:rPr>
              <a:t> client TCP establishes connection to server TCP</a:t>
            </a:r>
            <a:endParaRPr lang="en-US" altLang="en-US" sz="22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>
              <a:buSzPct val="65000"/>
            </a:pPr>
            <a:endParaRPr lang="en-US" altLang="en-US" sz="2000" dirty="0">
              <a:latin typeface="Gill Sans MT" pitchFamily="34" charset="0"/>
              <a:ea typeface="MS PGothic" charset="0"/>
              <a:cs typeface="MS PGothic" charset="0"/>
            </a:endParaRPr>
          </a:p>
        </p:txBody>
      </p:sp>
      <p:sp>
        <p:nvSpPr>
          <p:cNvPr id="11271" name="Rectangle 4"/>
          <p:cNvSpPr>
            <a:spLocks noGrp="1"/>
          </p:cNvSpPr>
          <p:nvPr>
            <p:ph sz="half" idx="2"/>
          </p:nvPr>
        </p:nvSpPr>
        <p:spPr>
          <a:xfrm>
            <a:off x="4495800" y="1390650"/>
            <a:ext cx="3962400" cy="3000375"/>
          </a:xfrm>
          <a:ln/>
        </p:spPr>
        <p:txBody>
          <a:bodyPr vert="horz" wrap="square" lIns="91440" tIns="45720" rIns="91440" bIns="45720" anchor="t" anchorCtr="0"/>
          <a:p>
            <a:pPr>
              <a:buSzPct val="65000"/>
            </a:pPr>
            <a:r>
              <a:rPr lang="en-US" altLang="en-US" sz="2200" dirty="0">
                <a:latin typeface="Gill Sans MT" pitchFamily="34" charset="0"/>
                <a:ea typeface="MS PGothic" charset="0"/>
                <a:cs typeface="MS PGothic" charset="0"/>
              </a:rPr>
              <a:t>when contacted by client, </a:t>
            </a:r>
            <a:r>
              <a:rPr lang="en-US" altLang="en-US" sz="2200" i="1" dirty="0">
                <a:solidFill>
                  <a:srgbClr val="CC0000"/>
                </a:solidFill>
                <a:latin typeface="Gill Sans MT" pitchFamily="34" charset="0"/>
                <a:ea typeface="MS PGothic" charset="0"/>
                <a:cs typeface="MS PGothic" charset="0"/>
              </a:rPr>
              <a:t>server TCP creates new socket</a:t>
            </a:r>
            <a:r>
              <a:rPr lang="en-US" altLang="en-US" sz="2200" dirty="0">
                <a:latin typeface="Gill Sans MT" pitchFamily="34" charset="0"/>
                <a:ea typeface="MS PGothic" charset="0"/>
                <a:cs typeface="MS PGothic" charset="0"/>
              </a:rPr>
              <a:t> for server process to communicate with that particular client</a:t>
            </a:r>
            <a:endParaRPr lang="en-US" altLang="en-US" sz="2200" dirty="0">
              <a:latin typeface="Gill Sans MT" pitchFamily="34" charset="0"/>
              <a:ea typeface="MS PGothic" charset="0"/>
              <a:cs typeface="MS PGothic" charset="0"/>
            </a:endParaRPr>
          </a:p>
          <a:p>
            <a:pPr lvl="1"/>
            <a:r>
              <a:rPr lang="en-US" altLang="en-US" sz="2200" dirty="0">
                <a:latin typeface="Gill Sans MT" pitchFamily="34" charset="0"/>
                <a:ea typeface="MS PGothic" charset="0"/>
              </a:rPr>
              <a:t>allows server to talk with multiple clients</a:t>
            </a:r>
            <a:endParaRPr lang="en-US" altLang="en-US" sz="2200" dirty="0">
              <a:latin typeface="Gill Sans MT" pitchFamily="34" charset="0"/>
              <a:ea typeface="MS PGothic" charset="0"/>
            </a:endParaRPr>
          </a:p>
          <a:p>
            <a:pPr lvl="1"/>
            <a:r>
              <a:rPr lang="en-US" altLang="en-US" sz="2200" dirty="0">
                <a:latin typeface="Gill Sans MT" pitchFamily="34" charset="0"/>
                <a:ea typeface="MS PGothic" charset="0"/>
              </a:rPr>
              <a:t>source port numbers used to distinguish clients (more in Chap 3)</a:t>
            </a:r>
            <a:endParaRPr lang="en-US" altLang="en-US" sz="2200" i="1" dirty="0">
              <a:latin typeface="Gill Sans MT" pitchFamily="34" charset="0"/>
              <a:ea typeface="MS PGothic" charset="0"/>
            </a:endParaRPr>
          </a:p>
        </p:txBody>
      </p:sp>
      <p:sp>
        <p:nvSpPr>
          <p:cNvPr id="11272" name="Text Box 6"/>
          <p:cNvSpPr txBox="1"/>
          <p:nvPr/>
        </p:nvSpPr>
        <p:spPr>
          <a:xfrm>
            <a:off x="4733925" y="4964113"/>
            <a:ext cx="4043363" cy="10255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en-US" sz="2400" dirty="0">
                <a:solidFill>
                  <a:srgbClr val="000099"/>
                </a:solidFill>
                <a:latin typeface="Gill Sans MT" pitchFamily="34" charset="0"/>
              </a:rPr>
              <a:t>TCP provides reliable, in-order</a:t>
            </a:r>
            <a:endParaRPr lang="en-US" altLang="en-US" sz="2400" dirty="0">
              <a:solidFill>
                <a:srgbClr val="000099"/>
              </a:solidFill>
              <a:latin typeface="Gill Sans MT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en-US" sz="2400" dirty="0">
                <a:solidFill>
                  <a:srgbClr val="000099"/>
                </a:solidFill>
                <a:latin typeface="Gill Sans MT" pitchFamily="34" charset="0"/>
              </a:rPr>
              <a:t>byte-stream transfer (</a:t>
            </a:r>
            <a:r>
              <a:rPr lang="ja-JP" altLang="en-US" sz="2400" dirty="0">
                <a:solidFill>
                  <a:srgbClr val="000099"/>
                </a:solidFill>
                <a:latin typeface="Gill Sans MT" pitchFamily="34" charset="0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pitchFamily="34" charset="0"/>
              </a:rPr>
              <a:t>pipe</a:t>
            </a:r>
            <a:r>
              <a:rPr lang="ja-JP" altLang="en-US" sz="2400" dirty="0">
                <a:solidFill>
                  <a:srgbClr val="000099"/>
                </a:solidFill>
                <a:latin typeface="Gill Sans MT" pitchFamily="34" charset="0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pitchFamily="34" charset="0"/>
              </a:rPr>
              <a:t>) </a:t>
            </a:r>
            <a:endParaRPr lang="en-US" altLang="ja-JP" sz="2400" dirty="0">
              <a:solidFill>
                <a:srgbClr val="000099"/>
              </a:solidFill>
              <a:latin typeface="Gill Sans MT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en-US" sz="2400" dirty="0">
                <a:solidFill>
                  <a:srgbClr val="000099"/>
                </a:solidFill>
                <a:latin typeface="Gill Sans MT" pitchFamily="34" charset="0"/>
              </a:rPr>
              <a:t>between client and server</a:t>
            </a:r>
            <a:endParaRPr lang="en-US" altLang="en-US" sz="2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grpSp>
        <p:nvGrpSpPr>
          <p:cNvPr id="11273" name="Group 8"/>
          <p:cNvGrpSpPr/>
          <p:nvPr/>
        </p:nvGrpSpPr>
        <p:grpSpPr>
          <a:xfrm>
            <a:off x="4605338" y="4521200"/>
            <a:ext cx="2862262" cy="460375"/>
            <a:chOff x="-9" y="3823"/>
            <a:chExt cx="1803" cy="290"/>
          </a:xfrm>
        </p:grpSpPr>
        <p:sp>
          <p:nvSpPr>
            <p:cNvPr id="11274" name="Rectangle 9"/>
            <p:cNvSpPr/>
            <p:nvPr/>
          </p:nvSpPr>
          <p:spPr>
            <a:xfrm>
              <a:off x="96" y="3825"/>
              <a:ext cx="1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>
              <a:spAutoFit/>
            </a:bodyPr>
            <a:p>
              <a:pPr>
                <a:buClr>
                  <a:srgbClr val="3333CC"/>
                </a:buClr>
              </a:pPr>
              <a:endParaRPr lang="id-ID" altLang="en-US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75" name="Text Box 10"/>
            <p:cNvSpPr txBox="1"/>
            <p:nvPr/>
          </p:nvSpPr>
          <p:spPr>
            <a:xfrm>
              <a:off x="-9" y="3823"/>
              <a:ext cx="18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0"/>
                </a:spcBef>
                <a:buClrTx/>
                <a:buSzTx/>
                <a:buFontTx/>
              </a:pPr>
              <a:r>
                <a:rPr lang="en-US" altLang="en-US" sz="2400" dirty="0">
                  <a:solidFill>
                    <a:srgbClr val="CC0000"/>
                  </a:solidFill>
                  <a:latin typeface="Gill Sans MT" pitchFamily="34" charset="0"/>
                </a:rPr>
                <a:t>application viewpoint:</a:t>
              </a:r>
              <a:endParaRPr lang="en-US" altLang="en-US" sz="2400" dirty="0">
                <a:solidFill>
                  <a:srgbClr val="CC0000"/>
                </a:solidFill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7784</Words>
  <Application>WPS Presentation</Application>
  <PresentationFormat>On-screen Show (4:3)</PresentationFormat>
  <Paragraphs>494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MS PGothic</vt:lpstr>
      <vt:lpstr>Droid Sans Fallback</vt:lpstr>
      <vt:lpstr>ZapfDingbats</vt:lpstr>
      <vt:lpstr>Amiri</vt:lpstr>
      <vt:lpstr>Gill Sans MT</vt:lpstr>
      <vt:lpstr>MT Extra</vt:lpstr>
      <vt:lpstr>Comic Sans MS</vt:lpstr>
      <vt:lpstr>Times New Roman</vt:lpstr>
      <vt:lpstr>Tahoma</vt:lpstr>
      <vt:lpstr>Courier New</vt:lpstr>
      <vt:lpstr>MS PGothic</vt:lpstr>
      <vt:lpstr>微软雅黑</vt:lpstr>
      <vt:lpstr>Arial Unicode MS</vt:lpstr>
      <vt:lpstr>Default Design</vt:lpstr>
      <vt:lpstr>2_Default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anwar</cp:lastModifiedBy>
  <cp:revision>335</cp:revision>
  <cp:lastPrinted>2020-10-10T02:24:06Z</cp:lastPrinted>
  <dcterms:created xsi:type="dcterms:W3CDTF">2020-10-10T02:24:06Z</dcterms:created>
  <dcterms:modified xsi:type="dcterms:W3CDTF">2020-10-10T02:24:06Z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