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4" r:id="rId12"/>
    <p:sldId id="485" r:id="rId13"/>
    <p:sldId id="486" r:id="rId14"/>
    <p:sldId id="487" r:id="rId15"/>
    <p:sldId id="488" r:id="rId16"/>
    <p:sldId id="464" r:id="rId17"/>
    <p:sldId id="489" r:id="rId18"/>
    <p:sldId id="490" r:id="rId19"/>
    <p:sldId id="491" r:id="rId20"/>
    <p:sldId id="492" r:id="rId21"/>
    <p:sldId id="504" r:id="rId22"/>
    <p:sldId id="505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9" r:id="rId3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DDDDDD"/>
    <a:srgbClr val="FFCCFF"/>
    <a:srgbClr val="FF99CC"/>
    <a:srgbClr val="CCFFFF"/>
    <a:srgbClr val="33CC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9822" autoAdjust="0"/>
  </p:normalViewPr>
  <p:slideViewPr>
    <p:cSldViewPr snapToGrid="0">
      <p:cViewPr varScale="1">
        <p:scale>
          <a:sx n="86" d="100"/>
          <a:sy n="86" d="100"/>
        </p:scale>
        <p:origin x="45" y="2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22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5" y="0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30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5" y="9430830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332A0BB-111E-440E-99C3-B1DF895B2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2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22" y="0"/>
            <a:ext cx="2945954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67" y="4716236"/>
            <a:ext cx="4986142" cy="44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7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22" y="9432471"/>
            <a:ext cx="2945954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65B5AF1-4E42-45FB-8419-8BBD86873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47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AC52489-4C6C-42B3-8309-8ECCCFDA47DE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4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4C04FF-2033-4C6A-820A-2294D4B1F0EC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2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DA0EDE3-9241-45D3-9F34-F27FDD2B24E2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4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757425B-529B-40D6-A0BE-32BF318A4CC1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5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D856E1A-4110-4335-ABC9-90C4CF774411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6880325-359B-4E3E-BEF0-2DF22796CC98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4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5A01389-D521-4E5B-9A2D-45865371AAAF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14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8431CDB-EC89-4F64-BAB4-A88A2D4277F0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87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BDCE7D8-12E7-49DE-951F-7B9E4DA653B9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36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DAA824E-6F3F-4B34-9407-CC6C4C4752C5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0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6E74AD4-1C10-4837-BA5B-203B993BFBBA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1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46DB370-870C-4C4F-8474-8E8511E344D0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87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48ACBF4-6BFD-4599-AADB-9D647235773C}" type="slidenum">
              <a:rPr lang="en-US" sz="1300">
                <a:latin typeface="Times New Roman" pitchFamily="18" charset="0"/>
              </a:rPr>
              <a:pPr/>
              <a:t>26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85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AFE6B04-39E9-473F-A1FA-ECE2FC038840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01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01C1EAC-2C32-4300-A0B4-44F843069422}" type="slidenum">
              <a:rPr lang="en-US" sz="130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71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8790E0B-2A21-4FAD-A5F9-0086598897C0}" type="slidenum">
              <a:rPr lang="en-US" sz="130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02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F027517-9C3A-45DB-AAE4-1C6808CBE1D8}" type="slidenum">
              <a:rPr lang="en-US" sz="1300">
                <a:latin typeface="Times New Roman" pitchFamily="18" charset="0"/>
              </a:rPr>
              <a:pPr/>
              <a:t>30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3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BBFA1D-D710-4813-8D12-31DFE90620E9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5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E011482-8223-46E9-9922-7542B4A70BDF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0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313B1CE-C17B-40D9-86F5-84A9261BDA87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4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75E9A2E-8609-4092-A298-09AFEBD7EDB3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8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9B17473-4155-4964-A023-F827F3470583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1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681483-C9D0-41E3-B9EC-30F1BE54117A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1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>
              <a:ea typeface="ＭＳ Ｐゴシック" pitchFamily="34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BA105C4-AFAC-4D2D-A2C4-8C5ED1BF1EC3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4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54901-B406-4AA3-B538-237915C1F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D7121-FB54-4564-9210-48C47F905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90748-6096-4572-A6E4-54E1B2F4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00913-8217-4B62-A994-DB2BCBEE3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D7452-0FE9-4C41-9A2A-A7A4F72BB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10BEC-508C-4368-B86E-4B2E31C21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D1B45-7B26-434E-8F8E-AE17B70DE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3449-6262-4D75-9142-AE9983774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93090-BB1E-4577-B28E-509600688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74400" y="6400800"/>
            <a:ext cx="829733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F9CF3-966A-41EF-A656-E483F0936D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7378C-9877-434F-AF83-2F75727D3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A9413-D3A1-4AF3-8DD7-3635D5070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9EBD7-DAE3-4AA8-9DEE-CD979B7FF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44DFA-EF20-4A7B-8F0D-80A5E1B5C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2392-1354-462F-8376-9156B0CBC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136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r>
              <a:rPr lang="en-US"/>
              <a:t>2: Application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7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014693C-4FC6-4D93-88FC-53A708D13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  <p:sldLayoutId id="2147483649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ubtitle 4"/>
          <p:cNvSpPr>
            <a:spLocks noGrp="1"/>
          </p:cNvSpPr>
          <p:nvPr>
            <p:ph type="subTitle" idx="1"/>
          </p:nvPr>
        </p:nvSpPr>
        <p:spPr>
          <a:xfrm>
            <a:off x="2701730" y="4521558"/>
            <a:ext cx="6400800" cy="1752600"/>
          </a:xfrm>
        </p:spPr>
        <p:txBody>
          <a:bodyPr/>
          <a:lstStyle/>
          <a:p>
            <a:r>
              <a:rPr lang="en-US" altLang="en-US" sz="2400"/>
              <a:t>CSIM603154 </a:t>
            </a:r>
            <a:r>
              <a:rPr lang="en-US" altLang="en-US" sz="2400" dirty="0"/>
              <a:t>- </a:t>
            </a:r>
            <a:r>
              <a:rPr lang="en-US" altLang="en-US" sz="2400" b="1" dirty="0" err="1"/>
              <a:t>Jaringan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Komunikasi</a:t>
            </a:r>
            <a:r>
              <a:rPr lang="en-US" altLang="en-US" sz="2400" b="1" dirty="0"/>
              <a:t> Data</a:t>
            </a:r>
            <a:endParaRPr lang="en-US" altLang="en-US" sz="2400" dirty="0"/>
          </a:p>
          <a:p>
            <a:r>
              <a:rPr lang="en-US" altLang="en-US" sz="2400" dirty="0" err="1"/>
              <a:t>Fakultas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Ilmu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 UI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8516" y="2801367"/>
            <a:ext cx="5440913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Principles of network </a:t>
            </a:r>
            <a:r>
              <a:rPr lang="id-ID" dirty="0"/>
              <a:t>a</a:t>
            </a:r>
            <a:r>
              <a:rPr lang="en-US" dirty="0" err="1"/>
              <a:t>pplications</a:t>
            </a:r>
            <a:r>
              <a:rPr lang="en-US" dirty="0"/>
              <a:t> &amp;</a:t>
            </a:r>
          </a:p>
          <a:p>
            <a:pPr algn="ctr">
              <a:defRPr/>
            </a:pPr>
            <a:r>
              <a:rPr lang="en-US" dirty="0"/>
              <a:t>Web and HTTP</a:t>
            </a:r>
            <a:endParaRPr lang="en-US" dirty="0">
              <a:latin typeface="+mj-lt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2162175" y="610227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sz="3200" u="none" dirty="0">
                <a:solidFill>
                  <a:schemeClr val="tx1"/>
                </a:solidFill>
              </a:rPr>
              <a:t>Lecture 0</a:t>
            </a:r>
            <a:r>
              <a:rPr lang="id-ID" sz="3200" u="none" dirty="0">
                <a:solidFill>
                  <a:schemeClr val="tx1"/>
                </a:solidFill>
              </a:rPr>
              <a:t>4</a:t>
            </a:r>
            <a:r>
              <a:rPr lang="en-US" sz="3200" u="none" dirty="0">
                <a:solidFill>
                  <a:schemeClr val="tx1"/>
                </a:solidFill>
              </a:rPr>
              <a:t>: </a:t>
            </a:r>
            <a:br>
              <a:rPr lang="id-ID" sz="3200" u="none" dirty="0">
                <a:solidFill>
                  <a:schemeClr val="tx1"/>
                </a:solidFill>
              </a:rPr>
            </a:br>
            <a:br>
              <a:rPr lang="id-ID" u="none" dirty="0"/>
            </a:br>
            <a:r>
              <a:rPr lang="id-ID" u="none" dirty="0"/>
              <a:t>Application Layer (1/3)</a:t>
            </a:r>
            <a:endParaRPr lang="en-US" u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8499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55486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B0792D95-2121-4B93-8B20-B47F157DC112}" type="slidenum">
              <a:rPr lang="en-US" sz="1200">
                <a:latin typeface="+mj-lt"/>
              </a:rPr>
              <a:pPr/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8499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87153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7050" y="238125"/>
            <a:ext cx="7772400" cy="871538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Addressing processes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22475" y="1365250"/>
            <a:ext cx="4021138" cy="4648200"/>
          </a:xfrm>
        </p:spPr>
        <p:txBody>
          <a:bodyPr/>
          <a:lstStyle/>
          <a:p>
            <a:r>
              <a:rPr lang="en-US" sz="2400">
                <a:latin typeface="+mj-lt"/>
                <a:ea typeface="ＭＳ Ｐゴシック" pitchFamily="34" charset="-128"/>
              </a:rPr>
              <a:t>to receive messages, process  must have </a:t>
            </a:r>
            <a:r>
              <a:rPr lang="en-US" sz="2400" i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identifier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host device has unique 32-bit IP address</a:t>
            </a:r>
          </a:p>
          <a:p>
            <a:r>
              <a:rPr lang="en-US" sz="2400" i="1" u="sng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Q:</a:t>
            </a:r>
            <a:r>
              <a:rPr lang="en-US" sz="2400">
                <a:latin typeface="+mj-lt"/>
                <a:ea typeface="ＭＳ Ｐゴシック" pitchFamily="34" charset="-128"/>
              </a:rPr>
              <a:t> does  IP address of host on which process runs suffice for identifying the process?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243638" y="1357313"/>
            <a:ext cx="4125912" cy="5218112"/>
          </a:xfrm>
          <a:noFill/>
        </p:spPr>
        <p:txBody>
          <a:bodyPr/>
          <a:lstStyle/>
          <a:p>
            <a:r>
              <a:rPr lang="en-US" sz="2400" i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identifier</a:t>
            </a:r>
            <a:r>
              <a:rPr lang="en-US" sz="240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sz="2400">
                <a:latin typeface="+mj-lt"/>
                <a:ea typeface="ＭＳ Ｐゴシック" pitchFamily="34" charset="-128"/>
              </a:rPr>
              <a:t>includes both </a:t>
            </a:r>
            <a:r>
              <a:rPr lang="en-US" sz="240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IP address</a:t>
            </a:r>
            <a:r>
              <a:rPr lang="en-US" sz="2400">
                <a:latin typeface="+mj-lt"/>
                <a:ea typeface="ＭＳ Ｐゴシック" pitchFamily="34" charset="-128"/>
              </a:rPr>
              <a:t> and </a:t>
            </a:r>
            <a:r>
              <a:rPr lang="en-US" sz="240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port numbers</a:t>
            </a:r>
            <a:r>
              <a:rPr lang="en-US" sz="2400">
                <a:latin typeface="+mj-lt"/>
                <a:ea typeface="ＭＳ Ｐゴシック" pitchFamily="34" charset="-128"/>
              </a:rPr>
              <a:t> associated with process on host.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example port numbers:</a:t>
            </a:r>
          </a:p>
          <a:p>
            <a:pPr lvl="1"/>
            <a:r>
              <a:rPr lang="en-US" sz="2000">
                <a:latin typeface="+mj-lt"/>
                <a:ea typeface="ＭＳ Ｐゴシック" pitchFamily="34" charset="-128"/>
              </a:rPr>
              <a:t>HTTP server: 80</a:t>
            </a:r>
          </a:p>
          <a:p>
            <a:pPr lvl="1"/>
            <a:r>
              <a:rPr lang="en-US" sz="2000">
                <a:latin typeface="+mj-lt"/>
                <a:ea typeface="ＭＳ Ｐゴシック" pitchFamily="34" charset="-128"/>
              </a:rPr>
              <a:t>mail server: 25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to send HTTP message to gaia.cs.umass.edu web server:</a:t>
            </a:r>
          </a:p>
          <a:p>
            <a:pPr lvl="1"/>
            <a:r>
              <a:rPr lang="en-US" sz="200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IP address:</a:t>
            </a:r>
            <a:r>
              <a:rPr lang="en-US" sz="2000">
                <a:solidFill>
                  <a:schemeClr val="accent2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sz="2000">
                <a:latin typeface="+mj-lt"/>
                <a:ea typeface="ＭＳ Ｐゴシック" pitchFamily="34" charset="-128"/>
              </a:rPr>
              <a:t>128.119.245.12</a:t>
            </a:r>
          </a:p>
          <a:p>
            <a:pPr lvl="1"/>
            <a:r>
              <a:rPr lang="en-US" sz="200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port number:</a:t>
            </a:r>
            <a:r>
              <a:rPr lang="en-US" sz="2000">
                <a:solidFill>
                  <a:schemeClr val="accent2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sz="2000">
                <a:latin typeface="+mj-lt"/>
                <a:ea typeface="ＭＳ Ｐゴシック" pitchFamily="34" charset="-128"/>
              </a:rPr>
              <a:t>80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more shortly…</a:t>
            </a:r>
          </a:p>
        </p:txBody>
      </p:sp>
      <p:sp>
        <p:nvSpPr>
          <p:cNvPr id="43020" name="Rectangle 3"/>
          <p:cNvSpPr>
            <a:spLocks noChangeArrowheads="1"/>
          </p:cNvSpPr>
          <p:nvPr/>
        </p:nvSpPr>
        <p:spPr bwMode="auto">
          <a:xfrm>
            <a:off x="1895141" y="4948417"/>
            <a:ext cx="4021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lang="en-US" i="1" u="sng" dirty="0">
                <a:solidFill>
                  <a:srgbClr val="CC0000"/>
                </a:solidFill>
                <a:latin typeface="+mj-lt"/>
              </a:rPr>
              <a:t>A:</a:t>
            </a:r>
            <a:r>
              <a:rPr lang="en-US" dirty="0">
                <a:latin typeface="+mj-lt"/>
              </a:rPr>
              <a:t> no, </a:t>
            </a:r>
            <a:r>
              <a:rPr lang="en-US" i="1" dirty="0">
                <a:latin typeface="+mj-lt"/>
              </a:rPr>
              <a:t>many</a:t>
            </a:r>
            <a:r>
              <a:rPr lang="en-US" dirty="0">
                <a:latin typeface="+mj-lt"/>
              </a:rPr>
              <a:t> processes can be running on same host</a:t>
            </a:r>
          </a:p>
        </p:txBody>
      </p:sp>
    </p:spTree>
    <p:extLst>
      <p:ext uri="{BB962C8B-B14F-4D97-AF65-F5344CB8AC3E}">
        <p14:creationId xmlns:p14="http://schemas.microsoft.com/office/powerpoint/2010/main" val="220988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89090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58896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4F006E76-9732-4AC5-8DDF-A46A02AF03A9}" type="slidenum">
              <a:rPr lang="en-US" sz="1200">
                <a:latin typeface="+mj-lt"/>
              </a:rPr>
              <a:pPr/>
              <a:t>11</a:t>
            </a:fld>
            <a:endParaRPr lang="en-US" sz="1200" dirty="0">
              <a:latin typeface="+mj-lt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-11113"/>
            <a:ext cx="8305800" cy="1143001"/>
          </a:xfrm>
        </p:spPr>
        <p:txBody>
          <a:bodyPr/>
          <a:lstStyle/>
          <a:p>
            <a:r>
              <a:rPr lang="en-US" sz="3200" dirty="0">
                <a:ea typeface="ＭＳ Ｐゴシック" pitchFamily="34" charset="-128"/>
              </a:rPr>
              <a:t>What transport service does an app need?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3413" y="1141414"/>
            <a:ext cx="4316412" cy="2797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data integrity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+mj-lt"/>
                <a:ea typeface="ＭＳ Ｐゴシック" pitchFamily="34" charset="-128"/>
              </a:rPr>
              <a:t>some apps (e.g., file transfer, web transactions) require 100% reliable data transfer</a:t>
            </a:r>
            <a:r>
              <a:rPr lang="en-US">
                <a:latin typeface="+mj-lt"/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+mj-lt"/>
                <a:ea typeface="ＭＳ Ｐゴシック" pitchFamily="34" charset="-128"/>
              </a:rPr>
              <a:t>other apps (e.g., audio) can tolerate some loss</a:t>
            </a:r>
          </a:p>
          <a:p>
            <a:pPr>
              <a:lnSpc>
                <a:spcPct val="90000"/>
              </a:lnSpc>
            </a:pPr>
            <a:endParaRPr lang="en-US">
              <a:latin typeface="+mj-lt"/>
              <a:ea typeface="ＭＳ Ｐゴシック" pitchFamily="34" charset="-128"/>
            </a:endParaRP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28813" y="4033372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timing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  <a:ea typeface="ＭＳ Ｐゴシック" pitchFamily="34" charset="-128"/>
              </a:rPr>
              <a:t>some apps (e.g., Internet telephony, interactive games) require low delay to be </a:t>
            </a:r>
            <a:r>
              <a:rPr lang="ja-JP" altLang="en-US" sz="2400" dirty="0">
                <a:latin typeface="+mj-lt"/>
                <a:ea typeface="ＭＳ Ｐゴシック" pitchFamily="34" charset="-128"/>
              </a:rPr>
              <a:t>“</a:t>
            </a:r>
            <a:r>
              <a:rPr lang="en-US" altLang="ja-JP" sz="2400" dirty="0">
                <a:latin typeface="+mj-lt"/>
                <a:ea typeface="ＭＳ Ｐゴシック" pitchFamily="34" charset="-128"/>
              </a:rPr>
              <a:t>effective</a:t>
            </a:r>
            <a:r>
              <a:rPr lang="ja-JP" altLang="en-US" sz="2400" dirty="0">
                <a:latin typeface="+mj-lt"/>
                <a:ea typeface="ＭＳ Ｐゴシック" pitchFamily="34" charset="-128"/>
              </a:rPr>
              <a:t>”</a:t>
            </a: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6429376" y="1101726"/>
            <a:ext cx="393541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>
                <a:solidFill>
                  <a:srgbClr val="CC0000"/>
                </a:solidFill>
                <a:latin typeface="+mj-lt"/>
              </a:rPr>
              <a:t>throughput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+mj-lt"/>
              </a:rPr>
              <a:t>some apps (e.g., multimedia) require minimum amount of throughput to be </a:t>
            </a:r>
            <a:r>
              <a:rPr lang="ja-JP" altLang="en-US">
                <a:latin typeface="+mj-lt"/>
              </a:rPr>
              <a:t>“</a:t>
            </a:r>
            <a:r>
              <a:rPr lang="en-US" altLang="ja-JP">
                <a:latin typeface="+mj-lt"/>
              </a:rPr>
              <a:t>effective</a:t>
            </a:r>
            <a:r>
              <a:rPr lang="ja-JP" altLang="en-US">
                <a:latin typeface="+mj-lt"/>
              </a:rPr>
              <a:t>”</a:t>
            </a:r>
            <a:endParaRPr lang="en-US" altLang="ja-JP">
              <a:latin typeface="+mj-lt"/>
            </a:endParaRP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+mj-lt"/>
              </a:rPr>
              <a:t>other apps (</a:t>
            </a:r>
            <a:r>
              <a:rPr lang="ja-JP" altLang="en-US">
                <a:latin typeface="+mj-lt"/>
              </a:rPr>
              <a:t>“</a:t>
            </a:r>
            <a:r>
              <a:rPr lang="en-US" altLang="ja-JP">
                <a:latin typeface="+mj-lt"/>
              </a:rPr>
              <a:t>elastic apps</a:t>
            </a:r>
            <a:r>
              <a:rPr lang="ja-JP" altLang="en-US">
                <a:latin typeface="+mj-lt"/>
              </a:rPr>
              <a:t>”</a:t>
            </a:r>
            <a:r>
              <a:rPr lang="en-US" altLang="ja-JP">
                <a:latin typeface="+mj-lt"/>
              </a:rPr>
              <a:t>) make use of whatever throughput they get </a:t>
            </a:r>
            <a:endParaRPr lang="en-US">
              <a:latin typeface="+mj-lt"/>
            </a:endParaRPr>
          </a:p>
        </p:txBody>
      </p:sp>
      <p:pic>
        <p:nvPicPr>
          <p:cNvPr id="89095" name="Picture 1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737831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6483351" y="4709087"/>
            <a:ext cx="393541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CC0000"/>
                </a:solidFill>
                <a:latin typeface="+mj-lt"/>
              </a:rPr>
              <a:t>security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latin typeface="+mj-lt"/>
              </a:rPr>
              <a:t>encryption, data integrity, …</a:t>
            </a:r>
          </a:p>
        </p:txBody>
      </p:sp>
    </p:spTree>
    <p:extLst>
      <p:ext uri="{BB962C8B-B14F-4D97-AF65-F5344CB8AC3E}">
        <p14:creationId xmlns:p14="http://schemas.microsoft.com/office/powerpoint/2010/main" val="37087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9113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93275" y="6400800"/>
            <a:ext cx="6921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ABBEE402-0109-4BD0-9AB3-0B5903AD1843}" type="slidenum">
              <a:rPr lang="en-US" sz="1200">
                <a:latin typeface="+mj-lt"/>
              </a:rPr>
              <a:pPr/>
              <a:t>12</a:t>
            </a:fld>
            <a:endParaRPr lang="en-US" sz="1200" dirty="0">
              <a:latin typeface="+mj-lt"/>
            </a:endParaRPr>
          </a:p>
        </p:txBody>
      </p:sp>
      <p:pic>
        <p:nvPicPr>
          <p:cNvPr id="91139" name="Picture 2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767813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9914" y="227014"/>
            <a:ext cx="8201025" cy="815975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Transport service requirements: common apps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1492312" y="1749426"/>
            <a:ext cx="274472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application</a:t>
            </a:r>
            <a:endParaRPr lang="en-US">
              <a:latin typeface="+mj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text messaging</a:t>
            </a:r>
            <a:endParaRPr lang="en-US" sz="2400">
              <a:latin typeface="+mj-lt"/>
            </a:endParaRP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4340226" y="1752601"/>
            <a:ext cx="172354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+mj-lt"/>
              </a:rPr>
              <a:t>data loss</a:t>
            </a:r>
            <a:endParaRPr lang="en-US" dirty="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+mj-lt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+mj-lt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+mj-lt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+mj-lt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+mj-lt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+mj-lt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+mj-lt"/>
              </a:rPr>
              <a:t>no loss</a:t>
            </a:r>
            <a:endParaRPr lang="en-US" sz="2400" dirty="0">
              <a:latin typeface="+mj-lt"/>
            </a:endParaRPr>
          </a:p>
        </p:txBody>
      </p:sp>
      <p:sp>
        <p:nvSpPr>
          <p:cNvPr id="91143" name="Text Box 5"/>
          <p:cNvSpPr txBox="1">
            <a:spLocks noChangeArrowheads="1"/>
          </p:cNvSpPr>
          <p:nvPr/>
        </p:nvSpPr>
        <p:spPr bwMode="auto">
          <a:xfrm>
            <a:off x="6059489" y="1751014"/>
            <a:ext cx="25749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throughput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elastic</a:t>
            </a:r>
          </a:p>
        </p:txBody>
      </p:sp>
      <p:sp>
        <p:nvSpPr>
          <p:cNvPr id="91144" name="Text Box 6"/>
          <p:cNvSpPr txBox="1">
            <a:spLocks noChangeArrowheads="1"/>
          </p:cNvSpPr>
          <p:nvPr/>
        </p:nvSpPr>
        <p:spPr bwMode="auto">
          <a:xfrm>
            <a:off x="8459788" y="1752600"/>
            <a:ext cx="20621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time sensitive</a:t>
            </a: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yes, 100</a:t>
            </a:r>
            <a:r>
              <a:rPr lang="ja-JP" altLang="en-US">
                <a:latin typeface="+mj-lt"/>
              </a:rPr>
              <a:t>’</a:t>
            </a:r>
            <a:r>
              <a:rPr lang="en-US" altLang="ja-JP">
                <a:latin typeface="+mj-lt"/>
              </a:rPr>
              <a:t>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yes, few secs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yes, 100</a:t>
            </a:r>
            <a:r>
              <a:rPr lang="ja-JP" altLang="en-US">
                <a:latin typeface="+mj-lt"/>
              </a:rPr>
              <a:t>’</a:t>
            </a:r>
            <a:r>
              <a:rPr lang="en-US" altLang="ja-JP">
                <a:latin typeface="+mj-lt"/>
              </a:rPr>
              <a:t>s msec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yes and no</a:t>
            </a:r>
          </a:p>
        </p:txBody>
      </p:sp>
      <p:sp>
        <p:nvSpPr>
          <p:cNvPr id="91145" name="Line 7"/>
          <p:cNvSpPr>
            <a:spLocks noChangeShapeType="1"/>
          </p:cNvSpPr>
          <p:nvPr/>
        </p:nvSpPr>
        <p:spPr bwMode="auto">
          <a:xfrm flipV="1">
            <a:off x="2408238" y="2133601"/>
            <a:ext cx="75628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1146" name="Line 8"/>
          <p:cNvSpPr>
            <a:spLocks noChangeShapeType="1"/>
          </p:cNvSpPr>
          <p:nvPr/>
        </p:nvSpPr>
        <p:spPr bwMode="auto">
          <a:xfrm flipV="1">
            <a:off x="2371726" y="273367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1147" name="Line 9"/>
          <p:cNvSpPr>
            <a:spLocks noChangeShapeType="1"/>
          </p:cNvSpPr>
          <p:nvPr/>
        </p:nvSpPr>
        <p:spPr bwMode="auto">
          <a:xfrm flipV="1">
            <a:off x="2381251" y="30289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1148" name="Line 10"/>
          <p:cNvSpPr>
            <a:spLocks noChangeShapeType="1"/>
          </p:cNvSpPr>
          <p:nvPr/>
        </p:nvSpPr>
        <p:spPr bwMode="auto">
          <a:xfrm flipV="1">
            <a:off x="2390776" y="33242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1149" name="Line 11"/>
          <p:cNvSpPr>
            <a:spLocks noChangeShapeType="1"/>
          </p:cNvSpPr>
          <p:nvPr/>
        </p:nvSpPr>
        <p:spPr bwMode="auto">
          <a:xfrm flipV="1">
            <a:off x="2409826" y="3933825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1150" name="Line 12"/>
          <p:cNvSpPr>
            <a:spLocks noChangeShapeType="1"/>
          </p:cNvSpPr>
          <p:nvPr/>
        </p:nvSpPr>
        <p:spPr bwMode="auto">
          <a:xfrm flipV="1">
            <a:off x="2362201" y="4248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1151" name="Line 13"/>
          <p:cNvSpPr>
            <a:spLocks noChangeShapeType="1"/>
          </p:cNvSpPr>
          <p:nvPr/>
        </p:nvSpPr>
        <p:spPr bwMode="auto">
          <a:xfrm flipV="1">
            <a:off x="2362201" y="457200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1152" name="Line 14"/>
          <p:cNvSpPr>
            <a:spLocks noChangeShapeType="1"/>
          </p:cNvSpPr>
          <p:nvPr/>
        </p:nvSpPr>
        <p:spPr bwMode="auto">
          <a:xfrm flipV="1">
            <a:off x="2324101" y="4883150"/>
            <a:ext cx="762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88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9318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52910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EB98CADC-A711-49F7-9563-548FFE8F782D}" type="slidenum">
              <a:rPr lang="en-US" sz="1200">
                <a:latin typeface="+mj-lt"/>
              </a:rPr>
              <a:pPr/>
              <a:t>13</a:t>
            </a:fld>
            <a:endParaRPr lang="en-US" sz="1200" dirty="0">
              <a:latin typeface="+mj-lt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68488" y="268289"/>
            <a:ext cx="7772400" cy="858837"/>
          </a:xfrm>
        </p:spPr>
        <p:txBody>
          <a:bodyPr/>
          <a:lstStyle/>
          <a:p>
            <a:r>
              <a:rPr lang="en-US" sz="3200" dirty="0">
                <a:ea typeface="ＭＳ Ｐゴシック" pitchFamily="34" charset="-128"/>
              </a:rPr>
              <a:t>Internet transport protocols services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24429"/>
            <a:ext cx="409575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dirty="0">
                <a:solidFill>
                  <a:srgbClr val="000099"/>
                </a:solidFill>
                <a:latin typeface="+mj-lt"/>
                <a:ea typeface="ＭＳ Ｐゴシック" pitchFamily="34" charset="-128"/>
              </a:rPr>
              <a:t>TCP service:</a:t>
            </a:r>
          </a:p>
          <a:p>
            <a:pPr>
              <a:lnSpc>
                <a:spcPct val="75000"/>
              </a:lnSpc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reliable transport</a:t>
            </a:r>
            <a:r>
              <a:rPr lang="en-US" sz="2400" i="1" dirty="0">
                <a:solidFill>
                  <a:schemeClr val="accent2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sz="2400" dirty="0">
                <a:latin typeface="+mj-lt"/>
                <a:ea typeface="ＭＳ Ｐゴシック" pitchFamily="34" charset="-128"/>
              </a:rPr>
              <a:t>between sending and receiving process</a:t>
            </a:r>
            <a:endParaRPr lang="en-US" sz="2400" dirty="0">
              <a:solidFill>
                <a:schemeClr val="accent2"/>
              </a:solidFill>
              <a:latin typeface="+mj-lt"/>
              <a:ea typeface="ＭＳ Ｐゴシック" pitchFamily="34" charset="-128"/>
            </a:endParaRPr>
          </a:p>
          <a:p>
            <a:pPr>
              <a:lnSpc>
                <a:spcPct val="75000"/>
              </a:lnSpc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flow control:</a:t>
            </a:r>
            <a:r>
              <a:rPr lang="en-US" sz="2400" dirty="0">
                <a:latin typeface="+mj-lt"/>
                <a:ea typeface="ＭＳ Ｐゴシック" pitchFamily="34" charset="-128"/>
              </a:rPr>
              <a:t> sender won</a:t>
            </a:r>
            <a:r>
              <a:rPr lang="ja-JP" altLang="en-US" sz="2400" dirty="0">
                <a:latin typeface="+mj-lt"/>
                <a:ea typeface="ＭＳ Ｐゴシック" pitchFamily="34" charset="-128"/>
              </a:rPr>
              <a:t>’</a:t>
            </a:r>
            <a:r>
              <a:rPr lang="en-US" altLang="ja-JP" sz="2400" dirty="0">
                <a:latin typeface="+mj-lt"/>
                <a:ea typeface="ＭＳ Ｐゴシック" pitchFamily="34" charset="-128"/>
              </a:rPr>
              <a:t>t overwhelm receiver </a:t>
            </a:r>
          </a:p>
          <a:p>
            <a:pPr>
              <a:lnSpc>
                <a:spcPct val="75000"/>
              </a:lnSpc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congestion control:</a:t>
            </a:r>
            <a:r>
              <a:rPr lang="en-US" sz="2400" dirty="0">
                <a:latin typeface="+mj-lt"/>
                <a:ea typeface="ＭＳ Ｐゴシック" pitchFamily="34" charset="-128"/>
              </a:rPr>
              <a:t> throttle sender when network overloaded</a:t>
            </a:r>
          </a:p>
          <a:p>
            <a:pPr>
              <a:lnSpc>
                <a:spcPct val="75000"/>
              </a:lnSpc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does not provide:</a:t>
            </a:r>
            <a:r>
              <a:rPr lang="en-US" sz="2400" dirty="0">
                <a:latin typeface="+mj-lt"/>
                <a:ea typeface="ＭＳ Ｐゴシック" pitchFamily="34" charset="-128"/>
              </a:rPr>
              <a:t> timing, minimum throughput guarantee, security</a:t>
            </a:r>
          </a:p>
          <a:p>
            <a:pPr>
              <a:lnSpc>
                <a:spcPct val="75000"/>
              </a:lnSpc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connection-oriented:</a:t>
            </a:r>
            <a:r>
              <a:rPr lang="en-US" sz="2400" dirty="0">
                <a:latin typeface="+mj-lt"/>
                <a:ea typeface="ＭＳ Ｐゴシック" pitchFamily="34" charset="-128"/>
              </a:rPr>
              <a:t> setup required between client and server processes</a:t>
            </a:r>
          </a:p>
          <a:p>
            <a:pPr>
              <a:lnSpc>
                <a:spcPct val="75000"/>
              </a:lnSpc>
            </a:pPr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931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57926" y="1175217"/>
            <a:ext cx="36671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>
                <a:solidFill>
                  <a:srgbClr val="000099"/>
                </a:solidFill>
                <a:latin typeface="+mj-lt"/>
                <a:ea typeface="ＭＳ Ｐゴシック" pitchFamily="34" charset="-128"/>
              </a:rPr>
              <a:t>UDP service:</a:t>
            </a:r>
          </a:p>
          <a:p>
            <a:r>
              <a:rPr lang="en-US" sz="20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unreliable data transfer</a:t>
            </a:r>
            <a:r>
              <a:rPr lang="en-US" sz="2000" dirty="0">
                <a:latin typeface="+mj-lt"/>
                <a:ea typeface="ＭＳ Ｐゴシック" pitchFamily="34" charset="-128"/>
              </a:rPr>
              <a:t> between sending and receiving process</a:t>
            </a:r>
          </a:p>
          <a:p>
            <a:r>
              <a:rPr lang="en-US" sz="20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does not provide:</a:t>
            </a:r>
            <a:r>
              <a:rPr lang="en-US" sz="2000" dirty="0">
                <a:latin typeface="+mj-lt"/>
                <a:ea typeface="ＭＳ Ｐゴシック" pitchFamily="34" charset="-128"/>
              </a:rPr>
              <a:t> reliability, flow control, congestion control, timing, throughput guarantee, security</a:t>
            </a:r>
            <a:r>
              <a:rPr lang="en-US" sz="2000">
                <a:latin typeface="+mj-lt"/>
                <a:ea typeface="ＭＳ Ｐゴシック" pitchFamily="34" charset="-128"/>
              </a:rPr>
              <a:t>, or connection </a:t>
            </a:r>
            <a:r>
              <a:rPr lang="en-US" sz="2000" dirty="0">
                <a:latin typeface="+mj-lt"/>
                <a:ea typeface="ＭＳ Ｐゴシック" pitchFamily="34" charset="-128"/>
              </a:rPr>
              <a:t>setup, </a:t>
            </a:r>
          </a:p>
          <a:p>
            <a:endParaRPr lang="en-US" sz="2000" dirty="0">
              <a:latin typeface="+mj-lt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u="sng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Q:</a:t>
            </a:r>
            <a:r>
              <a:rPr lang="en-US" sz="2000" dirty="0">
                <a:latin typeface="+mj-lt"/>
                <a:ea typeface="ＭＳ Ｐゴシック" pitchFamily="34" charset="-128"/>
              </a:rPr>
              <a:t> why bother?  Why is there a UDP?</a:t>
            </a:r>
          </a:p>
        </p:txBody>
      </p:sp>
      <p:pic>
        <p:nvPicPr>
          <p:cNvPr id="93190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841532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07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9523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61925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54D284A7-9208-4BB4-BF7A-4E3DCCF3BC5C}" type="slidenum">
              <a:rPr lang="en-US" sz="1200">
                <a:latin typeface="+mj-lt"/>
              </a:rPr>
              <a:pPr/>
              <a:t>14</a:t>
            </a:fld>
            <a:endParaRPr lang="en-US" sz="1200" dirty="0">
              <a:latin typeface="+mj-lt"/>
            </a:endParaRPr>
          </a:p>
        </p:txBody>
      </p:sp>
      <p:pic>
        <p:nvPicPr>
          <p:cNvPr id="95235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6" y="799026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1" y="261938"/>
            <a:ext cx="8747125" cy="83820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Internet apps:  application, transport protocols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1571042" y="1773238"/>
            <a:ext cx="2975559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application</a:t>
            </a:r>
            <a:endParaRPr lang="en-US">
              <a:latin typeface="+mj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+mj-lt"/>
            </a:endParaRPr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4725988" y="1458914"/>
            <a:ext cx="286328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layer protocol</a:t>
            </a: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HTTP (e.g., YouTube), 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(e.g., Skype)</a:t>
            </a:r>
            <a:endParaRPr lang="en-US" sz="2400">
              <a:latin typeface="+mj-lt"/>
            </a:endParaRPr>
          </a:p>
        </p:txBody>
      </p:sp>
      <p:sp>
        <p:nvSpPr>
          <p:cNvPr id="95239" name="Text Box 5"/>
          <p:cNvSpPr txBox="1">
            <a:spLocks noChangeArrowheads="1"/>
          </p:cNvSpPr>
          <p:nvPr/>
        </p:nvSpPr>
        <p:spPr bwMode="auto">
          <a:xfrm>
            <a:off x="7554914" y="1477964"/>
            <a:ext cx="26241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latin typeface="+mj-lt"/>
              </a:rPr>
              <a:t>transport protocol</a:t>
            </a: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+mj-lt"/>
              </a:rPr>
              <a:t>TCP or UDP</a:t>
            </a:r>
          </a:p>
        </p:txBody>
      </p:sp>
      <p:sp>
        <p:nvSpPr>
          <p:cNvPr id="95240" name="Line 7"/>
          <p:cNvSpPr>
            <a:spLocks noChangeShapeType="1"/>
          </p:cNvSpPr>
          <p:nvPr/>
        </p:nvSpPr>
        <p:spPr bwMode="auto">
          <a:xfrm>
            <a:off x="2595563" y="2152651"/>
            <a:ext cx="7334250" cy="95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5241" name="Line 8"/>
          <p:cNvSpPr>
            <a:spLocks noChangeShapeType="1"/>
          </p:cNvSpPr>
          <p:nvPr/>
        </p:nvSpPr>
        <p:spPr bwMode="auto">
          <a:xfrm flipV="1">
            <a:off x="2547939" y="2743200"/>
            <a:ext cx="73247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5242" name="Line 9"/>
          <p:cNvSpPr>
            <a:spLocks noChangeShapeType="1"/>
          </p:cNvSpPr>
          <p:nvPr/>
        </p:nvSpPr>
        <p:spPr bwMode="auto">
          <a:xfrm flipV="1">
            <a:off x="2568575" y="3038475"/>
            <a:ext cx="72961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5243" name="Line 10"/>
          <p:cNvSpPr>
            <a:spLocks noChangeShapeType="1"/>
          </p:cNvSpPr>
          <p:nvPr/>
        </p:nvSpPr>
        <p:spPr bwMode="auto">
          <a:xfrm flipV="1">
            <a:off x="2566988" y="3333750"/>
            <a:ext cx="7277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5244" name="Line 11"/>
          <p:cNvSpPr>
            <a:spLocks noChangeShapeType="1"/>
          </p:cNvSpPr>
          <p:nvPr/>
        </p:nvSpPr>
        <p:spPr bwMode="auto">
          <a:xfrm flipV="1">
            <a:off x="2597150" y="3657601"/>
            <a:ext cx="7258050" cy="95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5245" name="Line 12"/>
          <p:cNvSpPr>
            <a:spLocks noChangeShapeType="1"/>
          </p:cNvSpPr>
          <p:nvPr/>
        </p:nvSpPr>
        <p:spPr bwMode="auto">
          <a:xfrm flipV="1">
            <a:off x="2538413" y="4257675"/>
            <a:ext cx="7315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V="1">
            <a:off x="2363789" y="4881563"/>
            <a:ext cx="73437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1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34" charset="-128"/>
              </a:rPr>
              <a:t>Securing TCP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TCP &amp; UDP 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no encryption</a:t>
            </a:r>
          </a:p>
          <a:p>
            <a:pPr>
              <a:defRPr/>
            </a:pPr>
            <a:r>
              <a:rPr lang="en-US" sz="2400" dirty="0" err="1">
                <a:latin typeface="+mj-lt"/>
              </a:rPr>
              <a:t>cleartext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passwds</a:t>
            </a:r>
            <a:r>
              <a:rPr lang="en-US" sz="2400" dirty="0">
                <a:latin typeface="+mj-lt"/>
              </a:rPr>
              <a:t> sent into socket traverse Internet  in </a:t>
            </a:r>
            <a:r>
              <a:rPr lang="en-US" sz="2400" dirty="0" err="1">
                <a:latin typeface="+mj-lt"/>
              </a:rPr>
              <a:t>cleartext</a:t>
            </a:r>
            <a:endParaRPr lang="en-US" sz="2400" dirty="0">
              <a:latin typeface="+mj-lt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SSL</a:t>
            </a:r>
            <a:r>
              <a:rPr lang="en-US" sz="24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provides encrypted TCP connection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data integrity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end-point authentication</a:t>
            </a:r>
          </a:p>
        </p:txBody>
      </p:sp>
      <p:sp>
        <p:nvSpPr>
          <p:cNvPr id="97283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22228B"/>
                </a:solidFill>
                <a:latin typeface="+mj-lt"/>
                <a:ea typeface="ＭＳ Ｐゴシック" pitchFamily="34" charset="-128"/>
              </a:rPr>
              <a:t>SSL is at app layer</a:t>
            </a:r>
          </a:p>
          <a:p>
            <a:r>
              <a:rPr lang="en-US" dirty="0">
                <a:latin typeface="+mj-lt"/>
                <a:ea typeface="ＭＳ Ｐゴシック" pitchFamily="34" charset="-128"/>
              </a:rPr>
              <a:t>Apps use SSL libraries, which </a:t>
            </a:r>
            <a:r>
              <a:rPr lang="ja-JP" altLang="en-US" dirty="0">
                <a:latin typeface="+mj-lt"/>
                <a:ea typeface="ＭＳ Ｐゴシック" pitchFamily="34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34" charset="-128"/>
              </a:rPr>
              <a:t>talk</a:t>
            </a:r>
            <a:r>
              <a:rPr lang="ja-JP" altLang="en-US" dirty="0">
                <a:latin typeface="+mj-lt"/>
                <a:ea typeface="ＭＳ Ｐゴシック" pitchFamily="34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34" charset="-128"/>
              </a:rPr>
              <a:t> to TCP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22228B"/>
                </a:solidFill>
                <a:latin typeface="+mj-lt"/>
                <a:ea typeface="ＭＳ Ｐゴシック" pitchFamily="34" charset="-128"/>
              </a:rPr>
              <a:t>SSL socket API</a:t>
            </a:r>
          </a:p>
          <a:p>
            <a:pPr marL="342900" lvl="1" indent="-342900">
              <a:buSzPct val="65000"/>
            </a:pPr>
            <a:r>
              <a:rPr lang="en-US" sz="2800" dirty="0" err="1">
                <a:latin typeface="+mj-lt"/>
                <a:ea typeface="ＭＳ Ｐゴシック" pitchFamily="34" charset="-128"/>
              </a:rPr>
              <a:t>cleartext</a:t>
            </a:r>
            <a:r>
              <a:rPr lang="en-US" sz="2800" dirty="0">
                <a:latin typeface="+mj-lt"/>
                <a:ea typeface="ＭＳ Ｐゴシック" pitchFamily="34" charset="-128"/>
              </a:rPr>
              <a:t> </a:t>
            </a:r>
            <a:r>
              <a:rPr lang="en-US" sz="2800" dirty="0" err="1">
                <a:latin typeface="+mj-lt"/>
                <a:ea typeface="ＭＳ Ｐゴシック" pitchFamily="34" charset="-128"/>
              </a:rPr>
              <a:t>passwds</a:t>
            </a:r>
            <a:r>
              <a:rPr lang="en-US" sz="2800" dirty="0">
                <a:latin typeface="+mj-lt"/>
                <a:ea typeface="ＭＳ Ｐゴシック" pitchFamily="34" charset="-128"/>
              </a:rPr>
              <a:t> sent into socket traverse Internet  encrypted </a:t>
            </a:r>
          </a:p>
          <a:p>
            <a:pPr marL="342900" lvl="1" indent="-342900">
              <a:buSzPct val="65000"/>
            </a:pPr>
            <a:r>
              <a:rPr lang="en-US" sz="2800" dirty="0">
                <a:latin typeface="+mj-lt"/>
                <a:ea typeface="ＭＳ Ｐゴシック" pitchFamily="34" charset="-128"/>
              </a:rPr>
              <a:t>See Chapter 7</a:t>
            </a:r>
          </a:p>
          <a:p>
            <a:pPr marL="342900" lvl="1" indent="-342900"/>
            <a:endParaRPr lang="en-US" dirty="0">
              <a:latin typeface="+mj-lt"/>
              <a:ea typeface="ＭＳ Ｐゴシック" pitchFamily="34" charset="-128"/>
            </a:endParaRPr>
          </a:p>
          <a:p>
            <a:endParaRPr lang="en-US" dirty="0">
              <a:latin typeface="+mj-lt"/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Application Layer</a:t>
            </a:r>
          </a:p>
        </p:txBody>
      </p:sp>
      <p:sp>
        <p:nvSpPr>
          <p:cNvPr id="972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829800" y="6400800"/>
            <a:ext cx="51622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6BE93CAD-2983-40CB-9F48-061660F63B4C}" type="slidenum">
              <a:rPr lang="en-US" sz="1200">
                <a:latin typeface="+mj-lt"/>
              </a:rPr>
              <a:pPr/>
              <a:t>15</a:t>
            </a:fld>
            <a:endParaRPr lang="en-US" sz="1200" dirty="0">
              <a:latin typeface="+mj-lt"/>
            </a:endParaRPr>
          </a:p>
        </p:txBody>
      </p:sp>
      <p:pic>
        <p:nvPicPr>
          <p:cNvPr id="97286" name="Picture 3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81" y="973651"/>
            <a:ext cx="2825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4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FB5B14-3207-4596-9B15-A315FEC6D487}" type="slidenum">
              <a:rPr lang="en-US"/>
              <a:pPr/>
              <a:t>16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04: Roadmap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00200"/>
            <a:ext cx="7493000" cy="46482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accent2"/>
                </a:solidFill>
              </a:rPr>
              <a:t>Chapter 02:</a:t>
            </a:r>
          </a:p>
          <a:p>
            <a:r>
              <a:rPr lang="en-US" sz="2400" dirty="0"/>
              <a:t>2.1 Principles of network applications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2.2 Web and HTTP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0035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567744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454DDABA-133C-4349-BDE6-074A77B3E550}" type="slidenum">
              <a:rPr lang="en-US" sz="1200">
                <a:latin typeface="+mj-lt"/>
              </a:rPr>
              <a:pPr/>
              <a:t>17</a:t>
            </a:fld>
            <a:endParaRPr lang="en-US" sz="1200" dirty="0">
              <a:latin typeface="+mj-lt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0" y="201614"/>
            <a:ext cx="7772400" cy="89217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Web and HTTP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604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dirty="0">
                <a:latin typeface="+mj-lt"/>
                <a:ea typeface="ＭＳ Ｐゴシック" pitchFamily="34" charset="-128"/>
              </a:rPr>
              <a:t>First, a review…</a:t>
            </a:r>
          </a:p>
          <a:p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web page</a:t>
            </a:r>
            <a:r>
              <a:rPr lang="en-US" dirty="0">
                <a:latin typeface="+mj-lt"/>
                <a:ea typeface="ＭＳ Ｐゴシック" pitchFamily="34" charset="-128"/>
              </a:rPr>
              <a:t> consists of </a:t>
            </a: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objects</a:t>
            </a:r>
          </a:p>
          <a:p>
            <a:r>
              <a:rPr lang="en-US" dirty="0">
                <a:latin typeface="+mj-lt"/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 dirty="0">
                <a:latin typeface="+mj-lt"/>
                <a:ea typeface="ＭＳ Ｐゴシック" pitchFamily="34" charset="-128"/>
              </a:rPr>
              <a:t>web page consists of </a:t>
            </a: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base HTML-file</a:t>
            </a:r>
            <a:r>
              <a:rPr lang="en-US" dirty="0">
                <a:latin typeface="+mj-lt"/>
                <a:ea typeface="ＭＳ Ｐゴシック" pitchFamily="34" charset="-128"/>
              </a:rPr>
              <a:t> which includes </a:t>
            </a: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several referenced objects</a:t>
            </a:r>
          </a:p>
          <a:p>
            <a:r>
              <a:rPr lang="en-US" dirty="0">
                <a:latin typeface="+mj-lt"/>
                <a:ea typeface="ＭＳ Ｐゴシック" pitchFamily="34" charset="-128"/>
              </a:rPr>
              <a:t>each object is addressable by a </a:t>
            </a: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URL, </a:t>
            </a:r>
            <a:r>
              <a:rPr lang="en-US" dirty="0">
                <a:latin typeface="+mj-lt"/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dirty="0">
              <a:latin typeface="+mj-lt"/>
              <a:ea typeface="ＭＳ Ｐゴシック" pitchFamily="34" charset="-128"/>
            </a:endParaRPr>
          </a:p>
        </p:txBody>
      </p:sp>
      <p:grpSp>
        <p:nvGrpSpPr>
          <p:cNvPr id="100357" name="Group 10"/>
          <p:cNvGrpSpPr>
            <a:grpSpLocks/>
          </p:cNvGrpSpPr>
          <p:nvPr/>
        </p:nvGrpSpPr>
        <p:grpSpPr bwMode="auto">
          <a:xfrm>
            <a:off x="2789237" y="5103628"/>
            <a:ext cx="6835775" cy="1149351"/>
            <a:chOff x="788" y="2955"/>
            <a:chExt cx="4306" cy="724"/>
          </a:xfrm>
        </p:grpSpPr>
        <p:sp>
          <p:nvSpPr>
            <p:cNvPr id="100359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36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+mj-lt"/>
                </a:rPr>
                <a:t>www.someschool.edu/someDept/pic.gif</a:t>
              </a:r>
            </a:p>
          </p:txBody>
        </p:sp>
        <p:sp>
          <p:nvSpPr>
            <p:cNvPr id="100360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0361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0362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+mj-lt"/>
                </a:rPr>
                <a:t>host name</a:t>
              </a:r>
            </a:p>
          </p:txBody>
        </p:sp>
        <p:sp>
          <p:nvSpPr>
            <p:cNvPr id="100363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latin typeface="+mj-lt"/>
                </a:rPr>
                <a:t>path name</a:t>
              </a:r>
            </a:p>
          </p:txBody>
        </p:sp>
      </p:grpSp>
      <p:pic>
        <p:nvPicPr>
          <p:cNvPr id="10035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68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0240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CA85469A-DC23-4BB0-8885-E932BEF0AF43}" type="slidenum">
              <a:rPr lang="en-US" sz="1200">
                <a:latin typeface="+mj-lt"/>
              </a:rPr>
              <a:pPr/>
              <a:t>18</a:t>
            </a:fld>
            <a:endParaRPr lang="en-US" sz="1200" dirty="0">
              <a:latin typeface="+mj-lt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9564"/>
            <a:ext cx="7772400" cy="79533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HTTP overview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latin typeface="+mj-lt"/>
                <a:ea typeface="ＭＳ Ｐゴシック" pitchFamily="34" charset="-128"/>
              </a:rPr>
              <a:t>Web</a:t>
            </a:r>
            <a:r>
              <a:rPr lang="ja-JP" altLang="en-US" sz="2400" dirty="0">
                <a:latin typeface="+mj-lt"/>
                <a:ea typeface="ＭＳ Ｐゴシック" pitchFamily="34" charset="-128"/>
              </a:rPr>
              <a:t>’</a:t>
            </a:r>
            <a:r>
              <a:rPr lang="en-US" altLang="ja-JP" sz="2400" dirty="0">
                <a:latin typeface="+mj-lt"/>
                <a:ea typeface="ＭＳ Ｐゴシック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latin typeface="+mj-lt"/>
                <a:ea typeface="ＭＳ Ｐゴシック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client</a:t>
            </a:r>
            <a:r>
              <a:rPr lang="en-US" i="1" dirty="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:</a:t>
            </a:r>
            <a:r>
              <a:rPr lang="en-US" dirty="0">
                <a:latin typeface="+mj-lt"/>
                <a:ea typeface="ＭＳ Ｐゴシック" pitchFamily="34" charset="-128"/>
              </a:rPr>
              <a:t> browser that requests, receives, (using HTTP protocol) and </a:t>
            </a:r>
            <a:r>
              <a:rPr lang="ja-JP" altLang="en-US" dirty="0">
                <a:latin typeface="+mj-lt"/>
                <a:ea typeface="ＭＳ Ｐゴシック" pitchFamily="34" charset="-128"/>
              </a:rPr>
              <a:t>“</a:t>
            </a:r>
            <a:r>
              <a:rPr lang="en-US" altLang="ja-JP" dirty="0">
                <a:latin typeface="+mj-lt"/>
                <a:ea typeface="ＭＳ Ｐゴシック" pitchFamily="34" charset="-128"/>
              </a:rPr>
              <a:t>displays</a:t>
            </a:r>
            <a:r>
              <a:rPr lang="ja-JP" altLang="en-US" dirty="0">
                <a:latin typeface="+mj-lt"/>
                <a:ea typeface="ＭＳ Ｐゴシック" pitchFamily="34" charset="-128"/>
              </a:rPr>
              <a:t>”</a:t>
            </a:r>
            <a:r>
              <a:rPr lang="en-US" altLang="ja-JP" dirty="0">
                <a:latin typeface="+mj-lt"/>
                <a:ea typeface="ＭＳ Ｐゴシック" pitchFamily="34" charset="-128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server:</a:t>
            </a:r>
            <a:r>
              <a:rPr lang="en-US" dirty="0">
                <a:latin typeface="+mj-lt"/>
                <a:ea typeface="ＭＳ Ｐゴシック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6004810" y="2455864"/>
            <a:ext cx="17540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Firefox browser</a:t>
            </a:r>
            <a:endParaRPr lang="en-US" sz="2400">
              <a:latin typeface="+mj-lt"/>
            </a:endParaRPr>
          </a:p>
        </p:txBody>
      </p:sp>
      <p:sp>
        <p:nvSpPr>
          <p:cNvPr id="102406" name="Text Box 9"/>
          <p:cNvSpPr txBox="1">
            <a:spLocks noChangeArrowheads="1"/>
          </p:cNvSpPr>
          <p:nvPr/>
        </p:nvSpPr>
        <p:spPr bwMode="auto">
          <a:xfrm>
            <a:off x="9008508" y="3836988"/>
            <a:ext cx="139493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server</a:t>
            </a:r>
            <a:endParaRPr lang="en-US" sz="2400">
              <a:latin typeface="+mj-lt"/>
            </a:endParaRPr>
          </a:p>
        </p:txBody>
      </p:sp>
      <p:sp>
        <p:nvSpPr>
          <p:cNvPr id="102407" name="Text Box 23"/>
          <p:cNvSpPr txBox="1">
            <a:spLocks noChangeArrowheads="1"/>
          </p:cNvSpPr>
          <p:nvPr/>
        </p:nvSpPr>
        <p:spPr bwMode="auto">
          <a:xfrm>
            <a:off x="6285546" y="5218114"/>
            <a:ext cx="16417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iphone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Safari browser</a:t>
            </a:r>
            <a:endParaRPr lang="en-US" sz="2400">
              <a:latin typeface="+mj-lt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302500" y="2136775"/>
            <a:ext cx="2101850" cy="946150"/>
            <a:chOff x="3640" y="1346"/>
            <a:chExt cx="1324" cy="596"/>
          </a:xfrm>
        </p:grpSpPr>
        <p:sp>
          <p:nvSpPr>
            <p:cNvPr id="102456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57" name="Text Box 24"/>
            <p:cNvSpPr txBox="1">
              <a:spLocks noChangeArrowheads="1"/>
            </p:cNvSpPr>
            <p:nvPr/>
          </p:nvSpPr>
          <p:spPr bwMode="auto">
            <a:xfrm rot="1422049">
              <a:off x="3836" y="1444"/>
              <a:ext cx="9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  <a:latin typeface="+mj-lt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+mj-lt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413626" y="2344739"/>
            <a:ext cx="1971675" cy="904875"/>
            <a:chOff x="4141" y="394"/>
            <a:chExt cx="1242" cy="570"/>
          </a:xfrm>
        </p:grpSpPr>
        <p:sp>
          <p:nvSpPr>
            <p:cNvPr id="102454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55" name="Text Box 26"/>
            <p:cNvSpPr txBox="1">
              <a:spLocks noChangeArrowheads="1"/>
            </p:cNvSpPr>
            <p:nvPr/>
          </p:nvSpPr>
          <p:spPr bwMode="auto">
            <a:xfrm rot="1411598">
              <a:off x="4294" y="705"/>
              <a:ext cx="10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  <a:latin typeface="+mj-lt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+mj-lt"/>
              </a:endParaRPr>
            </a:p>
          </p:txBody>
        </p:sp>
      </p:grpSp>
      <p:pic>
        <p:nvPicPr>
          <p:cNvPr id="102410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919164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7278688" y="3630613"/>
            <a:ext cx="2101850" cy="946150"/>
            <a:chOff x="3640" y="1346"/>
            <a:chExt cx="1324" cy="596"/>
          </a:xfrm>
        </p:grpSpPr>
        <p:sp>
          <p:nvSpPr>
            <p:cNvPr id="10245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53" name="Text Box 24"/>
            <p:cNvSpPr txBox="1">
              <a:spLocks noChangeArrowheads="1"/>
            </p:cNvSpPr>
            <p:nvPr/>
          </p:nvSpPr>
          <p:spPr bwMode="auto">
            <a:xfrm rot="1422049">
              <a:off x="3836" y="1444"/>
              <a:ext cx="9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  <a:latin typeface="+mj-lt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+mj-lt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7324726" y="3870326"/>
            <a:ext cx="1971675" cy="904875"/>
            <a:chOff x="4141" y="394"/>
            <a:chExt cx="1242" cy="570"/>
          </a:xfrm>
        </p:grpSpPr>
        <p:sp>
          <p:nvSpPr>
            <p:cNvPr id="10245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51" name="Text Box 26"/>
            <p:cNvSpPr txBox="1">
              <a:spLocks noChangeArrowheads="1"/>
            </p:cNvSpPr>
            <p:nvPr/>
          </p:nvSpPr>
          <p:spPr bwMode="auto">
            <a:xfrm rot="1411598">
              <a:off x="4294" y="705"/>
              <a:ext cx="10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>
                  <a:solidFill>
                    <a:srgbClr val="CC0000"/>
                  </a:solidFill>
                  <a:latin typeface="+mj-lt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+mj-lt"/>
              </a:endParaRPr>
            </a:p>
          </p:txBody>
        </p:sp>
      </p:grpSp>
      <p:pic>
        <p:nvPicPr>
          <p:cNvPr id="102413" name="Picture 43" descr="iphone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286251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14" name="Group 44"/>
          <p:cNvGrpSpPr>
            <a:grpSpLocks/>
          </p:cNvGrpSpPr>
          <p:nvPr/>
        </p:nvGrpSpPr>
        <p:grpSpPr bwMode="auto">
          <a:xfrm>
            <a:off x="6281738" y="1468438"/>
            <a:ext cx="1066800" cy="1079500"/>
            <a:chOff x="-44" y="1473"/>
            <a:chExt cx="981" cy="1105"/>
          </a:xfrm>
        </p:grpSpPr>
        <p:pic>
          <p:nvPicPr>
            <p:cNvPr id="1024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id-ID">
                <a:latin typeface="+mj-lt"/>
              </a:endParaRPr>
            </a:p>
          </p:txBody>
        </p:sp>
      </p:grpSp>
      <p:grpSp>
        <p:nvGrpSpPr>
          <p:cNvPr id="102415" name="Group 47"/>
          <p:cNvGrpSpPr>
            <a:grpSpLocks/>
          </p:cNvGrpSpPr>
          <p:nvPr/>
        </p:nvGrpSpPr>
        <p:grpSpPr bwMode="auto">
          <a:xfrm>
            <a:off x="9402764" y="2633663"/>
            <a:ext cx="695325" cy="1282700"/>
            <a:chOff x="4140" y="429"/>
            <a:chExt cx="1425" cy="2396"/>
          </a:xfrm>
        </p:grpSpPr>
        <p:sp>
          <p:nvSpPr>
            <p:cNvPr id="102416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17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18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19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20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02421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46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02447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02422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02423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44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02445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02424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25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02426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42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02443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02427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02428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0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02441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02429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0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1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2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3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4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5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6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7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d-ID" sz="1800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2438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02439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1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0445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1C58368D-2C26-4FE5-B45B-A2C448BB7E80}" type="slidenum">
              <a:rPr lang="en-US" sz="1200">
                <a:latin typeface="+mj-lt"/>
              </a:rPr>
              <a:pPr/>
              <a:t>19</a:t>
            </a:fld>
            <a:endParaRPr lang="en-US" sz="1200">
              <a:latin typeface="+mj-lt"/>
            </a:endParaRPr>
          </a:p>
        </p:txBody>
      </p:sp>
      <p:sp>
        <p:nvSpPr>
          <p:cNvPr id="104451" name="Rectangle 7"/>
          <p:cNvSpPr>
            <a:spLocks noChangeArrowheads="1"/>
          </p:cNvSpPr>
          <p:nvPr/>
        </p:nvSpPr>
        <p:spPr bwMode="auto">
          <a:xfrm>
            <a:off x="6271073" y="347027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04452" name="Rectangle 9"/>
          <p:cNvSpPr>
            <a:spLocks noChangeArrowheads="1"/>
          </p:cNvSpPr>
          <p:nvPr/>
        </p:nvSpPr>
        <p:spPr bwMode="auto">
          <a:xfrm>
            <a:off x="9157148" y="3308351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347664"/>
            <a:ext cx="7772400" cy="79533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4376" y="1733550"/>
            <a:ext cx="39719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uses TCP: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client initiates TCP connection (creates socket) to server,  port 80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server accepts TCP connection from client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HTTP messages (application-layer protocol messages) exchanged between browser (HTTP client) and Web server (HTTP server)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TCP connection closed</a:t>
            </a: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1044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71073" y="1860550"/>
            <a:ext cx="3838575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HTTP is </a:t>
            </a:r>
            <a:r>
              <a:rPr lang="ja-JP" alt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“</a:t>
            </a:r>
            <a:r>
              <a:rPr lang="en-US" altLang="ja-JP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stateless</a:t>
            </a:r>
            <a:r>
              <a:rPr lang="ja-JP" alt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”</a:t>
            </a:r>
            <a:endParaRPr lang="en-US" altLang="ja-JP" i="1" dirty="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pPr>
              <a:lnSpc>
                <a:spcPct val="75000"/>
              </a:lnSpc>
            </a:pPr>
            <a:r>
              <a:rPr lang="en-US" sz="2400" dirty="0">
                <a:latin typeface="+mj-lt"/>
                <a:ea typeface="ＭＳ Ｐゴシック" pitchFamily="34" charset="-128"/>
              </a:rPr>
              <a:t>server maintains no information about past client requests</a:t>
            </a:r>
          </a:p>
        </p:txBody>
      </p:sp>
      <p:sp>
        <p:nvSpPr>
          <p:cNvPr id="104456" name="Rectangle 6"/>
          <p:cNvSpPr>
            <a:spLocks noChangeArrowheads="1"/>
          </p:cNvSpPr>
          <p:nvPr/>
        </p:nvSpPr>
        <p:spPr bwMode="auto">
          <a:xfrm>
            <a:off x="6409185" y="3533776"/>
            <a:ext cx="3752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protocols that maintain </a:t>
            </a:r>
            <a:r>
              <a:rPr lang="ja-JP" altLang="en-US" sz="2000" dirty="0">
                <a:solidFill>
                  <a:srgbClr val="000099"/>
                </a:solidFill>
                <a:latin typeface="+mj-lt"/>
              </a:rPr>
              <a:t>“</a:t>
            </a:r>
            <a:r>
              <a:rPr lang="en-US" altLang="ja-JP" sz="2000" dirty="0">
                <a:solidFill>
                  <a:srgbClr val="000099"/>
                </a:solidFill>
                <a:latin typeface="+mj-lt"/>
              </a:rPr>
              <a:t>state</a:t>
            </a:r>
            <a:r>
              <a:rPr lang="ja-JP" altLang="en-US" sz="2000" dirty="0">
                <a:solidFill>
                  <a:srgbClr val="000099"/>
                </a:solidFill>
                <a:latin typeface="+mj-lt"/>
              </a:rPr>
              <a:t>”</a:t>
            </a:r>
            <a:r>
              <a:rPr lang="en-US" altLang="ja-JP" sz="2000" dirty="0">
                <a:solidFill>
                  <a:srgbClr val="000099"/>
                </a:solidFill>
                <a:latin typeface="+mj-lt"/>
              </a:rPr>
              <a:t> are complex!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past history (state) must be maintained</a:t>
            </a:r>
          </a:p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if server/client crashes, their views of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state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may be inconsistent, must be reconciled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 sz="2000" dirty="0">
              <a:latin typeface="+mj-lt"/>
            </a:endParaRPr>
          </a:p>
        </p:txBody>
      </p:sp>
      <p:sp>
        <p:nvSpPr>
          <p:cNvPr id="104457" name="Text Box 8"/>
          <p:cNvSpPr txBox="1">
            <a:spLocks noChangeArrowheads="1"/>
          </p:cNvSpPr>
          <p:nvPr/>
        </p:nvSpPr>
        <p:spPr bwMode="auto">
          <a:xfrm>
            <a:off x="9087420" y="3230564"/>
            <a:ext cx="9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1">
                <a:solidFill>
                  <a:srgbClr val="CC0000"/>
                </a:solidFill>
                <a:latin typeface="+mj-lt"/>
              </a:rPr>
              <a:t>aside</a:t>
            </a:r>
          </a:p>
        </p:txBody>
      </p:sp>
      <p:pic>
        <p:nvPicPr>
          <p:cNvPr id="10445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956369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5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FB5B14-3207-4596-9B15-A315FEC6D487}" type="slidenum">
              <a:rPr lang="en-US"/>
              <a:pPr/>
              <a:t>2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04: Roadmap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00200"/>
            <a:ext cx="7835900" cy="46482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accent2"/>
                </a:solidFill>
              </a:rPr>
              <a:t>Chapter 02: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2.1 Principles of network applications</a:t>
            </a:r>
          </a:p>
          <a:p>
            <a:r>
              <a:rPr lang="en-US" sz="2400" dirty="0"/>
              <a:t>2.2 Web and HTTP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064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01E89296-1E1A-4184-ADD8-E97C2402743A}" type="slidenum">
              <a:rPr lang="en-US" sz="1200">
                <a:latin typeface="+mj-lt"/>
              </a:rPr>
              <a:pPr/>
              <a:t>20</a:t>
            </a:fld>
            <a:endParaRPr lang="en-US" sz="1200">
              <a:latin typeface="+mj-lt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non-persistent HTTP</a:t>
            </a:r>
          </a:p>
          <a:p>
            <a:r>
              <a:rPr lang="en-US">
                <a:latin typeface="+mj-lt"/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sz="2800">
                <a:latin typeface="+mj-lt"/>
                <a:ea typeface="ＭＳ Ｐゴシック" pitchFamily="34" charset="-128"/>
              </a:rPr>
              <a:t>connection then closed</a:t>
            </a:r>
          </a:p>
          <a:p>
            <a:r>
              <a:rPr lang="en-US">
                <a:latin typeface="+mj-lt"/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+mj-lt"/>
              <a:ea typeface="ＭＳ Ｐゴシック" pitchFamily="34" charset="-128"/>
            </a:endParaRPr>
          </a:p>
        </p:txBody>
      </p:sp>
      <p:sp>
        <p:nvSpPr>
          <p:cNvPr id="1065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persistent HTTP</a:t>
            </a:r>
          </a:p>
          <a:p>
            <a:r>
              <a:rPr lang="en-US">
                <a:latin typeface="+mj-lt"/>
                <a:ea typeface="ＭＳ Ｐゴシック" pitchFamily="34" charset="-128"/>
              </a:rPr>
              <a:t>multiple objects can be sent over single TCP connection between client, server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+mj-lt"/>
              <a:ea typeface="ＭＳ Ｐゴシック" pitchFamily="34" charset="-128"/>
            </a:endParaRPr>
          </a:p>
        </p:txBody>
      </p:sp>
      <p:pic>
        <p:nvPicPr>
          <p:cNvPr id="10650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1006117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1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842763-0AC8-43C5-833D-EB3D01C612E3}" type="slidenum">
              <a:rPr lang="en-US"/>
              <a:pPr/>
              <a:t>21</a:t>
            </a:fld>
            <a:endParaRPr lang="en-US"/>
          </a:p>
        </p:txBody>
      </p:sp>
      <p:sp>
        <p:nvSpPr>
          <p:cNvPr id="53252" name="Line 11"/>
          <p:cNvSpPr>
            <a:spLocks noChangeShapeType="1"/>
          </p:cNvSpPr>
          <p:nvPr/>
        </p:nvSpPr>
        <p:spPr bwMode="auto">
          <a:xfrm>
            <a:off x="2000250" y="2095500"/>
            <a:ext cx="0" cy="449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13"/>
          <p:cNvSpPr>
            <a:spLocks noChangeArrowheads="1"/>
          </p:cNvSpPr>
          <p:nvPr/>
        </p:nvSpPr>
        <p:spPr bwMode="auto">
          <a:xfrm>
            <a:off x="1762126" y="6019801"/>
            <a:ext cx="657225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257176"/>
            <a:ext cx="7772400" cy="866775"/>
          </a:xfrm>
        </p:spPr>
        <p:txBody>
          <a:bodyPr/>
          <a:lstStyle/>
          <a:p>
            <a:r>
              <a:rPr lang="en-US" sz="3600"/>
              <a:t>Nonpersistent HTTP</a:t>
            </a:r>
            <a:endParaRPr lang="en-US"/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114426"/>
            <a:ext cx="834390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/>
              <a:t>Suppose user enters URL </a:t>
            </a:r>
            <a:r>
              <a:rPr lang="en-US" sz="2000">
                <a:latin typeface="Courier New" pitchFamily="49" charset="0"/>
              </a:rPr>
              <a:t>www.someSchool.edu/someDepartment/home.index</a:t>
            </a:r>
            <a:endParaRPr lang="en-US" sz="2400"/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81225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1a</a:t>
            </a:r>
            <a:r>
              <a:rPr lang="en-US" sz="1800">
                <a:solidFill>
                  <a:srgbClr val="FF0000"/>
                </a:solidFill>
              </a:rPr>
              <a:t>.</a:t>
            </a:r>
            <a:r>
              <a:rPr lang="en-US" sz="1800"/>
              <a:t> HTTP client initiates TCP connection to HTTP server (process) at </a:t>
            </a:r>
            <a:r>
              <a:rPr lang="en-US" sz="1800">
                <a:latin typeface="Arial" charset="0"/>
              </a:rPr>
              <a:t>www.someSchool.edu on port </a:t>
            </a:r>
            <a:r>
              <a:rPr lang="en-US" sz="1800"/>
              <a:t>80</a:t>
            </a:r>
            <a:endParaRPr lang="en-US" sz="2000"/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2228850" y="3829051"/>
            <a:ext cx="3810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2.</a:t>
            </a:r>
            <a:r>
              <a:rPr lang="en-US" sz="2000"/>
              <a:t> HTTP</a:t>
            </a:r>
            <a:r>
              <a:rPr lang="en-US" sz="1800"/>
              <a:t> client sends HTTP </a:t>
            </a:r>
            <a:r>
              <a:rPr lang="en-US" sz="1800" i="1">
                <a:solidFill>
                  <a:schemeClr val="accent2"/>
                </a:solidFill>
              </a:rPr>
              <a:t>request message</a:t>
            </a:r>
            <a:r>
              <a:rPr lang="en-US" sz="1800"/>
              <a:t> (containing URL) into TCP connection socket. Message indicates that client wants object </a:t>
            </a:r>
            <a:r>
              <a:rPr lang="en-US" sz="1800">
                <a:latin typeface="Arial" charset="0"/>
              </a:rPr>
              <a:t>someDepartment/home.index</a:t>
            </a:r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6305550" y="2524125"/>
            <a:ext cx="381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1b.</a:t>
            </a:r>
            <a:r>
              <a:rPr lang="en-US" sz="2000"/>
              <a:t> HTTP</a:t>
            </a:r>
            <a:r>
              <a:rPr lang="en-US" sz="1800"/>
              <a:t> server at host </a:t>
            </a:r>
            <a:r>
              <a:rPr lang="en-US" sz="1800">
                <a:latin typeface="Arial" charset="0"/>
              </a:rPr>
              <a:t>www.someSchool.edu </a:t>
            </a:r>
            <a:r>
              <a:rPr lang="en-US" sz="1800"/>
              <a:t>waiting for TCP connection at port 80.  “accepts” connection, notifying client</a:t>
            </a:r>
            <a:endParaRPr lang="en-US" sz="2000"/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6248400" y="4381501"/>
            <a:ext cx="3810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3.</a:t>
            </a:r>
            <a:r>
              <a:rPr lang="en-US" sz="2000"/>
              <a:t> HTTP</a:t>
            </a:r>
            <a:r>
              <a:rPr lang="en-US" sz="1800"/>
              <a:t> server receives request message, forms </a:t>
            </a:r>
            <a:r>
              <a:rPr lang="en-US" sz="1800" i="1">
                <a:solidFill>
                  <a:schemeClr val="accent2"/>
                </a:solidFill>
              </a:rPr>
              <a:t>response message</a:t>
            </a:r>
            <a:r>
              <a:rPr lang="en-US" sz="1800"/>
              <a:t> containing requested object, and sends message into its socket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5572126" y="2647951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5419726" y="4591051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5457826" y="5124451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Text Box 12"/>
          <p:cNvSpPr txBox="1">
            <a:spLocks noChangeArrowheads="1"/>
          </p:cNvSpPr>
          <p:nvPr/>
        </p:nvSpPr>
        <p:spPr bwMode="auto">
          <a:xfrm>
            <a:off x="1700214" y="594201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time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5543551" y="3162301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Text Box 15"/>
          <p:cNvSpPr txBox="1">
            <a:spLocks noChangeArrowheads="1"/>
          </p:cNvSpPr>
          <p:nvPr/>
        </p:nvSpPr>
        <p:spPr bwMode="auto">
          <a:xfrm>
            <a:off x="8769350" y="968375"/>
            <a:ext cx="1898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charset="0"/>
              </a:rPr>
              <a:t>jpeg images)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17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902292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32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7A07A4-53D0-404A-B139-EFDE0D5FC5F8}" type="slidenum">
              <a:rPr lang="en-US"/>
              <a:pPr/>
              <a:t>22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2066925" y="257176"/>
            <a:ext cx="7772400" cy="866775"/>
          </a:xfrm>
        </p:spPr>
        <p:txBody>
          <a:bodyPr/>
          <a:lstStyle/>
          <a:p>
            <a:r>
              <a:rPr lang="en-US" sz="3600"/>
              <a:t>Nonpersistent HTTP (cont.)</a:t>
            </a:r>
            <a:endParaRPr lang="en-US"/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619375" y="2047876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5</a:t>
            </a:r>
            <a:r>
              <a:rPr lang="en-US" sz="1800">
                <a:solidFill>
                  <a:srgbClr val="FF0000"/>
                </a:solidFill>
              </a:rPr>
              <a:t>.</a:t>
            </a:r>
            <a:r>
              <a:rPr lang="en-US" sz="1800"/>
              <a:t> HTTP client receives response message containing html file, displays html.  Parsing html file, finds 10 referenced jpeg  objects</a:t>
            </a:r>
            <a:endParaRPr lang="en-US" sz="2000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2609850" y="3568700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6.</a:t>
            </a:r>
            <a:r>
              <a:rPr lang="en-US" sz="2000"/>
              <a:t> </a:t>
            </a:r>
            <a:r>
              <a:rPr lang="en-US" sz="1800"/>
              <a:t>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6556375" y="1492251"/>
            <a:ext cx="3810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000">
                <a:solidFill>
                  <a:srgbClr val="FF0000"/>
                </a:solidFill>
              </a:rPr>
              <a:t>4.</a:t>
            </a:r>
            <a:r>
              <a:rPr lang="en-US" sz="2000"/>
              <a:t> HTTP</a:t>
            </a:r>
            <a:r>
              <a:rPr lang="en-US" sz="1800"/>
              <a:t> server closes TCP connection. </a:t>
            </a:r>
            <a:endParaRPr lang="en-US" sz="2000"/>
          </a:p>
        </p:txBody>
      </p:sp>
      <p:sp>
        <p:nvSpPr>
          <p:cNvPr id="54280" name="Line 2"/>
          <p:cNvSpPr>
            <a:spLocks noChangeShapeType="1"/>
          </p:cNvSpPr>
          <p:nvPr/>
        </p:nvSpPr>
        <p:spPr bwMode="auto">
          <a:xfrm>
            <a:off x="2066925" y="1519238"/>
            <a:ext cx="0" cy="25717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3"/>
          <p:cNvSpPr>
            <a:spLocks noChangeArrowheads="1"/>
          </p:cNvSpPr>
          <p:nvPr/>
        </p:nvSpPr>
        <p:spPr bwMode="auto">
          <a:xfrm>
            <a:off x="1828800" y="3519489"/>
            <a:ext cx="342900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Text Box 13"/>
          <p:cNvSpPr txBox="1">
            <a:spLocks noChangeArrowheads="1"/>
          </p:cNvSpPr>
          <p:nvPr/>
        </p:nvSpPr>
        <p:spPr bwMode="auto">
          <a:xfrm>
            <a:off x="1673226" y="338296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time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5286376" y="1449389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915171"/>
            <a:ext cx="620560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69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12642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6E97A99A-11E3-46A8-9C97-6282BF353819}" type="slidenum">
              <a:rPr lang="en-US" sz="1200">
                <a:latin typeface="+mj-lt"/>
              </a:rPr>
              <a:pPr/>
              <a:t>23</a:t>
            </a:fld>
            <a:endParaRPr lang="en-US" sz="1200" dirty="0">
              <a:latin typeface="+mj-lt"/>
            </a:endParaRPr>
          </a:p>
        </p:txBody>
      </p:sp>
      <p:pic>
        <p:nvPicPr>
          <p:cNvPr id="112643" name="Picture 4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6" y="668338"/>
            <a:ext cx="70072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1"/>
            <a:ext cx="8223250" cy="9255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58888"/>
            <a:ext cx="40909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RTT (definition):</a:t>
            </a:r>
            <a:r>
              <a:rPr lang="en-US" sz="2000" dirty="0">
                <a:latin typeface="+mj-lt"/>
                <a:ea typeface="ＭＳ Ｐゴシック" pitchFamily="34" charset="-128"/>
              </a:rPr>
              <a:t> time for a small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HTTP response time: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one RTT to initiate TCP connection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one RTT for HTTP request and first few bytes of HTTP response to return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file transmission time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+mj-lt"/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112646" name="Line 15"/>
          <p:cNvSpPr>
            <a:spLocks noChangeShapeType="1"/>
          </p:cNvSpPr>
          <p:nvPr/>
        </p:nvSpPr>
        <p:spPr bwMode="auto">
          <a:xfrm>
            <a:off x="7640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47" name="Line 16"/>
          <p:cNvSpPr>
            <a:spLocks noChangeShapeType="1"/>
          </p:cNvSpPr>
          <p:nvPr/>
        </p:nvSpPr>
        <p:spPr bwMode="auto">
          <a:xfrm>
            <a:off x="9331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48" name="Line 17"/>
          <p:cNvSpPr>
            <a:spLocks noChangeShapeType="1"/>
          </p:cNvSpPr>
          <p:nvPr/>
        </p:nvSpPr>
        <p:spPr bwMode="auto">
          <a:xfrm>
            <a:off x="7654925" y="272256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49" name="Line 18"/>
          <p:cNvSpPr>
            <a:spLocks noChangeShapeType="1"/>
          </p:cNvSpPr>
          <p:nvPr/>
        </p:nvSpPr>
        <p:spPr bwMode="auto">
          <a:xfrm flipH="1">
            <a:off x="7640639" y="316071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50" name="Line 19"/>
          <p:cNvSpPr>
            <a:spLocks noChangeShapeType="1"/>
          </p:cNvSpPr>
          <p:nvPr/>
        </p:nvSpPr>
        <p:spPr bwMode="auto">
          <a:xfrm>
            <a:off x="7648575" y="366871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51" name="Line 20"/>
          <p:cNvSpPr>
            <a:spLocks noChangeShapeType="1"/>
          </p:cNvSpPr>
          <p:nvPr/>
        </p:nvSpPr>
        <p:spPr bwMode="auto">
          <a:xfrm flipH="1">
            <a:off x="7664451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52" name="AutoShape 21"/>
          <p:cNvSpPr>
            <a:spLocks/>
          </p:cNvSpPr>
          <p:nvPr/>
        </p:nvSpPr>
        <p:spPr bwMode="auto">
          <a:xfrm>
            <a:off x="9410701" y="4067176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53" name="Text Box 22"/>
          <p:cNvSpPr txBox="1">
            <a:spLocks noChangeArrowheads="1"/>
          </p:cNvSpPr>
          <p:nvPr/>
        </p:nvSpPr>
        <p:spPr bwMode="auto">
          <a:xfrm>
            <a:off x="9440863" y="3763964"/>
            <a:ext cx="1066318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time to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transmit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file</a:t>
            </a:r>
          </a:p>
        </p:txBody>
      </p:sp>
      <p:sp>
        <p:nvSpPr>
          <p:cNvPr id="112654" name="Line 23"/>
          <p:cNvSpPr>
            <a:spLocks noChangeShapeType="1"/>
          </p:cNvSpPr>
          <p:nvPr/>
        </p:nvSpPr>
        <p:spPr bwMode="auto">
          <a:xfrm>
            <a:off x="7250114" y="2697164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55" name="Text Box 24"/>
          <p:cNvSpPr txBox="1">
            <a:spLocks noChangeArrowheads="1"/>
          </p:cNvSpPr>
          <p:nvPr/>
        </p:nvSpPr>
        <p:spPr bwMode="auto">
          <a:xfrm>
            <a:off x="6119813" y="2409826"/>
            <a:ext cx="1306768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initiate TCP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connection</a:t>
            </a:r>
          </a:p>
        </p:txBody>
      </p:sp>
      <p:sp>
        <p:nvSpPr>
          <p:cNvPr id="112656" name="AutoShape 25"/>
          <p:cNvSpPr>
            <a:spLocks/>
          </p:cNvSpPr>
          <p:nvPr/>
        </p:nvSpPr>
        <p:spPr bwMode="auto">
          <a:xfrm>
            <a:off x="7385050" y="2747964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id-ID">
              <a:latin typeface="+mj-lt"/>
            </a:endParaRPr>
          </a:p>
        </p:txBody>
      </p:sp>
      <p:sp>
        <p:nvSpPr>
          <p:cNvPr id="112657" name="Text Box 26"/>
          <p:cNvSpPr txBox="1">
            <a:spLocks noChangeArrowheads="1"/>
          </p:cNvSpPr>
          <p:nvPr/>
        </p:nvSpPr>
        <p:spPr bwMode="auto">
          <a:xfrm>
            <a:off x="6902451" y="2959101"/>
            <a:ext cx="591829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RTT</a:t>
            </a:r>
          </a:p>
        </p:txBody>
      </p:sp>
      <p:sp>
        <p:nvSpPr>
          <p:cNvPr id="112658" name="Line 27"/>
          <p:cNvSpPr>
            <a:spLocks noChangeShapeType="1"/>
          </p:cNvSpPr>
          <p:nvPr/>
        </p:nvSpPr>
        <p:spPr bwMode="auto">
          <a:xfrm>
            <a:off x="7299326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59" name="Text Box 28"/>
          <p:cNvSpPr txBox="1">
            <a:spLocks noChangeArrowheads="1"/>
          </p:cNvSpPr>
          <p:nvPr/>
        </p:nvSpPr>
        <p:spPr bwMode="auto">
          <a:xfrm>
            <a:off x="6548439" y="3302001"/>
            <a:ext cx="918841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request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file</a:t>
            </a:r>
          </a:p>
        </p:txBody>
      </p:sp>
      <p:sp>
        <p:nvSpPr>
          <p:cNvPr id="112660" name="AutoShape 29"/>
          <p:cNvSpPr>
            <a:spLocks/>
          </p:cNvSpPr>
          <p:nvPr/>
        </p:nvSpPr>
        <p:spPr bwMode="auto">
          <a:xfrm>
            <a:off x="7391400" y="3657601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endParaRPr lang="id-ID">
              <a:latin typeface="+mj-lt"/>
            </a:endParaRPr>
          </a:p>
        </p:txBody>
      </p:sp>
      <p:sp>
        <p:nvSpPr>
          <p:cNvPr id="112661" name="Text Box 30"/>
          <p:cNvSpPr txBox="1">
            <a:spLocks noChangeArrowheads="1"/>
          </p:cNvSpPr>
          <p:nvPr/>
        </p:nvSpPr>
        <p:spPr bwMode="auto">
          <a:xfrm>
            <a:off x="6921501" y="3881439"/>
            <a:ext cx="591829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RTT</a:t>
            </a:r>
          </a:p>
        </p:txBody>
      </p:sp>
      <p:sp>
        <p:nvSpPr>
          <p:cNvPr id="112662" name="Line 35"/>
          <p:cNvSpPr>
            <a:spLocks noChangeShapeType="1"/>
          </p:cNvSpPr>
          <p:nvPr/>
        </p:nvSpPr>
        <p:spPr bwMode="auto">
          <a:xfrm flipH="1">
            <a:off x="7310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2663" name="Text Box 36"/>
          <p:cNvSpPr txBox="1">
            <a:spLocks noChangeArrowheads="1"/>
          </p:cNvSpPr>
          <p:nvPr/>
        </p:nvSpPr>
        <p:spPr bwMode="auto">
          <a:xfrm>
            <a:off x="6767514" y="4438651"/>
            <a:ext cx="1003801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file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received</a:t>
            </a:r>
          </a:p>
        </p:txBody>
      </p:sp>
      <p:sp>
        <p:nvSpPr>
          <p:cNvPr id="112664" name="Text Box 37"/>
          <p:cNvSpPr txBox="1">
            <a:spLocks noChangeArrowheads="1"/>
          </p:cNvSpPr>
          <p:nvPr/>
        </p:nvSpPr>
        <p:spPr bwMode="auto">
          <a:xfrm>
            <a:off x="7415213" y="5337176"/>
            <a:ext cx="60946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12665" name="Text Box 38"/>
          <p:cNvSpPr txBox="1">
            <a:spLocks noChangeArrowheads="1"/>
          </p:cNvSpPr>
          <p:nvPr/>
        </p:nvSpPr>
        <p:spPr bwMode="auto">
          <a:xfrm>
            <a:off x="9093200" y="5319713"/>
            <a:ext cx="609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time</a:t>
            </a:r>
          </a:p>
        </p:txBody>
      </p:sp>
      <p:grpSp>
        <p:nvGrpSpPr>
          <p:cNvPr id="112666" name="Group 43"/>
          <p:cNvGrpSpPr>
            <a:grpSpLocks/>
          </p:cNvGrpSpPr>
          <p:nvPr/>
        </p:nvGrpSpPr>
        <p:grpSpPr bwMode="auto">
          <a:xfrm>
            <a:off x="9131301" y="1717676"/>
            <a:ext cx="423863" cy="684213"/>
            <a:chOff x="4140" y="429"/>
            <a:chExt cx="1425" cy="2396"/>
          </a:xfrm>
        </p:grpSpPr>
        <p:sp>
          <p:nvSpPr>
            <p:cNvPr id="112670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71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72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73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74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12675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00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12701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12676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12677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698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12699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12678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79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12680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696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12697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12681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112682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694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112695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112683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84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85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86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87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88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89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90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91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d-ID" sz="1800">
                <a:solidFill>
                  <a:srgbClr val="FF00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2692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2693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</p:grpSp>
      <p:grpSp>
        <p:nvGrpSpPr>
          <p:cNvPr id="112667" name="Group 76"/>
          <p:cNvGrpSpPr>
            <a:grpSpLocks/>
          </p:cNvGrpSpPr>
          <p:nvPr/>
        </p:nvGrpSpPr>
        <p:grpSpPr bwMode="auto">
          <a:xfrm>
            <a:off x="7129463" y="1739901"/>
            <a:ext cx="698500" cy="709613"/>
            <a:chOff x="-44" y="1473"/>
            <a:chExt cx="981" cy="1105"/>
          </a:xfrm>
        </p:grpSpPr>
        <p:pic>
          <p:nvPicPr>
            <p:cNvPr id="112668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69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id-ID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84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1469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C1C50F86-AB30-462B-A60A-0299A1A74DB2}" type="slidenum">
              <a:rPr lang="en-US" sz="1200">
                <a:latin typeface="+mj-lt"/>
              </a:rPr>
              <a:pPr/>
              <a:t>24</a:t>
            </a:fld>
            <a:endParaRPr lang="en-US" sz="1200">
              <a:latin typeface="+mj-lt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6438" y="173038"/>
            <a:ext cx="7772400" cy="838200"/>
          </a:xfrm>
        </p:spPr>
        <p:txBody>
          <a:bodyPr/>
          <a:lstStyle/>
          <a:p>
            <a:r>
              <a:rPr lang="en-US" sz="3600" dirty="0">
                <a:ea typeface="ＭＳ Ｐゴシック" pitchFamily="34" charset="-128"/>
              </a:rPr>
              <a:t>Persistent HTTP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58976" y="1414463"/>
            <a:ext cx="39338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non-persistent HTTP issues: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requires 2 RTTs per object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OS overhead for </a:t>
            </a:r>
            <a:r>
              <a:rPr lang="en-US" sz="2400" i="1" dirty="0">
                <a:latin typeface="+mj-lt"/>
                <a:ea typeface="ＭＳ Ｐゴシック" pitchFamily="34" charset="-128"/>
              </a:rPr>
              <a:t>each</a:t>
            </a:r>
            <a:r>
              <a:rPr lang="en-US" sz="2400" dirty="0">
                <a:latin typeface="+mj-lt"/>
                <a:ea typeface="ＭＳ Ｐゴシック" pitchFamily="34" charset="-128"/>
              </a:rPr>
              <a:t> TCP connection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+mj-lt"/>
              <a:ea typeface="ＭＳ Ｐゴシック" pitchFamily="34" charset="-128"/>
            </a:endParaRPr>
          </a:p>
          <a:p>
            <a:endParaRPr lang="en-US" sz="2000" dirty="0">
              <a:latin typeface="+mj-lt"/>
              <a:ea typeface="ＭＳ Ｐゴシック" pitchFamily="34" charset="-128"/>
            </a:endParaRPr>
          </a:p>
          <a:p>
            <a:endParaRPr lang="en-US" sz="20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114693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6227763" y="143827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persistent  HTTP: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server leaves connection open after sending response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subsequent HTTP messages  between same client/server sent over open connection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client sends requests as soon as it encounters a referenced object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as little as one RTT for all the referenced objects</a:t>
            </a:r>
          </a:p>
        </p:txBody>
      </p:sp>
      <p:pic>
        <p:nvPicPr>
          <p:cNvPr id="11469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796925"/>
            <a:ext cx="33035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3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1673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60638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6095224C-946D-4C69-9B53-3638D16EF1AF}" type="slidenum">
              <a:rPr lang="en-US" sz="1200">
                <a:latin typeface="+mj-lt"/>
              </a:rPr>
              <a:pPr/>
              <a:t>25</a:t>
            </a:fld>
            <a:endParaRPr lang="en-US" sz="1200" dirty="0">
              <a:latin typeface="+mj-lt"/>
            </a:endParaRPr>
          </a:p>
        </p:txBody>
      </p:sp>
      <p:pic>
        <p:nvPicPr>
          <p:cNvPr id="116739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9080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838" y="234950"/>
            <a:ext cx="7772400" cy="9144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HTTP request message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+mj-lt"/>
                <a:ea typeface="ＭＳ Ｐゴシック" pitchFamily="34" charset="-128"/>
              </a:rPr>
              <a:t>two types of HTTP messages: </a:t>
            </a:r>
            <a:r>
              <a:rPr lang="en-US" sz="2400" i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request</a:t>
            </a:r>
            <a:r>
              <a:rPr lang="en-US" sz="240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, </a:t>
            </a:r>
            <a:r>
              <a:rPr lang="en-US" sz="2400" i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response</a:t>
            </a:r>
          </a:p>
          <a:p>
            <a:r>
              <a:rPr lang="en-US" sz="240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HTTP request message:</a:t>
            </a:r>
          </a:p>
          <a:p>
            <a:pPr lvl="1"/>
            <a:r>
              <a:rPr lang="en-US" sz="2000">
                <a:latin typeface="+mj-lt"/>
                <a:ea typeface="ＭＳ Ｐゴシック" pitchFamily="34" charset="-128"/>
              </a:rPr>
              <a:t>ASCII (human-readable format)</a:t>
            </a:r>
            <a:endParaRPr lang="en-US">
              <a:solidFill>
                <a:schemeClr val="accent2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1746250" y="3036889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HEAD commands)</a:t>
            </a:r>
            <a:endParaRPr lang="en-US" sz="240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16743" name="Line 6"/>
          <p:cNvSpPr>
            <a:spLocks noChangeShapeType="1"/>
          </p:cNvSpPr>
          <p:nvPr/>
        </p:nvSpPr>
        <p:spPr bwMode="auto">
          <a:xfrm>
            <a:off x="3449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6744" name="Freeform 7"/>
          <p:cNvSpPr>
            <a:spLocks/>
          </p:cNvSpPr>
          <p:nvPr/>
        </p:nvSpPr>
        <p:spPr bwMode="auto">
          <a:xfrm>
            <a:off x="4300539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3218795" y="4222750"/>
            <a:ext cx="10198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 lines</a:t>
            </a:r>
            <a:endParaRPr lang="en-US" sz="240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3833814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12913" y="5121276"/>
            <a:ext cx="24849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  <a:latin typeface="+mj-lt"/>
              </a:rPr>
              <a:t>end of header lines</a:t>
            </a:r>
            <a:endParaRPr lang="en-US" sz="240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16748" name="Text Box 16"/>
          <p:cNvSpPr txBox="1">
            <a:spLocks noChangeArrowheads="1"/>
          </p:cNvSpPr>
          <p:nvPr/>
        </p:nvSpPr>
        <p:spPr bwMode="auto">
          <a:xfrm>
            <a:off x="4333875" y="3403601"/>
            <a:ext cx="557075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GET /index.html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Host: www-net.cs.umass.edu\r\n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User-Agent: Firefox/3.6.10\r\n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Accept: text/</a:t>
            </a:r>
            <a:r>
              <a:rPr lang="en-US" sz="1800" b="1" dirty="0" err="1">
                <a:latin typeface="+mj-lt"/>
              </a:rPr>
              <a:t>html,application</a:t>
            </a:r>
            <a:r>
              <a:rPr lang="en-US" sz="1800" b="1" dirty="0">
                <a:latin typeface="+mj-lt"/>
              </a:rPr>
              <a:t>/</a:t>
            </a:r>
            <a:r>
              <a:rPr lang="en-US" sz="1800" b="1" dirty="0" err="1">
                <a:latin typeface="+mj-lt"/>
              </a:rPr>
              <a:t>xhtml+xml</a:t>
            </a:r>
            <a:r>
              <a:rPr lang="en-US" sz="1800" b="1" dirty="0">
                <a:latin typeface="+mj-lt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Accept-Language: </a:t>
            </a:r>
            <a:r>
              <a:rPr lang="en-US" sz="1800" b="1" dirty="0" err="1">
                <a:latin typeface="+mj-lt"/>
              </a:rPr>
              <a:t>en-us,en;q</a:t>
            </a:r>
            <a:r>
              <a:rPr lang="en-US" sz="1800" b="1" dirty="0">
                <a:latin typeface="+mj-lt"/>
              </a:rPr>
              <a:t>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Accept-Encoding: </a:t>
            </a:r>
            <a:r>
              <a:rPr lang="en-US" sz="1800" b="1" dirty="0" err="1">
                <a:latin typeface="+mj-lt"/>
              </a:rPr>
              <a:t>gzip,deflate</a:t>
            </a:r>
            <a:r>
              <a:rPr lang="en-US" sz="1800" b="1" dirty="0">
                <a:latin typeface="+mj-lt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Accept-Charset: ISO-8859-1,utf-8;q=0.7\r\n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Keep-Alive: 115\r\n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\r\n</a:t>
            </a:r>
          </a:p>
        </p:txBody>
      </p:sp>
      <p:sp>
        <p:nvSpPr>
          <p:cNvPr id="116749" name="Line 17"/>
          <p:cNvSpPr>
            <a:spLocks noChangeShapeType="1"/>
          </p:cNvSpPr>
          <p:nvPr/>
        </p:nvSpPr>
        <p:spPr bwMode="auto">
          <a:xfrm flipH="1">
            <a:off x="7858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116750" name="Text Box 18"/>
          <p:cNvSpPr txBox="1">
            <a:spLocks noChangeArrowheads="1"/>
          </p:cNvSpPr>
          <p:nvPr/>
        </p:nvSpPr>
        <p:spPr bwMode="auto">
          <a:xfrm>
            <a:off x="7908925" y="2633663"/>
            <a:ext cx="26725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>
                <a:latin typeface="+mj-lt"/>
              </a:rPr>
              <a:t>carriage return character</a:t>
            </a:r>
          </a:p>
        </p:txBody>
      </p:sp>
      <p:sp>
        <p:nvSpPr>
          <p:cNvPr id="116751" name="Text Box 19"/>
          <p:cNvSpPr txBox="1">
            <a:spLocks noChangeArrowheads="1"/>
          </p:cNvSpPr>
          <p:nvPr/>
        </p:nvSpPr>
        <p:spPr bwMode="auto">
          <a:xfrm>
            <a:off x="8061326" y="2930525"/>
            <a:ext cx="20617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>
                <a:latin typeface="+mj-lt"/>
              </a:rPr>
              <a:t>line-feed character</a:t>
            </a:r>
          </a:p>
        </p:txBody>
      </p:sp>
      <p:sp>
        <p:nvSpPr>
          <p:cNvPr id="116752" name="Line 20"/>
          <p:cNvSpPr>
            <a:spLocks noChangeShapeType="1"/>
          </p:cNvSpPr>
          <p:nvPr/>
        </p:nvSpPr>
        <p:spPr bwMode="auto">
          <a:xfrm flipH="1">
            <a:off x="8139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6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1878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59350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84401168-9D9E-4DB9-B2AE-38DEBF12B0B2}" type="slidenum">
              <a:rPr lang="en-US" sz="1200">
                <a:latin typeface="+mj-lt"/>
              </a:rPr>
              <a:pPr/>
              <a:t>26</a:t>
            </a:fld>
            <a:endParaRPr lang="en-US" sz="1200" dirty="0">
              <a:latin typeface="+mj-lt"/>
            </a:endParaRPr>
          </a:p>
        </p:txBody>
      </p:sp>
      <p:pic>
        <p:nvPicPr>
          <p:cNvPr id="118787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963077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ＭＳ Ｐゴシック" pitchFamily="34" charset="-128"/>
              </a:rPr>
              <a:t>HTTP request message: general format</a:t>
            </a:r>
            <a:endParaRPr lang="en-US" sz="3600" dirty="0">
              <a:ea typeface="ＭＳ Ｐゴシック" pitchFamily="34" charset="-128"/>
            </a:endParaRPr>
          </a:p>
        </p:txBody>
      </p:sp>
      <p:sp>
        <p:nvSpPr>
          <p:cNvPr id="118789" name="Text Box 9"/>
          <p:cNvSpPr txBox="1">
            <a:spLocks noChangeArrowheads="1"/>
          </p:cNvSpPr>
          <p:nvPr/>
        </p:nvSpPr>
        <p:spPr bwMode="auto">
          <a:xfrm>
            <a:off x="8491538" y="1662114"/>
            <a:ext cx="1101584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  <a:latin typeface="+mj-lt"/>
              </a:rPr>
              <a:t>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  <a:latin typeface="+mj-lt"/>
              </a:rPr>
              <a:t>line</a:t>
            </a:r>
          </a:p>
        </p:txBody>
      </p:sp>
      <p:sp>
        <p:nvSpPr>
          <p:cNvPr id="118790" name="Text Box 11"/>
          <p:cNvSpPr txBox="1">
            <a:spLocks noChangeArrowheads="1"/>
          </p:cNvSpPr>
          <p:nvPr/>
        </p:nvSpPr>
        <p:spPr bwMode="auto">
          <a:xfrm>
            <a:off x="8486776" y="2678114"/>
            <a:ext cx="1019831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  <a:latin typeface="+mj-lt"/>
              </a:rPr>
              <a:t>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  <a:latin typeface="+mj-lt"/>
              </a:rPr>
              <a:t>lines</a:t>
            </a:r>
          </a:p>
        </p:txBody>
      </p:sp>
      <p:sp>
        <p:nvSpPr>
          <p:cNvPr id="118791" name="Rectangle 12"/>
          <p:cNvSpPr>
            <a:spLocks noChangeArrowheads="1"/>
          </p:cNvSpPr>
          <p:nvPr/>
        </p:nvSpPr>
        <p:spPr bwMode="auto">
          <a:xfrm>
            <a:off x="8102601" y="2247901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8792" name="Rectangle 13"/>
          <p:cNvSpPr>
            <a:spLocks noChangeArrowheads="1"/>
          </p:cNvSpPr>
          <p:nvPr/>
        </p:nvSpPr>
        <p:spPr bwMode="auto">
          <a:xfrm>
            <a:off x="7969251" y="2197101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8793" name="Rectangle 15"/>
          <p:cNvSpPr>
            <a:spLocks noChangeArrowheads="1"/>
          </p:cNvSpPr>
          <p:nvPr/>
        </p:nvSpPr>
        <p:spPr bwMode="auto">
          <a:xfrm>
            <a:off x="8337550" y="4303714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8794" name="Text Box 16"/>
          <p:cNvSpPr txBox="1">
            <a:spLocks noChangeArrowheads="1"/>
          </p:cNvSpPr>
          <p:nvPr/>
        </p:nvSpPr>
        <p:spPr bwMode="auto">
          <a:xfrm>
            <a:off x="8488364" y="4868863"/>
            <a:ext cx="75533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  <a:latin typeface="+mj-lt"/>
              </a:rPr>
              <a:t>body</a:t>
            </a:r>
          </a:p>
        </p:txBody>
      </p:sp>
      <p:sp>
        <p:nvSpPr>
          <p:cNvPr id="118795" name="Rectangle 20"/>
          <p:cNvSpPr>
            <a:spLocks noChangeArrowheads="1"/>
          </p:cNvSpPr>
          <p:nvPr/>
        </p:nvSpPr>
        <p:spPr bwMode="auto">
          <a:xfrm>
            <a:off x="2667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8796" name="Line 22"/>
          <p:cNvSpPr>
            <a:spLocks noChangeShapeType="1"/>
          </p:cNvSpPr>
          <p:nvPr/>
        </p:nvSpPr>
        <p:spPr bwMode="auto">
          <a:xfrm>
            <a:off x="3975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118797" name="Line 23"/>
          <p:cNvSpPr>
            <a:spLocks noChangeShapeType="1"/>
          </p:cNvSpPr>
          <p:nvPr/>
        </p:nvSpPr>
        <p:spPr bwMode="auto">
          <a:xfrm>
            <a:off x="4419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118798" name="Line 24"/>
          <p:cNvSpPr>
            <a:spLocks noChangeShapeType="1"/>
          </p:cNvSpPr>
          <p:nvPr/>
        </p:nvSpPr>
        <p:spPr bwMode="auto">
          <a:xfrm>
            <a:off x="5727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118799" name="Line 25"/>
          <p:cNvSpPr>
            <a:spLocks noChangeShapeType="1"/>
          </p:cNvSpPr>
          <p:nvPr/>
        </p:nvSpPr>
        <p:spPr bwMode="auto">
          <a:xfrm>
            <a:off x="6153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118800" name="Line 26"/>
          <p:cNvSpPr>
            <a:spLocks noChangeShapeType="1"/>
          </p:cNvSpPr>
          <p:nvPr/>
        </p:nvSpPr>
        <p:spPr bwMode="auto">
          <a:xfrm>
            <a:off x="7454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118801" name="Line 27"/>
          <p:cNvSpPr>
            <a:spLocks noChangeShapeType="1"/>
          </p:cNvSpPr>
          <p:nvPr/>
        </p:nvSpPr>
        <p:spPr bwMode="auto">
          <a:xfrm>
            <a:off x="7893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118802" name="Text Box 28"/>
          <p:cNvSpPr txBox="1">
            <a:spLocks noChangeArrowheads="1"/>
          </p:cNvSpPr>
          <p:nvPr/>
        </p:nvSpPr>
        <p:spPr bwMode="auto">
          <a:xfrm>
            <a:off x="2790826" y="1725613"/>
            <a:ext cx="10775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  <a:latin typeface="+mj-lt"/>
              </a:rPr>
              <a:t>method</a:t>
            </a:r>
          </a:p>
        </p:txBody>
      </p:sp>
      <p:sp>
        <p:nvSpPr>
          <p:cNvPr id="118803" name="Text Box 29"/>
          <p:cNvSpPr txBox="1">
            <a:spLocks noChangeArrowheads="1"/>
          </p:cNvSpPr>
          <p:nvPr/>
        </p:nvSpPr>
        <p:spPr bwMode="auto">
          <a:xfrm>
            <a:off x="3952875" y="1706564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+mj-lt"/>
              </a:rPr>
              <a:t>sp</a:t>
            </a:r>
          </a:p>
        </p:txBody>
      </p:sp>
      <p:sp>
        <p:nvSpPr>
          <p:cNvPr id="118804" name="Text Box 30"/>
          <p:cNvSpPr txBox="1">
            <a:spLocks noChangeArrowheads="1"/>
          </p:cNvSpPr>
          <p:nvPr/>
        </p:nvSpPr>
        <p:spPr bwMode="auto">
          <a:xfrm>
            <a:off x="5718175" y="1712914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+mj-lt"/>
              </a:rPr>
              <a:t>sp</a:t>
            </a:r>
          </a:p>
        </p:txBody>
      </p:sp>
      <p:sp>
        <p:nvSpPr>
          <p:cNvPr id="118805" name="Text Box 31"/>
          <p:cNvSpPr txBox="1">
            <a:spLocks noChangeArrowheads="1"/>
          </p:cNvSpPr>
          <p:nvPr/>
        </p:nvSpPr>
        <p:spPr bwMode="auto">
          <a:xfrm>
            <a:off x="7470775" y="1719263"/>
            <a:ext cx="439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+mj-lt"/>
              </a:rPr>
              <a:t>cr</a:t>
            </a:r>
          </a:p>
        </p:txBody>
      </p:sp>
      <p:sp>
        <p:nvSpPr>
          <p:cNvPr id="118806" name="Text Box 32"/>
          <p:cNvSpPr txBox="1">
            <a:spLocks noChangeArrowheads="1"/>
          </p:cNvSpPr>
          <p:nvPr/>
        </p:nvSpPr>
        <p:spPr bwMode="auto">
          <a:xfrm>
            <a:off x="7940675" y="1730375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+mj-lt"/>
              </a:rPr>
              <a:t>lf</a:t>
            </a:r>
          </a:p>
        </p:txBody>
      </p:sp>
      <p:sp>
        <p:nvSpPr>
          <p:cNvPr id="118807" name="Text Box 33"/>
          <p:cNvSpPr txBox="1">
            <a:spLocks noChangeArrowheads="1"/>
          </p:cNvSpPr>
          <p:nvPr/>
        </p:nvSpPr>
        <p:spPr bwMode="auto">
          <a:xfrm>
            <a:off x="6308725" y="1712913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  <a:latin typeface="+mj-lt"/>
              </a:rPr>
              <a:t>version</a:t>
            </a:r>
          </a:p>
        </p:txBody>
      </p:sp>
      <p:sp>
        <p:nvSpPr>
          <p:cNvPr id="118808" name="Text Box 34"/>
          <p:cNvSpPr txBox="1">
            <a:spLocks noChangeArrowheads="1"/>
          </p:cNvSpPr>
          <p:nvPr/>
        </p:nvSpPr>
        <p:spPr bwMode="auto">
          <a:xfrm>
            <a:off x="4683125" y="1725614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  <a:latin typeface="+mj-lt"/>
              </a:rPr>
              <a:t>URL</a:t>
            </a:r>
          </a:p>
        </p:txBody>
      </p:sp>
      <p:grpSp>
        <p:nvGrpSpPr>
          <p:cNvPr id="118809" name="Group 45"/>
          <p:cNvGrpSpPr>
            <a:grpSpLocks/>
          </p:cNvGrpSpPr>
          <p:nvPr/>
        </p:nvGrpSpPr>
        <p:grpSpPr bwMode="auto">
          <a:xfrm>
            <a:off x="2667000" y="2143125"/>
            <a:ext cx="4579938" cy="446088"/>
            <a:chOff x="192" y="1894"/>
            <a:chExt cx="2885" cy="281"/>
          </a:xfrm>
        </p:grpSpPr>
        <p:sp>
          <p:nvSpPr>
            <p:cNvPr id="118845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46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47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48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49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50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cr</a:t>
              </a:r>
            </a:p>
          </p:txBody>
        </p:sp>
        <p:sp>
          <p:nvSpPr>
            <p:cNvPr id="118851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2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lf</a:t>
              </a:r>
            </a:p>
          </p:txBody>
        </p:sp>
        <p:sp>
          <p:nvSpPr>
            <p:cNvPr id="118852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  <a:latin typeface="+mj-lt"/>
                </a:rPr>
                <a:t>value</a:t>
              </a:r>
            </a:p>
          </p:txBody>
        </p:sp>
        <p:sp>
          <p:nvSpPr>
            <p:cNvPr id="118853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  <a:latin typeface="+mj-lt"/>
                </a:rPr>
                <a:t>header field name</a:t>
              </a:r>
            </a:p>
          </p:txBody>
        </p:sp>
      </p:grpSp>
      <p:grpSp>
        <p:nvGrpSpPr>
          <p:cNvPr id="118810" name="Group 46"/>
          <p:cNvGrpSpPr>
            <a:grpSpLocks/>
          </p:cNvGrpSpPr>
          <p:nvPr/>
        </p:nvGrpSpPr>
        <p:grpSpPr bwMode="auto">
          <a:xfrm>
            <a:off x="2663825" y="3619500"/>
            <a:ext cx="4579938" cy="446088"/>
            <a:chOff x="192" y="1894"/>
            <a:chExt cx="2885" cy="281"/>
          </a:xfrm>
        </p:grpSpPr>
        <p:sp>
          <p:nvSpPr>
            <p:cNvPr id="118836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37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38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39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40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41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cr</a:t>
              </a:r>
            </a:p>
          </p:txBody>
        </p:sp>
        <p:sp>
          <p:nvSpPr>
            <p:cNvPr id="118842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2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lf</a:t>
              </a:r>
            </a:p>
          </p:txBody>
        </p:sp>
        <p:sp>
          <p:nvSpPr>
            <p:cNvPr id="118843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  <a:latin typeface="+mj-lt"/>
                </a:rPr>
                <a:t>value</a:t>
              </a:r>
            </a:p>
          </p:txBody>
        </p:sp>
        <p:sp>
          <p:nvSpPr>
            <p:cNvPr id="118844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  <a:latin typeface="+mj-lt"/>
                </a:rPr>
                <a:t>header field name</a:t>
              </a:r>
            </a:p>
          </p:txBody>
        </p:sp>
      </p:grpSp>
      <p:sp>
        <p:nvSpPr>
          <p:cNvPr id="118811" name="Line 56"/>
          <p:cNvSpPr>
            <a:spLocks noChangeShapeType="1"/>
          </p:cNvSpPr>
          <p:nvPr/>
        </p:nvSpPr>
        <p:spPr bwMode="auto">
          <a:xfrm>
            <a:off x="2667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grpSp>
        <p:nvGrpSpPr>
          <p:cNvPr id="118812" name="Group 61"/>
          <p:cNvGrpSpPr>
            <a:grpSpLocks/>
          </p:cNvGrpSpPr>
          <p:nvPr/>
        </p:nvGrpSpPr>
        <p:grpSpPr bwMode="auto">
          <a:xfrm>
            <a:off x="2498725" y="2814639"/>
            <a:ext cx="338138" cy="465137"/>
            <a:chOff x="462" y="1727"/>
            <a:chExt cx="213" cy="293"/>
          </a:xfrm>
        </p:grpSpPr>
        <p:sp>
          <p:nvSpPr>
            <p:cNvPr id="118833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34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  <p:sp>
          <p:nvSpPr>
            <p:cNvPr id="118835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</p:grpSp>
      <p:sp>
        <p:nvSpPr>
          <p:cNvPr id="118813" name="Line 62"/>
          <p:cNvSpPr>
            <a:spLocks noChangeShapeType="1"/>
          </p:cNvSpPr>
          <p:nvPr/>
        </p:nvSpPr>
        <p:spPr bwMode="auto">
          <a:xfrm>
            <a:off x="7231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grpSp>
        <p:nvGrpSpPr>
          <p:cNvPr id="118814" name="Group 63"/>
          <p:cNvGrpSpPr>
            <a:grpSpLocks/>
          </p:cNvGrpSpPr>
          <p:nvPr/>
        </p:nvGrpSpPr>
        <p:grpSpPr bwMode="auto">
          <a:xfrm>
            <a:off x="7062789" y="2801939"/>
            <a:ext cx="338137" cy="465137"/>
            <a:chOff x="462" y="1727"/>
            <a:chExt cx="213" cy="293"/>
          </a:xfrm>
        </p:grpSpPr>
        <p:sp>
          <p:nvSpPr>
            <p:cNvPr id="118830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31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  <p:sp>
          <p:nvSpPr>
            <p:cNvPr id="118832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</p:grpSp>
      <p:grpSp>
        <p:nvGrpSpPr>
          <p:cNvPr id="118815" name="Group 77"/>
          <p:cNvGrpSpPr>
            <a:grpSpLocks/>
          </p:cNvGrpSpPr>
          <p:nvPr/>
        </p:nvGrpSpPr>
        <p:grpSpPr bwMode="auto">
          <a:xfrm>
            <a:off x="2662238" y="4065589"/>
            <a:ext cx="963612" cy="446087"/>
            <a:chOff x="3105" y="2650"/>
            <a:chExt cx="607" cy="281"/>
          </a:xfrm>
        </p:grpSpPr>
        <p:sp>
          <p:nvSpPr>
            <p:cNvPr id="118826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27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28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cr</a:t>
              </a:r>
            </a:p>
          </p:txBody>
        </p:sp>
        <p:sp>
          <p:nvSpPr>
            <p:cNvPr id="118829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2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lf</a:t>
              </a:r>
            </a:p>
          </p:txBody>
        </p:sp>
      </p:grpSp>
      <p:sp>
        <p:nvSpPr>
          <p:cNvPr id="118816" name="Rectangle 78"/>
          <p:cNvSpPr>
            <a:spLocks noChangeArrowheads="1"/>
          </p:cNvSpPr>
          <p:nvPr/>
        </p:nvSpPr>
        <p:spPr bwMode="auto">
          <a:xfrm>
            <a:off x="2662239" y="4513264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18817" name="Text Box 80"/>
          <p:cNvSpPr txBox="1">
            <a:spLocks noChangeArrowheads="1"/>
          </p:cNvSpPr>
          <p:nvPr/>
        </p:nvSpPr>
        <p:spPr bwMode="auto">
          <a:xfrm>
            <a:off x="4598988" y="4837113"/>
            <a:ext cx="1553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000099"/>
                </a:solidFill>
                <a:latin typeface="+mj-lt"/>
              </a:rPr>
              <a:t>entity body</a:t>
            </a:r>
          </a:p>
        </p:txBody>
      </p:sp>
      <p:grpSp>
        <p:nvGrpSpPr>
          <p:cNvPr id="118818" name="Group 81"/>
          <p:cNvGrpSpPr>
            <a:grpSpLocks/>
          </p:cNvGrpSpPr>
          <p:nvPr/>
        </p:nvGrpSpPr>
        <p:grpSpPr bwMode="auto">
          <a:xfrm>
            <a:off x="2498725" y="4851400"/>
            <a:ext cx="338138" cy="465138"/>
            <a:chOff x="462" y="1727"/>
            <a:chExt cx="213" cy="293"/>
          </a:xfrm>
        </p:grpSpPr>
        <p:sp>
          <p:nvSpPr>
            <p:cNvPr id="118823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24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  <p:sp>
          <p:nvSpPr>
            <p:cNvPr id="118825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</p:grpSp>
      <p:grpSp>
        <p:nvGrpSpPr>
          <p:cNvPr id="118819" name="Group 85"/>
          <p:cNvGrpSpPr>
            <a:grpSpLocks/>
          </p:cNvGrpSpPr>
          <p:nvPr/>
        </p:nvGrpSpPr>
        <p:grpSpPr bwMode="auto">
          <a:xfrm>
            <a:off x="7658100" y="4841875"/>
            <a:ext cx="338138" cy="465138"/>
            <a:chOff x="462" y="1727"/>
            <a:chExt cx="213" cy="293"/>
          </a:xfrm>
        </p:grpSpPr>
        <p:sp>
          <p:nvSpPr>
            <p:cNvPr id="118820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118821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  <p:sp>
          <p:nvSpPr>
            <p:cNvPr id="118822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>
                  <a:latin typeface="+mj-lt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2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2083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929C4CC2-5158-4F4C-BC2B-98C319B18AFB}" type="slidenum">
              <a:rPr lang="en-US" sz="1200">
                <a:latin typeface="+mj-lt"/>
              </a:rPr>
              <a:pPr/>
              <a:t>27</a:t>
            </a:fld>
            <a:endParaRPr lang="en-US" sz="1200">
              <a:latin typeface="+mj-lt"/>
            </a:endParaRPr>
          </a:p>
        </p:txBody>
      </p:sp>
      <p:pic>
        <p:nvPicPr>
          <p:cNvPr id="120835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891996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089" y="223839"/>
            <a:ext cx="8186737" cy="9032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Uploading form input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24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POST method:</a:t>
            </a:r>
            <a:endParaRPr lang="en-US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r>
              <a:rPr lang="en-US" sz="2400">
                <a:latin typeface="+mj-lt"/>
                <a:ea typeface="ＭＳ Ｐゴシック" pitchFamily="34" charset="-128"/>
              </a:rPr>
              <a:t>web page often includes form input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input is uploaded to server in entity body</a:t>
            </a:r>
          </a:p>
        </p:txBody>
      </p:sp>
      <p:sp>
        <p:nvSpPr>
          <p:cNvPr id="1208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27263" y="3409951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URL method: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uses GET method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+mj-lt"/>
              <a:ea typeface="ＭＳ Ｐゴシック" pitchFamily="34" charset="-128"/>
            </a:endParaRPr>
          </a:p>
        </p:txBody>
      </p:sp>
      <p:sp>
        <p:nvSpPr>
          <p:cNvPr id="120839" name="Text Box 5"/>
          <p:cNvSpPr txBox="1">
            <a:spLocks noChangeArrowheads="1"/>
          </p:cNvSpPr>
          <p:nvPr/>
        </p:nvSpPr>
        <p:spPr bwMode="auto">
          <a:xfrm>
            <a:off x="3464306" y="5107326"/>
            <a:ext cx="5731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+mj-lt"/>
              </a:rPr>
              <a:t>www.somesite.com/animalsearch?monkeys&amp;banana</a:t>
            </a:r>
          </a:p>
        </p:txBody>
      </p:sp>
    </p:spTree>
    <p:extLst>
      <p:ext uri="{BB962C8B-B14F-4D97-AF65-F5344CB8AC3E}">
        <p14:creationId xmlns:p14="http://schemas.microsoft.com/office/powerpoint/2010/main" val="83197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2288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94918ECD-F46F-40C7-9EE1-B0B7E9330B44}" type="slidenum">
              <a:rPr lang="en-US" sz="1200">
                <a:latin typeface="+mj-lt"/>
              </a:rPr>
              <a:pPr/>
              <a:t>28</a:t>
            </a:fld>
            <a:endParaRPr lang="en-US" sz="1200">
              <a:latin typeface="+mj-lt"/>
            </a:endParaRPr>
          </a:p>
        </p:txBody>
      </p:sp>
      <p:pic>
        <p:nvPicPr>
          <p:cNvPr id="122883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9" y="1023939"/>
            <a:ext cx="324008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4798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Method types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HTTP/1.0: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GET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POST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HEAD</a:t>
            </a:r>
          </a:p>
          <a:p>
            <a:pPr lvl="1"/>
            <a:r>
              <a:rPr lang="en-US">
                <a:latin typeface="+mj-lt"/>
                <a:ea typeface="ＭＳ Ｐゴシック" pitchFamily="34" charset="-128"/>
              </a:rPr>
              <a:t>asks server to leave requested object out of response</a:t>
            </a:r>
          </a:p>
        </p:txBody>
      </p:sp>
      <p:sp>
        <p:nvSpPr>
          <p:cNvPr id="1228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HTTP/1.1: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GET, POST, HEAD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PUT</a:t>
            </a:r>
          </a:p>
          <a:p>
            <a:pPr lvl="1"/>
            <a:r>
              <a:rPr lang="en-US">
                <a:latin typeface="+mj-lt"/>
                <a:ea typeface="ＭＳ Ｐゴシック" pitchFamily="34" charset="-128"/>
              </a:rPr>
              <a:t>uploads file in entity body to path specified in URL field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DELETE</a:t>
            </a:r>
          </a:p>
          <a:p>
            <a:pPr lvl="1"/>
            <a:r>
              <a:rPr lang="en-US">
                <a:latin typeface="+mj-lt"/>
                <a:ea typeface="ＭＳ Ｐゴシック" pitchFamily="34" charset="-128"/>
              </a:rPr>
              <a:t>deletes file specified in the URL field</a:t>
            </a:r>
          </a:p>
        </p:txBody>
      </p:sp>
    </p:spTree>
    <p:extLst>
      <p:ext uri="{BB962C8B-B14F-4D97-AF65-F5344CB8AC3E}">
        <p14:creationId xmlns:p14="http://schemas.microsoft.com/office/powerpoint/2010/main" val="361128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24930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829800" y="6400800"/>
            <a:ext cx="59350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266E1F86-2760-453D-8F2D-508A8C95D972}" type="slidenum">
              <a:rPr lang="en-US" sz="1200">
                <a:latin typeface="+mj-lt"/>
              </a:rPr>
              <a:pPr/>
              <a:t>29</a:t>
            </a:fld>
            <a:endParaRPr lang="en-US" sz="1200" dirty="0">
              <a:latin typeface="+mj-lt"/>
            </a:endParaRPr>
          </a:p>
        </p:txBody>
      </p:sp>
      <p:pic>
        <p:nvPicPr>
          <p:cNvPr id="12493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856713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8750"/>
            <a:ext cx="7772400" cy="979488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HTTP response message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663701" y="1397001"/>
            <a:ext cx="19175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+mj-lt"/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+mj-lt"/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+mj-lt"/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+mj-lt"/>
              </a:rPr>
              <a:t>status phrase)</a:t>
            </a:r>
            <a:endParaRPr lang="en-US" sz="240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882901" y="1914526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3581401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372658" y="3286125"/>
            <a:ext cx="10198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+mj-lt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+mj-lt"/>
              </a:rPr>
              <a:t> lines</a:t>
            </a:r>
            <a:endParaRPr lang="en-US" sz="240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V="1">
            <a:off x="3067050" y="5418139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817688" y="5297489"/>
            <a:ext cx="14189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+mj-lt"/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+mj-lt"/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+mj-lt"/>
              </a:rPr>
              <a:t>HTML file</a:t>
            </a:r>
            <a:endParaRPr lang="en-US" sz="240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24939" name="Rectangle 15"/>
          <p:cNvSpPr>
            <a:spLocks noChangeArrowheads="1"/>
          </p:cNvSpPr>
          <p:nvPr/>
        </p:nvSpPr>
        <p:spPr bwMode="auto">
          <a:xfrm>
            <a:off x="3767138" y="2044701"/>
            <a:ext cx="6311900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Server: Apache/2.0.52 (CentOS)\r\n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Last-Modified: Tue, 30 Oct 2007 17:00:02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 err="1">
                <a:latin typeface="+mj-lt"/>
              </a:rPr>
              <a:t>ETag</a:t>
            </a:r>
            <a:r>
              <a:rPr lang="en-US" sz="1800" b="1" dirty="0">
                <a:latin typeface="+mj-lt"/>
              </a:rPr>
              <a:t>: "17dc6-a5c-bf716880"\r\n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Accept-Ranges: bytes\r\n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Keep-Alive: timeout=10, max=100\r\n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Content-Type: text/html; charset=ISO-8859-1\r\n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latin typeface="+mj-lt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sz="1800" b="1" dirty="0">
                <a:latin typeface="+mj-lt"/>
              </a:rPr>
              <a:t>data data data data data ... 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51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7065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latin typeface="+mj-lt"/>
              </a:rPr>
              <a:t>2-</a:t>
            </a:r>
            <a:fld id="{5A6530AF-1EC7-4CDD-AC32-CC236EDB2499}" type="slidenum">
              <a:rPr lang="en-US" sz="1200">
                <a:latin typeface="+mj-lt"/>
              </a:rPr>
              <a:pPr/>
              <a:t>3</a:t>
            </a:fld>
            <a:endParaRPr lang="en-US" sz="1200" dirty="0">
              <a:latin typeface="+mj-lt"/>
            </a:endParaRPr>
          </a:p>
        </p:txBody>
      </p:sp>
      <p:pic>
        <p:nvPicPr>
          <p:cNvPr id="7065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0255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Some network apps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11313"/>
            <a:ext cx="3810000" cy="4648200"/>
          </a:xfrm>
        </p:spPr>
        <p:txBody>
          <a:bodyPr/>
          <a:lstStyle/>
          <a:p>
            <a:r>
              <a:rPr lang="en-US" sz="2400" dirty="0">
                <a:latin typeface="+mj-lt"/>
                <a:ea typeface="ＭＳ Ｐゴシック" pitchFamily="34" charset="-128"/>
              </a:rPr>
              <a:t>e-mail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web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text messaging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remote login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P2P file sharing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multi-user network games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streaming stored video (YouTube, </a:t>
            </a:r>
            <a:r>
              <a:rPr lang="en-US" sz="2400" dirty="0" err="1">
                <a:latin typeface="+mj-lt"/>
                <a:ea typeface="ＭＳ Ｐゴシック" pitchFamily="34" charset="-128"/>
              </a:rPr>
              <a:t>Hulu</a:t>
            </a:r>
            <a:r>
              <a:rPr lang="en-US" sz="2400" dirty="0">
                <a:latin typeface="+mj-lt"/>
                <a:ea typeface="ＭＳ Ｐゴシック" pitchFamily="34" charset="-128"/>
              </a:rPr>
              <a:t>, Netflix) </a:t>
            </a:r>
          </a:p>
          <a:p>
            <a:endParaRPr lang="en-US" sz="2400" dirty="0">
              <a:latin typeface="+mj-lt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+mj-lt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11313"/>
            <a:ext cx="3810000" cy="4648200"/>
          </a:xfrm>
        </p:spPr>
        <p:txBody>
          <a:bodyPr/>
          <a:lstStyle/>
          <a:p>
            <a:r>
              <a:rPr lang="en-US" sz="2400">
                <a:latin typeface="+mj-lt"/>
                <a:ea typeface="ＭＳ Ｐゴシック" pitchFamily="34" charset="-128"/>
              </a:rPr>
              <a:t>voice over IP (e.g., Skype)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real-time video conferencing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social networking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search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…</a:t>
            </a:r>
          </a:p>
          <a:p>
            <a:r>
              <a:rPr lang="en-US" sz="2400">
                <a:latin typeface="+mj-lt"/>
                <a:ea typeface="ＭＳ Ｐゴシック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0742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12697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EA17131A-42E8-4946-932C-3CF81B90D9D1}" type="slidenum">
              <a:rPr lang="en-US" sz="1200">
                <a:latin typeface="+mj-lt"/>
              </a:rPr>
              <a:pPr/>
              <a:t>30</a:t>
            </a:fld>
            <a:endParaRPr lang="en-US" sz="1200">
              <a:latin typeface="+mj-lt"/>
            </a:endParaRPr>
          </a:p>
        </p:txBody>
      </p:sp>
      <p:pic>
        <p:nvPicPr>
          <p:cNvPr id="12697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35025"/>
            <a:ext cx="60563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838" y="147639"/>
            <a:ext cx="7772400" cy="97948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HTTP response status codes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1" y="2554289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200 OK</a:t>
            </a:r>
            <a:endParaRPr lang="en-US" sz="240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latin typeface="+mj-lt"/>
                <a:ea typeface="ＭＳ Ｐゴシック" pitchFamily="34" charset="-128"/>
              </a:rPr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301 Moved Permanently</a:t>
            </a:r>
            <a:endParaRPr lang="en-US" sz="240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latin typeface="+mj-lt"/>
                <a:ea typeface="ＭＳ Ｐゴシック" pitchFamily="34" charset="-128"/>
              </a:rPr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400 Bad Request</a:t>
            </a:r>
            <a:endParaRPr lang="en-US" sz="240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latin typeface="+mj-lt"/>
                <a:ea typeface="ＭＳ Ｐゴシック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404 Not Found</a:t>
            </a:r>
            <a:endParaRPr lang="en-US" sz="240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>
                <a:latin typeface="+mj-lt"/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505 HTTP Version Not Supported</a:t>
            </a:r>
            <a:endParaRPr lang="en-US" sz="240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2012951" y="1190625"/>
            <a:ext cx="8112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+mj-lt"/>
              </a:rPr>
              <a:t>status code appears in 1st line in server-to-client response message.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latin typeface="+mj-lt"/>
              </a:rPr>
              <a:t>some sample codes</a:t>
            </a:r>
            <a:r>
              <a:rPr lang="en-US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4276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Peer-to-peer</a:t>
            </a:r>
          </a:p>
          <a:p>
            <a:pPr lvl="1"/>
            <a:r>
              <a:rPr lang="en-US" dirty="0"/>
              <a:t>TCP</a:t>
            </a:r>
          </a:p>
          <a:p>
            <a:pPr lvl="1"/>
            <a:r>
              <a:rPr lang="en-US" dirty="0"/>
              <a:t>UDP</a:t>
            </a:r>
          </a:p>
          <a:p>
            <a:pPr lvl="1"/>
            <a:r>
              <a:rPr lang="en-US" dirty="0"/>
              <a:t>Socket</a:t>
            </a:r>
          </a:p>
          <a:p>
            <a:pPr lvl="1"/>
            <a:r>
              <a:rPr lang="en-US" dirty="0"/>
              <a:t>SSL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Post method</a:t>
            </a:r>
          </a:p>
          <a:p>
            <a:pPr lvl="1"/>
            <a:r>
              <a:rPr lang="en-US" dirty="0"/>
              <a:t>Get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F9CF3-966A-41EF-A656-E483F0936DE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4101" y="2095489"/>
            <a:ext cx="5054958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Put method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Head method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Delete method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Http Non-persistent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/>
              <a:t>Http </a:t>
            </a:r>
            <a:r>
              <a:rPr lang="en-US" dirty="0"/>
              <a:t>Persistent</a:t>
            </a:r>
          </a:p>
        </p:txBody>
      </p:sp>
    </p:spTree>
    <p:extLst>
      <p:ext uri="{BB962C8B-B14F-4D97-AF65-F5344CB8AC3E}">
        <p14:creationId xmlns:p14="http://schemas.microsoft.com/office/powerpoint/2010/main" val="194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7270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25702E64-4E4A-4962-9FB6-33A38F6EE4F4}" type="slidenum">
              <a:rPr lang="en-US" sz="1200">
                <a:latin typeface="+mj-lt"/>
              </a:rPr>
              <a:pPr/>
              <a:t>4</a:t>
            </a:fld>
            <a:endParaRPr lang="en-US" sz="1200">
              <a:latin typeface="+mj-lt"/>
            </a:endParaRPr>
          </a:p>
        </p:txBody>
      </p:sp>
      <p:grpSp>
        <p:nvGrpSpPr>
          <p:cNvPr id="72707" name="Group 1037"/>
          <p:cNvGrpSpPr>
            <a:grpSpLocks/>
          </p:cNvGrpSpPr>
          <p:nvPr/>
        </p:nvGrpSpPr>
        <p:grpSpPr bwMode="auto">
          <a:xfrm>
            <a:off x="6648451" y="1257301"/>
            <a:ext cx="3540125" cy="4545013"/>
            <a:chOff x="3277" y="974"/>
            <a:chExt cx="2230" cy="2863"/>
          </a:xfrm>
        </p:grpSpPr>
        <p:sp>
          <p:nvSpPr>
            <p:cNvPr id="72740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2741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73116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17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solidFill>
                    <a:srgbClr val="00CCFF"/>
                  </a:solidFill>
                  <a:latin typeface="+mj-lt"/>
                </a:endParaRPr>
              </a:p>
            </p:txBody>
          </p:sp>
        </p:grpSp>
        <p:sp>
          <p:nvSpPr>
            <p:cNvPr id="72742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43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44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45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46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47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48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49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0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1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2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3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2754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73114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115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755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6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7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8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59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0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1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2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3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4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5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6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7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8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69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70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71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72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73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2774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73097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98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99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0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1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2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3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4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5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6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7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8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09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10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11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112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3113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775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73088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89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90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91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92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73095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96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93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94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76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7308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8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8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83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86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87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84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85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77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7307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7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7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75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78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79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76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77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78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7306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6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6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67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70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71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68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69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79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730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59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62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63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60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61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80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730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51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54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55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52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53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72781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2782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730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43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46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47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44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45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83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30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35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38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39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36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37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84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730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27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30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31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28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29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85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730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19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22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23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20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21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86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730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11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14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15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12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13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87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730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0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3003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3006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3007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3004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3005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88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72986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2988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89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0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1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2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3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4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5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6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7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8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99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pic>
            <p:nvPicPr>
              <p:cNvPr id="72987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789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72972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2974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75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76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77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78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79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80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81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82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83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84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85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pic>
            <p:nvPicPr>
              <p:cNvPr id="72973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790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2791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72970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71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92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72968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69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93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72966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67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94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72964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965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pic>
          <p:nvPicPr>
            <p:cNvPr id="72795" name="Picture 1250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796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72962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963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797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72930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31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32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33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34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35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960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61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36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37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958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59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38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39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40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956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57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41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42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954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55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43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44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45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46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47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48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49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50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51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1800">
                  <a:solidFill>
                    <a:srgbClr val="FF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952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53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98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72898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99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00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01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02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03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928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29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04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05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926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27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06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07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08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924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25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09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910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922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923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911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2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3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4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5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6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7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8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19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1800">
                  <a:solidFill>
                    <a:srgbClr val="FF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920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921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799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72875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876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77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2878" name="Picture 1324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79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0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1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2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3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4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885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2892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93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94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95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96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97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886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7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8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89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90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91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800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72852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853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54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2855" name="Picture 134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56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57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58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59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60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61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862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2869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70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71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72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73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74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863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64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65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66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67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68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801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72829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830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31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2832" name="Picture 1372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33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34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35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36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37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38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839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2846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47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48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49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50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51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840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41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42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43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44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45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802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72827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28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2803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2804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805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06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2807" name="Picture 1399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08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09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0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1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2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3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2814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2821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22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23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24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25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2826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2815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6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7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8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19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2820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8374064" y="378618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pic>
        <p:nvPicPr>
          <p:cNvPr id="72709" name="Picture 616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21418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8469313" y="660400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727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9275" y="0"/>
            <a:ext cx="8382000" cy="10414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Creating a network app</a:t>
            </a:r>
          </a:p>
        </p:txBody>
      </p:sp>
      <p:sp>
        <p:nvSpPr>
          <p:cNvPr id="727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47875" y="1116014"/>
            <a:ext cx="4191000" cy="511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write programs that: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run on (different) </a:t>
            </a:r>
            <a:r>
              <a:rPr lang="en-US" sz="2000" i="1" dirty="0">
                <a:latin typeface="+mj-lt"/>
                <a:ea typeface="ＭＳ Ｐゴシック" pitchFamily="34" charset="-128"/>
              </a:rPr>
              <a:t>end systems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communicate over network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e.g., web server software communicates with browser software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no need to write software for network-core devices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network-core devices do not run user applications 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applications on end systems  allows for rapid app development, propagation</a:t>
            </a:r>
          </a:p>
          <a:p>
            <a:pPr>
              <a:buFont typeface="Wingdings" pitchFamily="2" charset="2"/>
              <a:buNone/>
            </a:pPr>
            <a:endParaRPr lang="en-US" sz="2000" dirty="0">
              <a:solidFill>
                <a:srgbClr val="FF0000"/>
              </a:solidFill>
              <a:latin typeface="+mj-lt"/>
              <a:ea typeface="ＭＳ Ｐゴシック" pitchFamily="34" charset="-128"/>
            </a:endParaRPr>
          </a:p>
        </p:txBody>
      </p:sp>
      <p:grpSp>
        <p:nvGrpSpPr>
          <p:cNvPr id="35725" name="Group 618"/>
          <p:cNvGrpSpPr>
            <a:grpSpLocks/>
          </p:cNvGrpSpPr>
          <p:nvPr/>
        </p:nvGrpSpPr>
        <p:grpSpPr bwMode="auto">
          <a:xfrm>
            <a:off x="7381876" y="503238"/>
            <a:ext cx="1044575" cy="965200"/>
            <a:chOff x="4047" y="420"/>
            <a:chExt cx="658" cy="608"/>
          </a:xfrm>
        </p:grpSpPr>
        <p:sp>
          <p:nvSpPr>
            <p:cNvPr id="72732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3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4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5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  <a:latin typeface="+mj-lt"/>
                </a:rPr>
                <a:t>application</a:t>
              </a:r>
              <a:endParaRPr lang="en-US" sz="1000">
                <a:latin typeface="+mj-lt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physical</a:t>
              </a:r>
              <a:endParaRPr lang="en-US" sz="2400">
                <a:latin typeface="+mj-lt"/>
              </a:endParaRPr>
            </a:p>
          </p:txBody>
        </p:sp>
        <p:sp>
          <p:nvSpPr>
            <p:cNvPr id="72736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7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8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9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</p:grpSp>
      <p:grpSp>
        <p:nvGrpSpPr>
          <p:cNvPr id="35726" name="Group 619"/>
          <p:cNvGrpSpPr>
            <a:grpSpLocks/>
          </p:cNvGrpSpPr>
          <p:nvPr/>
        </p:nvGrpSpPr>
        <p:grpSpPr bwMode="auto">
          <a:xfrm>
            <a:off x="9480551" y="4087813"/>
            <a:ext cx="1044575" cy="965200"/>
            <a:chOff x="4047" y="420"/>
            <a:chExt cx="658" cy="608"/>
          </a:xfrm>
        </p:grpSpPr>
        <p:sp>
          <p:nvSpPr>
            <p:cNvPr id="72724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25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26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27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  <a:latin typeface="+mj-lt"/>
                </a:rPr>
                <a:t>application</a:t>
              </a:r>
              <a:endParaRPr lang="en-US" sz="1000">
                <a:latin typeface="+mj-lt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physical</a:t>
              </a:r>
              <a:endParaRPr lang="en-US" sz="2400">
                <a:latin typeface="+mj-lt"/>
              </a:endParaRPr>
            </a:p>
          </p:txBody>
        </p:sp>
        <p:sp>
          <p:nvSpPr>
            <p:cNvPr id="72728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29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0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31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</p:grpSp>
      <p:grpSp>
        <p:nvGrpSpPr>
          <p:cNvPr id="35728" name="Group 628"/>
          <p:cNvGrpSpPr>
            <a:grpSpLocks/>
          </p:cNvGrpSpPr>
          <p:nvPr/>
        </p:nvGrpSpPr>
        <p:grpSpPr bwMode="auto">
          <a:xfrm>
            <a:off x="7339014" y="3651250"/>
            <a:ext cx="1044575" cy="965200"/>
            <a:chOff x="4047" y="420"/>
            <a:chExt cx="658" cy="608"/>
          </a:xfrm>
        </p:grpSpPr>
        <p:sp>
          <p:nvSpPr>
            <p:cNvPr id="72716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17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18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19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chemeClr val="bg1"/>
                  </a:solidFill>
                  <a:latin typeface="+mj-lt"/>
                </a:rPr>
                <a:t>application</a:t>
              </a:r>
              <a:endParaRPr lang="en-US" sz="1000">
                <a:latin typeface="+mj-lt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data 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latin typeface="+mj-lt"/>
                </a:rPr>
                <a:t>physical</a:t>
              </a:r>
              <a:endParaRPr lang="en-US" sz="2400">
                <a:latin typeface="+mj-lt"/>
              </a:endParaRPr>
            </a:p>
          </p:txBody>
        </p:sp>
        <p:sp>
          <p:nvSpPr>
            <p:cNvPr id="72720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21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22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2723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1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9" grpId="0" animBg="1"/>
      <p:bldP spid="357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747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D1E62D1C-327E-4C4D-A971-FCAA38495884}" type="slidenum">
              <a:rPr lang="en-US" sz="1200">
                <a:latin typeface="+mj-lt"/>
              </a:rPr>
              <a:pPr/>
              <a:t>5</a:t>
            </a:fld>
            <a:endParaRPr lang="en-US" sz="1200">
              <a:latin typeface="+mj-lt"/>
            </a:endParaRPr>
          </a:p>
        </p:txBody>
      </p:sp>
      <p:pic>
        <p:nvPicPr>
          <p:cNvPr id="74755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921802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1030287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Application architectures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000099"/>
                </a:solidFill>
                <a:latin typeface="+mj-lt"/>
                <a:ea typeface="ＭＳ Ｐゴシック" pitchFamily="34" charset="-128"/>
              </a:rPr>
              <a:t>possible structure of applications:</a:t>
            </a:r>
          </a:p>
          <a:p>
            <a:r>
              <a:rPr lang="en-US">
                <a:latin typeface="+mj-lt"/>
                <a:ea typeface="ＭＳ Ｐゴシック" pitchFamily="34" charset="-128"/>
              </a:rPr>
              <a:t>client-server</a:t>
            </a:r>
          </a:p>
          <a:p>
            <a:r>
              <a:rPr lang="en-US">
                <a:latin typeface="+mj-lt"/>
                <a:ea typeface="ＭＳ Ｐゴシック" pitchFamily="34" charset="-128"/>
              </a:rPr>
              <a:t>peer-to-peer (P2P)</a:t>
            </a:r>
          </a:p>
        </p:txBody>
      </p:sp>
    </p:spTree>
    <p:extLst>
      <p:ext uri="{BB962C8B-B14F-4D97-AF65-F5344CB8AC3E}">
        <p14:creationId xmlns:p14="http://schemas.microsoft.com/office/powerpoint/2010/main" val="415399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7680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C25C1EA6-82D3-47DA-BD7D-0D6AFF5D4168}" type="slidenum">
              <a:rPr lang="en-US" sz="1200">
                <a:latin typeface="+mj-lt"/>
              </a:rPr>
              <a:pPr/>
              <a:t>6</a:t>
            </a:fld>
            <a:endParaRPr lang="en-US" sz="1200">
              <a:latin typeface="+mj-lt"/>
            </a:endParaRPr>
          </a:p>
        </p:txBody>
      </p:sp>
      <p:grpSp>
        <p:nvGrpSpPr>
          <p:cNvPr id="76803" name="Group 582"/>
          <p:cNvGrpSpPr>
            <a:grpSpLocks/>
          </p:cNvGrpSpPr>
          <p:nvPr/>
        </p:nvGrpSpPr>
        <p:grpSpPr bwMode="auto">
          <a:xfrm>
            <a:off x="2066926" y="1492251"/>
            <a:ext cx="3540125" cy="4545013"/>
            <a:chOff x="3277" y="974"/>
            <a:chExt cx="2230" cy="2863"/>
          </a:xfrm>
        </p:grpSpPr>
        <p:sp>
          <p:nvSpPr>
            <p:cNvPr id="76810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6811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77185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86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solidFill>
                    <a:srgbClr val="00CCFF"/>
                  </a:solidFill>
                  <a:latin typeface="+mj-lt"/>
                </a:endParaRPr>
              </a:p>
            </p:txBody>
          </p:sp>
        </p:grpSp>
        <p:sp>
          <p:nvSpPr>
            <p:cNvPr id="76812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13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14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15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16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17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18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19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0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1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2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6823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77183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184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24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5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6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7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8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29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0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1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2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3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4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5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6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7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8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39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40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41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6842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6843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77166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67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68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69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0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1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2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3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4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5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6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7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8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79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80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81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7182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6844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77157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58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59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60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61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77164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65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62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63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45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7714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5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5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52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155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56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53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54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46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771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44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147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48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45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46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47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7713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3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3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36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139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40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37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38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48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7712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2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2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28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131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32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29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30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49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7711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1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1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20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123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24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21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22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76850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6851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7710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1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1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12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115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16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13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14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52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710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0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10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104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107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08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105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106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53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7709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9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9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096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099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100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97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98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54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7708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8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8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088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091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92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89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90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55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770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080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083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84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81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82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56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770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7072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7075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76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73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74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57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77055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7057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58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59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0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1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2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3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4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5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6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7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68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pic>
            <p:nvPicPr>
              <p:cNvPr id="77056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6858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77041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7043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44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45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46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47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48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49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50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51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52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53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54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pic>
            <p:nvPicPr>
              <p:cNvPr id="77042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859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6860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77039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040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61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77037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038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62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77035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036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63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77033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034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pic>
          <p:nvPicPr>
            <p:cNvPr id="76864" name="Picture 795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865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77031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7032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6866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76999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00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01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02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03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7004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7029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30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05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7006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7027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28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07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08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7009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7025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26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10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7011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7023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7024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7012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13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14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15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16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17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18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19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20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1800">
                  <a:solidFill>
                    <a:srgbClr val="FF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021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7022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67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76967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68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69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70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71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972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6997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98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973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974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6995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96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975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76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977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6993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94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978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979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6991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92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980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1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2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3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4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5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6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7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88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1800">
                  <a:solidFill>
                    <a:srgbClr val="FF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6989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90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68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76944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945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946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6947" name="Picture 869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948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49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0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1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2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3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954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6961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62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63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64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65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66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955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6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7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8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59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60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69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76921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922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923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6924" name="Picture 893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925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26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27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28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29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30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931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6938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39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40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41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42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43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932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33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34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35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36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37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70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76898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899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900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6901" name="Picture 917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902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03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04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05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06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07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908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6915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16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17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18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19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920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909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10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11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12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13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914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71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76896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97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6872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6873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6874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75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6876" name="Picture 944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77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78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79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0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1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2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6883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6890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891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892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893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894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6895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6884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5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6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7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8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6889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</p:grp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890713" y="184150"/>
            <a:ext cx="7772400" cy="85248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Client-server architecture</a:t>
            </a:r>
          </a:p>
        </p:txBody>
      </p:sp>
      <p:sp>
        <p:nvSpPr>
          <p:cNvPr id="76805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6276976" y="1416050"/>
            <a:ext cx="414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server: 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always-on host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permanent IP address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data centers for scaling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clients: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communicate with server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may be intermittently connected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may have dynamic IP addresses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do not communicate directly with each other</a:t>
            </a:r>
          </a:p>
        </p:txBody>
      </p:sp>
      <p:pic>
        <p:nvPicPr>
          <p:cNvPr id="76806" name="Picture 351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1" y="84296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Line 913"/>
          <p:cNvSpPr>
            <a:spLocks noChangeShapeType="1"/>
          </p:cNvSpPr>
          <p:nvPr/>
        </p:nvSpPr>
        <p:spPr bwMode="auto">
          <a:xfrm>
            <a:off x="2773363" y="3235326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76808" name="Line 800"/>
          <p:cNvSpPr>
            <a:spLocks noChangeShapeType="1"/>
          </p:cNvSpPr>
          <p:nvPr/>
        </p:nvSpPr>
        <p:spPr bwMode="auto">
          <a:xfrm>
            <a:off x="3735389" y="1844676"/>
            <a:ext cx="1481137" cy="3109913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76809" name="Text Box 803"/>
          <p:cNvSpPr txBox="1">
            <a:spLocks noChangeArrowheads="1"/>
          </p:cNvSpPr>
          <p:nvPr/>
        </p:nvSpPr>
        <p:spPr bwMode="auto">
          <a:xfrm>
            <a:off x="1778001" y="4067175"/>
            <a:ext cx="17652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+mj-lt"/>
              </a:rPr>
              <a:t>client/server</a:t>
            </a:r>
          </a:p>
        </p:txBody>
      </p:sp>
    </p:spTree>
    <p:extLst>
      <p:ext uri="{BB962C8B-B14F-4D97-AF65-F5344CB8AC3E}">
        <p14:creationId xmlns:p14="http://schemas.microsoft.com/office/powerpoint/2010/main" val="187206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7885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289CE2FF-56B7-4761-9B35-3812D68CD53C}" type="slidenum">
              <a:rPr lang="en-US" sz="1200">
                <a:latin typeface="+mj-lt"/>
              </a:rPr>
              <a:pPr/>
              <a:t>7</a:t>
            </a:fld>
            <a:endParaRPr lang="en-US" sz="1200">
              <a:latin typeface="+mj-lt"/>
            </a:endParaRPr>
          </a:p>
        </p:txBody>
      </p:sp>
      <p:grpSp>
        <p:nvGrpSpPr>
          <p:cNvPr id="78851" name="Group 566"/>
          <p:cNvGrpSpPr>
            <a:grpSpLocks/>
          </p:cNvGrpSpPr>
          <p:nvPr/>
        </p:nvGrpSpPr>
        <p:grpSpPr bwMode="auto">
          <a:xfrm>
            <a:off x="6726239" y="1546226"/>
            <a:ext cx="3540125" cy="4545013"/>
            <a:chOff x="3277" y="974"/>
            <a:chExt cx="2230" cy="2863"/>
          </a:xfrm>
        </p:grpSpPr>
        <p:sp>
          <p:nvSpPr>
            <p:cNvPr id="78859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8860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79234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35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solidFill>
                    <a:srgbClr val="00CCFF"/>
                  </a:solidFill>
                  <a:latin typeface="+mj-lt"/>
                </a:endParaRPr>
              </a:p>
            </p:txBody>
          </p:sp>
        </p:grpSp>
        <p:sp>
          <p:nvSpPr>
            <p:cNvPr id="78861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2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3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4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5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6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7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8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69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0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1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8872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79232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233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8873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4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5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6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7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8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79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0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1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2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3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4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5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6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7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8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89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90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78891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8892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79215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16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17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18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19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0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1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2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3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4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5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6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7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8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29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30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9231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8893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79206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07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208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209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210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79213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214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211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12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894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791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2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201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204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205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202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203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895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791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93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96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97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94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95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896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7918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8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8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85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88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89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86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87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897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791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77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80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81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78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79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898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791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69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72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73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70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71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sp>
          <p:nvSpPr>
            <p:cNvPr id="78899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8900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7915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5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6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61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64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65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62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63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01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915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5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5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53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56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57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54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55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02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7914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4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4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45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48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49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46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47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03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7913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3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3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37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40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41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38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39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04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7912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2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2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29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32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33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30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31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05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7911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1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12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79121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9124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25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122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123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06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79104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9106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07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08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09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0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1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2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3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4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5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6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17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pic>
            <p:nvPicPr>
              <p:cNvPr id="79105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8907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79090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79092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93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94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95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96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97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98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99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00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01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02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103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pic>
            <p:nvPicPr>
              <p:cNvPr id="79091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8908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grpSp>
          <p:nvGrpSpPr>
            <p:cNvPr id="78909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79088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89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10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79086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87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11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79084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85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12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79082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83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pic>
          <p:nvPicPr>
            <p:cNvPr id="78913" name="Picture 779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914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79080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9081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8915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79048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49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50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51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52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53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9078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79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54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55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9076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77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56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57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58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9074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75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59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60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9072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73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61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2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3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4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5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6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7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8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69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1800">
                  <a:solidFill>
                    <a:srgbClr val="FF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070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71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16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79016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17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18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19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20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21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9046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47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22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23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9044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45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24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25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26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9042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43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27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28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9040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41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29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0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1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2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3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4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5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6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7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d-ID" sz="1800">
                  <a:solidFill>
                    <a:srgbClr val="FF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9038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39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17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78993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994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95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8996" name="Picture 853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97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98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99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0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1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2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9003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9010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11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12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13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14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9015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9004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5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6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7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8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9009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18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78970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971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72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8973" name="Picture 877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74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75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76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77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78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79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8980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8987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88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89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90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91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92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8981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82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83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84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85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86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19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78947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948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49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8950" name="Picture 901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51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52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53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54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55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56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8957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8964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65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66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67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68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69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8958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59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60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61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62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63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20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78945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46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id-ID">
                  <a:latin typeface="+mj-lt"/>
                </a:endParaRPr>
              </a:p>
            </p:txBody>
          </p:sp>
        </p:grpSp>
        <p:grpSp>
          <p:nvGrpSpPr>
            <p:cNvPr id="78921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78922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923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24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pic>
            <p:nvPicPr>
              <p:cNvPr id="78925" name="Picture 92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926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27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28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29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30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31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grpSp>
            <p:nvGrpSpPr>
              <p:cNvPr id="78932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78939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40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41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42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43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  <p:sp>
              <p:nvSpPr>
                <p:cNvPr id="78944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78933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34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35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36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37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  <p:sp>
            <p:nvSpPr>
              <p:cNvPr id="78938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>
                  <a:latin typeface="+mj-lt"/>
                </a:endParaRPr>
              </a:p>
            </p:txBody>
          </p:sp>
        </p:grpSp>
      </p:grp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33563" y="228600"/>
            <a:ext cx="7772400" cy="8191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P2P architecture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24051" y="1300164"/>
            <a:ext cx="4049713" cy="5241925"/>
          </a:xfrm>
        </p:spPr>
        <p:txBody>
          <a:bodyPr/>
          <a:lstStyle/>
          <a:p>
            <a:r>
              <a:rPr lang="en-US" sz="2000" i="1" dirty="0">
                <a:latin typeface="+mj-lt"/>
                <a:ea typeface="ＭＳ Ｐゴシック" pitchFamily="34" charset="-128"/>
              </a:rPr>
              <a:t>no</a:t>
            </a:r>
            <a:r>
              <a:rPr lang="en-US" sz="2000" dirty="0">
                <a:latin typeface="+mj-lt"/>
                <a:ea typeface="ＭＳ Ｐゴシック" pitchFamily="34" charset="-128"/>
              </a:rPr>
              <a:t> always-on server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arbitrary end systems directly communicate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peers request service from other peers, provide service in return to other peers</a:t>
            </a:r>
          </a:p>
          <a:p>
            <a:pPr lvl="1"/>
            <a:r>
              <a:rPr lang="en-US" sz="20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self scalability</a:t>
            </a:r>
            <a:r>
              <a:rPr lang="en-US" sz="20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 – new peers bring new service capacity, as well as new service demands</a:t>
            </a:r>
          </a:p>
          <a:p>
            <a:r>
              <a:rPr lang="en-US" sz="2000" dirty="0">
                <a:latin typeface="+mj-lt"/>
                <a:ea typeface="ＭＳ Ｐゴシック" pitchFamily="34" charset="-128"/>
              </a:rPr>
              <a:t>peers are intermittently connected and change IP addresses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complex management</a:t>
            </a:r>
          </a:p>
          <a:p>
            <a:endParaRPr lang="en-US" sz="2400" dirty="0">
              <a:solidFill>
                <a:srgbClr val="CC0000"/>
              </a:solidFill>
              <a:latin typeface="+mj-lt"/>
              <a:ea typeface="ＭＳ Ｐゴシック" pitchFamily="34" charset="-128"/>
            </a:endParaRPr>
          </a:p>
          <a:p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pic>
        <p:nvPicPr>
          <p:cNvPr id="78854" name="Picture 351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852489"/>
            <a:ext cx="4011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5" name="Line 1034"/>
          <p:cNvSpPr>
            <a:spLocks noChangeShapeType="1"/>
          </p:cNvSpPr>
          <p:nvPr/>
        </p:nvSpPr>
        <p:spPr bwMode="auto">
          <a:xfrm flipH="1">
            <a:off x="7745414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78856" name="Line 1035"/>
          <p:cNvSpPr>
            <a:spLocks noChangeShapeType="1"/>
          </p:cNvSpPr>
          <p:nvPr/>
        </p:nvSpPr>
        <p:spPr bwMode="auto">
          <a:xfrm>
            <a:off x="7089776" y="2438401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78857" name="Line 1036"/>
          <p:cNvSpPr>
            <a:spLocks noChangeShapeType="1"/>
          </p:cNvSpPr>
          <p:nvPr/>
        </p:nvSpPr>
        <p:spPr bwMode="auto">
          <a:xfrm>
            <a:off x="7799388" y="3581401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78858" name="Text Box 1037"/>
          <p:cNvSpPr txBox="1">
            <a:spLocks noChangeArrowheads="1"/>
          </p:cNvSpPr>
          <p:nvPr/>
        </p:nvSpPr>
        <p:spPr bwMode="auto">
          <a:xfrm>
            <a:off x="8763000" y="1373188"/>
            <a:ext cx="1378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  <a:latin typeface="+mj-lt"/>
              </a:rPr>
              <a:t>peer-peer</a:t>
            </a:r>
          </a:p>
        </p:txBody>
      </p:sp>
    </p:spTree>
    <p:extLst>
      <p:ext uri="{BB962C8B-B14F-4D97-AF65-F5344CB8AC3E}">
        <p14:creationId xmlns:p14="http://schemas.microsoft.com/office/powerpoint/2010/main" val="410713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808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816BDCDA-66E6-4A04-B045-8E72041E739D}" type="slidenum">
              <a:rPr lang="en-US" sz="1200">
                <a:latin typeface="+mj-lt"/>
              </a:rPr>
              <a:pPr/>
              <a:t>8</a:t>
            </a:fld>
            <a:endParaRPr lang="en-US" sz="1200">
              <a:latin typeface="+mj-lt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0" y="185738"/>
            <a:ext cx="7772400" cy="8636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Processes communicating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544638"/>
            <a:ext cx="39893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process:</a:t>
            </a:r>
            <a:r>
              <a:rPr lang="en-US" dirty="0">
                <a:latin typeface="+mj-lt"/>
                <a:ea typeface="ＭＳ Ｐゴシック" pitchFamily="34" charset="-128"/>
              </a:rPr>
              <a:t> program running within a host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within same host, two processes communicate using  </a:t>
            </a:r>
            <a:r>
              <a:rPr lang="en-US" sz="24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inter-process communication</a:t>
            </a:r>
            <a:r>
              <a:rPr lang="en-US" sz="2400" dirty="0">
                <a:latin typeface="+mj-lt"/>
                <a:ea typeface="ＭＳ Ｐゴシック" pitchFamily="34" charset="-128"/>
              </a:rPr>
              <a:t> (defined by OS)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processes in different hosts communicate by exchanging </a:t>
            </a:r>
            <a:r>
              <a:rPr lang="en-US" sz="24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messages</a:t>
            </a:r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27788" y="1979614"/>
            <a:ext cx="3810000" cy="2033587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client process:</a:t>
            </a:r>
            <a:r>
              <a:rPr lang="en-US" sz="2400" dirty="0">
                <a:latin typeface="+mj-lt"/>
                <a:ea typeface="ＭＳ Ｐゴシック" pitchFamily="34" charset="-128"/>
              </a:rPr>
              <a:t> </a:t>
            </a:r>
            <a:r>
              <a:rPr lang="en-US" sz="2000" dirty="0">
                <a:latin typeface="+mj-lt"/>
                <a:ea typeface="ＭＳ Ｐゴシック" pitchFamily="34" charset="-128"/>
              </a:rPr>
              <a:t>process that initiates communication</a:t>
            </a:r>
          </a:p>
          <a:p>
            <a:pPr>
              <a:buFont typeface="Wingdings" pitchFamily="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server process:</a:t>
            </a:r>
            <a:r>
              <a:rPr lang="en-US" sz="2400" dirty="0">
                <a:latin typeface="+mj-lt"/>
                <a:ea typeface="ＭＳ Ｐゴシック" pitchFamily="34" charset="-128"/>
              </a:rPr>
              <a:t> </a:t>
            </a:r>
            <a:r>
              <a:rPr lang="en-US" sz="2000" dirty="0">
                <a:latin typeface="+mj-lt"/>
                <a:ea typeface="ＭＳ Ｐゴシック" pitchFamily="34" charset="-128"/>
              </a:rPr>
              <a:t>process that waits to be contacted</a:t>
            </a:r>
            <a:endParaRPr lang="en-US" sz="2400" dirty="0">
              <a:latin typeface="+mj-lt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80902" name="Rectangle 7"/>
          <p:cNvSpPr>
            <a:spLocks noChangeArrowheads="1"/>
          </p:cNvSpPr>
          <p:nvPr/>
        </p:nvSpPr>
        <p:spPr bwMode="auto">
          <a:xfrm>
            <a:off x="6215063" y="4109838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latin typeface="+mj-lt"/>
              </a:rPr>
              <a:t>aside: applications with P2P architectures have client processes &amp; server processes</a:t>
            </a:r>
          </a:p>
        </p:txBody>
      </p:sp>
      <p:pic>
        <p:nvPicPr>
          <p:cNvPr id="80903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6" y="828138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Rectangle 13"/>
          <p:cNvSpPr>
            <a:spLocks noChangeArrowheads="1"/>
          </p:cNvSpPr>
          <p:nvPr/>
        </p:nvSpPr>
        <p:spPr bwMode="auto">
          <a:xfrm>
            <a:off x="6273801" y="1762126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0905" name="Text Box 14"/>
          <p:cNvSpPr txBox="1">
            <a:spLocks noChangeArrowheads="1"/>
          </p:cNvSpPr>
          <p:nvPr/>
        </p:nvSpPr>
        <p:spPr bwMode="auto">
          <a:xfrm>
            <a:off x="6394451" y="1463675"/>
            <a:ext cx="2768707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800">
                <a:latin typeface="+mj-lt"/>
              </a:rPr>
              <a:t>clients, servers</a:t>
            </a:r>
          </a:p>
        </p:txBody>
      </p:sp>
    </p:spTree>
    <p:extLst>
      <p:ext uri="{BB962C8B-B14F-4D97-AF65-F5344CB8AC3E}">
        <p14:creationId xmlns:p14="http://schemas.microsoft.com/office/powerpoint/2010/main" val="303491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Application Layer</a:t>
            </a:r>
          </a:p>
        </p:txBody>
      </p:sp>
      <p:sp>
        <p:nvSpPr>
          <p:cNvPr id="8294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+mj-lt"/>
              </a:rPr>
              <a:t>2-</a:t>
            </a:r>
            <a:fld id="{557741F4-4682-437A-A096-14F5F36FA337}" type="slidenum">
              <a:rPr lang="en-US" sz="1200">
                <a:latin typeface="+mj-lt"/>
              </a:rPr>
              <a:pPr/>
              <a:t>9</a:t>
            </a:fld>
            <a:endParaRPr lang="en-US" sz="1200">
              <a:latin typeface="+mj-lt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0" y="123825"/>
            <a:ext cx="8077200" cy="896938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Sockets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3251" y="1208088"/>
            <a:ext cx="8232775" cy="2328862"/>
          </a:xfrm>
        </p:spPr>
        <p:txBody>
          <a:bodyPr/>
          <a:lstStyle/>
          <a:p>
            <a:r>
              <a:rPr lang="en-US" sz="2400" dirty="0">
                <a:latin typeface="+mj-lt"/>
                <a:ea typeface="ＭＳ Ｐゴシック" pitchFamily="34" charset="-128"/>
              </a:rPr>
              <a:t>process sends/receives messages to/from its </a:t>
            </a:r>
            <a:r>
              <a:rPr lang="en-US" sz="2400" dirty="0">
                <a:solidFill>
                  <a:srgbClr val="CC0000"/>
                </a:solidFill>
                <a:latin typeface="+mj-lt"/>
                <a:ea typeface="ＭＳ Ｐゴシック" pitchFamily="34" charset="-128"/>
              </a:rPr>
              <a:t>socket</a:t>
            </a:r>
          </a:p>
          <a:p>
            <a:r>
              <a:rPr lang="en-US" sz="2400" dirty="0">
                <a:latin typeface="+mj-lt"/>
                <a:ea typeface="ＭＳ Ｐゴシック" pitchFamily="34" charset="-128"/>
              </a:rPr>
              <a:t>socket analogous to door</a:t>
            </a:r>
          </a:p>
          <a:p>
            <a:pPr lvl="1"/>
            <a:r>
              <a:rPr lang="en-US" dirty="0">
                <a:latin typeface="+mj-lt"/>
                <a:ea typeface="ＭＳ Ｐゴシック" pitchFamily="34" charset="-128"/>
              </a:rPr>
              <a:t>sending process shoves message out door</a:t>
            </a:r>
          </a:p>
          <a:p>
            <a:pPr lvl="1"/>
            <a:r>
              <a:rPr lang="en-US" dirty="0">
                <a:latin typeface="+mj-lt"/>
                <a:ea typeface="ＭＳ Ｐゴシック" pitchFamily="34" charset="-128"/>
              </a:rPr>
              <a:t>sending process relies on transport infrastructure on other side of door to deliver message to socket at receiving process</a:t>
            </a:r>
          </a:p>
        </p:txBody>
      </p:sp>
      <p:pic>
        <p:nvPicPr>
          <p:cNvPr id="82949" name="Picture 4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774342"/>
            <a:ext cx="19161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Freeform 66"/>
          <p:cNvSpPr>
            <a:spLocks/>
          </p:cNvSpPr>
          <p:nvPr/>
        </p:nvSpPr>
        <p:spPr bwMode="auto">
          <a:xfrm>
            <a:off x="8472488" y="375126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82951" name="Freeform 7"/>
          <p:cNvSpPr>
            <a:spLocks/>
          </p:cNvSpPr>
          <p:nvPr/>
        </p:nvSpPr>
        <p:spPr bwMode="auto">
          <a:xfrm>
            <a:off x="5157788" y="5048251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52" name="Text Box 51"/>
          <p:cNvSpPr txBox="1">
            <a:spLocks noChangeArrowheads="1"/>
          </p:cNvSpPr>
          <p:nvPr/>
        </p:nvSpPr>
        <p:spPr bwMode="auto">
          <a:xfrm>
            <a:off x="5519371" y="5180013"/>
            <a:ext cx="10278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Internet</a:t>
            </a:r>
          </a:p>
        </p:txBody>
      </p:sp>
      <p:sp>
        <p:nvSpPr>
          <p:cNvPr id="82953" name="Line 52"/>
          <p:cNvSpPr>
            <a:spLocks noChangeShapeType="1"/>
          </p:cNvSpPr>
          <p:nvPr/>
        </p:nvSpPr>
        <p:spPr bwMode="auto">
          <a:xfrm>
            <a:off x="4916489" y="5591175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54" name="Text Box 53"/>
          <p:cNvSpPr txBox="1">
            <a:spLocks noChangeArrowheads="1"/>
          </p:cNvSpPr>
          <p:nvPr/>
        </p:nvSpPr>
        <p:spPr bwMode="auto">
          <a:xfrm>
            <a:off x="8937625" y="4816476"/>
            <a:ext cx="11528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by OS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82955" name="Text Box 56"/>
          <p:cNvSpPr txBox="1">
            <a:spLocks noChangeArrowheads="1"/>
          </p:cNvSpPr>
          <p:nvPr/>
        </p:nvSpPr>
        <p:spPr bwMode="auto">
          <a:xfrm>
            <a:off x="8915400" y="3916364"/>
            <a:ext cx="1497526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controlled by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CC0000"/>
                </a:solidFill>
                <a:latin typeface="+mj-lt"/>
              </a:rPr>
              <a:t>app developer</a:t>
            </a:r>
          </a:p>
        </p:txBody>
      </p:sp>
      <p:sp>
        <p:nvSpPr>
          <p:cNvPr id="82956" name="Freeform 45"/>
          <p:cNvSpPr>
            <a:spLocks/>
          </p:cNvSpPr>
          <p:nvPr/>
        </p:nvSpPr>
        <p:spPr bwMode="auto">
          <a:xfrm>
            <a:off x="2732089" y="3814764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82957" name="Rectangle 23"/>
          <p:cNvSpPr>
            <a:spLocks noChangeArrowheads="1"/>
          </p:cNvSpPr>
          <p:nvPr/>
        </p:nvSpPr>
        <p:spPr bwMode="auto">
          <a:xfrm>
            <a:off x="3535364" y="37703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>
              <a:latin typeface="+mj-lt"/>
            </a:endParaRPr>
          </a:p>
        </p:txBody>
      </p:sp>
      <p:sp>
        <p:nvSpPr>
          <p:cNvPr id="82958" name="Rectangle 24"/>
          <p:cNvSpPr>
            <a:spLocks noChangeArrowheads="1"/>
          </p:cNvSpPr>
          <p:nvPr/>
        </p:nvSpPr>
        <p:spPr bwMode="auto">
          <a:xfrm>
            <a:off x="3497264" y="38242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>
              <a:latin typeface="+mj-lt"/>
            </a:endParaRPr>
          </a:p>
        </p:txBody>
      </p:sp>
      <p:sp>
        <p:nvSpPr>
          <p:cNvPr id="82959" name="Line 25"/>
          <p:cNvSpPr>
            <a:spLocks noChangeShapeType="1"/>
          </p:cNvSpPr>
          <p:nvPr/>
        </p:nvSpPr>
        <p:spPr bwMode="auto">
          <a:xfrm>
            <a:off x="3506788" y="45847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60" name="Text Box 26"/>
          <p:cNvSpPr txBox="1">
            <a:spLocks noChangeArrowheads="1"/>
          </p:cNvSpPr>
          <p:nvPr/>
        </p:nvSpPr>
        <p:spPr bwMode="auto">
          <a:xfrm>
            <a:off x="3463926" y="4567239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transport</a:t>
            </a:r>
          </a:p>
        </p:txBody>
      </p:sp>
      <p:sp>
        <p:nvSpPr>
          <p:cNvPr id="82961" name="Line 27"/>
          <p:cNvSpPr>
            <a:spLocks noChangeShapeType="1"/>
          </p:cNvSpPr>
          <p:nvPr/>
        </p:nvSpPr>
        <p:spPr bwMode="auto">
          <a:xfrm>
            <a:off x="3514725" y="49053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62" name="Line 28"/>
          <p:cNvSpPr>
            <a:spLocks noChangeShapeType="1"/>
          </p:cNvSpPr>
          <p:nvPr/>
        </p:nvSpPr>
        <p:spPr bwMode="auto">
          <a:xfrm>
            <a:off x="3500438" y="5214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63" name="Line 29"/>
          <p:cNvSpPr>
            <a:spLocks noChangeShapeType="1"/>
          </p:cNvSpPr>
          <p:nvPr/>
        </p:nvSpPr>
        <p:spPr bwMode="auto">
          <a:xfrm>
            <a:off x="3500438" y="55006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64" name="Text Box 26"/>
          <p:cNvSpPr txBox="1">
            <a:spLocks noChangeArrowheads="1"/>
          </p:cNvSpPr>
          <p:nvPr/>
        </p:nvSpPr>
        <p:spPr bwMode="auto">
          <a:xfrm>
            <a:off x="3498851" y="3814764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+mj-lt"/>
              </a:rPr>
              <a:t>application</a:t>
            </a:r>
          </a:p>
        </p:txBody>
      </p:sp>
      <p:sp>
        <p:nvSpPr>
          <p:cNvPr id="82965" name="Text Box 26"/>
          <p:cNvSpPr txBox="1">
            <a:spLocks noChangeArrowheads="1"/>
          </p:cNvSpPr>
          <p:nvPr/>
        </p:nvSpPr>
        <p:spPr bwMode="auto">
          <a:xfrm>
            <a:off x="3454401" y="5472114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physical</a:t>
            </a:r>
          </a:p>
        </p:txBody>
      </p:sp>
      <p:sp>
        <p:nvSpPr>
          <p:cNvPr id="82966" name="Text Box 26"/>
          <p:cNvSpPr txBox="1">
            <a:spLocks noChangeArrowheads="1"/>
          </p:cNvSpPr>
          <p:nvPr/>
        </p:nvSpPr>
        <p:spPr bwMode="auto">
          <a:xfrm>
            <a:off x="3473451" y="5186364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link</a:t>
            </a:r>
          </a:p>
        </p:txBody>
      </p:sp>
      <p:sp>
        <p:nvSpPr>
          <p:cNvPr id="82967" name="Text Box 26"/>
          <p:cNvSpPr txBox="1">
            <a:spLocks noChangeArrowheads="1"/>
          </p:cNvSpPr>
          <p:nvPr/>
        </p:nvSpPr>
        <p:spPr bwMode="auto">
          <a:xfrm>
            <a:off x="3463926" y="4891089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network</a:t>
            </a:r>
          </a:p>
        </p:txBody>
      </p:sp>
      <p:sp>
        <p:nvSpPr>
          <p:cNvPr id="82968" name="Oval 57"/>
          <p:cNvSpPr>
            <a:spLocks noChangeArrowheads="1"/>
          </p:cNvSpPr>
          <p:nvPr/>
        </p:nvSpPr>
        <p:spPr bwMode="auto">
          <a:xfrm>
            <a:off x="3632200" y="408940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process</a:t>
            </a:r>
          </a:p>
        </p:txBody>
      </p:sp>
      <p:grpSp>
        <p:nvGrpSpPr>
          <p:cNvPr id="82969" name="Group 58"/>
          <p:cNvGrpSpPr>
            <a:grpSpLocks/>
          </p:cNvGrpSpPr>
          <p:nvPr/>
        </p:nvGrpSpPr>
        <p:grpSpPr bwMode="auto">
          <a:xfrm>
            <a:off x="3879850" y="4449764"/>
            <a:ext cx="546100" cy="225425"/>
            <a:chOff x="1287" y="2524"/>
            <a:chExt cx="260" cy="100"/>
          </a:xfrm>
        </p:grpSpPr>
        <p:sp>
          <p:nvSpPr>
            <p:cNvPr id="82999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3000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3001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3002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</p:grpSp>
      <p:sp>
        <p:nvSpPr>
          <p:cNvPr id="82970" name="Rectangle 23"/>
          <p:cNvSpPr>
            <a:spLocks noChangeArrowheads="1"/>
          </p:cNvSpPr>
          <p:nvPr/>
        </p:nvSpPr>
        <p:spPr bwMode="auto">
          <a:xfrm>
            <a:off x="7197725" y="374173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>
              <a:latin typeface="+mj-lt"/>
            </a:endParaRPr>
          </a:p>
        </p:txBody>
      </p:sp>
      <p:sp>
        <p:nvSpPr>
          <p:cNvPr id="82971" name="Rectangle 24"/>
          <p:cNvSpPr>
            <a:spLocks noChangeArrowheads="1"/>
          </p:cNvSpPr>
          <p:nvPr/>
        </p:nvSpPr>
        <p:spPr bwMode="auto">
          <a:xfrm>
            <a:off x="7159626" y="37957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d-ID">
              <a:latin typeface="+mj-lt"/>
            </a:endParaRPr>
          </a:p>
        </p:txBody>
      </p:sp>
      <p:sp>
        <p:nvSpPr>
          <p:cNvPr id="82972" name="Line 25"/>
          <p:cNvSpPr>
            <a:spLocks noChangeShapeType="1"/>
          </p:cNvSpPr>
          <p:nvPr/>
        </p:nvSpPr>
        <p:spPr bwMode="auto">
          <a:xfrm>
            <a:off x="7169150" y="45561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73" name="Text Box 26"/>
          <p:cNvSpPr txBox="1">
            <a:spLocks noChangeArrowheads="1"/>
          </p:cNvSpPr>
          <p:nvPr/>
        </p:nvSpPr>
        <p:spPr bwMode="auto">
          <a:xfrm>
            <a:off x="7126289" y="4538664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transport</a:t>
            </a:r>
          </a:p>
        </p:txBody>
      </p:sp>
      <p:sp>
        <p:nvSpPr>
          <p:cNvPr id="82974" name="Line 27"/>
          <p:cNvSpPr>
            <a:spLocks noChangeShapeType="1"/>
          </p:cNvSpPr>
          <p:nvPr/>
        </p:nvSpPr>
        <p:spPr bwMode="auto">
          <a:xfrm>
            <a:off x="7177088" y="48768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75" name="Line 28"/>
          <p:cNvSpPr>
            <a:spLocks noChangeShapeType="1"/>
          </p:cNvSpPr>
          <p:nvPr/>
        </p:nvSpPr>
        <p:spPr bwMode="auto">
          <a:xfrm>
            <a:off x="7162800" y="51863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76" name="Line 29"/>
          <p:cNvSpPr>
            <a:spLocks noChangeShapeType="1"/>
          </p:cNvSpPr>
          <p:nvPr/>
        </p:nvSpPr>
        <p:spPr bwMode="auto">
          <a:xfrm>
            <a:off x="7162800" y="54721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>
              <a:latin typeface="+mj-lt"/>
            </a:endParaRPr>
          </a:p>
        </p:txBody>
      </p:sp>
      <p:sp>
        <p:nvSpPr>
          <p:cNvPr id="82977" name="Text Box 26"/>
          <p:cNvSpPr txBox="1">
            <a:spLocks noChangeArrowheads="1"/>
          </p:cNvSpPr>
          <p:nvPr/>
        </p:nvSpPr>
        <p:spPr bwMode="auto">
          <a:xfrm>
            <a:off x="7161214" y="3786189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+mj-lt"/>
              </a:rPr>
              <a:t>application</a:t>
            </a:r>
          </a:p>
        </p:txBody>
      </p:sp>
      <p:sp>
        <p:nvSpPr>
          <p:cNvPr id="82978" name="Text Box 26"/>
          <p:cNvSpPr txBox="1">
            <a:spLocks noChangeArrowheads="1"/>
          </p:cNvSpPr>
          <p:nvPr/>
        </p:nvSpPr>
        <p:spPr bwMode="auto">
          <a:xfrm>
            <a:off x="7116764" y="5443539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physical</a:t>
            </a:r>
          </a:p>
        </p:txBody>
      </p:sp>
      <p:sp>
        <p:nvSpPr>
          <p:cNvPr id="82979" name="Text Box 26"/>
          <p:cNvSpPr txBox="1">
            <a:spLocks noChangeArrowheads="1"/>
          </p:cNvSpPr>
          <p:nvPr/>
        </p:nvSpPr>
        <p:spPr bwMode="auto">
          <a:xfrm>
            <a:off x="7135814" y="5157789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link</a:t>
            </a:r>
          </a:p>
        </p:txBody>
      </p:sp>
      <p:sp>
        <p:nvSpPr>
          <p:cNvPr id="82980" name="Text Box 26"/>
          <p:cNvSpPr txBox="1">
            <a:spLocks noChangeArrowheads="1"/>
          </p:cNvSpPr>
          <p:nvPr/>
        </p:nvSpPr>
        <p:spPr bwMode="auto">
          <a:xfrm>
            <a:off x="7126289" y="4862514"/>
            <a:ext cx="1317625" cy="31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solidFill>
                  <a:srgbClr val="969696"/>
                </a:solidFill>
                <a:latin typeface="+mj-lt"/>
              </a:rPr>
              <a:t>network</a:t>
            </a:r>
          </a:p>
        </p:txBody>
      </p:sp>
      <p:sp>
        <p:nvSpPr>
          <p:cNvPr id="82981" name="Oval 78"/>
          <p:cNvSpPr>
            <a:spLocks noChangeArrowheads="1"/>
          </p:cNvSpPr>
          <p:nvPr/>
        </p:nvSpPr>
        <p:spPr bwMode="auto">
          <a:xfrm>
            <a:off x="7294563" y="406082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+mj-lt"/>
              </a:rPr>
              <a:t>process</a:t>
            </a:r>
          </a:p>
        </p:txBody>
      </p:sp>
      <p:grpSp>
        <p:nvGrpSpPr>
          <p:cNvPr id="82982" name="Group 79"/>
          <p:cNvGrpSpPr>
            <a:grpSpLocks/>
          </p:cNvGrpSpPr>
          <p:nvPr/>
        </p:nvGrpSpPr>
        <p:grpSpPr bwMode="auto">
          <a:xfrm>
            <a:off x="7542213" y="4421189"/>
            <a:ext cx="546100" cy="225425"/>
            <a:chOff x="1287" y="2524"/>
            <a:chExt cx="260" cy="100"/>
          </a:xfrm>
        </p:grpSpPr>
        <p:sp>
          <p:nvSpPr>
            <p:cNvPr id="82995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2996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2997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  <p:sp>
          <p:nvSpPr>
            <p:cNvPr id="82998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+mj-lt"/>
              </a:endParaRPr>
            </a:p>
          </p:txBody>
        </p:sp>
      </p:grpSp>
      <p:sp>
        <p:nvSpPr>
          <p:cNvPr id="82983" name="Line 88"/>
          <p:cNvSpPr>
            <a:spLocks noChangeShapeType="1"/>
          </p:cNvSpPr>
          <p:nvPr/>
        </p:nvSpPr>
        <p:spPr bwMode="auto">
          <a:xfrm flipH="1">
            <a:off x="8351838" y="419258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82984" name="Line 89"/>
          <p:cNvSpPr>
            <a:spLocks noChangeShapeType="1"/>
          </p:cNvSpPr>
          <p:nvPr/>
        </p:nvSpPr>
        <p:spPr bwMode="auto">
          <a:xfrm>
            <a:off x="8577263" y="461803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82985" name="Line 90"/>
          <p:cNvSpPr>
            <a:spLocks noChangeShapeType="1"/>
          </p:cNvSpPr>
          <p:nvPr/>
        </p:nvSpPr>
        <p:spPr bwMode="auto">
          <a:xfrm flipH="1">
            <a:off x="8601075" y="511810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82986" name="Text Box 56"/>
          <p:cNvSpPr txBox="1">
            <a:spLocks noChangeArrowheads="1"/>
          </p:cNvSpPr>
          <p:nvPr/>
        </p:nvSpPr>
        <p:spPr bwMode="auto">
          <a:xfrm>
            <a:off x="5514976" y="3873500"/>
            <a:ext cx="974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>
                <a:solidFill>
                  <a:srgbClr val="CC0000"/>
                </a:solidFill>
                <a:latin typeface="+mj-lt"/>
              </a:rPr>
              <a:t>socket</a:t>
            </a:r>
          </a:p>
        </p:txBody>
      </p:sp>
      <p:sp>
        <p:nvSpPr>
          <p:cNvPr id="82987" name="Line 92"/>
          <p:cNvSpPr>
            <a:spLocks noChangeShapeType="1"/>
          </p:cNvSpPr>
          <p:nvPr/>
        </p:nvSpPr>
        <p:spPr bwMode="auto">
          <a:xfrm flipV="1">
            <a:off x="4518026" y="4073526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sp>
        <p:nvSpPr>
          <p:cNvPr id="82988" name="Line 93"/>
          <p:cNvSpPr>
            <a:spLocks noChangeShapeType="1"/>
          </p:cNvSpPr>
          <p:nvPr/>
        </p:nvSpPr>
        <p:spPr bwMode="auto">
          <a:xfrm flipH="1" flipV="1">
            <a:off x="6453189" y="40624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>
              <a:latin typeface="+mj-lt"/>
            </a:endParaRPr>
          </a:p>
        </p:txBody>
      </p:sp>
      <p:grpSp>
        <p:nvGrpSpPr>
          <p:cNvPr id="82989" name="Group 96"/>
          <p:cNvGrpSpPr>
            <a:grpSpLocks/>
          </p:cNvGrpSpPr>
          <p:nvPr/>
        </p:nvGrpSpPr>
        <p:grpSpPr bwMode="auto">
          <a:xfrm>
            <a:off x="2308225" y="5127626"/>
            <a:ext cx="719138" cy="773113"/>
            <a:chOff x="-44" y="1473"/>
            <a:chExt cx="981" cy="1105"/>
          </a:xfrm>
        </p:grpSpPr>
        <p:pic>
          <p:nvPicPr>
            <p:cNvPr id="82993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94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id-ID">
                <a:latin typeface="+mj-lt"/>
              </a:endParaRPr>
            </a:p>
          </p:txBody>
        </p:sp>
      </p:grpSp>
      <p:grpSp>
        <p:nvGrpSpPr>
          <p:cNvPr id="82990" name="Group 99"/>
          <p:cNvGrpSpPr>
            <a:grpSpLocks/>
          </p:cNvGrpSpPr>
          <p:nvPr/>
        </p:nvGrpSpPr>
        <p:grpSpPr bwMode="auto">
          <a:xfrm flipH="1">
            <a:off x="9004300" y="5322888"/>
            <a:ext cx="719138" cy="773112"/>
            <a:chOff x="-44" y="1473"/>
            <a:chExt cx="981" cy="1105"/>
          </a:xfrm>
        </p:grpSpPr>
        <p:pic>
          <p:nvPicPr>
            <p:cNvPr id="82991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92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id-ID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7080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7774</TotalTime>
  <Words>2134</Words>
  <Application>Microsoft Office PowerPoint</Application>
  <PresentationFormat>Widescreen</PresentationFormat>
  <Paragraphs>525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Comic Sans MS</vt:lpstr>
      <vt:lpstr>Courier New</vt:lpstr>
      <vt:lpstr>Times New Roman</vt:lpstr>
      <vt:lpstr>Wingdings</vt:lpstr>
      <vt:lpstr>ZapfDingbats</vt:lpstr>
      <vt:lpstr>Default Design</vt:lpstr>
      <vt:lpstr>PowerPoint Presentation</vt:lpstr>
      <vt:lpstr>Lecture 04: Roadmap</vt:lpstr>
      <vt:lpstr>Some network apps</vt:lpstr>
      <vt:lpstr>Creating a network app</vt:lpstr>
      <vt:lpstr>Application architectures</vt:lpstr>
      <vt:lpstr>Client-server architecture</vt:lpstr>
      <vt:lpstr>P2P architecture</vt:lpstr>
      <vt:lpstr>Processes communicating</vt:lpstr>
      <vt:lpstr>Sockets</vt:lpstr>
      <vt:lpstr>Addressing processes</vt:lpstr>
      <vt:lpstr>What transport service does an app need?</vt:lpstr>
      <vt:lpstr>Transport service requirements: common apps</vt:lpstr>
      <vt:lpstr>Internet transport protocols services</vt:lpstr>
      <vt:lpstr>Internet apps:  application, transport protocols</vt:lpstr>
      <vt:lpstr>Securing TCP</vt:lpstr>
      <vt:lpstr>Lecture 04: Roadmap</vt:lpstr>
      <vt:lpstr>Web and HTTP</vt:lpstr>
      <vt:lpstr>HTTP overview</vt:lpstr>
      <vt:lpstr>HTTP overview (continued)</vt:lpstr>
      <vt:lpstr>HTTP connections</vt:lpstr>
      <vt:lpstr>Nonpersistent HTTP</vt:lpstr>
      <vt:lpstr>Nonpersistent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Text</cp:lastModifiedBy>
  <cp:revision>275</cp:revision>
  <dcterms:created xsi:type="dcterms:W3CDTF">1999-10-08T19:08:27Z</dcterms:created>
  <dcterms:modified xsi:type="dcterms:W3CDTF">2020-09-06T20:40:45Z</dcterms:modified>
</cp:coreProperties>
</file>