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72" r:id="rId3"/>
    <p:sldId id="273" r:id="rId4"/>
    <p:sldId id="275" r:id="rId5"/>
    <p:sldId id="283" r:id="rId6"/>
    <p:sldId id="276" r:id="rId7"/>
    <p:sldId id="277" r:id="rId8"/>
    <p:sldId id="279" r:id="rId9"/>
    <p:sldId id="278" r:id="rId10"/>
    <p:sldId id="274" r:id="rId11"/>
    <p:sldId id="280" r:id="rId12"/>
    <p:sldId id="281" r:id="rId13"/>
    <p:sldId id="282" r:id="rId14"/>
  </p:sldIdLst>
  <p:sldSz cx="9906000" cy="6858000" type="A4"/>
  <p:notesSz cx="6858000" cy="9144000"/>
  <p:custDataLst>
    <p:tags r:id="rId1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3217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8682" autoAdjust="0"/>
  </p:normalViewPr>
  <p:slideViewPr>
    <p:cSldViewPr snapToGrid="0">
      <p:cViewPr>
        <p:scale>
          <a:sx n="75" d="100"/>
          <a:sy n="75" d="100"/>
        </p:scale>
        <p:origin x="-1472" y="-23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54ABE-9103-4135-AF75-C3FC139CDD99}" type="datetimeFigureOut">
              <a:rPr lang="de-DE" smtClean="0"/>
              <a:t>26/01/17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F3351-CBCA-4645-BD57-4AC71514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19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2950" y="2420986"/>
            <a:ext cx="7660821" cy="1750832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rgbClr val="8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4263893"/>
            <a:ext cx="7660821" cy="1013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7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727D-48F4-47AE-85CE-9ECC37C01C5A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81039" y="6270171"/>
            <a:ext cx="854392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1454330"/>
            <a:ext cx="9906000" cy="0"/>
          </a:xfrm>
          <a:prstGeom prst="line">
            <a:avLst/>
          </a:prstGeom>
          <a:ln w="571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55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216170"/>
            <a:ext cx="8543925" cy="1107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EC2B-5860-48C9-AB84-B4E88B60A335}" type="datetime1">
              <a:rPr lang="de-DE" smtClean="0"/>
              <a:t>26/01/17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F727D-48F4-47AE-85CE-9ECC37C01C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17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inBulletsConfiguration" hidden="1"/>
          <p:cNvSpPr txBox="1"/>
          <p:nvPr/>
        </p:nvSpPr>
        <p:spPr>
          <a:xfrm>
            <a:off x="12700" y="12700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de-DE" sz="100">
              <a:solidFill>
                <a:srgbClr val="FFFFFF"/>
              </a:solidFill>
            </a:endParaRPr>
          </a:p>
        </p:txBody>
      </p:sp>
      <p:pic>
        <p:nvPicPr>
          <p:cNvPr id="8" name="Bild 7" descr="0726_movie-theatr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2" r="8133"/>
          <a:stretch/>
        </p:blipFill>
        <p:spPr>
          <a:xfrm>
            <a:off x="1" y="0"/>
            <a:ext cx="9906000" cy="6871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4702" y="1608668"/>
            <a:ext cx="4091576" cy="1750832"/>
          </a:xfrm>
        </p:spPr>
        <p:txBody>
          <a:bodyPr>
            <a:normAutofit fontScale="90000"/>
          </a:bodyPr>
          <a:lstStyle/>
          <a:p>
            <a:pPr algn="ctr"/>
            <a:r>
              <a:rPr lang="x-none" dirty="0" smtClean="0">
                <a:latin typeface="Aller light"/>
              </a:rPr>
              <a:t>Predicting Box</a:t>
            </a:r>
            <a:br>
              <a:rPr lang="x-none" dirty="0" smtClean="0">
                <a:latin typeface="Aller light"/>
              </a:rPr>
            </a:br>
            <a:r>
              <a:rPr lang="x-none" dirty="0" smtClean="0">
                <a:latin typeface="Aller light"/>
              </a:rPr>
              <a:t>Office Gross with Regression</a:t>
            </a:r>
            <a:endParaRPr lang="en-US" dirty="0">
              <a:latin typeface="Aller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6284766"/>
            <a:ext cx="7660821" cy="57323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ller light"/>
              </a:rPr>
              <a:t>Project Luther </a:t>
            </a:r>
            <a:r>
              <a:rPr lang="mr-IN" dirty="0" smtClean="0">
                <a:solidFill>
                  <a:schemeClr val="bg1"/>
                </a:solidFill>
                <a:latin typeface="Aller light"/>
              </a:rPr>
              <a:t>–</a:t>
            </a:r>
            <a:r>
              <a:rPr lang="en-US" dirty="0" smtClean="0">
                <a:solidFill>
                  <a:schemeClr val="bg1"/>
                </a:solidFill>
                <a:latin typeface="Aller light"/>
              </a:rPr>
              <a:t> Max Kneissl</a:t>
            </a:r>
            <a:endParaRPr lang="en-US" dirty="0">
              <a:solidFill>
                <a:schemeClr val="bg1"/>
              </a:solidFill>
              <a:latin typeface="Aller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8593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Include</a:t>
            </a:r>
            <a:r>
              <a:rPr lang="de-DE" dirty="0" smtClean="0"/>
              <a:t> Budget </a:t>
            </a:r>
            <a:r>
              <a:rPr lang="de-DE" dirty="0" err="1" smtClean="0"/>
              <a:t>feature</a:t>
            </a:r>
            <a:endParaRPr lang="de-DE" dirty="0" smtClean="0"/>
          </a:p>
          <a:p>
            <a:r>
              <a:rPr lang="de-DE" dirty="0"/>
              <a:t>Account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inflation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727D-48F4-47AE-85CE-9ECC37C01C5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840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Appendix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727D-48F4-47AE-85CE-9ECC37C01C5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591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727D-48F4-47AE-85CE-9ECC37C01C5A}" type="slidenum">
              <a:rPr lang="de-DE" smtClean="0"/>
              <a:t>12</a:t>
            </a:fld>
            <a:endParaRPr lang="de-DE"/>
          </a:p>
        </p:txBody>
      </p:sp>
      <p:pic>
        <p:nvPicPr>
          <p:cNvPr id="6" name="Bild 5" descr="Screen Shot 2017-01-27 at 09.46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77" y="1604434"/>
            <a:ext cx="6040447" cy="459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00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Reduction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727D-48F4-47AE-85CE-9ECC37C01C5A}" type="slidenum">
              <a:rPr lang="de-DE" smtClean="0"/>
              <a:t>13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98500" y="1695314"/>
            <a:ext cx="8801100" cy="452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[('</a:t>
            </a:r>
            <a:r>
              <a:rPr lang="en-US" sz="1200" dirty="0" err="1"/>
              <a:t>log_widest_release</a:t>
            </a:r>
            <a:r>
              <a:rPr lang="en-US" sz="1200" dirty="0"/>
              <a:t>', 9.497092252756822),</a:t>
            </a:r>
          </a:p>
          <a:p>
            <a:r>
              <a:rPr lang="en-US" sz="1200" dirty="0"/>
              <a:t> ('</a:t>
            </a:r>
            <a:r>
              <a:rPr lang="en-US" sz="1200" dirty="0" err="1"/>
              <a:t>no_countries</a:t>
            </a:r>
            <a:r>
              <a:rPr lang="en-US" sz="1200" dirty="0"/>
              <a:t>', 1.6337230127885245),</a:t>
            </a:r>
          </a:p>
          <a:p>
            <a:r>
              <a:rPr lang="en-US" sz="1200" dirty="0"/>
              <a:t> ('</a:t>
            </a:r>
            <a:r>
              <a:rPr lang="en-US" sz="1200" dirty="0" err="1"/>
              <a:t>genre_short_Documentary</a:t>
            </a:r>
            <a:r>
              <a:rPr lang="en-US" sz="1200" dirty="0"/>
              <a:t>', 0.41716882094926205),</a:t>
            </a:r>
          </a:p>
          <a:p>
            <a:r>
              <a:rPr lang="en-US" sz="1200" dirty="0"/>
              <a:t> ('</a:t>
            </a:r>
            <a:r>
              <a:rPr lang="en-US" sz="1200" dirty="0" err="1"/>
              <a:t>genre_short_Foreign</a:t>
            </a:r>
            <a:r>
              <a:rPr lang="en-US" sz="1200" dirty="0"/>
              <a:t>', 0.27252009988141485),</a:t>
            </a:r>
          </a:p>
          <a:p>
            <a:r>
              <a:rPr lang="en-US" sz="1200" dirty="0"/>
              <a:t> ('</a:t>
            </a:r>
            <a:r>
              <a:rPr lang="en-US" sz="1200" dirty="0" err="1"/>
              <a:t>rating_short_Unrated</a:t>
            </a:r>
            <a:r>
              <a:rPr lang="en-US" sz="1200" dirty="0"/>
              <a:t>', 0.20371139294698914),</a:t>
            </a:r>
          </a:p>
          <a:p>
            <a:r>
              <a:rPr lang="en-US" sz="1200" dirty="0"/>
              <a:t> ('</a:t>
            </a:r>
            <a:r>
              <a:rPr lang="en-US" sz="1200" dirty="0" err="1"/>
              <a:t>genre_short_Comedy</a:t>
            </a:r>
            <a:r>
              <a:rPr lang="en-US" sz="1200" dirty="0"/>
              <a:t>', 0.0043052106959832193),</a:t>
            </a:r>
          </a:p>
          <a:p>
            <a:r>
              <a:rPr lang="en-US" sz="1200" dirty="0"/>
              <a:t> ('</a:t>
            </a:r>
            <a:r>
              <a:rPr lang="en-US" sz="1200" dirty="0" err="1"/>
              <a:t>runtime_mins</a:t>
            </a:r>
            <a:r>
              <a:rPr lang="en-US" sz="1200" dirty="0"/>
              <a:t>', 0.0),</a:t>
            </a:r>
          </a:p>
          <a:p>
            <a:r>
              <a:rPr lang="en-US" sz="1200" dirty="0"/>
              <a:t> ('rating_short_PG13', -0.0),</a:t>
            </a:r>
          </a:p>
          <a:p>
            <a:r>
              <a:rPr lang="en-US" sz="1200" dirty="0"/>
              <a:t> ('</a:t>
            </a:r>
            <a:r>
              <a:rPr lang="en-US" sz="1200" dirty="0" err="1"/>
              <a:t>genre_short_Adventure</a:t>
            </a:r>
            <a:r>
              <a:rPr lang="en-US" sz="1200" dirty="0"/>
              <a:t>', -0.0),</a:t>
            </a:r>
          </a:p>
          <a:p>
            <a:r>
              <a:rPr lang="en-US" sz="1200" dirty="0"/>
              <a:t> ('</a:t>
            </a:r>
            <a:r>
              <a:rPr lang="en-US" sz="1200" dirty="0" err="1"/>
              <a:t>genre_short_Animation</a:t>
            </a:r>
            <a:r>
              <a:rPr lang="en-US" sz="1200" dirty="0"/>
              <a:t>', -0.0),</a:t>
            </a:r>
          </a:p>
          <a:p>
            <a:r>
              <a:rPr lang="en-US" sz="1200" dirty="0"/>
              <a:t> ('</a:t>
            </a:r>
            <a:r>
              <a:rPr lang="en-US" sz="1200" dirty="0" err="1"/>
              <a:t>genre_short_Concert</a:t>
            </a:r>
            <a:r>
              <a:rPr lang="en-US" sz="1200" dirty="0"/>
              <a:t>', 0.0),</a:t>
            </a:r>
          </a:p>
          <a:p>
            <a:r>
              <a:rPr lang="en-US" sz="1200" dirty="0"/>
              <a:t> ('</a:t>
            </a:r>
            <a:r>
              <a:rPr lang="en-US" sz="1200" dirty="0" err="1"/>
              <a:t>genre_short_Crime</a:t>
            </a:r>
            <a:r>
              <a:rPr lang="en-US" sz="1200" dirty="0"/>
              <a:t>', 0.0),</a:t>
            </a:r>
          </a:p>
          <a:p>
            <a:r>
              <a:rPr lang="en-US" sz="1200" dirty="0"/>
              <a:t> ('</a:t>
            </a:r>
            <a:r>
              <a:rPr lang="en-US" sz="1200" dirty="0" err="1"/>
              <a:t>genre_short_Drama</a:t>
            </a:r>
            <a:r>
              <a:rPr lang="en-US" sz="1200" dirty="0"/>
              <a:t>', 0.0),</a:t>
            </a:r>
          </a:p>
          <a:p>
            <a:r>
              <a:rPr lang="en-US" sz="1200" dirty="0"/>
              <a:t> ('</a:t>
            </a:r>
            <a:r>
              <a:rPr lang="en-US" sz="1200" dirty="0" err="1"/>
              <a:t>genre_short_Family</a:t>
            </a:r>
            <a:r>
              <a:rPr lang="en-US" sz="1200" dirty="0"/>
              <a:t>', 0.0),</a:t>
            </a:r>
          </a:p>
          <a:p>
            <a:r>
              <a:rPr lang="en-US" sz="1200" dirty="0"/>
              <a:t> ('</a:t>
            </a:r>
            <a:r>
              <a:rPr lang="en-US" sz="1200" dirty="0" err="1"/>
              <a:t>genre_short_Fantasy</a:t>
            </a:r>
            <a:r>
              <a:rPr lang="en-US" sz="1200" dirty="0"/>
              <a:t>', -0.0),</a:t>
            </a:r>
          </a:p>
          <a:p>
            <a:r>
              <a:rPr lang="en-US" sz="1200" dirty="0"/>
              <a:t> ('</a:t>
            </a:r>
            <a:r>
              <a:rPr lang="en-US" sz="1200" dirty="0" err="1"/>
              <a:t>genre_short_Historical_Epic</a:t>
            </a:r>
            <a:r>
              <a:rPr lang="en-US" sz="1200" dirty="0"/>
              <a:t>', -0.0),</a:t>
            </a:r>
          </a:p>
          <a:p>
            <a:r>
              <a:rPr lang="en-US" sz="1200" dirty="0"/>
              <a:t> ('</a:t>
            </a:r>
            <a:r>
              <a:rPr lang="en-US" sz="1200" dirty="0" err="1"/>
              <a:t>genre_short_Musical</a:t>
            </a:r>
            <a:r>
              <a:rPr lang="en-US" sz="1200" dirty="0"/>
              <a:t>', -0.0),</a:t>
            </a:r>
          </a:p>
          <a:p>
            <a:r>
              <a:rPr lang="en-US" sz="1200" dirty="0"/>
              <a:t> ('</a:t>
            </a:r>
            <a:r>
              <a:rPr lang="en-US" sz="1200" dirty="0" err="1"/>
              <a:t>genre_short_Romance</a:t>
            </a:r>
            <a:r>
              <a:rPr lang="en-US" sz="1200" dirty="0"/>
              <a:t>', -0.0),</a:t>
            </a:r>
          </a:p>
          <a:p>
            <a:r>
              <a:rPr lang="en-US" sz="1200" dirty="0"/>
              <a:t> ('</a:t>
            </a:r>
            <a:r>
              <a:rPr lang="en-US" sz="1200" dirty="0" err="1"/>
              <a:t>genre_short_Sci_Fi</a:t>
            </a:r>
            <a:r>
              <a:rPr lang="en-US" sz="1200" dirty="0"/>
              <a:t>', 0.0),</a:t>
            </a:r>
          </a:p>
          <a:p>
            <a:r>
              <a:rPr lang="en-US" sz="1200" dirty="0"/>
              <a:t> ('</a:t>
            </a:r>
            <a:r>
              <a:rPr lang="en-US" sz="1200" dirty="0" err="1"/>
              <a:t>genre_short_War</a:t>
            </a:r>
            <a:r>
              <a:rPr lang="en-US" sz="1200" dirty="0"/>
              <a:t>', -0.0),</a:t>
            </a:r>
          </a:p>
          <a:p>
            <a:r>
              <a:rPr lang="en-US" sz="1200" dirty="0"/>
              <a:t> ('</a:t>
            </a:r>
            <a:r>
              <a:rPr lang="en-US" sz="1200" dirty="0" err="1"/>
              <a:t>genre_short_Western</a:t>
            </a:r>
            <a:r>
              <a:rPr lang="en-US" sz="1200" dirty="0"/>
              <a:t>', 0.0),</a:t>
            </a:r>
          </a:p>
          <a:p>
            <a:r>
              <a:rPr lang="en-US" sz="1200" dirty="0"/>
              <a:t> ('</a:t>
            </a:r>
            <a:r>
              <a:rPr lang="en-US" sz="1200" dirty="0" err="1"/>
              <a:t>genre_short_Thriller</a:t>
            </a:r>
            <a:r>
              <a:rPr lang="en-US" sz="1200" dirty="0"/>
              <a:t>', -0.1989960630528097),</a:t>
            </a:r>
          </a:p>
          <a:p>
            <a:r>
              <a:rPr lang="en-US" sz="1200" dirty="0"/>
              <a:t> ('</a:t>
            </a:r>
            <a:r>
              <a:rPr lang="en-US" sz="1200" dirty="0" err="1"/>
              <a:t>rating_short_R</a:t>
            </a:r>
            <a:r>
              <a:rPr lang="en-US" sz="1200" dirty="0"/>
              <a:t>', -0.22082926760776836),</a:t>
            </a:r>
          </a:p>
          <a:p>
            <a:r>
              <a:rPr lang="en-US" sz="1200" dirty="0"/>
              <a:t> ('</a:t>
            </a:r>
            <a:r>
              <a:rPr lang="en-US" sz="1200" dirty="0" err="1"/>
              <a:t>genre_short_Horror</a:t>
            </a:r>
            <a:r>
              <a:rPr lang="en-US" sz="1200" dirty="0"/>
              <a:t>', -0.26197005363749637)]</a:t>
            </a:r>
            <a:endParaRPr lang="de-DE" sz="1200" dirty="0"/>
          </a:p>
        </p:txBody>
      </p:sp>
      <p:sp>
        <p:nvSpPr>
          <p:cNvPr id="6" name="Trapez 5"/>
          <p:cNvSpPr/>
          <p:nvPr/>
        </p:nvSpPr>
        <p:spPr>
          <a:xfrm rot="5400000">
            <a:off x="2595032" y="3365501"/>
            <a:ext cx="4538133" cy="1176866"/>
          </a:xfrm>
          <a:prstGeom prst="trapezoid">
            <a:avLst>
              <a:gd name="adj" fmla="val 11820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439830" y="3087637"/>
            <a:ext cx="4953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[('</a:t>
            </a:r>
            <a:r>
              <a:rPr lang="en-US" sz="1400" dirty="0" err="1"/>
              <a:t>log_widest_release</a:t>
            </a:r>
            <a:r>
              <a:rPr lang="en-US" sz="1400" dirty="0"/>
              <a:t>', 9.5721548681752164),</a:t>
            </a:r>
          </a:p>
          <a:p>
            <a:r>
              <a:rPr lang="en-US" sz="1400" dirty="0"/>
              <a:t> ('</a:t>
            </a:r>
            <a:r>
              <a:rPr lang="en-US" sz="1400" dirty="0" err="1"/>
              <a:t>no_countries</a:t>
            </a:r>
            <a:r>
              <a:rPr lang="en-US" sz="1400" dirty="0"/>
              <a:t>', 1.5041173738806621),</a:t>
            </a:r>
          </a:p>
          <a:p>
            <a:r>
              <a:rPr lang="en-US" sz="1400" dirty="0"/>
              <a:t> ('</a:t>
            </a:r>
            <a:r>
              <a:rPr lang="en-US" sz="1400" dirty="0" err="1"/>
              <a:t>genre_short_Comedy</a:t>
            </a:r>
            <a:r>
              <a:rPr lang="en-US" sz="1400" dirty="0"/>
              <a:t>', 0.33466594236243957),</a:t>
            </a:r>
          </a:p>
          <a:p>
            <a:r>
              <a:rPr lang="en-US" sz="1400" dirty="0"/>
              <a:t> ('</a:t>
            </a:r>
            <a:r>
              <a:rPr lang="en-US" sz="1400" dirty="0" err="1"/>
              <a:t>rating_short_R</a:t>
            </a:r>
            <a:r>
              <a:rPr lang="en-US" sz="1400" dirty="0"/>
              <a:t>', 0.28016371150188246),</a:t>
            </a:r>
          </a:p>
          <a:p>
            <a:r>
              <a:rPr lang="en-US" sz="1400" dirty="0"/>
              <a:t> ('</a:t>
            </a:r>
            <a:r>
              <a:rPr lang="en-US" sz="1400" dirty="0" err="1"/>
              <a:t>genre_short_Documentary</a:t>
            </a:r>
            <a:r>
              <a:rPr lang="en-US" sz="1400" dirty="0"/>
              <a:t>', 0.23369955977522219),</a:t>
            </a:r>
          </a:p>
          <a:p>
            <a:r>
              <a:rPr lang="en-US" sz="1400" dirty="0"/>
              <a:t> ('</a:t>
            </a:r>
            <a:r>
              <a:rPr lang="en-US" sz="1400" dirty="0" err="1"/>
              <a:t>rating_short_Unrated</a:t>
            </a:r>
            <a:r>
              <a:rPr lang="en-US" sz="1400" dirty="0"/>
              <a:t>', 0.20389476560157394),</a:t>
            </a:r>
          </a:p>
          <a:p>
            <a:r>
              <a:rPr lang="en-US" sz="1400" dirty="0"/>
              <a:t> ('</a:t>
            </a:r>
            <a:r>
              <a:rPr lang="en-US" sz="1400" dirty="0" err="1"/>
              <a:t>genre_short_Foreign</a:t>
            </a:r>
            <a:r>
              <a:rPr lang="en-US" sz="1400" dirty="0"/>
              <a:t>', 0.17566264669369627)]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51076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Ambition: </a:t>
            </a:r>
            <a:r>
              <a:rPr lang="de-DE" dirty="0" err="1" smtClean="0"/>
              <a:t>Predict</a:t>
            </a:r>
            <a:r>
              <a:rPr lang="de-DE" dirty="0" smtClean="0"/>
              <a:t> </a:t>
            </a:r>
            <a:r>
              <a:rPr lang="de-DE" dirty="0" err="1" smtClean="0"/>
              <a:t>Domestic</a:t>
            </a:r>
            <a:r>
              <a:rPr lang="de-DE" dirty="0" smtClean="0"/>
              <a:t> Total </a:t>
            </a:r>
            <a:r>
              <a:rPr lang="de-DE" dirty="0" err="1" smtClean="0"/>
              <a:t>Gross</a:t>
            </a:r>
            <a:r>
              <a:rPr lang="de-DE" dirty="0" smtClean="0"/>
              <a:t> </a:t>
            </a:r>
            <a:r>
              <a:rPr lang="de-DE" dirty="0"/>
              <a:t>(Log) 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movies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screen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727D-48F4-47AE-85CE-9ECC37C01C5A}" type="slidenum">
              <a:rPr lang="de-DE" smtClean="0"/>
              <a:t>2</a:t>
            </a:fld>
            <a:endParaRPr lang="de-DE"/>
          </a:p>
        </p:txBody>
      </p:sp>
      <p:grpSp>
        <p:nvGrpSpPr>
          <p:cNvPr id="10" name="Gruppierung 9"/>
          <p:cNvGrpSpPr/>
          <p:nvPr/>
        </p:nvGrpSpPr>
        <p:grpSpPr>
          <a:xfrm>
            <a:off x="1517879" y="1729276"/>
            <a:ext cx="7827552" cy="445830"/>
            <a:chOff x="702506" y="1729276"/>
            <a:chExt cx="5083509" cy="445830"/>
          </a:xfrm>
        </p:grpSpPr>
        <p:sp>
          <p:nvSpPr>
            <p:cNvPr id="5" name="Richtungspfeil 4"/>
            <p:cNvSpPr/>
            <p:nvPr/>
          </p:nvSpPr>
          <p:spPr>
            <a:xfrm>
              <a:off x="702506" y="1729276"/>
              <a:ext cx="1696574" cy="445830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Production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ichtungspfeil 5"/>
            <p:cNvSpPr/>
            <p:nvPr/>
          </p:nvSpPr>
          <p:spPr>
            <a:xfrm>
              <a:off x="2395974" y="1729276"/>
              <a:ext cx="1696574" cy="445830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Distribution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ichtungspfeil 6"/>
            <p:cNvSpPr/>
            <p:nvPr/>
          </p:nvSpPr>
          <p:spPr>
            <a:xfrm>
              <a:off x="4089441" y="1729276"/>
              <a:ext cx="1696574" cy="445830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Release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Abgerundetes Rechteck 12"/>
          <p:cNvSpPr/>
          <p:nvPr/>
        </p:nvSpPr>
        <p:spPr>
          <a:xfrm>
            <a:off x="1568624" y="2348880"/>
            <a:ext cx="7792487" cy="972154"/>
          </a:xfrm>
          <a:custGeom>
            <a:avLst/>
            <a:gdLst>
              <a:gd name="connsiteX0" fmla="*/ 0 w 7792487"/>
              <a:gd name="connsiteY0" fmla="*/ 0 h 972154"/>
              <a:gd name="connsiteX1" fmla="*/ 0 w 7792487"/>
              <a:gd name="connsiteY1" fmla="*/ 0 h 972154"/>
              <a:gd name="connsiteX2" fmla="*/ 7792487 w 7792487"/>
              <a:gd name="connsiteY2" fmla="*/ 0 h 972154"/>
              <a:gd name="connsiteX3" fmla="*/ 7792487 w 7792487"/>
              <a:gd name="connsiteY3" fmla="*/ 0 h 972154"/>
              <a:gd name="connsiteX4" fmla="*/ 7792487 w 7792487"/>
              <a:gd name="connsiteY4" fmla="*/ 972154 h 972154"/>
              <a:gd name="connsiteX5" fmla="*/ 7792487 w 7792487"/>
              <a:gd name="connsiteY5" fmla="*/ 972154 h 972154"/>
              <a:gd name="connsiteX6" fmla="*/ 0 w 7792487"/>
              <a:gd name="connsiteY6" fmla="*/ 972154 h 972154"/>
              <a:gd name="connsiteX7" fmla="*/ 0 w 7792487"/>
              <a:gd name="connsiteY7" fmla="*/ 972154 h 972154"/>
              <a:gd name="connsiteX8" fmla="*/ 0 w 7792487"/>
              <a:gd name="connsiteY8" fmla="*/ 0 h 972154"/>
              <a:gd name="connsiteX0" fmla="*/ 0 w 7792487"/>
              <a:gd name="connsiteY0" fmla="*/ 0 h 972154"/>
              <a:gd name="connsiteX1" fmla="*/ 0 w 7792487"/>
              <a:gd name="connsiteY1" fmla="*/ 0 h 972154"/>
              <a:gd name="connsiteX2" fmla="*/ 7792487 w 7792487"/>
              <a:gd name="connsiteY2" fmla="*/ 0 h 972154"/>
              <a:gd name="connsiteX3" fmla="*/ 7792487 w 7792487"/>
              <a:gd name="connsiteY3" fmla="*/ 0 h 972154"/>
              <a:gd name="connsiteX4" fmla="*/ 7792487 w 7792487"/>
              <a:gd name="connsiteY4" fmla="*/ 972154 h 972154"/>
              <a:gd name="connsiteX5" fmla="*/ 7792487 w 7792487"/>
              <a:gd name="connsiteY5" fmla="*/ 972154 h 972154"/>
              <a:gd name="connsiteX6" fmla="*/ 0 w 7792487"/>
              <a:gd name="connsiteY6" fmla="*/ 972154 h 972154"/>
              <a:gd name="connsiteX7" fmla="*/ 0 w 7792487"/>
              <a:gd name="connsiteY7" fmla="*/ 0 h 972154"/>
              <a:gd name="connsiteX0" fmla="*/ 0 w 7792487"/>
              <a:gd name="connsiteY0" fmla="*/ 0 h 972154"/>
              <a:gd name="connsiteX1" fmla="*/ 0 w 7792487"/>
              <a:gd name="connsiteY1" fmla="*/ 0 h 972154"/>
              <a:gd name="connsiteX2" fmla="*/ 7792487 w 7792487"/>
              <a:gd name="connsiteY2" fmla="*/ 0 h 972154"/>
              <a:gd name="connsiteX3" fmla="*/ 7792487 w 7792487"/>
              <a:gd name="connsiteY3" fmla="*/ 0 h 972154"/>
              <a:gd name="connsiteX4" fmla="*/ 7792487 w 7792487"/>
              <a:gd name="connsiteY4" fmla="*/ 972154 h 972154"/>
              <a:gd name="connsiteX5" fmla="*/ 7792487 w 7792487"/>
              <a:gd name="connsiteY5" fmla="*/ 972154 h 972154"/>
              <a:gd name="connsiteX6" fmla="*/ 2477480 w 7792487"/>
              <a:gd name="connsiteY6" fmla="*/ 972154 h 972154"/>
              <a:gd name="connsiteX7" fmla="*/ 0 w 7792487"/>
              <a:gd name="connsiteY7" fmla="*/ 0 h 97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92487" h="972154">
                <a:moveTo>
                  <a:pt x="0" y="0"/>
                </a:moveTo>
                <a:lnTo>
                  <a:pt x="0" y="0"/>
                </a:lnTo>
                <a:lnTo>
                  <a:pt x="7792487" y="0"/>
                </a:lnTo>
                <a:lnTo>
                  <a:pt x="7792487" y="0"/>
                </a:lnTo>
                <a:lnTo>
                  <a:pt x="7792487" y="972154"/>
                </a:lnTo>
                <a:lnTo>
                  <a:pt x="7792487" y="972154"/>
                </a:lnTo>
                <a:lnTo>
                  <a:pt x="2477480" y="972154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Movie </a:t>
            </a:r>
            <a:r>
              <a:rPr lang="de-DE" dirty="0" err="1" smtClean="0">
                <a:solidFill>
                  <a:schemeClr val="tx1"/>
                </a:solidFill>
              </a:rPr>
              <a:t>characteristics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6742509" y="4418628"/>
            <a:ext cx="2618602" cy="972154"/>
          </a:xfrm>
          <a:custGeom>
            <a:avLst/>
            <a:gdLst>
              <a:gd name="connsiteX0" fmla="*/ 0 w 2618602"/>
              <a:gd name="connsiteY0" fmla="*/ 0 h 972154"/>
              <a:gd name="connsiteX1" fmla="*/ 0 w 2618602"/>
              <a:gd name="connsiteY1" fmla="*/ 0 h 972154"/>
              <a:gd name="connsiteX2" fmla="*/ 2618602 w 2618602"/>
              <a:gd name="connsiteY2" fmla="*/ 0 h 972154"/>
              <a:gd name="connsiteX3" fmla="*/ 2618602 w 2618602"/>
              <a:gd name="connsiteY3" fmla="*/ 0 h 972154"/>
              <a:gd name="connsiteX4" fmla="*/ 2618602 w 2618602"/>
              <a:gd name="connsiteY4" fmla="*/ 972154 h 972154"/>
              <a:gd name="connsiteX5" fmla="*/ 2618602 w 2618602"/>
              <a:gd name="connsiteY5" fmla="*/ 972154 h 972154"/>
              <a:gd name="connsiteX6" fmla="*/ 0 w 2618602"/>
              <a:gd name="connsiteY6" fmla="*/ 972154 h 972154"/>
              <a:gd name="connsiteX7" fmla="*/ 0 w 2618602"/>
              <a:gd name="connsiteY7" fmla="*/ 972154 h 972154"/>
              <a:gd name="connsiteX8" fmla="*/ 0 w 2618602"/>
              <a:gd name="connsiteY8" fmla="*/ 0 h 972154"/>
              <a:gd name="connsiteX0" fmla="*/ 0 w 2618602"/>
              <a:gd name="connsiteY0" fmla="*/ 0 h 972154"/>
              <a:gd name="connsiteX1" fmla="*/ 0 w 2618602"/>
              <a:gd name="connsiteY1" fmla="*/ 0 h 972154"/>
              <a:gd name="connsiteX2" fmla="*/ 2618602 w 2618602"/>
              <a:gd name="connsiteY2" fmla="*/ 0 h 972154"/>
              <a:gd name="connsiteX3" fmla="*/ 2618602 w 2618602"/>
              <a:gd name="connsiteY3" fmla="*/ 0 h 972154"/>
              <a:gd name="connsiteX4" fmla="*/ 2618602 w 2618602"/>
              <a:gd name="connsiteY4" fmla="*/ 972154 h 972154"/>
              <a:gd name="connsiteX5" fmla="*/ 2618602 w 2618602"/>
              <a:gd name="connsiteY5" fmla="*/ 972154 h 972154"/>
              <a:gd name="connsiteX6" fmla="*/ 0 w 2618602"/>
              <a:gd name="connsiteY6" fmla="*/ 972154 h 972154"/>
              <a:gd name="connsiteX7" fmla="*/ 784013 w 2618602"/>
              <a:gd name="connsiteY7" fmla="*/ 642876 h 972154"/>
              <a:gd name="connsiteX8" fmla="*/ 0 w 2618602"/>
              <a:gd name="connsiteY8" fmla="*/ 0 h 972154"/>
              <a:gd name="connsiteX0" fmla="*/ 0 w 2618602"/>
              <a:gd name="connsiteY0" fmla="*/ 0 h 972154"/>
              <a:gd name="connsiteX1" fmla="*/ 0 w 2618602"/>
              <a:gd name="connsiteY1" fmla="*/ 0 h 972154"/>
              <a:gd name="connsiteX2" fmla="*/ 2618602 w 2618602"/>
              <a:gd name="connsiteY2" fmla="*/ 0 h 972154"/>
              <a:gd name="connsiteX3" fmla="*/ 2618602 w 2618602"/>
              <a:gd name="connsiteY3" fmla="*/ 0 h 972154"/>
              <a:gd name="connsiteX4" fmla="*/ 2618602 w 2618602"/>
              <a:gd name="connsiteY4" fmla="*/ 972154 h 972154"/>
              <a:gd name="connsiteX5" fmla="*/ 2618602 w 2618602"/>
              <a:gd name="connsiteY5" fmla="*/ 972154 h 972154"/>
              <a:gd name="connsiteX6" fmla="*/ 0 w 2618602"/>
              <a:gd name="connsiteY6" fmla="*/ 972154 h 972154"/>
              <a:gd name="connsiteX7" fmla="*/ 0 w 2618602"/>
              <a:gd name="connsiteY7" fmla="*/ 0 h 972154"/>
              <a:gd name="connsiteX0" fmla="*/ 0 w 2618602"/>
              <a:gd name="connsiteY0" fmla="*/ 0 h 972154"/>
              <a:gd name="connsiteX1" fmla="*/ 0 w 2618602"/>
              <a:gd name="connsiteY1" fmla="*/ 0 h 972154"/>
              <a:gd name="connsiteX2" fmla="*/ 2618602 w 2618602"/>
              <a:gd name="connsiteY2" fmla="*/ 0 h 972154"/>
              <a:gd name="connsiteX3" fmla="*/ 2618602 w 2618602"/>
              <a:gd name="connsiteY3" fmla="*/ 0 h 972154"/>
              <a:gd name="connsiteX4" fmla="*/ 2618602 w 2618602"/>
              <a:gd name="connsiteY4" fmla="*/ 972154 h 972154"/>
              <a:gd name="connsiteX5" fmla="*/ 2618602 w 2618602"/>
              <a:gd name="connsiteY5" fmla="*/ 972154 h 972154"/>
              <a:gd name="connsiteX6" fmla="*/ 0 w 2618602"/>
              <a:gd name="connsiteY6" fmla="*/ 0 h 97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8602" h="972154">
                <a:moveTo>
                  <a:pt x="0" y="0"/>
                </a:moveTo>
                <a:lnTo>
                  <a:pt x="0" y="0"/>
                </a:lnTo>
                <a:lnTo>
                  <a:pt x="2618602" y="0"/>
                </a:lnTo>
                <a:lnTo>
                  <a:pt x="2618602" y="0"/>
                </a:lnTo>
                <a:lnTo>
                  <a:pt x="2618602" y="972154"/>
                </a:lnTo>
                <a:lnTo>
                  <a:pt x="2618602" y="972154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>
                <a:solidFill>
                  <a:schemeClr val="tx1"/>
                </a:solidFill>
              </a:rPr>
              <a:t>Box-Office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err="1" smtClean="0">
                <a:solidFill>
                  <a:schemeClr val="tx1"/>
                </a:solidFill>
              </a:rPr>
              <a:t>Revenues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139587" y="3433900"/>
            <a:ext cx="5190164" cy="909435"/>
          </a:xfrm>
          <a:custGeom>
            <a:avLst/>
            <a:gdLst>
              <a:gd name="connsiteX0" fmla="*/ 0 w 5190164"/>
              <a:gd name="connsiteY0" fmla="*/ 0 h 909435"/>
              <a:gd name="connsiteX1" fmla="*/ 5190164 w 5190164"/>
              <a:gd name="connsiteY1" fmla="*/ 0 h 909435"/>
              <a:gd name="connsiteX2" fmla="*/ 5190164 w 5190164"/>
              <a:gd name="connsiteY2" fmla="*/ 909435 h 909435"/>
              <a:gd name="connsiteX3" fmla="*/ 0 w 5190164"/>
              <a:gd name="connsiteY3" fmla="*/ 909435 h 909435"/>
              <a:gd name="connsiteX4" fmla="*/ 0 w 5190164"/>
              <a:gd name="connsiteY4" fmla="*/ 0 h 909435"/>
              <a:gd name="connsiteX0" fmla="*/ 0 w 5190164"/>
              <a:gd name="connsiteY0" fmla="*/ 0 h 909435"/>
              <a:gd name="connsiteX1" fmla="*/ 5190164 w 5190164"/>
              <a:gd name="connsiteY1" fmla="*/ 0 h 909435"/>
              <a:gd name="connsiteX2" fmla="*/ 5190164 w 5190164"/>
              <a:gd name="connsiteY2" fmla="*/ 909435 h 909435"/>
              <a:gd name="connsiteX3" fmla="*/ 2414759 w 5190164"/>
              <a:gd name="connsiteY3" fmla="*/ 909435 h 909435"/>
              <a:gd name="connsiteX4" fmla="*/ 0 w 5190164"/>
              <a:gd name="connsiteY4" fmla="*/ 0 h 90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0164" h="909435">
                <a:moveTo>
                  <a:pt x="0" y="0"/>
                </a:moveTo>
                <a:lnTo>
                  <a:pt x="5190164" y="0"/>
                </a:lnTo>
                <a:lnTo>
                  <a:pt x="5190164" y="909435"/>
                </a:lnTo>
                <a:lnTo>
                  <a:pt x="2414759" y="909435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 		Distribution </a:t>
            </a:r>
            <a:r>
              <a:rPr lang="de-DE" dirty="0" err="1" smtClean="0">
                <a:solidFill>
                  <a:schemeClr val="tx1"/>
                </a:solidFill>
              </a:rPr>
              <a:t>information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Pfeil nach unten 16"/>
          <p:cNvSpPr/>
          <p:nvPr/>
        </p:nvSpPr>
        <p:spPr>
          <a:xfrm>
            <a:off x="125442" y="2336306"/>
            <a:ext cx="1520985" cy="3230062"/>
          </a:xfrm>
          <a:prstGeom prst="downArrow">
            <a:avLst>
              <a:gd name="adj1" fmla="val 8299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Available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information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623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Predictive</a:t>
            </a:r>
            <a:r>
              <a:rPr lang="de-DE" dirty="0" smtClean="0"/>
              <a:t> power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regression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depends</a:t>
            </a:r>
            <a:r>
              <a:rPr lang="de-DE" dirty="0" smtClean="0"/>
              <a:t> on </a:t>
            </a:r>
            <a:r>
              <a:rPr lang="de-DE" dirty="0" err="1" smtClean="0"/>
              <a:t>point</a:t>
            </a:r>
            <a:r>
              <a:rPr lang="de-DE" dirty="0" smtClean="0"/>
              <a:t> in time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727D-48F4-47AE-85CE-9ECC37C01C5A}" type="slidenum">
              <a:rPr lang="de-DE" smtClean="0"/>
              <a:t>3</a:t>
            </a:fld>
            <a:endParaRPr lang="de-DE"/>
          </a:p>
        </p:txBody>
      </p:sp>
      <p:grpSp>
        <p:nvGrpSpPr>
          <p:cNvPr id="5" name="Gruppierung 4"/>
          <p:cNvGrpSpPr/>
          <p:nvPr/>
        </p:nvGrpSpPr>
        <p:grpSpPr>
          <a:xfrm>
            <a:off x="1517879" y="1729276"/>
            <a:ext cx="7827552" cy="445830"/>
            <a:chOff x="702506" y="1729276"/>
            <a:chExt cx="5083509" cy="445830"/>
          </a:xfrm>
        </p:grpSpPr>
        <p:sp>
          <p:nvSpPr>
            <p:cNvPr id="6" name="Richtungspfeil 5"/>
            <p:cNvSpPr/>
            <p:nvPr/>
          </p:nvSpPr>
          <p:spPr>
            <a:xfrm>
              <a:off x="702506" y="1729276"/>
              <a:ext cx="1696574" cy="445830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Production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ichtungspfeil 6"/>
            <p:cNvSpPr/>
            <p:nvPr/>
          </p:nvSpPr>
          <p:spPr>
            <a:xfrm>
              <a:off x="2395974" y="1729276"/>
              <a:ext cx="1696574" cy="445830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Distribution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ichtungspfeil 7"/>
            <p:cNvSpPr/>
            <p:nvPr/>
          </p:nvSpPr>
          <p:spPr>
            <a:xfrm>
              <a:off x="4089441" y="1729276"/>
              <a:ext cx="1696574" cy="445830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Release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Pfeil nach unten 8"/>
          <p:cNvSpPr/>
          <p:nvPr/>
        </p:nvSpPr>
        <p:spPr>
          <a:xfrm rot="10800000">
            <a:off x="564489" y="2670262"/>
            <a:ext cx="376326" cy="3600000"/>
          </a:xfrm>
          <a:prstGeom prst="downArrow">
            <a:avLst>
              <a:gd name="adj1" fmla="val 52221"/>
              <a:gd name="adj2" fmla="val 1191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94084" y="2257906"/>
            <a:ext cx="553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Adj.</a:t>
            </a:r>
          </a:p>
          <a:p>
            <a:r>
              <a:rPr lang="de-DE" dirty="0" smtClean="0"/>
              <a:t>R2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2407512" y="5838262"/>
            <a:ext cx="459672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33133" y="1897269"/>
            <a:ext cx="70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100%</a:t>
            </a:r>
          </a:p>
        </p:txBody>
      </p:sp>
      <p:sp>
        <p:nvSpPr>
          <p:cNvPr id="15" name="Rechteck 14"/>
          <p:cNvSpPr/>
          <p:nvPr/>
        </p:nvSpPr>
        <p:spPr>
          <a:xfrm>
            <a:off x="3228981" y="5057943"/>
            <a:ext cx="459672" cy="79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376154" y="5360825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12%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3166263" y="4670909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23%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746784" y="4874747"/>
            <a:ext cx="58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35%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3200400" y="5047228"/>
            <a:ext cx="34417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5241134" y="3994547"/>
            <a:ext cx="459672" cy="104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185563" y="3591409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29%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053934" y="2953147"/>
            <a:ext cx="459672" cy="104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998363" y="2550009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27%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746784" y="2779247"/>
            <a:ext cx="58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92%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27" name="Gerade Verbindung 26"/>
          <p:cNvCxnSpPr/>
          <p:nvPr/>
        </p:nvCxnSpPr>
        <p:spPr>
          <a:xfrm flipH="1">
            <a:off x="6032500" y="2951728"/>
            <a:ext cx="69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H="1">
            <a:off x="5245100" y="3993128"/>
            <a:ext cx="12065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flipH="1">
            <a:off x="2387600" y="5847328"/>
            <a:ext cx="13589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2882900" y="59055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Genre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3759200" y="5257800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Rating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5715000" y="43307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Countries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6527800" y="331470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theaters</a:t>
            </a:r>
            <a:endParaRPr lang="de-DE" dirty="0"/>
          </a:p>
        </p:txBody>
      </p:sp>
      <p:sp>
        <p:nvSpPr>
          <p:cNvPr id="41" name="Geschweifte Klammer links 40"/>
          <p:cNvSpPr/>
          <p:nvPr/>
        </p:nvSpPr>
        <p:spPr>
          <a:xfrm rot="5400000">
            <a:off x="2924377" y="1277900"/>
            <a:ext cx="486088" cy="2289296"/>
          </a:xfrm>
          <a:prstGeom prst="leftBrace">
            <a:avLst>
              <a:gd name="adj1" fmla="val 34139"/>
              <a:gd name="adj2" fmla="val 1849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eschweifte Klammer links 41"/>
          <p:cNvSpPr/>
          <p:nvPr/>
        </p:nvSpPr>
        <p:spPr>
          <a:xfrm rot="5400000">
            <a:off x="5707613" y="1473893"/>
            <a:ext cx="486088" cy="1897310"/>
          </a:xfrm>
          <a:prstGeom prst="leftBrace">
            <a:avLst>
              <a:gd name="adj1" fmla="val 34139"/>
              <a:gd name="adj2" fmla="val 1849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/>
      <p:bldP spid="17" grpId="0"/>
      <p:bldP spid="18" grpId="0"/>
      <p:bldP spid="22" grpId="0" animBg="1"/>
      <p:bldP spid="23" grpId="0"/>
      <p:bldP spid="24" grpId="0" animBg="1"/>
      <p:bldP spid="25" grpId="0"/>
      <p:bldP spid="26" grpId="0"/>
      <p:bldP spid="37" grpId="0"/>
      <p:bldP spid="38" grpId="0"/>
      <p:bldP spid="39" grpId="0"/>
      <p:bldP spid="40" grpId="0"/>
      <p:bldP spid="41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Regression </a:t>
            </a:r>
            <a:r>
              <a:rPr lang="de-DE" dirty="0" err="1" smtClean="0"/>
              <a:t>summary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727D-48F4-47AE-85CE-9ECC37C01C5A}" type="slidenum">
              <a:rPr lang="de-DE" smtClean="0"/>
              <a:t>4</a:t>
            </a:fld>
            <a:endParaRPr lang="de-DE"/>
          </a:p>
        </p:txBody>
      </p:sp>
      <p:pic>
        <p:nvPicPr>
          <p:cNvPr id="6" name="Bild 5" descr="Screen Shot 2017-01-26 at 18.21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07" y="1628510"/>
            <a:ext cx="4774347" cy="2926557"/>
          </a:xfrm>
          <a:prstGeom prst="rect">
            <a:avLst/>
          </a:prstGeom>
        </p:spPr>
      </p:pic>
      <p:pic>
        <p:nvPicPr>
          <p:cNvPr id="8" name="Bild 7" descr="Screen Shot 2017-01-26 at 18.22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38" y="4638741"/>
            <a:ext cx="4762500" cy="16002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203700" y="1663700"/>
            <a:ext cx="594360" cy="33020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Bild 12" descr="Screen Shot 2017-01-26 at 18.22.1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0" y="1606550"/>
            <a:ext cx="4833777" cy="3011956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1616457" y="1663700"/>
            <a:ext cx="703409" cy="33020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64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Log </a:t>
            </a:r>
            <a:r>
              <a:rPr lang="de-DE" dirty="0" err="1" smtClean="0"/>
              <a:t>Domestic</a:t>
            </a:r>
            <a:r>
              <a:rPr lang="de-DE" dirty="0" smtClean="0"/>
              <a:t> Total </a:t>
            </a:r>
            <a:r>
              <a:rPr lang="de-DE" dirty="0" err="1" smtClean="0"/>
              <a:t>Gross</a:t>
            </a:r>
            <a:r>
              <a:rPr lang="de-DE" dirty="0" smtClean="0"/>
              <a:t> </a:t>
            </a:r>
            <a:r>
              <a:rPr lang="de-DE" dirty="0" err="1" smtClean="0"/>
              <a:t>yields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higher</a:t>
            </a:r>
            <a:r>
              <a:rPr lang="de-DE" dirty="0" smtClean="0"/>
              <a:t> R2 </a:t>
            </a:r>
            <a:r>
              <a:rPr lang="de-DE" dirty="0" err="1" smtClean="0"/>
              <a:t>compared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727D-48F4-47AE-85CE-9ECC37C01C5A}" type="slidenum">
              <a:rPr lang="de-DE" smtClean="0"/>
              <a:t>5</a:t>
            </a:fld>
            <a:endParaRPr lang="de-DE"/>
          </a:p>
        </p:txBody>
      </p:sp>
      <p:pic>
        <p:nvPicPr>
          <p:cNvPr id="5" name="Bild 4" descr="Screen Shot 2017-01-27 at 09.50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66" y="2711450"/>
            <a:ext cx="3818166" cy="2628901"/>
          </a:xfrm>
          <a:prstGeom prst="rect">
            <a:avLst/>
          </a:prstGeom>
        </p:spPr>
      </p:pic>
      <p:pic>
        <p:nvPicPr>
          <p:cNvPr id="6" name="Bild 5" descr="Screen Shot 2017-01-27 at 09.50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0" y="2670153"/>
            <a:ext cx="4123265" cy="271149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766020" y="1896534"/>
            <a:ext cx="221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u="sng" dirty="0" err="1" smtClean="0"/>
              <a:t>Domestic</a:t>
            </a:r>
            <a:r>
              <a:rPr lang="de-DE" b="1" u="sng" dirty="0" smtClean="0"/>
              <a:t> Total </a:t>
            </a:r>
            <a:r>
              <a:rPr lang="de-DE" b="1" u="sng" dirty="0" err="1" smtClean="0"/>
              <a:t>Gross</a:t>
            </a:r>
            <a:endParaRPr lang="de-DE" b="1" u="sng" dirty="0"/>
          </a:p>
        </p:txBody>
      </p:sp>
      <p:sp>
        <p:nvSpPr>
          <p:cNvPr id="8" name="Textfeld 7"/>
          <p:cNvSpPr txBox="1"/>
          <p:nvPr/>
        </p:nvSpPr>
        <p:spPr>
          <a:xfrm>
            <a:off x="6087088" y="1896534"/>
            <a:ext cx="259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u="sng" dirty="0" smtClean="0"/>
              <a:t>Log </a:t>
            </a:r>
            <a:r>
              <a:rPr lang="de-DE" b="1" u="sng" dirty="0" err="1" smtClean="0"/>
              <a:t>Domestic</a:t>
            </a:r>
            <a:r>
              <a:rPr lang="de-DE" b="1" u="sng" dirty="0" smtClean="0"/>
              <a:t> Total </a:t>
            </a:r>
            <a:r>
              <a:rPr lang="de-DE" b="1" u="sng" dirty="0" err="1" smtClean="0"/>
              <a:t>Gross</a:t>
            </a:r>
            <a:endParaRPr lang="de-DE" b="1" u="sng" dirty="0"/>
          </a:p>
        </p:txBody>
      </p:sp>
      <p:sp>
        <p:nvSpPr>
          <p:cNvPr id="9" name="Gleichschenkliges Dreieck 8"/>
          <p:cNvSpPr/>
          <p:nvPr/>
        </p:nvSpPr>
        <p:spPr>
          <a:xfrm rot="5400000">
            <a:off x="3498426" y="3843867"/>
            <a:ext cx="2536614" cy="355600"/>
          </a:xfrm>
          <a:prstGeom prst="triangl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94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Test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assumptions</a:t>
            </a:r>
            <a:r>
              <a:rPr lang="de-DE" dirty="0" smtClean="0"/>
              <a:t>: </a:t>
            </a:r>
            <a:r>
              <a:rPr lang="de-DE" dirty="0" err="1" smtClean="0"/>
              <a:t>Evenly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727D-48F4-47AE-85CE-9ECC37C01C5A}" type="slidenum">
              <a:rPr lang="de-DE" smtClean="0"/>
              <a:t>6</a:t>
            </a:fld>
            <a:endParaRPr lang="de-DE"/>
          </a:p>
        </p:txBody>
      </p:sp>
      <p:pic>
        <p:nvPicPr>
          <p:cNvPr id="6" name="Bild 5" descr="Screen Shot 2017-01-26 at 18.24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567"/>
            <a:ext cx="9906000" cy="2956866"/>
          </a:xfrm>
          <a:prstGeom prst="rect">
            <a:avLst/>
          </a:prstGeom>
        </p:spPr>
      </p:pic>
      <p:sp>
        <p:nvSpPr>
          <p:cNvPr id="7" name="Abgerundete rechteckige Legende 6"/>
          <p:cNvSpPr/>
          <p:nvPr/>
        </p:nvSpPr>
        <p:spPr>
          <a:xfrm>
            <a:off x="4063999" y="4961468"/>
            <a:ext cx="2387600" cy="795865"/>
          </a:xfrm>
          <a:prstGeom prst="wedgeRoundRectCallout">
            <a:avLst>
              <a:gd name="adj1" fmla="val 25975"/>
              <a:gd name="adj2" fmla="val -130604"/>
              <a:gd name="adj3" fmla="val 1666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Signs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of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heteroscedasticity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1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Investigation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reduce</a:t>
            </a:r>
            <a:r>
              <a:rPr lang="de-DE" dirty="0" smtClean="0"/>
              <a:t> </a:t>
            </a:r>
            <a:r>
              <a:rPr lang="de-DE" dirty="0" err="1" smtClean="0"/>
              <a:t>heteroscedasticity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727D-48F4-47AE-85CE-9ECC37C01C5A}" type="slidenum">
              <a:rPr lang="de-DE" smtClean="0"/>
              <a:t>7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066800" y="1896534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err="1" smtClean="0"/>
              <a:t>Polynomial</a:t>
            </a:r>
            <a:r>
              <a:rPr lang="de-DE" b="1" u="sng" dirty="0" smtClean="0"/>
              <a:t> </a:t>
            </a:r>
            <a:r>
              <a:rPr lang="de-DE" b="1" u="sng" dirty="0" err="1" smtClean="0"/>
              <a:t>of</a:t>
            </a:r>
            <a:r>
              <a:rPr lang="de-DE" b="1" u="sng" dirty="0" smtClean="0"/>
              <a:t> 1st </a:t>
            </a:r>
            <a:r>
              <a:rPr lang="de-DE" b="1" u="sng" dirty="0" err="1" smtClean="0"/>
              <a:t>degree</a:t>
            </a:r>
            <a:endParaRPr lang="de-DE" b="1" u="sng" dirty="0"/>
          </a:p>
        </p:txBody>
      </p:sp>
      <p:sp>
        <p:nvSpPr>
          <p:cNvPr id="6" name="Textfeld 5"/>
          <p:cNvSpPr txBox="1"/>
          <p:nvPr/>
        </p:nvSpPr>
        <p:spPr>
          <a:xfrm>
            <a:off x="5858934" y="1896534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err="1" smtClean="0"/>
              <a:t>Polynomial</a:t>
            </a:r>
            <a:r>
              <a:rPr lang="de-DE" b="1" u="sng" dirty="0" smtClean="0"/>
              <a:t> </a:t>
            </a:r>
            <a:r>
              <a:rPr lang="de-DE" b="1" u="sng" dirty="0" err="1" smtClean="0"/>
              <a:t>of</a:t>
            </a:r>
            <a:r>
              <a:rPr lang="de-DE" b="1" u="sng" dirty="0" smtClean="0"/>
              <a:t> 6st </a:t>
            </a:r>
            <a:r>
              <a:rPr lang="de-DE" b="1" u="sng" dirty="0" err="1" smtClean="0"/>
              <a:t>degree</a:t>
            </a:r>
            <a:endParaRPr lang="de-DE" b="1" u="sng" dirty="0"/>
          </a:p>
        </p:txBody>
      </p:sp>
      <p:pic>
        <p:nvPicPr>
          <p:cNvPr id="7" name="Bild 6" descr="Screen Shot 2017-01-26 at 18.34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50" y="2370666"/>
            <a:ext cx="3758596" cy="3725334"/>
          </a:xfrm>
          <a:prstGeom prst="rect">
            <a:avLst/>
          </a:prstGeom>
        </p:spPr>
      </p:pic>
      <p:sp>
        <p:nvSpPr>
          <p:cNvPr id="9" name="Gleichschenkliges Dreieck 8"/>
          <p:cNvSpPr/>
          <p:nvPr/>
        </p:nvSpPr>
        <p:spPr>
          <a:xfrm rot="5400000">
            <a:off x="3498426" y="3843867"/>
            <a:ext cx="2536614" cy="355600"/>
          </a:xfrm>
          <a:prstGeom prst="triangl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 descr="Screen Shot 2017-01-26 at 18.34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" y="2218266"/>
            <a:ext cx="3626630" cy="389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81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Polynomial</a:t>
            </a:r>
            <a:r>
              <a:rPr lang="de-DE" dirty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6th </a:t>
            </a:r>
            <a:r>
              <a:rPr lang="de-DE" dirty="0" err="1" smtClean="0"/>
              <a:t>degree</a:t>
            </a:r>
            <a:r>
              <a:rPr lang="de-DE" dirty="0" smtClean="0"/>
              <a:t>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train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MSE ...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727D-48F4-47AE-85CE-9ECC37C01C5A}" type="slidenum">
              <a:rPr lang="de-DE" smtClean="0"/>
              <a:t>8</a:t>
            </a:fld>
            <a:endParaRPr lang="de-DE"/>
          </a:p>
        </p:txBody>
      </p:sp>
      <p:pic>
        <p:nvPicPr>
          <p:cNvPr id="6" name="Bild 5" descr="Screen Shot 2017-01-27 at 09.32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490134"/>
            <a:ext cx="7366000" cy="4745099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5977467" y="1540933"/>
            <a:ext cx="711200" cy="4572000"/>
          </a:xfrm>
          <a:prstGeom prst="rect">
            <a:avLst/>
          </a:prstGeom>
          <a:noFill/>
          <a:ln w="19050" cmpd="sng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29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...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partially</a:t>
            </a:r>
            <a:r>
              <a:rPr lang="de-DE" dirty="0" smtClean="0"/>
              <a:t> </a:t>
            </a:r>
            <a:r>
              <a:rPr lang="de-DE" dirty="0" err="1" smtClean="0"/>
              <a:t>addresses</a:t>
            </a:r>
            <a:r>
              <a:rPr lang="de-DE" dirty="0" smtClean="0"/>
              <a:t> </a:t>
            </a:r>
            <a:r>
              <a:rPr lang="de-DE" dirty="0" err="1" smtClean="0"/>
              <a:t>heteroscedasticity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727D-48F4-47AE-85CE-9ECC37C01C5A}" type="slidenum">
              <a:rPr lang="de-DE" smtClean="0"/>
              <a:t>9</a:t>
            </a:fld>
            <a:endParaRPr lang="de-DE"/>
          </a:p>
        </p:txBody>
      </p:sp>
      <p:pic>
        <p:nvPicPr>
          <p:cNvPr id="6" name="Bild 5" descr="Screen Shot 2017-01-26 at 18.24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66" y="1569568"/>
            <a:ext cx="7666049" cy="2288257"/>
          </a:xfrm>
          <a:prstGeom prst="rect">
            <a:avLst/>
          </a:prstGeom>
        </p:spPr>
      </p:pic>
      <p:pic>
        <p:nvPicPr>
          <p:cNvPr id="3" name="Bild 2" descr="Screen Shot 2017-01-26 at 18.38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4" y="3969965"/>
            <a:ext cx="7721600" cy="2258492"/>
          </a:xfrm>
          <a:prstGeom prst="rect">
            <a:avLst/>
          </a:prstGeom>
        </p:spPr>
      </p:pic>
      <p:sp>
        <p:nvSpPr>
          <p:cNvPr id="8" name="Gleichschenkliges Dreieck 7"/>
          <p:cNvSpPr/>
          <p:nvPr/>
        </p:nvSpPr>
        <p:spPr>
          <a:xfrm rot="10800000">
            <a:off x="4182533" y="3793067"/>
            <a:ext cx="1778000" cy="237066"/>
          </a:xfrm>
          <a:prstGeom prst="triangl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 rechteckige Legende 8"/>
          <p:cNvSpPr/>
          <p:nvPr/>
        </p:nvSpPr>
        <p:spPr>
          <a:xfrm>
            <a:off x="6333066" y="3708402"/>
            <a:ext cx="2387600" cy="795865"/>
          </a:xfrm>
          <a:prstGeom prst="wedgeRoundRectCallout">
            <a:avLst>
              <a:gd name="adj1" fmla="val -59131"/>
              <a:gd name="adj2" fmla="val 94928"/>
              <a:gd name="adj3" fmla="val 1666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Heteroscedasticity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reduced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by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some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degree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88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FORMATS" val="&lt;MekkoFormats&gt;&lt;NumberFormat DecimalSeparator=&quot;,&quot; ThousandSeparator=&quot;.&quot; NegativeNumberFormat=&quot;1&quot; /&gt;&lt;Font&gt;&lt;Output_Font_Name Default=&quot;Verdana&quot; UsePPTTheme=&quot;True&quot; /&gt;&lt;/Font&gt;&lt;/MekkoFormats&gt;"/>
</p:tagLst>
</file>

<file path=ppt/theme/theme1.xml><?xml version="1.0" encoding="utf-8"?>
<a:theme xmlns:a="http://schemas.openxmlformats.org/drawingml/2006/main" name="MI ORGA VLG Folienmaster Meritago_v2">
  <a:themeElements>
    <a:clrScheme name="Custom 3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800000"/>
      </a:accent1>
      <a:accent2>
        <a:srgbClr val="B53217"/>
      </a:accent2>
      <a:accent3>
        <a:srgbClr val="A5A5A5"/>
      </a:accent3>
      <a:accent4>
        <a:srgbClr val="002060"/>
      </a:accent4>
      <a:accent5>
        <a:srgbClr val="0563C1"/>
      </a:accent5>
      <a:accent6>
        <a:srgbClr val="954F72"/>
      </a:accent6>
      <a:hlink>
        <a:srgbClr val="FFC000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 ORGA VLG Folienmaster Meritago_v2</Template>
  <TotalTime>0</TotalTime>
  <Words>452</Words>
  <Application>Microsoft Macintosh PowerPoint</Application>
  <PresentationFormat>A4-Papier (210x297 mm)</PresentationFormat>
  <Paragraphs>87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MI ORGA VLG Folienmaster Meritago_v2</vt:lpstr>
      <vt:lpstr>Predicting Box Office Gross with Regression</vt:lpstr>
      <vt:lpstr>Ambition: Predict Domestic Total Gross (Log)  before movies go to the screen</vt:lpstr>
      <vt:lpstr>Predictive power of regression model depends on point in time</vt:lpstr>
      <vt:lpstr>Regression summary</vt:lpstr>
      <vt:lpstr>Log Domestic Total Gross yields much higher R2 compared to </vt:lpstr>
      <vt:lpstr>Test of assumptions: Evenly distributed errors</vt:lpstr>
      <vt:lpstr>Investigation of polynomial to reduce heteroscedasticity</vt:lpstr>
      <vt:lpstr>Polynomial of 6th degree reduces train and test MSE ...</vt:lpstr>
      <vt:lpstr>... And partially addresses heteroscedasticity</vt:lpstr>
      <vt:lpstr>Next steps</vt:lpstr>
      <vt:lpstr>Appendix</vt:lpstr>
      <vt:lpstr>PowerPoint-Präsentation</vt:lpstr>
      <vt:lpstr>Reduction of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1-2 ZEILEN</dc:title>
  <dc:creator>Max</dc:creator>
  <cp:lastModifiedBy>Max Kneissl</cp:lastModifiedBy>
  <cp:revision>35</cp:revision>
  <dcterms:created xsi:type="dcterms:W3CDTF">2016-11-26T11:55:05Z</dcterms:created>
  <dcterms:modified xsi:type="dcterms:W3CDTF">2017-01-27T20:00:33Z</dcterms:modified>
</cp:coreProperties>
</file>