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48" r:id="rId2"/>
  </p:sldMasterIdLst>
  <p:notesMasterIdLst>
    <p:notesMasterId r:id="rId11"/>
  </p:notesMasterIdLst>
  <p:handoutMasterIdLst>
    <p:handoutMasterId r:id="rId12"/>
  </p:handoutMasterIdLst>
  <p:sldIdLst>
    <p:sldId id="258" r:id="rId3"/>
    <p:sldId id="260" r:id="rId4"/>
    <p:sldId id="259" r:id="rId5"/>
    <p:sldId id="262" r:id="rId6"/>
    <p:sldId id="257" r:id="rId7"/>
    <p:sldId id="297" r:id="rId8"/>
    <p:sldId id="280" r:id="rId9"/>
    <p:sldId id="293" r:id="rId10"/>
  </p:sldIdLst>
  <p:sldSz cx="18286413" cy="10287000"/>
  <p:notesSz cx="6858000" cy="9144000"/>
  <p:photoAlbum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FF0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40" d="100"/>
          <a:sy n="40" d="100"/>
        </p:scale>
        <p:origin x="-1116" y="-408"/>
      </p:cViewPr>
      <p:guideLst>
        <p:guide orient="horz" pos="3240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48198-A268-4A2C-A520-FBB84E35C3C2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83ACB-D9F9-4ADF-A7FC-E9E289D74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296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912F2-0011-47BA-B0C8-0509829BA6FB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B2B19-2213-4B06-9122-430E4115A3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60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9463980"/>
            <a:ext cx="16344898" cy="575841"/>
          </a:xfrm>
        </p:spPr>
        <p:txBody>
          <a:bodyPr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Author</a:t>
            </a:r>
            <a:endParaRPr kumimoji="1" lang="ja-JP" altLang="en-US" dirty="0" smtClean="0"/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8813213" y="226318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8813213" y="262322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V="1">
            <a:off x="8813213" y="298326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34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0368" y="5143500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881" y="890144"/>
            <a:ext cx="7344527" cy="502011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4" y="890144"/>
            <a:ext cx="7344527" cy="5020114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0" hasCustomPrompt="1"/>
          </p:nvPr>
        </p:nvSpPr>
        <p:spPr>
          <a:xfrm>
            <a:off x="1077913" y="1111250"/>
            <a:ext cx="5617021" cy="3671888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11488633" y="1111052"/>
            <a:ext cx="5617021" cy="367188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6799684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62286" y="5791572"/>
            <a:ext cx="66157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7735788"/>
            <a:ext cx="16201800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4462686" y="691694"/>
            <a:ext cx="8713511" cy="6130764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5419147" y="967036"/>
            <a:ext cx="6800589" cy="432048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316325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0368" y="5143500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654" y="511247"/>
            <a:ext cx="8568014" cy="5856389"/>
          </a:xfrm>
          <a:prstGeom prst="rect">
            <a:avLst/>
          </a:prstGeom>
        </p:spPr>
      </p:pic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5110758" y="764182"/>
            <a:ext cx="6696744" cy="428356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6799684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62286" y="5791572"/>
            <a:ext cx="66157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7735788"/>
            <a:ext cx="16201800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10" y="2388840"/>
            <a:ext cx="1812335" cy="376277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574" y="1112079"/>
            <a:ext cx="3556895" cy="5029200"/>
          </a:xfrm>
          <a:prstGeom prst="rect">
            <a:avLst/>
          </a:prstGeom>
        </p:spPr>
      </p:pic>
      <p:sp>
        <p:nvSpPr>
          <p:cNvPr id="18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>
            <a:off x="3022526" y="2876155"/>
            <a:ext cx="1512168" cy="277140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0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2722021" y="1615108"/>
            <a:ext cx="3024000" cy="403244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349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20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8286413" cy="643964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7735788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62286" y="6727676"/>
            <a:ext cx="661574" cy="1728192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8671892"/>
            <a:ext cx="16201800" cy="122413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30940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2413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0007302" y="3805742"/>
            <a:ext cx="7632848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9503246" y="2797630"/>
            <a:ext cx="661574" cy="1728192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07302" y="4741846"/>
            <a:ext cx="7632848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12592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8286413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1006302" y="6871692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60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6302" y="7807796"/>
            <a:ext cx="16201800" cy="1944216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95796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00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3919364"/>
            <a:ext cx="15913768" cy="8640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4855468"/>
            <a:ext cx="15913768" cy="2088232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571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3919364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4855468"/>
            <a:ext cx="7308812" cy="208823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755274" y="3919364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55274" y="4855468"/>
            <a:ext cx="7308812" cy="208823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1866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2233267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983260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186322" y="4579618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186322" y="5329611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86322" y="6943700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186322" y="7693693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876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allAtOnce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allAtOnce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86228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 userDrawn="1"/>
        </p:nvGrpSpPr>
        <p:grpSpPr>
          <a:xfrm>
            <a:off x="86228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 userDrawn="1"/>
        </p:nvGrpSpPr>
        <p:grpSpPr>
          <a:xfrm>
            <a:off x="86228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590478" y="2383554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590478" y="3160606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590478" y="4671145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590478" y="5448197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590478" y="6958736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590478" y="7735788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3274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8167836"/>
            <a:ext cx="16344898" cy="1871985"/>
          </a:xfrm>
        </p:spPr>
        <p:txBody>
          <a:bodyPr anchor="b"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Info</a:t>
            </a:r>
            <a:endParaRPr kumimoji="1" lang="ja-JP" altLang="en-US" dirty="0" smtClean="0"/>
          </a:p>
        </p:txBody>
      </p:sp>
      <p:cxnSp>
        <p:nvCxnSpPr>
          <p:cNvPr id="12" name="直線コネクタ 11"/>
          <p:cNvCxnSpPr/>
          <p:nvPr userDrawn="1"/>
        </p:nvCxnSpPr>
        <p:spPr>
          <a:xfrm flipV="1">
            <a:off x="8813213" y="226318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8813213" y="262322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 userDrawn="1"/>
        </p:nvCxnSpPr>
        <p:spPr>
          <a:xfrm flipV="1">
            <a:off x="8813213" y="298326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6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14220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 userDrawn="1"/>
        </p:nvGrpSpPr>
        <p:grpSpPr>
          <a:xfrm>
            <a:off x="14220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 userDrawn="1"/>
        </p:nvGrpSpPr>
        <p:grpSpPr>
          <a:xfrm>
            <a:off x="14220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870398" y="2263180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70398" y="2983260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870398" y="4550771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870398" y="5270851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70398" y="6838362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870398" y="7558442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grpSp>
        <p:nvGrpSpPr>
          <p:cNvPr id="30" name="グループ化 29"/>
          <p:cNvGrpSpPr/>
          <p:nvPr userDrawn="1"/>
        </p:nvGrpSpPr>
        <p:grpSpPr>
          <a:xfrm>
            <a:off x="8639150" y="2470598"/>
            <a:ext cx="1552133" cy="1728192"/>
            <a:chOff x="7054974" y="1111052"/>
            <a:chExt cx="1552133" cy="1728192"/>
          </a:xfrm>
        </p:grpSpPr>
        <p:sp>
          <p:nvSpPr>
            <p:cNvPr id="31" name="テキスト ボックス 3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2" name="直線コネクタ 3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グループ化 32"/>
          <p:cNvGrpSpPr/>
          <p:nvPr userDrawn="1"/>
        </p:nvGrpSpPr>
        <p:grpSpPr>
          <a:xfrm>
            <a:off x="8639150" y="4774854"/>
            <a:ext cx="1552133" cy="1728192"/>
            <a:chOff x="7054974" y="1111052"/>
            <a:chExt cx="1552133" cy="1728192"/>
          </a:xfrm>
        </p:grpSpPr>
        <p:sp>
          <p:nvSpPr>
            <p:cNvPr id="34" name="テキスト ボックス 33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5" name="直線コネクタ 34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グループ化 35"/>
          <p:cNvGrpSpPr/>
          <p:nvPr userDrawn="1"/>
        </p:nvGrpSpPr>
        <p:grpSpPr>
          <a:xfrm>
            <a:off x="8639150" y="7079110"/>
            <a:ext cx="1552133" cy="1728192"/>
            <a:chOff x="7054974" y="1111052"/>
            <a:chExt cx="1552133" cy="1728192"/>
          </a:xfrm>
        </p:grpSpPr>
        <p:sp>
          <p:nvSpPr>
            <p:cNvPr id="37" name="テキスト ボックス 36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6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8" name="直線コネクタ 3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367342" y="2263180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367342" y="2983260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367342" y="4550771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0367342" y="5270851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367342" y="6838362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67342" y="7558442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28381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7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2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75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25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75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6478910" y="1831132"/>
            <a:ext cx="1552133" cy="1569660"/>
            <a:chOff x="7054974" y="1200132"/>
            <a:chExt cx="1552133" cy="1569660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200132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2047156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grpSp>
        <p:nvGrpSpPr>
          <p:cNvPr id="34" name="グループ化 33"/>
          <p:cNvGrpSpPr/>
          <p:nvPr userDrawn="1"/>
        </p:nvGrpSpPr>
        <p:grpSpPr>
          <a:xfrm>
            <a:off x="6478910" y="3343300"/>
            <a:ext cx="1552133" cy="1569660"/>
            <a:chOff x="7054974" y="1248171"/>
            <a:chExt cx="1552133" cy="1569660"/>
          </a:xfrm>
        </p:grpSpPr>
        <p:sp>
          <p:nvSpPr>
            <p:cNvPr id="35" name="テキスト ボックス 34"/>
            <p:cNvSpPr txBox="1"/>
            <p:nvPr userDrawn="1"/>
          </p:nvSpPr>
          <p:spPr>
            <a:xfrm>
              <a:off x="7054974" y="1248171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6" name="直線コネクタ 35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207102" y="3511285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478910" y="4855468"/>
            <a:ext cx="1552133" cy="1569660"/>
            <a:chOff x="7054974" y="1257783"/>
            <a:chExt cx="1552133" cy="1569660"/>
          </a:xfrm>
        </p:grpSpPr>
        <p:sp>
          <p:nvSpPr>
            <p:cNvPr id="39" name="テキスト ボックス 38"/>
            <p:cNvSpPr txBox="1"/>
            <p:nvPr userDrawn="1"/>
          </p:nvSpPr>
          <p:spPr>
            <a:xfrm>
              <a:off x="7054974" y="1257783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0" name="直線コネクタ 39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07102" y="5013841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grpSp>
        <p:nvGrpSpPr>
          <p:cNvPr id="42" name="グループ化 41"/>
          <p:cNvGrpSpPr/>
          <p:nvPr userDrawn="1"/>
        </p:nvGrpSpPr>
        <p:grpSpPr>
          <a:xfrm>
            <a:off x="6478910" y="6295628"/>
            <a:ext cx="1552133" cy="1569660"/>
            <a:chOff x="7054974" y="1202317"/>
            <a:chExt cx="1552133" cy="1569660"/>
          </a:xfrm>
        </p:grpSpPr>
        <p:sp>
          <p:nvSpPr>
            <p:cNvPr id="43" name="テキスト ボックス 42"/>
            <p:cNvSpPr txBox="1"/>
            <p:nvPr userDrawn="1"/>
          </p:nvSpPr>
          <p:spPr>
            <a:xfrm>
              <a:off x="7054974" y="1202317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4" name="直線コネクタ 43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207102" y="6509467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grpSp>
        <p:nvGrpSpPr>
          <p:cNvPr id="46" name="グループ化 45"/>
          <p:cNvGrpSpPr/>
          <p:nvPr userDrawn="1"/>
        </p:nvGrpSpPr>
        <p:grpSpPr>
          <a:xfrm>
            <a:off x="6478910" y="7879804"/>
            <a:ext cx="1552133" cy="1569660"/>
            <a:chOff x="7054974" y="1247810"/>
            <a:chExt cx="1552133" cy="1569660"/>
          </a:xfrm>
        </p:grpSpPr>
        <p:sp>
          <p:nvSpPr>
            <p:cNvPr id="47" name="テキスト ボックス 46"/>
            <p:cNvSpPr txBox="1"/>
            <p:nvPr userDrawn="1"/>
          </p:nvSpPr>
          <p:spPr>
            <a:xfrm>
              <a:off x="7054974" y="1247810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8" name="直線コネクタ 47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207102" y="8048150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3539384"/>
            <a:ext cx="6192688" cy="4124396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625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8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1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3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1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6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3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2551212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3487316"/>
            <a:ext cx="7308812" cy="518457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755274" y="2551212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55274" y="3487316"/>
            <a:ext cx="7308812" cy="518457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27199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839244"/>
            <a:ext cx="15913768" cy="5616624"/>
          </a:xfrm>
        </p:spPr>
        <p:txBody>
          <a:bodyPr anchor="ctr">
            <a:noAutofit/>
          </a:bodyPr>
          <a:lstStyle>
            <a:lvl1pPr algn="l">
              <a:lnSpc>
                <a:spcPts val="34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1505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883" y="2047156"/>
            <a:ext cx="3468257" cy="7200800"/>
          </a:xfrm>
          <a:prstGeom prst="rect">
            <a:avLst/>
          </a:prstGeom>
        </p:spPr>
      </p:pic>
      <p:sp>
        <p:nvSpPr>
          <p:cNvPr id="9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3919364"/>
            <a:ext cx="103331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766942" y="4639444"/>
            <a:ext cx="10333148" cy="280831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3038248" y="2983260"/>
            <a:ext cx="3008614" cy="5415505"/>
          </a:xfrm>
          <a:solidFill>
            <a:schemeClr val="tx1">
              <a:lumMod val="65000"/>
            </a:schemeClr>
          </a:solidFill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648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  <p:bldP spid="11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3990999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4783460"/>
            <a:ext cx="9181020" cy="230425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787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2263180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3055641"/>
            <a:ext cx="9181020" cy="215986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072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16633551" cy="518537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089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6799684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19764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59230" y="6800479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59230" y="7520559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9359527" y="2263180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78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allAtOnce"/>
      <p:bldP spid="12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4" y="2263178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46262" y="6367639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262" y="6943702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5038548" y="2263179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894236" y="6367640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894236" y="6943703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6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814" y="2263180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143502" y="6367641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143502" y="6943704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9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13535990" y="2263181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3391678" y="6367642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391678" y="6943705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8199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  <p:bldP spid="14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7735788"/>
            <a:ext cx="13557478" cy="1440161"/>
          </a:xfrm>
        </p:spPr>
        <p:txBody>
          <a:bodyPr anchor="b">
            <a:noAutofit/>
          </a:bodyPr>
          <a:lstStyle>
            <a:lvl1pPr algn="l">
              <a:defRPr sz="7200" kern="0" spc="2000" baseline="0"/>
            </a:lvl1pPr>
          </a:lstStyle>
          <a:p>
            <a:r>
              <a:rPr kumimoji="1" lang="en-US" altLang="ja-JP" dirty="0" smtClean="0"/>
              <a:t>SECTION TITLE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8310" y="8959702"/>
            <a:ext cx="13464495" cy="575841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2800" spc="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Description Goes Here</a:t>
            </a:r>
            <a:endParaRPr kumimoji="1" lang="ja-JP" altLang="en-US" dirty="0" smtClean="0"/>
          </a:p>
        </p:txBody>
      </p:sp>
      <p:grpSp>
        <p:nvGrpSpPr>
          <p:cNvPr id="5" name="グループ化 4"/>
          <p:cNvGrpSpPr/>
          <p:nvPr userDrawn="1"/>
        </p:nvGrpSpPr>
        <p:grpSpPr>
          <a:xfrm>
            <a:off x="672671" y="6743196"/>
            <a:ext cx="661574" cy="1728192"/>
            <a:chOff x="4012746" y="1615108"/>
            <a:chExt cx="661574" cy="1728192"/>
          </a:xfrm>
        </p:grpSpPr>
        <p:cxnSp>
          <p:nvCxnSpPr>
            <p:cNvPr id="6" name="直線コネクタ 5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21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4246662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4246662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2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790278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246365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246365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5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519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743606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743606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8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9287222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2743309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2743309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0257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2551210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Here</a:t>
            </a:r>
            <a:endParaRPr kumimoji="1" lang="ja-JP" altLang="en-US" dirty="0" smtClean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838950" y="2263181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6622926" y="2263180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4999482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Here</a:t>
            </a:r>
            <a:endParaRPr kumimoji="1" lang="ja-JP" altLang="en-US" dirty="0" smtClean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838950" y="4711453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</p:txBody>
      </p:sp>
      <p:cxnSp>
        <p:nvCxnSpPr>
          <p:cNvPr id="18" name="直線コネクタ 17"/>
          <p:cNvCxnSpPr/>
          <p:nvPr userDrawn="1"/>
        </p:nvCxnSpPr>
        <p:spPr>
          <a:xfrm>
            <a:off x="6622926" y="4711452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790278" y="7447753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Here</a:t>
            </a:r>
            <a:endParaRPr kumimoji="1" lang="ja-JP" altLang="en-US" dirty="0" smtClean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838950" y="7159724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6622926" y="7159723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64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0828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Here</a:t>
            </a:r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8731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 flipH="1">
            <a:off x="108731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38890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Here</a:t>
            </a:r>
            <a:endParaRPr kumimoji="1" lang="ja-JP" altLang="en-US" dirty="0" smtClean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66793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</p:txBody>
      </p:sp>
      <p:cxnSp>
        <p:nvCxnSpPr>
          <p:cNvPr id="24" name="直線コネクタ 23"/>
          <p:cNvCxnSpPr/>
          <p:nvPr userDrawn="1"/>
        </p:nvCxnSpPr>
        <p:spPr>
          <a:xfrm flipH="1">
            <a:off x="666793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96952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Here</a:t>
            </a:r>
            <a:endParaRPr kumimoji="1" lang="ja-JP" altLang="en-US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224855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</p:txBody>
      </p:sp>
      <p:cxnSp>
        <p:nvCxnSpPr>
          <p:cNvPr id="27" name="直線コネクタ 26"/>
          <p:cNvCxnSpPr/>
          <p:nvPr userDrawn="1"/>
        </p:nvCxnSpPr>
        <p:spPr>
          <a:xfrm flipH="1">
            <a:off x="1224855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50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8383860"/>
            <a:ext cx="15913768" cy="129614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38350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552696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7667042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0781388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13895734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210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8383860"/>
            <a:ext cx="15913768" cy="129614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38350" y="2263180"/>
            <a:ext cx="3600400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5184000" y="2263180"/>
            <a:ext cx="604800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1375454" y="2263180"/>
            <a:ext cx="547260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5184000" y="5359524"/>
            <a:ext cx="604800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86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animBg="1"/>
      <p:bldP spid="12" grpId="0" animBg="1"/>
      <p:bldP spid="14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5" name="山形 4"/>
          <p:cNvSpPr/>
          <p:nvPr userDrawn="1"/>
        </p:nvSpPr>
        <p:spPr>
          <a:xfrm>
            <a:off x="862286" y="3703340"/>
            <a:ext cx="4464496" cy="1091326"/>
          </a:xfrm>
          <a:prstGeom prst="chevron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山形 7"/>
          <p:cNvSpPr/>
          <p:nvPr userDrawn="1"/>
        </p:nvSpPr>
        <p:spPr>
          <a:xfrm>
            <a:off x="4990480" y="3703340"/>
            <a:ext cx="4464496" cy="1091326"/>
          </a:xfrm>
          <a:prstGeom prst="chevron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山形 8"/>
          <p:cNvSpPr/>
          <p:nvPr userDrawn="1"/>
        </p:nvSpPr>
        <p:spPr>
          <a:xfrm>
            <a:off x="9118674" y="3692134"/>
            <a:ext cx="4464496" cy="1091326"/>
          </a:xfrm>
          <a:prstGeom prst="chevron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山形 9"/>
          <p:cNvSpPr/>
          <p:nvPr userDrawn="1"/>
        </p:nvSpPr>
        <p:spPr>
          <a:xfrm>
            <a:off x="13246869" y="3703340"/>
            <a:ext cx="4464496" cy="1091326"/>
          </a:xfrm>
          <a:prstGeom prst="chevron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438349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18270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822932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566543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694737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846729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8975188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3103646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8148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8" grpId="0" animBg="1"/>
      <p:bldP spid="9" grpId="0" animBg="1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5" name="円/楕円 4"/>
          <p:cNvSpPr/>
          <p:nvPr userDrawn="1"/>
        </p:nvSpPr>
        <p:spPr>
          <a:xfrm>
            <a:off x="1366342" y="2623220"/>
            <a:ext cx="6120680" cy="612068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2117625" y="4148759"/>
            <a:ext cx="4618114" cy="461811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3022526" y="5935589"/>
            <a:ext cx="2808312" cy="28083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/>
          <p:nvPr userDrawn="1"/>
        </p:nvCxnSpPr>
        <p:spPr>
          <a:xfrm flipV="1">
            <a:off x="9142413" y="2470598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18472" y="2383554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318472" y="3160606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cxnSp>
        <p:nvCxnSpPr>
          <p:cNvPr id="21" name="直線コネクタ 20"/>
          <p:cNvCxnSpPr/>
          <p:nvPr userDrawn="1"/>
        </p:nvCxnSpPr>
        <p:spPr>
          <a:xfrm flipV="1">
            <a:off x="5974854" y="3334695"/>
            <a:ext cx="3167559" cy="4406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 flipV="1">
            <a:off x="9145513" y="4726488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321572" y="4639444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21572" y="5416496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cxnSp>
        <p:nvCxnSpPr>
          <p:cNvPr id="26" name="直線コネクタ 20"/>
          <p:cNvCxnSpPr/>
          <p:nvPr userDrawn="1"/>
        </p:nvCxnSpPr>
        <p:spPr>
          <a:xfrm flipV="1">
            <a:off x="5977954" y="5590585"/>
            <a:ext cx="3167559" cy="4406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 userDrawn="1"/>
        </p:nvCxnSpPr>
        <p:spPr>
          <a:xfrm flipV="1">
            <a:off x="9142413" y="7030744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18472" y="6943700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318472" y="7720752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cxnSp>
        <p:nvCxnSpPr>
          <p:cNvPr id="30" name="直線コネクタ 20"/>
          <p:cNvCxnSpPr/>
          <p:nvPr userDrawn="1"/>
        </p:nvCxnSpPr>
        <p:spPr>
          <a:xfrm>
            <a:off x="4750718" y="7339745"/>
            <a:ext cx="4391695" cy="5550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3022526" y="302974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Value</a:t>
            </a:r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3022526" y="482994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Value</a:t>
            </a:r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058530" y="699018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12430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9" grpId="0" animBg="1"/>
      <p:bldP spid="10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アーチ 6"/>
          <p:cNvSpPr/>
          <p:nvPr userDrawn="1"/>
        </p:nvSpPr>
        <p:spPr>
          <a:xfrm>
            <a:off x="5830838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アーチ 30"/>
          <p:cNvSpPr/>
          <p:nvPr userDrawn="1"/>
        </p:nvSpPr>
        <p:spPr>
          <a:xfrm rot="5400000">
            <a:off x="5902846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10800000">
            <a:off x="5902846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アーチ 35"/>
          <p:cNvSpPr/>
          <p:nvPr userDrawn="1"/>
        </p:nvSpPr>
        <p:spPr>
          <a:xfrm rot="16200000">
            <a:off x="5830838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7" name="直線コネクタ 36"/>
          <p:cNvCxnSpPr/>
          <p:nvPr userDrawn="1"/>
        </p:nvCxnSpPr>
        <p:spPr>
          <a:xfrm flipV="1">
            <a:off x="12639555" y="2335188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2815614" y="2390092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2815614" y="3167144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cxnSp>
        <p:nvCxnSpPr>
          <p:cNvPr id="40" name="直線コネクタ 39"/>
          <p:cNvCxnSpPr/>
          <p:nvPr userDrawn="1"/>
        </p:nvCxnSpPr>
        <p:spPr>
          <a:xfrm flipV="1">
            <a:off x="12629212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2805271" y="7030744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2805271" y="7807796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cxnSp>
        <p:nvCxnSpPr>
          <p:cNvPr id="43" name="直線コネクタ 42"/>
          <p:cNvCxnSpPr/>
          <p:nvPr userDrawn="1"/>
        </p:nvCxnSpPr>
        <p:spPr>
          <a:xfrm flipV="1">
            <a:off x="5593114" y="2384184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40581" y="2407196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40581" y="3184248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cxnSp>
        <p:nvCxnSpPr>
          <p:cNvPr id="46" name="直線コネクタ 45"/>
          <p:cNvCxnSpPr/>
          <p:nvPr userDrawn="1"/>
        </p:nvCxnSpPr>
        <p:spPr>
          <a:xfrm flipV="1">
            <a:off x="5582771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238" y="7047848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30238" y="7824900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791278" y="3701272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791278" y="7157656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5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6334894" y="3703340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334894" y="7159724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cxnSp>
        <p:nvCxnSpPr>
          <p:cNvPr id="11" name="直線コネクタ 10"/>
          <p:cNvCxnSpPr>
            <a:stCxn id="49" idx="3"/>
          </p:cNvCxnSpPr>
          <p:nvPr userDrawn="1"/>
        </p:nvCxnSpPr>
        <p:spPr>
          <a:xfrm flipV="1">
            <a:off x="11806147" y="3358336"/>
            <a:ext cx="833408" cy="7040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10"/>
          <p:cNvCxnSpPr>
            <a:stCxn id="50" idx="3"/>
          </p:cNvCxnSpPr>
          <p:nvPr userDrawn="1"/>
        </p:nvCxnSpPr>
        <p:spPr>
          <a:xfrm>
            <a:off x="11806147" y="7518730"/>
            <a:ext cx="823065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10"/>
          <p:cNvCxnSpPr/>
          <p:nvPr userDrawn="1"/>
        </p:nvCxnSpPr>
        <p:spPr>
          <a:xfrm flipV="1">
            <a:off x="5593114" y="7518730"/>
            <a:ext cx="741780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1" idx="1"/>
          </p:cNvCxnSpPr>
          <p:nvPr userDrawn="1"/>
        </p:nvCxnSpPr>
        <p:spPr>
          <a:xfrm rot="10800000">
            <a:off x="5593114" y="3358336"/>
            <a:ext cx="741780" cy="7060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44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25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31" grpId="0" animBg="1"/>
      <p:bldP spid="35" grpId="0" animBg="1"/>
      <p:bldP spid="36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191172"/>
            <a:ext cx="6985000" cy="6983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Graph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063086" y="2743594"/>
            <a:ext cx="94299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063086" y="3520646"/>
            <a:ext cx="9429948" cy="201622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066186" y="5806608"/>
            <a:ext cx="94299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066186" y="6583660"/>
            <a:ext cx="9429948" cy="201622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8317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263181"/>
            <a:ext cx="16633848" cy="51845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Graph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7253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allAtOnce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1111052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 smtClean="0"/>
              <a:t>HISTORY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 userDrawn="1"/>
        </p:nvGrpSpPr>
        <p:grpSpPr>
          <a:xfrm>
            <a:off x="574254" y="462980"/>
            <a:ext cx="661574" cy="1728192"/>
            <a:chOff x="4012746" y="1615108"/>
            <a:chExt cx="661574" cy="1728192"/>
          </a:xfrm>
        </p:grpSpPr>
        <p:cxnSp>
          <p:nvCxnSpPr>
            <p:cNvPr id="5" name="直線コネクタ 4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503246" y="82302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503246" y="190314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6" name="円/楕円 15"/>
          <p:cNvSpPr/>
          <p:nvPr userDrawn="1"/>
        </p:nvSpPr>
        <p:spPr>
          <a:xfrm>
            <a:off x="8891972" y="4315408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3919364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4999484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694370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802382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8971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10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191172"/>
            <a:ext cx="9433048" cy="6983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Graph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367342" y="2983260"/>
            <a:ext cx="7125692" cy="2088232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367342" y="4984448"/>
            <a:ext cx="7125692" cy="339941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8073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50" y="2362191"/>
            <a:ext cx="11985332" cy="6741749"/>
          </a:xfrm>
          <a:prstGeom prst="rect">
            <a:avLst/>
          </a:prstGeom>
        </p:spPr>
      </p:pic>
      <p:sp>
        <p:nvSpPr>
          <p:cNvPr id="7" name="涙形 6"/>
          <p:cNvSpPr/>
          <p:nvPr userDrawn="1"/>
        </p:nvSpPr>
        <p:spPr>
          <a:xfrm rot="8100000">
            <a:off x="1896976" y="4227059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262" y="2767236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4" name="涙形 13"/>
          <p:cNvSpPr/>
          <p:nvPr userDrawn="1"/>
        </p:nvSpPr>
        <p:spPr>
          <a:xfrm rot="8100000">
            <a:off x="3286137" y="6732419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35423" y="5272596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6" name="涙形 15"/>
          <p:cNvSpPr/>
          <p:nvPr userDrawn="1"/>
        </p:nvSpPr>
        <p:spPr>
          <a:xfrm rot="8100000">
            <a:off x="6349623" y="6121606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098909" y="4661783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8" name="涙形 17"/>
          <p:cNvSpPr/>
          <p:nvPr userDrawn="1"/>
        </p:nvSpPr>
        <p:spPr>
          <a:xfrm rot="8100000">
            <a:off x="5977936" y="3734174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727222" y="2274351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20" name="涙形 19"/>
          <p:cNvSpPr/>
          <p:nvPr userDrawn="1"/>
        </p:nvSpPr>
        <p:spPr>
          <a:xfrm rot="8100000">
            <a:off x="9291965" y="4148618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041251" y="2688795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22" name="涙形 21"/>
          <p:cNvSpPr/>
          <p:nvPr userDrawn="1"/>
        </p:nvSpPr>
        <p:spPr>
          <a:xfrm rot="8100000">
            <a:off x="10539813" y="6994463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289099" y="5534640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527582" y="2767236"/>
            <a:ext cx="5184576" cy="20771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527582" y="4757356"/>
            <a:ext cx="5184576" cy="35544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5770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00"/>
                            </p:stCondLst>
                            <p:childTnLst>
                              <p:par>
                                <p:cTn id="22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300"/>
                            </p:stCondLst>
                            <p:childTnLst>
                              <p:par>
                                <p:cTn id="31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00"/>
                            </p:stCondLst>
                            <p:childTnLst>
                              <p:par>
                                <p:cTn id="40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100"/>
                            </p:stCondLst>
                            <p:childTnLst>
                              <p:par>
                                <p:cTn id="49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9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1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82302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190314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4243400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3847356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4927476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2" name="円/楕円 21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589208" y="694370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02246" y="802382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71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2503" y="175245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174951" y="174948"/>
            <a:ext cx="8856687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142206" y="4207396"/>
            <a:ext cx="6480720" cy="590465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6766942" y="4207396"/>
            <a:ext cx="288032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6766942" y="7303740"/>
            <a:ext cx="11377264" cy="280831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3175654" y="174948"/>
            <a:ext cx="4968552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863286" y="4423420"/>
            <a:ext cx="8280920" cy="1368152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7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863286" y="5647556"/>
            <a:ext cx="8280920" cy="129614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1996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28411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1263127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3351359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5439591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グループ化 19"/>
          <p:cNvGrpSpPr/>
          <p:nvPr userDrawn="1"/>
        </p:nvGrpSpPr>
        <p:grpSpPr>
          <a:xfrm>
            <a:off x="6838950" y="7527823"/>
            <a:ext cx="1552133" cy="1728192"/>
            <a:chOff x="7054974" y="1111052"/>
            <a:chExt cx="1552133" cy="1728192"/>
          </a:xfrm>
        </p:grpSpPr>
        <p:sp>
          <p:nvSpPr>
            <p:cNvPr id="21" name="テキスト ボックス 2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2" name="直線コネクタ 2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1176083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1953135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3247650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024702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5319217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096269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8567142" y="739078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567142" y="816783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574254" y="3480339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529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6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11746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2110558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4198790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6287022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202351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280056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4095081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872133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6166648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943700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574254" y="3463674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142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90278" y="4274836"/>
            <a:ext cx="5904656" cy="1354388"/>
          </a:xfrm>
          <a:prstGeom prst="rect">
            <a:avLst/>
          </a:prstGeom>
        </p:spPr>
        <p:txBody>
          <a:bodyPr anchor="t"/>
          <a:lstStyle>
            <a:lvl1pPr algn="r">
              <a:defRPr sz="7200" spc="600" baseline="0"/>
            </a:lvl1pPr>
          </a:lstStyle>
          <a:p>
            <a:r>
              <a:rPr kumimoji="1" lang="en-US" altLang="ja-JP" dirty="0" smtClean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7555502" y="3991372"/>
            <a:ext cx="10372680" cy="17666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6838950" y="3919364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913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26" Type="http://schemas.openxmlformats.org/officeDocument/2006/relationships/slideLayout" Target="../slideLayouts/slideLayout40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slideLayout" Target="../slideLayouts/slideLayout39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Relationship Id="rId27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0278" y="318964"/>
            <a:ext cx="16457772" cy="915119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 smtClean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4123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98" r:id="rId2"/>
    <p:sldLayoutId id="2147483665" r:id="rId3"/>
    <p:sldLayoutId id="2147483673" r:id="rId4"/>
    <p:sldLayoutId id="2147483674" r:id="rId5"/>
    <p:sldLayoutId id="2147483672" r:id="rId6"/>
    <p:sldLayoutId id="2147483679" r:id="rId7"/>
    <p:sldLayoutId id="2147483680" r:id="rId8"/>
    <p:sldLayoutId id="2147483686" r:id="rId9"/>
    <p:sldLayoutId id="2147483685" r:id="rId10"/>
    <p:sldLayoutId id="2147483696" r:id="rId11"/>
    <p:sldLayoutId id="2147483701" r:id="rId12"/>
    <p:sldLayoutId id="2147483703" r:id="rId13"/>
    <p:sldLayoutId id="2147483702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0278" y="0"/>
            <a:ext cx="16457772" cy="1234083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/>
          <a:p>
            <a:r>
              <a:rPr kumimoji="1" lang="en-US" altLang="ja-JP" dirty="0" smtClean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</p:spPr>
        <p:txBody>
          <a:bodyPr vert="horz" lIns="163275" tIns="81638" rIns="163275" bIns="81638" rtlCol="0" anchor="b"/>
          <a:lstStyle>
            <a:lvl1pPr algn="ctr">
              <a:defRPr sz="2100">
                <a:solidFill>
                  <a:schemeClr val="tx1">
                    <a:tint val="75000"/>
                    <a:alpha val="80000"/>
                  </a:schemeClr>
                </a:solidFill>
              </a:defRPr>
            </a:lvl1pPr>
          </a:lstStyle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09311" y="9638928"/>
            <a:ext cx="1050919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600">
                <a:solidFill>
                  <a:schemeClr val="tx1">
                    <a:tint val="75000"/>
                    <a:alpha val="80000"/>
                  </a:schemeClr>
                </a:solidFill>
              </a:defRPr>
            </a:lvl1pPr>
          </a:lstStyle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1162075"/>
            <a:ext cx="18286413" cy="576064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10000"/>
                </a:schemeClr>
              </a:gs>
              <a:gs pos="39000">
                <a:schemeClr val="bg1">
                  <a:alpha val="54000"/>
                </a:schemeClr>
              </a:gs>
              <a:gs pos="74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17280110" y="9638928"/>
            <a:ext cx="0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45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0" r:id="rId2"/>
    <p:sldLayoutId id="2147483676" r:id="rId3"/>
    <p:sldLayoutId id="2147483688" r:id="rId4"/>
    <p:sldLayoutId id="2147483689" r:id="rId5"/>
    <p:sldLayoutId id="2147483700" r:id="rId6"/>
    <p:sldLayoutId id="2147483695" r:id="rId7"/>
    <p:sldLayoutId id="2147483677" r:id="rId8"/>
    <p:sldLayoutId id="2147483667" r:id="rId9"/>
    <p:sldLayoutId id="2147483683" r:id="rId10"/>
    <p:sldLayoutId id="2147483666" r:id="rId11"/>
    <p:sldLayoutId id="2147483691" r:id="rId12"/>
    <p:sldLayoutId id="2147483675" r:id="rId13"/>
    <p:sldLayoutId id="2147483682" r:id="rId14"/>
    <p:sldLayoutId id="2147483668" r:id="rId15"/>
    <p:sldLayoutId id="2147483687" r:id="rId16"/>
    <p:sldLayoutId id="2147483669" r:id="rId17"/>
    <p:sldLayoutId id="2147483678" r:id="rId18"/>
    <p:sldLayoutId id="2147483670" r:id="rId19"/>
    <p:sldLayoutId id="2147483671" r:id="rId20"/>
    <p:sldLayoutId id="2147483681" r:id="rId21"/>
    <p:sldLayoutId id="2147483690" r:id="rId22"/>
    <p:sldLayoutId id="2147483692" r:id="rId23"/>
    <p:sldLayoutId id="2147483693" r:id="rId24"/>
    <p:sldLayoutId id="2147483694" r:id="rId25"/>
    <p:sldLayoutId id="2147483699" r:id="rId26"/>
    <p:sldLayoutId id="2147483697" r:id="rId2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 animBg="1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Adobe Song Std L" pitchFamily="18" charset="-128"/>
                <a:ea typeface="Adobe Song Std L" pitchFamily="18" charset="-128"/>
              </a:rPr>
              <a:t>TUGAS BESAR</a:t>
            </a:r>
            <a:endParaRPr kumimoji="1" lang="ja-JP" altLang="en-US" dirty="0">
              <a:latin typeface="Adobe Song Std L" pitchFamily="18" charset="-128"/>
              <a:ea typeface="Adobe Song Std L" pitchFamily="18" charset="-128"/>
            </a:endParaRP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chemeClr val="accent5"/>
                </a:solidFill>
                <a:latin typeface="Adobe Song Std L" pitchFamily="18" charset="-128"/>
                <a:ea typeface="Adobe Song Std L" pitchFamily="18" charset="-128"/>
              </a:rPr>
              <a:t>DATA MINING</a:t>
            </a:r>
            <a:endParaRPr kumimoji="1" lang="ja-JP" altLang="en-US" dirty="0">
              <a:solidFill>
                <a:schemeClr val="accent5"/>
              </a:solidFill>
              <a:latin typeface="Adobe Song Std L" pitchFamily="18" charset="-128"/>
              <a:ea typeface="Adobe Song Std L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921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601">
        <p:fade/>
      </p:transition>
    </mc:Choice>
    <mc:Fallback xmlns="">
      <p:transition spd="med" advTm="4601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2365" objId="15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Adobe Song Std L" pitchFamily="18" charset="-128"/>
                <a:ea typeface="Adobe Song Std L" pitchFamily="18" charset="-128"/>
              </a:rPr>
              <a:t>KLASIFIKASI</a:t>
            </a:r>
            <a:r>
              <a:rPr kumimoji="1" lang="en-US" altLang="ja-JP" dirty="0" smtClean="0">
                <a:latin typeface="Adobe Song Std L" pitchFamily="18" charset="-128"/>
                <a:ea typeface="Adobe Song Std L" pitchFamily="18" charset="-128"/>
              </a:rPr>
              <a:t> </a:t>
            </a:r>
            <a:endParaRPr kumimoji="1" lang="ja-JP" altLang="en-US" dirty="0">
              <a:solidFill>
                <a:schemeClr val="accent1"/>
              </a:solidFill>
              <a:latin typeface="Adobe Song Std L" pitchFamily="18" charset="-128"/>
              <a:ea typeface="Adobe Song Std L" pitchFamily="18" charset="-128"/>
            </a:endParaRP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 smtClean="0">
                <a:latin typeface="Adobe Song Std L" pitchFamily="18" charset="-128"/>
                <a:ea typeface="Adobe Song Std L" pitchFamily="18" charset="-128"/>
              </a:rPr>
              <a:t>DATASET LENSES DARI UCI MACHINE LEARNING</a:t>
            </a:r>
            <a:endParaRPr kumimoji="1" lang="ja-JP" altLang="en-US" dirty="0">
              <a:latin typeface="Adobe Song Std L" pitchFamily="18" charset="-128"/>
              <a:ea typeface="Adobe Song Std L" pitchFamily="18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0418" y="3991952"/>
            <a:ext cx="1418557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dirty="0" smtClean="0">
                <a:latin typeface="Adobe Song Std L" pitchFamily="18" charset="-128"/>
                <a:ea typeface="Adobe Song Std L" pitchFamily="18" charset="-128"/>
              </a:rPr>
              <a:t>https://github.com/myrnanvia/Tugas-Besar.git</a:t>
            </a:r>
            <a:endParaRPr lang="en-US" sz="6000" dirty="0">
              <a:latin typeface="Adobe Song Std L" pitchFamily="18" charset="-128"/>
              <a:ea typeface="Adobe Song Std L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9969002"/>
      </p:ext>
    </p:extLst>
  </p:cSld>
  <p:clrMapOvr>
    <a:masterClrMapping/>
  </p:clrMapOvr>
  <p:transition spd="slow" advTm="2922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Adobe Song Std L" pitchFamily="18" charset="-128"/>
                <a:ea typeface="Adobe Song Std L" pitchFamily="18" charset="-128"/>
              </a:rPr>
              <a:t>ANGGOTA</a:t>
            </a:r>
            <a:endParaRPr kumimoji="1" lang="ja-JP" altLang="en-US" dirty="0">
              <a:latin typeface="Adobe Song Std L" pitchFamily="18" charset="-128"/>
              <a:ea typeface="Adobe Song Std L" pitchFamily="18" charset="-128"/>
            </a:endParaRPr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err="1" smtClean="0">
                <a:latin typeface="Adobe Song Std L" pitchFamily="18" charset="-128"/>
                <a:ea typeface="Adobe Song Std L" pitchFamily="18" charset="-128"/>
              </a:rPr>
              <a:t>Destra</a:t>
            </a:r>
            <a:r>
              <a:rPr kumimoji="1" lang="en-US" altLang="ja-JP" dirty="0" smtClean="0">
                <a:latin typeface="Adobe Song Std L" pitchFamily="18" charset="-128"/>
                <a:ea typeface="Adobe Song Std L" pitchFamily="18" charset="-128"/>
              </a:rPr>
              <a:t> </a:t>
            </a:r>
            <a:r>
              <a:rPr kumimoji="1" lang="en-US" altLang="ja-JP" dirty="0" err="1" smtClean="0">
                <a:latin typeface="Adobe Song Std L" pitchFamily="18" charset="-128"/>
                <a:ea typeface="Adobe Song Std L" pitchFamily="18" charset="-128"/>
              </a:rPr>
              <a:t>Fajrul</a:t>
            </a:r>
            <a:r>
              <a:rPr kumimoji="1" lang="en-US" altLang="ja-JP" dirty="0" smtClean="0">
                <a:latin typeface="Adobe Song Std L" pitchFamily="18" charset="-128"/>
                <a:ea typeface="Adobe Song Std L" pitchFamily="18" charset="-128"/>
              </a:rPr>
              <a:t> </a:t>
            </a:r>
            <a:r>
              <a:rPr kumimoji="1" lang="en-US" altLang="ja-JP" dirty="0" err="1" smtClean="0">
                <a:latin typeface="Adobe Song Std L" pitchFamily="18" charset="-128"/>
                <a:ea typeface="Adobe Song Std L" pitchFamily="18" charset="-128"/>
              </a:rPr>
              <a:t>Ramadhan</a:t>
            </a:r>
            <a:endParaRPr kumimoji="1" lang="ja-JP" altLang="en-US" dirty="0">
              <a:latin typeface="Adobe Song Std L" pitchFamily="18" charset="-128"/>
              <a:ea typeface="Adobe Song Std L" pitchFamily="18" charset="-128"/>
            </a:endParaRPr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sz="3200" dirty="0" smtClean="0">
                <a:latin typeface="Adobe Song Std L" pitchFamily="18" charset="-128"/>
                <a:ea typeface="Adobe Song Std L" pitchFamily="18" charset="-128"/>
              </a:rPr>
              <a:t>3311901061</a:t>
            </a:r>
          </a:p>
          <a:p>
            <a:r>
              <a:rPr lang="en-US" altLang="ja-JP" sz="3200" dirty="0" smtClean="0">
                <a:latin typeface="Adobe Song Std L" pitchFamily="18" charset="-128"/>
                <a:ea typeface="Adobe Song Std L" pitchFamily="18" charset="-128"/>
              </a:rPr>
              <a:t>github.com/Destra0512</a:t>
            </a:r>
            <a:endParaRPr kumimoji="1" lang="ja-JP" altLang="en-US" sz="3200" dirty="0">
              <a:latin typeface="Adobe Song Std L" pitchFamily="18" charset="-128"/>
              <a:ea typeface="Adobe Song Std L" pitchFamily="18" charset="-128"/>
            </a:endParaRP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 err="1" smtClean="0">
                <a:latin typeface="Adobe Song Std L" pitchFamily="18" charset="-128"/>
                <a:ea typeface="Adobe Song Std L" pitchFamily="18" charset="-128"/>
              </a:rPr>
              <a:t>Resky</a:t>
            </a:r>
            <a:r>
              <a:rPr lang="en-US" altLang="ja-JP" dirty="0" smtClean="0">
                <a:latin typeface="Adobe Song Std L" pitchFamily="18" charset="-128"/>
                <a:ea typeface="Adobe Song Std L" pitchFamily="18" charset="-128"/>
              </a:rPr>
              <a:t> Aria </a:t>
            </a:r>
            <a:r>
              <a:rPr lang="en-US" altLang="ja-JP" dirty="0" err="1" smtClean="0">
                <a:latin typeface="Adobe Song Std L" pitchFamily="18" charset="-128"/>
                <a:ea typeface="Adobe Song Std L" pitchFamily="18" charset="-128"/>
              </a:rPr>
              <a:t>Munanda</a:t>
            </a:r>
            <a:endParaRPr kumimoji="1" lang="ja-JP" altLang="en-US" dirty="0">
              <a:latin typeface="Adobe Song Std L" pitchFamily="18" charset="-128"/>
              <a:ea typeface="Adobe Song Std L" pitchFamily="18" charset="-128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ja-JP" sz="3200" dirty="0" smtClean="0">
                <a:latin typeface="Adobe Song Std L" pitchFamily="18" charset="-128"/>
                <a:ea typeface="Adobe Song Std L" pitchFamily="18" charset="-128"/>
              </a:rPr>
              <a:t>3311901076</a:t>
            </a:r>
          </a:p>
          <a:p>
            <a:r>
              <a:rPr lang="en-US" altLang="ja-JP" sz="3200" dirty="0" smtClean="0">
                <a:latin typeface="Adobe Song Std L" pitchFamily="18" charset="-128"/>
                <a:ea typeface="Adobe Song Std L" pitchFamily="18" charset="-128"/>
              </a:rPr>
              <a:t>github.com/Resky1210</a:t>
            </a:r>
            <a:endParaRPr kumimoji="1" lang="ja-JP" altLang="en-US" sz="3200" dirty="0">
              <a:latin typeface="Adobe Song Std L" pitchFamily="18" charset="-128"/>
              <a:ea typeface="Adobe Song Std L" pitchFamily="18" charset="-128"/>
            </a:endParaRPr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ja-JP" dirty="0" smtClean="0">
                <a:latin typeface="Adobe Song Std L" pitchFamily="18" charset="-128"/>
                <a:ea typeface="Adobe Song Std L" pitchFamily="18" charset="-128"/>
              </a:rPr>
              <a:t>Myrna </a:t>
            </a:r>
            <a:r>
              <a:rPr lang="en-US" altLang="ja-JP" dirty="0" err="1" smtClean="0">
                <a:latin typeface="Adobe Song Std L" pitchFamily="18" charset="-128"/>
                <a:ea typeface="Adobe Song Std L" pitchFamily="18" charset="-128"/>
              </a:rPr>
              <a:t>Novia</a:t>
            </a:r>
            <a:endParaRPr lang="ja-JP" altLang="en-US" dirty="0">
              <a:latin typeface="Adobe Song Std L" pitchFamily="18" charset="-128"/>
              <a:ea typeface="Adobe Song Std L" pitchFamily="18" charset="-128"/>
            </a:endParaRP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ja-JP" sz="3200" dirty="0" smtClean="0">
                <a:latin typeface="Adobe Song Std L" pitchFamily="18" charset="-128"/>
                <a:ea typeface="Adobe Song Std L" pitchFamily="18" charset="-128"/>
              </a:rPr>
              <a:t>3311901082</a:t>
            </a:r>
          </a:p>
          <a:p>
            <a:r>
              <a:rPr lang="en-US" altLang="ja-JP" sz="3200" dirty="0" smtClean="0">
                <a:latin typeface="Adobe Song Std L" pitchFamily="18" charset="-128"/>
                <a:ea typeface="Adobe Song Std L" pitchFamily="18" charset="-128"/>
              </a:rPr>
              <a:t>github.com/</a:t>
            </a:r>
            <a:r>
              <a:rPr lang="en-US" altLang="ja-JP" sz="3200" dirty="0" err="1" smtClean="0">
                <a:latin typeface="Adobe Song Std L" pitchFamily="18" charset="-128"/>
                <a:ea typeface="Adobe Song Std L" pitchFamily="18" charset="-128"/>
              </a:rPr>
              <a:t>myrnanvia</a:t>
            </a:r>
            <a:endParaRPr kumimoji="1" lang="ja-JP" altLang="en-US" sz="3200" dirty="0">
              <a:latin typeface="Adobe Song Std L" pitchFamily="18" charset="-128"/>
              <a:ea typeface="Adobe Song Std L" pitchFamily="18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7447756"/>
            <a:ext cx="18286413" cy="187220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67922"/>
      </p:ext>
    </p:extLst>
  </p:cSld>
  <p:clrMapOvr>
    <a:masterClrMapping/>
  </p:clrMapOvr>
  <p:transition spd="slow" advTm="4683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solidFill>
                  <a:schemeClr val="accent3"/>
                </a:solidFill>
              </a:rPr>
              <a:t>Attribute</a:t>
            </a:r>
            <a:r>
              <a:rPr lang="en-US" altLang="ja-JP" dirty="0"/>
              <a:t> Information: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/>
              <a:t>Attribute Information:    -- 3 Classes     </a:t>
            </a:r>
            <a:endParaRPr lang="en-US" altLang="ja-JP" dirty="0" smtClean="0"/>
          </a:p>
          <a:p>
            <a:r>
              <a:rPr lang="en-US" altLang="ja-JP" dirty="0" smtClean="0"/>
              <a:t>1 </a:t>
            </a:r>
            <a:r>
              <a:rPr lang="en-US" altLang="ja-JP" dirty="0"/>
              <a:t>: the patient should be fitted with hard contact lenses,     </a:t>
            </a:r>
            <a:endParaRPr lang="en-US" altLang="ja-JP" dirty="0" smtClean="0"/>
          </a:p>
          <a:p>
            <a:r>
              <a:rPr lang="en-US" altLang="ja-JP" dirty="0" smtClean="0"/>
              <a:t>2 </a:t>
            </a:r>
            <a:r>
              <a:rPr lang="en-US" altLang="ja-JP" dirty="0"/>
              <a:t>: the patient should be fitted with soft contact lenses,     </a:t>
            </a:r>
            <a:endParaRPr lang="en-US" altLang="ja-JP" dirty="0" smtClean="0"/>
          </a:p>
          <a:p>
            <a:r>
              <a:rPr lang="en-US" altLang="ja-JP" dirty="0" smtClean="0"/>
              <a:t>3 </a:t>
            </a:r>
            <a:r>
              <a:rPr lang="en-US" altLang="ja-JP" dirty="0"/>
              <a:t>: the patient should not be fitted with contact lenses.    </a:t>
            </a:r>
            <a:endParaRPr lang="en-US" altLang="ja-JP" dirty="0" smtClean="0"/>
          </a:p>
          <a:p>
            <a:endParaRPr lang="en-US" altLang="ja-JP" dirty="0"/>
          </a:p>
          <a:p>
            <a:pPr marL="514350" indent="-514350">
              <a:buAutoNum type="arabicPeriod"/>
            </a:pPr>
            <a:r>
              <a:rPr lang="en-US" altLang="ja-JP" dirty="0" smtClean="0"/>
              <a:t>age </a:t>
            </a:r>
            <a:r>
              <a:rPr lang="en-US" altLang="ja-JP" dirty="0"/>
              <a:t>of the patient: </a:t>
            </a:r>
            <a:r>
              <a:rPr lang="en-US" altLang="ja-JP" dirty="0" smtClean="0"/>
              <a:t>young, </a:t>
            </a:r>
            <a:r>
              <a:rPr lang="en-US" altLang="ja-JP" dirty="0"/>
              <a:t>pre-</a:t>
            </a:r>
            <a:r>
              <a:rPr lang="en-US" altLang="ja-JP" dirty="0" err="1"/>
              <a:t>presbyopic</a:t>
            </a:r>
            <a:r>
              <a:rPr lang="en-US" altLang="ja-JP" dirty="0" smtClean="0"/>
              <a:t>, </a:t>
            </a:r>
            <a:r>
              <a:rPr lang="en-US" altLang="ja-JP" dirty="0" err="1"/>
              <a:t>presbyopic</a:t>
            </a:r>
            <a:r>
              <a:rPr lang="en-US" altLang="ja-JP" dirty="0"/>
              <a:t>    </a:t>
            </a:r>
            <a:endParaRPr lang="en-US" altLang="ja-JP" dirty="0" smtClean="0"/>
          </a:p>
          <a:p>
            <a:pPr marL="514350" indent="-514350">
              <a:buAutoNum type="arabicPeriod"/>
            </a:pPr>
            <a:r>
              <a:rPr lang="en-US" altLang="ja-JP" dirty="0" smtClean="0"/>
              <a:t>spectacle </a:t>
            </a:r>
            <a:r>
              <a:rPr lang="en-US" altLang="ja-JP" dirty="0"/>
              <a:t>prescription: </a:t>
            </a:r>
            <a:r>
              <a:rPr lang="en-US" altLang="ja-JP" dirty="0" smtClean="0"/>
              <a:t> </a:t>
            </a:r>
            <a:r>
              <a:rPr lang="en-US" altLang="ja-JP" dirty="0" err="1"/>
              <a:t>myope</a:t>
            </a:r>
            <a:r>
              <a:rPr lang="en-US" altLang="ja-JP" dirty="0" smtClean="0"/>
              <a:t>, </a:t>
            </a:r>
            <a:r>
              <a:rPr lang="en-US" altLang="ja-JP" dirty="0" err="1"/>
              <a:t>hypermetrope</a:t>
            </a:r>
            <a:r>
              <a:rPr lang="en-US" altLang="ja-JP" dirty="0"/>
              <a:t>    </a:t>
            </a:r>
            <a:endParaRPr lang="en-US" altLang="ja-JP" dirty="0" smtClean="0"/>
          </a:p>
          <a:p>
            <a:pPr marL="514350" indent="-514350">
              <a:buAutoNum type="arabicPeriod"/>
            </a:pPr>
            <a:r>
              <a:rPr lang="en-US" altLang="ja-JP" dirty="0" smtClean="0"/>
              <a:t>astigmatic: </a:t>
            </a:r>
            <a:r>
              <a:rPr lang="en-US" altLang="ja-JP" dirty="0"/>
              <a:t>no</a:t>
            </a:r>
            <a:r>
              <a:rPr lang="en-US" altLang="ja-JP" dirty="0" smtClean="0"/>
              <a:t>, </a:t>
            </a:r>
            <a:r>
              <a:rPr lang="en-US" altLang="ja-JP" dirty="0"/>
              <a:t>yes    </a:t>
            </a:r>
            <a:endParaRPr lang="en-US" altLang="ja-JP" dirty="0" smtClean="0"/>
          </a:p>
          <a:p>
            <a:pPr marL="514350" indent="-514350">
              <a:buAutoNum type="arabicPeriod"/>
            </a:pPr>
            <a:r>
              <a:rPr lang="en-US" altLang="ja-JP" dirty="0" smtClean="0"/>
              <a:t>tear </a:t>
            </a:r>
            <a:r>
              <a:rPr lang="en-US" altLang="ja-JP" dirty="0"/>
              <a:t>production rate: </a:t>
            </a:r>
            <a:r>
              <a:rPr lang="en-US" altLang="ja-JP" dirty="0" smtClean="0"/>
              <a:t>reduced, </a:t>
            </a:r>
            <a:r>
              <a:rPr lang="en-US" altLang="ja-JP" dirty="0"/>
              <a:t>normal</a:t>
            </a:r>
            <a:endParaRPr kumimoji="1" lang="ja-JP" altLang="en-US" dirty="0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sz="2000" dirty="0" err="1">
                <a:latin typeface="Adobe Song Std L" pitchFamily="18" charset="-128"/>
                <a:ea typeface="Adobe Song Std L" pitchFamily="18" charset="-128"/>
              </a:rPr>
              <a:t>Tugas</a:t>
            </a:r>
            <a:r>
              <a:rPr lang="en-US" altLang="ja-JP" sz="2000" dirty="0">
                <a:latin typeface="Adobe Song Std L" pitchFamily="18" charset="-128"/>
                <a:ea typeface="Adobe Song Std L" pitchFamily="18" charset="-128"/>
              </a:rPr>
              <a:t> </a:t>
            </a:r>
            <a:r>
              <a:rPr lang="en-US" altLang="ja-JP" sz="2000" dirty="0" err="1">
                <a:latin typeface="Adobe Song Std L" pitchFamily="18" charset="-128"/>
                <a:ea typeface="Adobe Song Std L" pitchFamily="18" charset="-128"/>
              </a:rPr>
              <a:t>Besar</a:t>
            </a:r>
            <a:r>
              <a:rPr lang="en-US" altLang="ja-JP" sz="2000" dirty="0">
                <a:latin typeface="Adobe Song Std L" pitchFamily="18" charset="-128"/>
                <a:ea typeface="Adobe Song Std L" pitchFamily="18" charset="-128"/>
              </a:rPr>
              <a:t> | Data </a:t>
            </a:r>
            <a:r>
              <a:rPr lang="en-US" altLang="ja-JP" sz="2000" dirty="0" smtClean="0">
                <a:latin typeface="Adobe Song Std L" pitchFamily="18" charset="-128"/>
                <a:ea typeface="Adobe Song Std L" pitchFamily="18" charset="-128"/>
              </a:rPr>
              <a:t>mining</a:t>
            </a:r>
            <a:endParaRPr lang="ja-JP" altLang="en-US" sz="2000" dirty="0">
              <a:latin typeface="Adobe Song Std L" pitchFamily="18" charset="-128"/>
              <a:ea typeface="Adobe Song Std L" pitchFamily="18" charset="-128"/>
            </a:endParaRPr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>
                <a:latin typeface="Adobe Song Std L" pitchFamily="18" charset="-128"/>
                <a:ea typeface="Adobe Song Std L" pitchFamily="18" charset="-128"/>
              </a:rPr>
              <a:pPr/>
              <a:t>4</a:t>
            </a:fld>
            <a:endParaRPr lang="ja-JP" altLang="en-US" dirty="0">
              <a:latin typeface="Adobe Song Std L" pitchFamily="18" charset="-128"/>
              <a:ea typeface="Adobe Song Std L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8309841"/>
      </p:ext>
    </p:extLst>
  </p:cSld>
  <p:clrMapOvr>
    <a:masterClrMapping/>
  </p:clrMapOvr>
  <p:transition spd="slow" advTm="2801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Adobe Song Std L" pitchFamily="18" charset="-128"/>
                <a:ea typeface="Adobe Song Std L" pitchFamily="18" charset="-128"/>
              </a:rPr>
              <a:t>DATASET</a:t>
            </a:r>
            <a:endParaRPr kumimoji="1" lang="ja-JP" altLang="en-US" dirty="0">
              <a:latin typeface="Adobe Song Std L" pitchFamily="18" charset="-128"/>
              <a:ea typeface="Adobe Song Std L" pitchFamily="18" charset="-128"/>
            </a:endParaRPr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sz="2200" dirty="0" err="1" smtClean="0">
                <a:latin typeface="Adobe Song Std L" pitchFamily="18" charset="-128"/>
                <a:ea typeface="Adobe Song Std L" pitchFamily="18" charset="-128"/>
              </a:rPr>
              <a:t>Tugas</a:t>
            </a:r>
            <a:r>
              <a:rPr lang="en-US" altLang="ja-JP" sz="2200" dirty="0" smtClean="0">
                <a:latin typeface="Adobe Song Std L" pitchFamily="18" charset="-128"/>
                <a:ea typeface="Adobe Song Std L" pitchFamily="18" charset="-128"/>
              </a:rPr>
              <a:t> </a:t>
            </a:r>
            <a:r>
              <a:rPr lang="en-US" altLang="ja-JP" sz="2200" dirty="0" err="1" smtClean="0">
                <a:latin typeface="Adobe Song Std L" pitchFamily="18" charset="-128"/>
                <a:ea typeface="Adobe Song Std L" pitchFamily="18" charset="-128"/>
              </a:rPr>
              <a:t>Besar</a:t>
            </a:r>
            <a:r>
              <a:rPr lang="en-US" altLang="ja-JP" sz="2200" dirty="0" smtClean="0">
                <a:latin typeface="Adobe Song Std L" pitchFamily="18" charset="-128"/>
                <a:ea typeface="Adobe Song Std L" pitchFamily="18" charset="-128"/>
              </a:rPr>
              <a:t> | Data mining</a:t>
            </a:r>
            <a:endParaRPr lang="ja-JP" altLang="en-US" sz="2200" dirty="0">
              <a:latin typeface="Adobe Song Std L" pitchFamily="18" charset="-128"/>
              <a:ea typeface="Adobe Song Std L" pitchFamily="18" charset="-128"/>
            </a:endParaRP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z="3200" smtClean="0">
                <a:latin typeface="Adobe Song Std L" pitchFamily="18" charset="-128"/>
                <a:ea typeface="Adobe Song Std L" pitchFamily="18" charset="-128"/>
              </a:rPr>
              <a:pPr/>
              <a:t>5</a:t>
            </a:fld>
            <a:endParaRPr lang="ja-JP" altLang="en-US" sz="3200" dirty="0">
              <a:latin typeface="Adobe Song Std L" pitchFamily="18" charset="-128"/>
              <a:ea typeface="Adobe Song Std L" pitchFamily="18" charset="-128"/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 smtClean="0">
                <a:latin typeface="Adobe Song Std L" pitchFamily="18" charset="-128"/>
                <a:ea typeface="Adobe Song Std L" pitchFamily="18" charset="-128"/>
              </a:rPr>
              <a:t>Dataset lenses </a:t>
            </a:r>
            <a:r>
              <a:rPr lang="en-US" altLang="ja-JP" dirty="0" err="1" smtClean="0">
                <a:latin typeface="Adobe Song Std L" pitchFamily="18" charset="-128"/>
                <a:ea typeface="Adobe Song Std L" pitchFamily="18" charset="-128"/>
              </a:rPr>
              <a:t>dari</a:t>
            </a:r>
            <a:r>
              <a:rPr lang="en-US" altLang="ja-JP" dirty="0" smtClean="0">
                <a:latin typeface="Adobe Song Std L" pitchFamily="18" charset="-128"/>
                <a:ea typeface="Adobe Song Std L" pitchFamily="18" charset="-128"/>
              </a:rPr>
              <a:t> UCI Machine Learning</a:t>
            </a:r>
            <a:endParaRPr kumimoji="1" lang="ja-JP" altLang="en-US" dirty="0">
              <a:latin typeface="Adobe Song Std L" pitchFamily="18" charset="-128"/>
              <a:ea typeface="Adobe Song Std L" pitchFamily="18" charset="-128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8064A2"/>
              </a:clrFrom>
              <a:clrTo>
                <a:srgbClr val="8064A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6" t="9078" r="10579" b="35405"/>
          <a:stretch/>
        </p:blipFill>
        <p:spPr bwMode="auto">
          <a:xfrm>
            <a:off x="4765673" y="1831132"/>
            <a:ext cx="8755066" cy="799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2469689"/>
      </p:ext>
    </p:extLst>
  </p:cSld>
  <p:clrMapOvr>
    <a:masterClrMapping/>
  </p:clrMapOvr>
  <p:transition spd="slow" advTm="3652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Song Std L" pitchFamily="18" charset="-128"/>
                <a:ea typeface="Adobe Song Std L" pitchFamily="18" charset="-128"/>
              </a:rPr>
              <a:t>HASIL</a:t>
            </a:r>
            <a:endParaRPr lang="en-US" dirty="0">
              <a:latin typeface="Adobe Song Std L" pitchFamily="18" charset="-128"/>
              <a:ea typeface="Adobe Song Std L" pitchFamily="18" charset="-128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sz="2200" dirty="0" err="1">
                <a:latin typeface="Adobe Song Std L" pitchFamily="18" charset="-128"/>
                <a:ea typeface="Adobe Song Std L" pitchFamily="18" charset="-128"/>
              </a:rPr>
              <a:t>Tugas</a:t>
            </a:r>
            <a:r>
              <a:rPr lang="en-US" altLang="ja-JP" sz="2200" dirty="0">
                <a:latin typeface="Adobe Song Std L" pitchFamily="18" charset="-128"/>
                <a:ea typeface="Adobe Song Std L" pitchFamily="18" charset="-128"/>
              </a:rPr>
              <a:t> </a:t>
            </a:r>
            <a:r>
              <a:rPr lang="en-US" altLang="ja-JP" sz="2200" dirty="0" err="1">
                <a:latin typeface="Adobe Song Std L" pitchFamily="18" charset="-128"/>
                <a:ea typeface="Adobe Song Std L" pitchFamily="18" charset="-128"/>
              </a:rPr>
              <a:t>Besar</a:t>
            </a:r>
            <a:r>
              <a:rPr lang="en-US" altLang="ja-JP" sz="2200" dirty="0">
                <a:latin typeface="Adobe Song Std L" pitchFamily="18" charset="-128"/>
                <a:ea typeface="Adobe Song Std L" pitchFamily="18" charset="-128"/>
              </a:rPr>
              <a:t> | Data </a:t>
            </a:r>
            <a:r>
              <a:rPr lang="en-US" altLang="ja-JP" sz="2200" dirty="0" smtClean="0">
                <a:latin typeface="Adobe Song Std L" pitchFamily="18" charset="-128"/>
                <a:ea typeface="Adobe Song Std L" pitchFamily="18" charset="-128"/>
              </a:rPr>
              <a:t>mining</a:t>
            </a:r>
            <a:endParaRPr lang="ja-JP" altLang="en-US" sz="2200" dirty="0">
              <a:latin typeface="Adobe Song Std L" pitchFamily="18" charset="-128"/>
              <a:ea typeface="Adobe Song Std L" pitchFamily="18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z="3200" smtClean="0">
                <a:latin typeface="Adobe Song Std L" pitchFamily="18" charset="-128"/>
                <a:ea typeface="Adobe Song Std L" pitchFamily="18" charset="-128"/>
              </a:rPr>
              <a:pPr/>
              <a:t>6</a:t>
            </a:fld>
            <a:endParaRPr lang="ja-JP" altLang="en-US" sz="3200" dirty="0">
              <a:latin typeface="Adobe Song Std L" pitchFamily="18" charset="-128"/>
              <a:ea typeface="Adobe Song Std L" pitchFamily="18" charset="-128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" y="2047156"/>
            <a:ext cx="18286412" cy="69847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D:\KULIAH\SEMESTER 3\DATA MINING\TUGAS BESAR\PloT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944" y="2479204"/>
            <a:ext cx="7848525" cy="57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98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R</a:t>
            </a:r>
            <a:r>
              <a:rPr kumimoji="1" lang="en-US" altLang="ja-JP" dirty="0" smtClean="0">
                <a:solidFill>
                  <a:schemeClr val="tx2"/>
                </a:solidFill>
              </a:rPr>
              <a:t>ules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 smtClean="0"/>
              <a:t>Rules yang </a:t>
            </a:r>
            <a:r>
              <a:rPr lang="en-US" altLang="ja-JP" dirty="0" err="1" smtClean="0"/>
              <a:t>dihasilkan</a:t>
            </a:r>
            <a:endParaRPr kumimoji="1" lang="ja-JP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66342" y="1327076"/>
            <a:ext cx="698477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If astigmatism = no </a:t>
            </a:r>
            <a:endParaRPr lang="en-US" sz="2400" dirty="0" smtClean="0"/>
          </a:p>
          <a:p>
            <a:r>
              <a:rPr lang="en-US" sz="2400" dirty="0" smtClean="0"/>
              <a:t>and </a:t>
            </a:r>
            <a:r>
              <a:rPr lang="en-US" sz="2400" dirty="0"/>
              <a:t>tear-prod-rate = normal </a:t>
            </a:r>
          </a:p>
          <a:p>
            <a:r>
              <a:rPr lang="en-US" sz="2400" dirty="0"/>
              <a:t>and spectacle-</a:t>
            </a:r>
            <a:r>
              <a:rPr lang="en-US" sz="2400" dirty="0" err="1"/>
              <a:t>prescrip</a:t>
            </a:r>
            <a:r>
              <a:rPr lang="en-US" sz="2400" dirty="0"/>
              <a:t> = </a:t>
            </a:r>
            <a:r>
              <a:rPr lang="en-US" sz="2400" dirty="0" err="1"/>
              <a:t>hypermetrope</a:t>
            </a:r>
            <a:r>
              <a:rPr lang="en-US" sz="2400" dirty="0"/>
              <a:t> then soft </a:t>
            </a: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If </a:t>
            </a:r>
            <a:r>
              <a:rPr lang="en-US" sz="2400" dirty="0"/>
              <a:t>astigmatism = no </a:t>
            </a:r>
          </a:p>
          <a:p>
            <a:r>
              <a:rPr lang="en-US" sz="2400" dirty="0"/>
              <a:t>and tear-prod-rate = normal </a:t>
            </a:r>
          </a:p>
          <a:p>
            <a:r>
              <a:rPr lang="en-US" sz="2400" dirty="0"/>
              <a:t>and age = young then soft </a:t>
            </a: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If age = pre-</a:t>
            </a:r>
            <a:r>
              <a:rPr lang="en-US" sz="2400" dirty="0" err="1"/>
              <a:t>presbyopic</a:t>
            </a:r>
            <a:r>
              <a:rPr lang="en-US" sz="2400" dirty="0"/>
              <a:t> </a:t>
            </a:r>
          </a:p>
          <a:p>
            <a:r>
              <a:rPr lang="en-US" sz="2400" dirty="0"/>
              <a:t>and astigmatism = no </a:t>
            </a:r>
          </a:p>
          <a:p>
            <a:r>
              <a:rPr lang="en-US" sz="2400" dirty="0"/>
              <a:t>and tear-prod-rate = normal then soft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If astigmatism = yes </a:t>
            </a:r>
          </a:p>
          <a:p>
            <a:r>
              <a:rPr lang="en-US" sz="2400" dirty="0"/>
              <a:t>and tear-prod-rate = normal </a:t>
            </a:r>
          </a:p>
          <a:p>
            <a:r>
              <a:rPr lang="en-US" sz="2400" dirty="0"/>
              <a:t>and spectacle-</a:t>
            </a:r>
            <a:r>
              <a:rPr lang="en-US" sz="2400" dirty="0" err="1"/>
              <a:t>prescrip</a:t>
            </a:r>
            <a:r>
              <a:rPr lang="en-US" sz="2400" dirty="0"/>
              <a:t> = </a:t>
            </a:r>
            <a:r>
              <a:rPr lang="en-US" sz="2400" dirty="0" err="1"/>
              <a:t>myope</a:t>
            </a:r>
            <a:r>
              <a:rPr lang="en-US" sz="2400" dirty="0"/>
              <a:t> then hard 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59230" y="1327076"/>
            <a:ext cx="82809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If </a:t>
            </a:r>
            <a:r>
              <a:rPr lang="en-US" sz="2400" dirty="0"/>
              <a:t>age = young </a:t>
            </a:r>
          </a:p>
          <a:p>
            <a:r>
              <a:rPr lang="en-US" sz="2400" dirty="0"/>
              <a:t>and astigmatism = yes </a:t>
            </a:r>
          </a:p>
          <a:p>
            <a:r>
              <a:rPr lang="en-US" sz="2400" dirty="0"/>
              <a:t>and tear-prod-rate = normal then hard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If tear-prod-rate = reduced then none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If age = </a:t>
            </a:r>
            <a:r>
              <a:rPr lang="en-US" sz="2400" dirty="0" err="1"/>
              <a:t>presbyopic</a:t>
            </a:r>
            <a:r>
              <a:rPr lang="en-US" sz="2400" dirty="0"/>
              <a:t> </a:t>
            </a:r>
          </a:p>
          <a:p>
            <a:r>
              <a:rPr lang="en-US" sz="2400" dirty="0"/>
              <a:t>and tear-prod-rate = normal </a:t>
            </a:r>
          </a:p>
          <a:p>
            <a:r>
              <a:rPr lang="en-US" sz="2400" dirty="0"/>
              <a:t>and spectacle-</a:t>
            </a:r>
            <a:r>
              <a:rPr lang="en-US" sz="2400" dirty="0" err="1"/>
              <a:t>prescrip</a:t>
            </a:r>
            <a:r>
              <a:rPr lang="en-US" sz="2400" dirty="0"/>
              <a:t> = </a:t>
            </a:r>
            <a:r>
              <a:rPr lang="en-US" sz="2400" dirty="0" err="1"/>
              <a:t>myope</a:t>
            </a:r>
            <a:r>
              <a:rPr lang="en-US" sz="2400" dirty="0"/>
              <a:t> </a:t>
            </a:r>
          </a:p>
          <a:p>
            <a:r>
              <a:rPr lang="en-US" sz="2400" dirty="0"/>
              <a:t>and astigmatism = no then none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If spectacle-</a:t>
            </a:r>
            <a:r>
              <a:rPr lang="en-US" sz="2400" dirty="0" err="1"/>
              <a:t>prescrip</a:t>
            </a:r>
            <a:r>
              <a:rPr lang="en-US" sz="2400" dirty="0"/>
              <a:t> = </a:t>
            </a:r>
            <a:r>
              <a:rPr lang="en-US" sz="2400" dirty="0" err="1"/>
              <a:t>hypermetrope</a:t>
            </a:r>
            <a:r>
              <a:rPr lang="en-US" sz="2400" dirty="0"/>
              <a:t> </a:t>
            </a:r>
          </a:p>
          <a:p>
            <a:r>
              <a:rPr lang="en-US" sz="2400" dirty="0"/>
              <a:t>and astigmatism = yes </a:t>
            </a:r>
          </a:p>
          <a:p>
            <a:r>
              <a:rPr lang="en-US" sz="2400" dirty="0"/>
              <a:t>and age = pre-</a:t>
            </a:r>
            <a:r>
              <a:rPr lang="en-US" sz="2400" dirty="0" err="1"/>
              <a:t>presbyopic</a:t>
            </a:r>
            <a:r>
              <a:rPr lang="en-US" sz="2400" dirty="0"/>
              <a:t> then none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If age = </a:t>
            </a:r>
            <a:r>
              <a:rPr lang="en-US" sz="2400" dirty="0" err="1"/>
              <a:t>presbyopic</a:t>
            </a:r>
            <a:r>
              <a:rPr lang="en-US" sz="2400" dirty="0"/>
              <a:t> </a:t>
            </a:r>
          </a:p>
          <a:p>
            <a:r>
              <a:rPr lang="en-US" sz="2400" dirty="0"/>
              <a:t>and spectacle-</a:t>
            </a:r>
            <a:r>
              <a:rPr lang="en-US" sz="2400" dirty="0" err="1"/>
              <a:t>prescrip</a:t>
            </a:r>
            <a:r>
              <a:rPr lang="en-US" sz="2400" dirty="0"/>
              <a:t> = </a:t>
            </a:r>
            <a:r>
              <a:rPr lang="en-US" sz="2400" dirty="0" err="1"/>
              <a:t>hypermetrope</a:t>
            </a:r>
            <a:r>
              <a:rPr lang="en-US" sz="2400" dirty="0"/>
              <a:t> </a:t>
            </a:r>
          </a:p>
          <a:p>
            <a:r>
              <a:rPr lang="en-US" sz="2400" dirty="0"/>
              <a:t>and astigmatism = yes then none 	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1900962"/>
      </p:ext>
    </p:extLst>
  </p:cSld>
  <p:clrMapOvr>
    <a:masterClrMapping/>
  </p:clrMapOvr>
  <p:transition spd="slow" advTm="3305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Adobe Song Std L" pitchFamily="18" charset="-128"/>
                <a:ea typeface="Adobe Song Std L" pitchFamily="18" charset="-128"/>
              </a:rPr>
              <a:t>TERIMA KASIH</a:t>
            </a:r>
            <a:endParaRPr kumimoji="1" lang="ja-JP" altLang="en-US" dirty="0">
              <a:latin typeface="Adobe Song Std L" pitchFamily="18" charset="-128"/>
              <a:ea typeface="Adobe Song Std L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0920996"/>
      </p:ext>
    </p:extLst>
  </p:cSld>
  <p:clrMapOvr>
    <a:masterClrMapping/>
  </p:clrMapOvr>
  <p:transition spd="slow" advTm="4136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7BCFF5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7BCFF5"/>
      </a:hlink>
      <a:folHlink>
        <a:srgbClr val="25AFEE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7BCFF5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7BCFF5"/>
      </a:hlink>
      <a:folHlink>
        <a:srgbClr val="25AFEE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256</Words>
  <Application>Microsoft Office PowerPoint</Application>
  <PresentationFormat>Custom</PresentationFormat>
  <Paragraphs>63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Title</vt:lpstr>
      <vt:lpstr>Contents</vt:lpstr>
      <vt:lpstr>TUGAS BESAR</vt:lpstr>
      <vt:lpstr>KLASIFIKASI </vt:lpstr>
      <vt:lpstr>ANGGOTA</vt:lpstr>
      <vt:lpstr>Attribute Information:</vt:lpstr>
      <vt:lpstr>DATASET</vt:lpstr>
      <vt:lpstr>HASIL</vt:lpstr>
      <vt:lpstr>Rules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Scheat</dc:title>
  <dc:creator>Jun</dc:creator>
  <cp:lastModifiedBy>Hp</cp:lastModifiedBy>
  <cp:revision>91</cp:revision>
  <dcterms:created xsi:type="dcterms:W3CDTF">2015-02-26T15:14:38Z</dcterms:created>
  <dcterms:modified xsi:type="dcterms:W3CDTF">2021-01-20T09:37:46Z</dcterms:modified>
</cp:coreProperties>
</file>