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57" r:id="rId5"/>
    <p:sldId id="269" r:id="rId6"/>
    <p:sldId id="271" r:id="rId7"/>
    <p:sldId id="274" r:id="rId8"/>
    <p:sldId id="265" r:id="rId9"/>
    <p:sldId id="264" r:id="rId10"/>
    <p:sldId id="266" r:id="rId11"/>
    <p:sldId id="267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5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4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0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2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79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8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4D50-08C0-40B2-A1B0-A8B57AA70C13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1EB5-7D90-4359-9F71-D8AC9033D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4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Decathlon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Data Presentation by Senior Data </a:t>
            </a:r>
            <a:r>
              <a:rPr lang="en-US" dirty="0" smtClean="0"/>
              <a:t>Analyst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49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"/>
            <a:ext cx="11723298" cy="61180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124" y="6365746"/>
            <a:ext cx="1096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*Simple time series plot of quantity sold with no pre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69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4230" cy="6029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057" y="6029864"/>
            <a:ext cx="1184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of Quantity after basic </a:t>
            </a:r>
            <a:r>
              <a:rPr lang="en-US" dirty="0" smtClean="0"/>
              <a:t>cleaning: Exclude NA | Exclude </a:t>
            </a:r>
            <a:r>
              <a:rPr lang="en-US" dirty="0"/>
              <a:t>Returns </a:t>
            </a:r>
            <a:r>
              <a:rPr lang="en-US" dirty="0" smtClean="0"/>
              <a:t>| </a:t>
            </a:r>
            <a:r>
              <a:rPr lang="en-US" dirty="0"/>
              <a:t>Include only </a:t>
            </a:r>
            <a:r>
              <a:rPr lang="en-US" dirty="0" smtClean="0"/>
              <a:t>UK | Include </a:t>
            </a:r>
            <a:r>
              <a:rPr lang="en-US" dirty="0"/>
              <a:t>only Christmas </a:t>
            </a:r>
            <a:r>
              <a:rPr lang="en-US" dirty="0" smtClean="0"/>
              <a:t>items |Exclude </a:t>
            </a:r>
            <a:r>
              <a:rPr lang="en-US" dirty="0"/>
              <a:t>customers whose total expenses outside </a:t>
            </a:r>
            <a:r>
              <a:rPr lang="en-US" dirty="0" smtClean="0"/>
              <a:t>1.5*IQR | Aggregate </a:t>
            </a:r>
            <a:r>
              <a:rPr lang="en-US" dirty="0"/>
              <a:t>quantity by </a:t>
            </a:r>
            <a:r>
              <a:rPr lang="en-US" dirty="0" smtClean="0"/>
              <a:t>day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19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62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189" y="6362700"/>
            <a:ext cx="969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Forecast of Christmas Items Quantity Demanded in UK during Holiday Season using Prophet package.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9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Analysis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Require Additional Holiday seasons to validate forecast</a:t>
            </a:r>
          </a:p>
          <a:p>
            <a:r>
              <a:rPr lang="en-IN" dirty="0" smtClean="0"/>
              <a:t>Require Product descriptions and Categories for greater granularity in “Christmas Item Selection” instead of text mining on </a:t>
            </a:r>
            <a:r>
              <a:rPr lang="en-IN" dirty="0" err="1" smtClean="0"/>
              <a:t>Lights|Tree|Christmas|Ornament|Decoration</a:t>
            </a:r>
            <a:endParaRPr lang="en-IN" dirty="0" smtClean="0"/>
          </a:p>
          <a:p>
            <a:r>
              <a:rPr lang="en-IN" dirty="0" smtClean="0"/>
              <a:t>More clustered regions for simpler analysis </a:t>
            </a:r>
            <a:r>
              <a:rPr lang="en-IN" dirty="0" err="1" smtClean="0"/>
              <a:t>eg</a:t>
            </a:r>
            <a:r>
              <a:rPr lang="en-IN" dirty="0" smtClean="0"/>
              <a:t>. All EU or all SEA instead of scattered regions.</a:t>
            </a:r>
          </a:p>
          <a:p>
            <a:r>
              <a:rPr lang="en-IN" dirty="0" smtClean="0"/>
              <a:t>More variables for each outlet </a:t>
            </a:r>
            <a:r>
              <a:rPr lang="en-IN" dirty="0" err="1" smtClean="0"/>
              <a:t>eg</a:t>
            </a:r>
            <a:r>
              <a:rPr lang="en-IN" dirty="0" smtClean="0"/>
              <a:t>. number of staff, working hours, number of close competitors</a:t>
            </a:r>
          </a:p>
          <a:p>
            <a:r>
              <a:rPr lang="en-IN" dirty="0"/>
              <a:t>Should add GDP </a:t>
            </a:r>
            <a:r>
              <a:rPr lang="en-IN" dirty="0" err="1"/>
              <a:t>percapita</a:t>
            </a:r>
            <a:r>
              <a:rPr lang="en-IN" dirty="0"/>
              <a:t> for sensible comparison of profitability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Additional time and validation to beautify graphics and formulate </a:t>
            </a:r>
            <a:r>
              <a:rPr lang="en-IN" smtClean="0"/>
              <a:t>crisp points.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607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Overview</a:t>
            </a:r>
            <a:endParaRPr lang="en-IN" dirty="0"/>
          </a:p>
          <a:p>
            <a:r>
              <a:rPr lang="en-IN" dirty="0"/>
              <a:t>Cross Regional Metrics</a:t>
            </a:r>
          </a:p>
          <a:p>
            <a:r>
              <a:rPr lang="en-IN" dirty="0"/>
              <a:t>Temporal </a:t>
            </a:r>
            <a:r>
              <a:rPr lang="en-IN" dirty="0" smtClean="0"/>
              <a:t>Factors</a:t>
            </a:r>
          </a:p>
          <a:p>
            <a:r>
              <a:rPr lang="en-IN" dirty="0" smtClean="0"/>
              <a:t>Relationships</a:t>
            </a:r>
          </a:p>
          <a:p>
            <a:r>
              <a:rPr lang="en-IN" dirty="0" smtClean="0"/>
              <a:t>Forecast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52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new metrics can be deduced?</a:t>
            </a:r>
          </a:p>
          <a:p>
            <a:r>
              <a:rPr lang="en-IN" dirty="0" smtClean="0"/>
              <a:t>Does more product types and working hours affect bottom line?</a:t>
            </a:r>
          </a:p>
          <a:p>
            <a:r>
              <a:rPr lang="en-IN" dirty="0" smtClean="0"/>
              <a:t>Which regions are most affected by Christmas?</a:t>
            </a:r>
          </a:p>
          <a:p>
            <a:r>
              <a:rPr lang="en-IN" dirty="0" smtClean="0"/>
              <a:t>How much is the expected demand for Christmas Products for next year?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15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Objective</a:t>
            </a:r>
            <a:r>
              <a:rPr lang="en-US" dirty="0"/>
              <a:t>: Data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Business Unit: Decathlon International </a:t>
            </a:r>
            <a:endParaRPr lang="en-US" dirty="0" smtClean="0"/>
          </a:p>
          <a:p>
            <a:r>
              <a:rPr lang="en-US" dirty="0" smtClean="0"/>
              <a:t>Domain: Retail Sales</a:t>
            </a:r>
          </a:p>
          <a:p>
            <a:r>
              <a:rPr lang="en-US" dirty="0" smtClean="0"/>
              <a:t>Location: International</a:t>
            </a:r>
          </a:p>
          <a:p>
            <a:r>
              <a:rPr lang="en-US" dirty="0" smtClean="0"/>
              <a:t>Time: </a:t>
            </a:r>
            <a:r>
              <a:rPr lang="en-US" dirty="0" smtClean="0"/>
              <a:t>2009 to 2010</a:t>
            </a:r>
          </a:p>
          <a:p>
            <a:r>
              <a:rPr lang="en-US" dirty="0" smtClean="0"/>
              <a:t>Dimensions: 100k by 5 </a:t>
            </a:r>
          </a:p>
          <a:p>
            <a:r>
              <a:rPr lang="en-US" dirty="0" smtClean="0"/>
              <a:t>Types: Text and Numeric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20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for Analysis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840300"/>
              </p:ext>
            </p:extLst>
          </p:nvPr>
        </p:nvGraphicFramePr>
        <p:xfrm>
          <a:off x="838200" y="1299414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Working_Days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Quantity_Sold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Quantity_Returned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No.Customers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UniqueProducts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NonHoliday_revenue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Holiday_revenue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Holidayrevenueshare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104398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8111.07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120303.08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46825.99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38.92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4184.32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13755.46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9422.14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68.50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Bahrain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439.49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2338.05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35312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14766.88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41026.66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22547.83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54.96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3666.38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33.18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Channel Islands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9056.8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29963.56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11490.05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895294"/>
            <a:ext cx="9213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Index:</a:t>
            </a:r>
          </a:p>
          <a:p>
            <a:r>
              <a:rPr lang="en-US" dirty="0" err="1" smtClean="0"/>
              <a:t>Working_Days</a:t>
            </a:r>
            <a:r>
              <a:rPr lang="en-US" dirty="0" smtClean="0"/>
              <a:t>: Number of missing days from data</a:t>
            </a:r>
          </a:p>
          <a:p>
            <a:r>
              <a:rPr lang="en-US" dirty="0" err="1" smtClean="0"/>
              <a:t>Quantity_Returned</a:t>
            </a:r>
            <a:r>
              <a:rPr lang="en-US" dirty="0" smtClean="0"/>
              <a:t>: sum of all negative Quantities</a:t>
            </a:r>
          </a:p>
          <a:p>
            <a:r>
              <a:rPr lang="en-US" dirty="0" err="1" smtClean="0"/>
              <a:t>Returnrate</a:t>
            </a:r>
            <a:r>
              <a:rPr lang="en-US" dirty="0" smtClean="0"/>
              <a:t>: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Ratio</a:t>
            </a:r>
            <a:r>
              <a:rPr lang="en-US" dirty="0" smtClean="0"/>
              <a:t> of goods sold and returned</a:t>
            </a:r>
          </a:p>
          <a:p>
            <a:r>
              <a:rPr lang="en-US" dirty="0" smtClean="0"/>
              <a:t>Profit: Price x Quantity less Return</a:t>
            </a:r>
          </a:p>
          <a:p>
            <a:r>
              <a:rPr lang="en-US" dirty="0" err="1" smtClean="0"/>
              <a:t>No.Customers</a:t>
            </a:r>
            <a:r>
              <a:rPr lang="en-US" dirty="0" smtClean="0"/>
              <a:t>: Number of unique </a:t>
            </a:r>
            <a:r>
              <a:rPr lang="en-US" dirty="0" err="1" smtClean="0"/>
              <a:t>customerID</a:t>
            </a:r>
            <a:endParaRPr lang="en-US" dirty="0" smtClean="0"/>
          </a:p>
          <a:p>
            <a:r>
              <a:rPr lang="en-US" dirty="0" err="1" smtClean="0"/>
              <a:t>UniqueProducts</a:t>
            </a:r>
            <a:r>
              <a:rPr lang="en-US" dirty="0" smtClean="0"/>
              <a:t>: </a:t>
            </a:r>
            <a:r>
              <a:rPr lang="en-US" dirty="0"/>
              <a:t>Number of unique </a:t>
            </a:r>
            <a:r>
              <a:rPr lang="en-US" dirty="0" err="1" smtClean="0"/>
              <a:t>Stockcode</a:t>
            </a:r>
            <a:endParaRPr lang="en-US" dirty="0" smtClean="0"/>
          </a:p>
          <a:p>
            <a:r>
              <a:rPr lang="en-US" dirty="0" err="1" smtClean="0"/>
              <a:t>NonHoliday_revenue</a:t>
            </a:r>
            <a:r>
              <a:rPr lang="en-US" dirty="0" smtClean="0"/>
              <a:t>: January to October </a:t>
            </a:r>
          </a:p>
          <a:p>
            <a:r>
              <a:rPr lang="en-US" dirty="0" err="1" smtClean="0"/>
              <a:t>Holiday_revenue</a:t>
            </a:r>
            <a:r>
              <a:rPr lang="en-US" dirty="0"/>
              <a:t>: </a:t>
            </a:r>
            <a:r>
              <a:rPr lang="en-US" dirty="0" smtClean="0"/>
              <a:t>October to December</a:t>
            </a:r>
          </a:p>
          <a:p>
            <a:r>
              <a:rPr lang="en-IN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Holidayrevenueshare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Ratio of </a:t>
            </a:r>
            <a:r>
              <a:rPr lang="en-US" dirty="0" err="1"/>
              <a:t>Holiday_revenue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NonHoliday_revenue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7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92000" cy="6362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5351" y="60385"/>
            <a:ext cx="528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Regional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1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44" y="145735"/>
            <a:ext cx="11859883" cy="6565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Relationship between </a:t>
            </a:r>
            <a:r>
              <a:rPr lang="en-US" dirty="0" smtClean="0"/>
              <a:t>Working </a:t>
            </a:r>
            <a:r>
              <a:rPr lang="en-US" dirty="0"/>
              <a:t>days and </a:t>
            </a:r>
            <a:r>
              <a:rPr lang="en-US" dirty="0" smtClean="0"/>
              <a:t>Profit: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indicates that, on average, for each additional unit increase in </a:t>
            </a:r>
            <a:r>
              <a:rPr lang="en-US" dirty="0" smtClean="0"/>
              <a:t>Working days, </a:t>
            </a:r>
            <a:r>
              <a:rPr lang="en-US" dirty="0"/>
              <a:t>the </a:t>
            </a:r>
            <a:r>
              <a:rPr lang="en-US" dirty="0" smtClean="0"/>
              <a:t>Profit </a:t>
            </a:r>
            <a:r>
              <a:rPr lang="en-US" dirty="0"/>
              <a:t>is expected to increase by 3347 units.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Relationship between </a:t>
            </a:r>
            <a:r>
              <a:rPr lang="en-US" dirty="0" smtClean="0"/>
              <a:t>Number of Products </a:t>
            </a:r>
            <a:r>
              <a:rPr lang="en-US" dirty="0"/>
              <a:t>and </a:t>
            </a:r>
            <a:r>
              <a:rPr lang="en-US" dirty="0" smtClean="0"/>
              <a:t>Number of Customers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indicates that, on average, for each additional unit increase in the number of customers, the </a:t>
            </a:r>
            <a:r>
              <a:rPr lang="en-US" dirty="0" smtClean="0"/>
              <a:t>demand/number </a:t>
            </a:r>
            <a:r>
              <a:rPr lang="en-US" dirty="0"/>
              <a:t>of unique products is expected to increase by 181.4 units.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69" y="682385"/>
            <a:ext cx="4762500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9" y="3715918"/>
            <a:ext cx="51149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3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06"/>
            <a:ext cx="12192000" cy="6362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2355" y="6443933"/>
            <a:ext cx="786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UK outlets gain 65% of their annual revenue during the holiday season Oct to Dec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4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dec</Template>
  <TotalTime>725</TotalTime>
  <Words>484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Decathlon </vt:lpstr>
      <vt:lpstr>Contents</vt:lpstr>
      <vt:lpstr>Key Questions</vt:lpstr>
      <vt:lpstr>Data Overview </vt:lpstr>
      <vt:lpstr>Table for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Analysis Requirements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Decathlon</dc:title>
  <dc:creator>Microsoft account</dc:creator>
  <cp:lastModifiedBy>Microsoft account</cp:lastModifiedBy>
  <cp:revision>31</cp:revision>
  <dcterms:created xsi:type="dcterms:W3CDTF">2024-04-21T00:31:48Z</dcterms:created>
  <dcterms:modified xsi:type="dcterms:W3CDTF">2024-04-24T10:51:58Z</dcterms:modified>
</cp:coreProperties>
</file>