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3"/>
    <p:sldId id="256" r:id="rId4"/>
    <p:sldId id="261" r:id="rId5"/>
    <p:sldId id="262" r:id="rId6"/>
    <p:sldId id="265" r:id="rId7"/>
    <p:sldId id="266" r:id="rId8"/>
    <p:sldId id="268" r:id="rId9"/>
    <p:sldId id="267" r:id="rId10"/>
    <p:sldId id="272" r:id="rId11"/>
    <p:sldId id="260" r:id="rId12"/>
    <p:sldId id="273" r:id="rId13"/>
    <p:sldId id="274" r:id="rId1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8" d="100"/>
          <a:sy n="108" d="100"/>
        </p:scale>
        <p:origin x="-1704"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A3B26C-39BD-4898-83FF-06DE85D91E2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79D4B8F-014B-4973-926C-3048B2E489BD}"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A3B26C-39BD-4898-83FF-06DE85D91E2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79D4B8F-014B-4973-926C-3048B2E489BD}"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A3B26C-39BD-4898-83FF-06DE85D91E2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79D4B8F-014B-4973-926C-3048B2E489BD}"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A3B26C-39BD-4898-83FF-06DE85D91E2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79D4B8F-014B-4973-926C-3048B2E489BD}"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A3B26C-39BD-4898-83FF-06DE85D91E2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79D4B8F-014B-4973-926C-3048B2E489BD}"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A3B26C-39BD-4898-83FF-06DE85D91E2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79D4B8F-014B-4973-926C-3048B2E489BD}"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A3B26C-39BD-4898-83FF-06DE85D91E26}"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79D4B8F-014B-4973-926C-3048B2E489BD}"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A3B26C-39BD-4898-83FF-06DE85D91E2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79D4B8F-014B-4973-926C-3048B2E489BD}"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A3B26C-39BD-4898-83FF-06DE85D91E26}"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79D4B8F-014B-4973-926C-3048B2E489BD}"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A3B26C-39BD-4898-83FF-06DE85D91E2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79D4B8F-014B-4973-926C-3048B2E489BD}"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A3B26C-39BD-4898-83FF-06DE85D91E2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79D4B8F-014B-4973-926C-3048B2E489BD}"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A3B26C-39BD-4898-83FF-06DE85D91E26}" type="datetimeFigureOut">
              <a:rPr lang="zh-CN" altLang="en-US" smtClean="0"/>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9D4B8F-014B-4973-926C-3048B2E489BD}"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1.xml"/><Relationship Id="rId2" Type="http://schemas.openxmlformats.org/officeDocument/2006/relationships/image" Target="../media/image1.wmf"/><Relationship Id="rId1"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1.xml"/><Relationship Id="rId2" Type="http://schemas.openxmlformats.org/officeDocument/2006/relationships/image" Target="../media/image2.wmf"/><Relationship Id="rId1" Type="http://schemas.openxmlformats.org/officeDocument/2006/relationships/oleObject" Target="../embeddings/oleObject2.bin"/></Relationships>
</file>

<file path=ppt/slides/_rels/slide11.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1.xml"/><Relationship Id="rId2" Type="http://schemas.openxmlformats.org/officeDocument/2006/relationships/image" Target="../media/image3.wmf"/><Relationship Id="rId1" Type="http://schemas.openxmlformats.org/officeDocument/2006/relationships/oleObject" Target="../embeddings/oleObject3.bin"/></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611505" y="765175"/>
            <a:ext cx="7920990" cy="4435475"/>
          </a:xfrm>
        </p:spPr>
        <p:txBody>
          <a:bodyPr>
            <a:normAutofit lnSpcReduction="20000"/>
          </a:bodyPr>
          <a:lstStyle/>
          <a:p>
            <a:pPr algn="l"/>
            <a:r>
              <a:rPr lang="zh-CN" altLang="en-US" sz="2000" dirty="0" smtClean="0">
                <a:solidFill>
                  <a:schemeClr val="tx1">
                    <a:lumMod val="95000"/>
                    <a:lumOff val="5000"/>
                  </a:schemeClr>
                </a:solidFill>
                <a:latin typeface="+mj-ea"/>
                <a:ea typeface="+mj-ea"/>
              </a:rPr>
              <a:t>    </a:t>
            </a:r>
            <a:r>
              <a:rPr lang="zh-CN" altLang="en-US" sz="1500" dirty="0" smtClean="0">
                <a:solidFill>
                  <a:schemeClr val="tx1">
                    <a:lumMod val="95000"/>
                    <a:lumOff val="5000"/>
                  </a:schemeClr>
                </a:solidFill>
                <a:latin typeface="+mj-ea"/>
                <a:ea typeface="+mj-ea"/>
              </a:rPr>
              <a:t>为了</a:t>
            </a:r>
            <a:r>
              <a:rPr lang="zh-CN" altLang="en-US" sz="1500" dirty="0">
                <a:solidFill>
                  <a:schemeClr val="tx1">
                    <a:lumMod val="95000"/>
                    <a:lumOff val="5000"/>
                  </a:schemeClr>
                </a:solidFill>
                <a:latin typeface="+mj-ea"/>
                <a:ea typeface="+mj-ea"/>
              </a:rPr>
              <a:t>解决大型网站面临的高并发访问、海量数据处理、高可靠</a:t>
            </a:r>
            <a:r>
              <a:rPr lang="zh-CN" altLang="en-US" sz="1500" dirty="0" smtClean="0">
                <a:solidFill>
                  <a:schemeClr val="tx1">
                    <a:lumMod val="95000"/>
                    <a:lumOff val="5000"/>
                  </a:schemeClr>
                </a:solidFill>
                <a:latin typeface="+mj-ea"/>
                <a:ea typeface="+mj-ea"/>
              </a:rPr>
              <a:t>运行等一系列</a:t>
            </a:r>
            <a:r>
              <a:rPr lang="zh-CN" altLang="en-US" sz="1500" dirty="0">
                <a:solidFill>
                  <a:schemeClr val="tx1">
                    <a:lumMod val="95000"/>
                    <a:lumOff val="5000"/>
                  </a:schemeClr>
                </a:solidFill>
                <a:latin typeface="+mj-ea"/>
                <a:ea typeface="+mj-ea"/>
              </a:rPr>
              <a:t>问题与挑战，</a:t>
            </a:r>
            <a:r>
              <a:rPr lang="zh-CN" altLang="en-US" sz="1500" dirty="0" smtClean="0">
                <a:solidFill>
                  <a:schemeClr val="tx1">
                    <a:lumMod val="95000"/>
                    <a:lumOff val="5000"/>
                  </a:schemeClr>
                </a:solidFill>
                <a:latin typeface="+mj-ea"/>
                <a:ea typeface="+mj-ea"/>
              </a:rPr>
              <a:t>大型</a:t>
            </a:r>
            <a:r>
              <a:rPr lang="zh-CN" altLang="en-US" sz="1500" dirty="0">
                <a:solidFill>
                  <a:schemeClr val="tx1">
                    <a:lumMod val="95000"/>
                    <a:lumOff val="5000"/>
                  </a:schemeClr>
                </a:solidFill>
                <a:latin typeface="+mj-ea"/>
                <a:ea typeface="+mj-ea"/>
              </a:rPr>
              <a:t>互联网公司在实践中提出了许多解决方案，以实现网站高性能、高可用、易伸缩、可扩展、</a:t>
            </a:r>
            <a:r>
              <a:rPr lang="zh-CN" altLang="en-US" sz="1500" dirty="0" smtClean="0">
                <a:solidFill>
                  <a:schemeClr val="tx1">
                    <a:lumMod val="95000"/>
                    <a:lumOff val="5000"/>
                  </a:schemeClr>
                </a:solidFill>
                <a:latin typeface="+mj-ea"/>
                <a:ea typeface="+mj-ea"/>
              </a:rPr>
              <a:t>安全</a:t>
            </a:r>
            <a:r>
              <a:rPr lang="zh-CN" altLang="en-US" sz="1500" dirty="0">
                <a:solidFill>
                  <a:schemeClr val="tx1">
                    <a:lumMod val="95000"/>
                    <a:lumOff val="5000"/>
                  </a:schemeClr>
                </a:solidFill>
                <a:latin typeface="+mj-ea"/>
                <a:ea typeface="+mj-ea"/>
              </a:rPr>
              <a:t>等各种技术架构目标</a:t>
            </a:r>
            <a:r>
              <a:rPr lang="zh-CN" altLang="en-US" sz="1500" dirty="0" smtClean="0">
                <a:solidFill>
                  <a:schemeClr val="tx1">
                    <a:lumMod val="95000"/>
                    <a:lumOff val="5000"/>
                  </a:schemeClr>
                </a:solidFill>
                <a:latin typeface="+mj-ea"/>
                <a:ea typeface="+mj-ea"/>
              </a:rPr>
              <a:t>。主要从以下方面进行考虑</a:t>
            </a:r>
            <a:endParaRPr lang="en-US" altLang="zh-CN" sz="1500" dirty="0" smtClean="0">
              <a:solidFill>
                <a:schemeClr val="tx1">
                  <a:lumMod val="95000"/>
                  <a:lumOff val="5000"/>
                </a:schemeClr>
              </a:solidFill>
              <a:latin typeface="+mj-ea"/>
              <a:ea typeface="+mj-ea"/>
            </a:endParaRPr>
          </a:p>
          <a:p>
            <a:pPr algn="l"/>
            <a:r>
              <a:rPr lang="en-US" altLang="zh-CN" sz="1500" b="1" dirty="0" smtClean="0">
                <a:solidFill>
                  <a:schemeClr val="tx1">
                    <a:lumMod val="95000"/>
                    <a:lumOff val="5000"/>
                  </a:schemeClr>
                </a:solidFill>
                <a:latin typeface="+mj-ea"/>
                <a:ea typeface="+mj-ea"/>
              </a:rPr>
              <a:t>1</a:t>
            </a:r>
            <a:r>
              <a:rPr lang="zh-CN" altLang="en-US" sz="1500" b="1" dirty="0" smtClean="0">
                <a:solidFill>
                  <a:schemeClr val="tx1">
                    <a:lumMod val="95000"/>
                    <a:lumOff val="5000"/>
                  </a:schemeClr>
                </a:solidFill>
                <a:latin typeface="+mj-ea"/>
                <a:ea typeface="+mj-ea"/>
              </a:rPr>
              <a:t> 分层</a:t>
            </a:r>
            <a:endParaRPr lang="zh-CN" altLang="en-US" sz="1500" b="1" dirty="0" smtClean="0">
              <a:solidFill>
                <a:schemeClr val="tx1">
                  <a:lumMod val="95000"/>
                  <a:lumOff val="5000"/>
                </a:schemeClr>
              </a:solidFill>
              <a:latin typeface="+mj-ea"/>
              <a:ea typeface="+mj-ea"/>
            </a:endParaRPr>
          </a:p>
          <a:p>
            <a:pPr algn="l"/>
            <a:r>
              <a:rPr lang="zh-CN" altLang="en-US" sz="1500" dirty="0" smtClean="0">
                <a:solidFill>
                  <a:schemeClr val="tx1">
                    <a:lumMod val="95000"/>
                    <a:lumOff val="5000"/>
                  </a:schemeClr>
                </a:solidFill>
                <a:latin typeface="+mj-ea"/>
                <a:ea typeface="+mj-ea"/>
              </a:rPr>
              <a:t>    分层是企业应用系统中最常见的一种架构模式，将系统在横向维度上切分成几个部分，每个部分负责一部分相对比较单一的职责，然后通过上层对下层的依赖和调用组成一个完整的系统。                                                  </a:t>
            </a:r>
            <a:endParaRPr lang="zh-CN" altLang="en-US" sz="1500" dirty="0" smtClean="0">
              <a:solidFill>
                <a:schemeClr val="tx1">
                  <a:lumMod val="95000"/>
                  <a:lumOff val="5000"/>
                </a:schemeClr>
              </a:solidFill>
              <a:latin typeface="+mj-ea"/>
              <a:ea typeface="+mj-ea"/>
            </a:endParaRPr>
          </a:p>
          <a:p>
            <a:pPr algn="l"/>
            <a:r>
              <a:rPr lang="zh-CN" altLang="en-US" sz="1500" dirty="0" smtClean="0">
                <a:solidFill>
                  <a:schemeClr val="tx1">
                    <a:lumMod val="95000"/>
                    <a:lumOff val="5000"/>
                  </a:schemeClr>
                </a:solidFill>
                <a:latin typeface="+mj-ea"/>
                <a:ea typeface="+mj-ea"/>
              </a:rPr>
              <a:t>   分层结构在计算机世界中无处不在，网络的</a:t>
            </a:r>
            <a:r>
              <a:rPr lang="en-US" altLang="zh-CN" sz="1500" dirty="0" smtClean="0">
                <a:solidFill>
                  <a:schemeClr val="tx1">
                    <a:lumMod val="95000"/>
                    <a:lumOff val="5000"/>
                  </a:schemeClr>
                </a:solidFill>
                <a:latin typeface="+mj-ea"/>
                <a:ea typeface="+mj-ea"/>
              </a:rPr>
              <a:t>7 </a:t>
            </a:r>
            <a:r>
              <a:rPr lang="zh-CN" altLang="en-US" sz="1500" dirty="0" smtClean="0">
                <a:solidFill>
                  <a:schemeClr val="tx1">
                    <a:lumMod val="95000"/>
                    <a:lumOff val="5000"/>
                  </a:schemeClr>
                </a:solidFill>
                <a:latin typeface="+mj-ea"/>
                <a:ea typeface="+mj-ea"/>
              </a:rPr>
              <a:t>层通信协议是一种分层结构；计算机硬件、操作系统、应用软件也可以看作是一种分层结构。在大型网站架构中也采用分层结构，将网站软件系统分为应用层、服务层、数据层，如下所示。</a:t>
            </a:r>
            <a:endParaRPr lang="zh-CN" altLang="en-US" sz="1500" dirty="0" smtClean="0">
              <a:solidFill>
                <a:schemeClr val="tx1">
                  <a:lumMod val="95000"/>
                  <a:lumOff val="5000"/>
                </a:schemeClr>
              </a:solidFill>
              <a:latin typeface="+mj-ea"/>
              <a:ea typeface="+mj-ea"/>
            </a:endParaRPr>
          </a:p>
          <a:p>
            <a:pPr algn="l"/>
            <a:r>
              <a:rPr lang="zh-CN" altLang="en-US" sz="1500" b="1" i="1" dirty="0" smtClean="0">
                <a:solidFill>
                  <a:schemeClr val="tx1">
                    <a:lumMod val="95000"/>
                    <a:lumOff val="5000"/>
                  </a:schemeClr>
                </a:solidFill>
                <a:latin typeface="+mj-ea"/>
                <a:ea typeface="+mj-ea"/>
                <a:sym typeface="+mn-ea"/>
              </a:rPr>
              <a:t>应用层</a:t>
            </a:r>
            <a:r>
              <a:rPr lang="en-US" altLang="zh-CN" sz="1500" b="1" i="1" dirty="0" smtClean="0">
                <a:solidFill>
                  <a:schemeClr val="tx1">
                    <a:lumMod val="95000"/>
                    <a:lumOff val="5000"/>
                  </a:schemeClr>
                </a:solidFill>
                <a:latin typeface="+mj-ea"/>
                <a:ea typeface="+mj-ea"/>
                <a:sym typeface="+mn-ea"/>
              </a:rPr>
              <a:t>:</a:t>
            </a:r>
            <a:r>
              <a:rPr lang="zh-CN" altLang="en-US" sz="1500" dirty="0" smtClean="0">
                <a:solidFill>
                  <a:schemeClr val="tx1">
                    <a:lumMod val="95000"/>
                    <a:lumOff val="5000"/>
                  </a:schemeClr>
                </a:solidFill>
                <a:latin typeface="+mj-ea"/>
                <a:ea typeface="+mj-ea"/>
                <a:sym typeface="+mn-ea"/>
              </a:rPr>
              <a:t> </a:t>
            </a:r>
            <a:r>
              <a:rPr lang="zh-CN" altLang="en-US" sz="1500" dirty="0">
                <a:solidFill>
                  <a:schemeClr val="tx1">
                    <a:lumMod val="95000"/>
                    <a:lumOff val="5000"/>
                  </a:schemeClr>
                </a:solidFill>
                <a:latin typeface="+mj-ea"/>
                <a:ea typeface="+mj-ea"/>
                <a:sym typeface="+mn-ea"/>
              </a:rPr>
              <a:t>负责具体业务和视图展示，如网站首页及搜索输入和结果</a:t>
            </a:r>
            <a:r>
              <a:rPr lang="zh-CN" altLang="en-US" sz="1500" dirty="0" smtClean="0">
                <a:solidFill>
                  <a:schemeClr val="tx1">
                    <a:lumMod val="95000"/>
                    <a:lumOff val="5000"/>
                  </a:schemeClr>
                </a:solidFill>
                <a:latin typeface="+mj-ea"/>
                <a:ea typeface="+mj-ea"/>
                <a:sym typeface="+mn-ea"/>
              </a:rPr>
              <a:t>展示</a:t>
            </a:r>
            <a:endParaRPr lang="en-US" altLang="zh-CN" sz="1500" dirty="0" smtClean="0">
              <a:solidFill>
                <a:schemeClr val="tx1">
                  <a:lumMod val="95000"/>
                  <a:lumOff val="5000"/>
                </a:schemeClr>
              </a:solidFill>
              <a:latin typeface="+mj-ea"/>
              <a:ea typeface="+mj-ea"/>
            </a:endParaRPr>
          </a:p>
          <a:p>
            <a:pPr algn="l"/>
            <a:r>
              <a:rPr lang="zh-CN" altLang="en-US" sz="1500" b="1" i="1" dirty="0">
                <a:solidFill>
                  <a:schemeClr val="tx1">
                    <a:lumMod val="95000"/>
                    <a:lumOff val="5000"/>
                  </a:schemeClr>
                </a:solidFill>
                <a:latin typeface="+mj-ea"/>
                <a:ea typeface="+mj-ea"/>
                <a:sym typeface="+mn-ea"/>
              </a:rPr>
              <a:t>服务</a:t>
            </a:r>
            <a:r>
              <a:rPr lang="zh-CN" altLang="en-US" sz="1500" b="1" i="1" dirty="0" smtClean="0">
                <a:solidFill>
                  <a:schemeClr val="tx1">
                    <a:lumMod val="95000"/>
                    <a:lumOff val="5000"/>
                  </a:schemeClr>
                </a:solidFill>
                <a:latin typeface="+mj-ea"/>
                <a:ea typeface="+mj-ea"/>
                <a:sym typeface="+mn-ea"/>
              </a:rPr>
              <a:t>层</a:t>
            </a:r>
            <a:r>
              <a:rPr lang="en-US" altLang="zh-CN" sz="1500" b="1" i="1" dirty="0" smtClean="0">
                <a:solidFill>
                  <a:schemeClr val="tx1">
                    <a:lumMod val="95000"/>
                    <a:lumOff val="5000"/>
                  </a:schemeClr>
                </a:solidFill>
                <a:latin typeface="+mj-ea"/>
                <a:ea typeface="+mj-ea"/>
                <a:sym typeface="+mn-ea"/>
              </a:rPr>
              <a:t>:</a:t>
            </a:r>
            <a:r>
              <a:rPr lang="zh-CN" altLang="en-US" sz="1500" b="1" i="1" dirty="0" smtClean="0">
                <a:solidFill>
                  <a:schemeClr val="tx1">
                    <a:lumMod val="95000"/>
                    <a:lumOff val="5000"/>
                  </a:schemeClr>
                </a:solidFill>
                <a:latin typeface="+mj-ea"/>
                <a:ea typeface="+mj-ea"/>
                <a:sym typeface="+mn-ea"/>
              </a:rPr>
              <a:t> </a:t>
            </a:r>
            <a:r>
              <a:rPr lang="zh-CN" altLang="en-US" sz="1500" dirty="0" smtClean="0">
                <a:solidFill>
                  <a:schemeClr val="tx1">
                    <a:lumMod val="95000"/>
                    <a:lumOff val="5000"/>
                  </a:schemeClr>
                </a:solidFill>
                <a:latin typeface="+mj-ea"/>
                <a:ea typeface="+mj-ea"/>
                <a:sym typeface="+mn-ea"/>
              </a:rPr>
              <a:t>为</a:t>
            </a:r>
            <a:r>
              <a:rPr lang="zh-CN" altLang="en-US" sz="1500" dirty="0">
                <a:solidFill>
                  <a:schemeClr val="tx1">
                    <a:lumMod val="95000"/>
                    <a:lumOff val="5000"/>
                  </a:schemeClr>
                </a:solidFill>
                <a:latin typeface="+mj-ea"/>
                <a:ea typeface="+mj-ea"/>
                <a:sym typeface="+mn-ea"/>
              </a:rPr>
              <a:t>应用层提供服务支持，如用户管理服务，购物车服务等</a:t>
            </a:r>
            <a:endParaRPr lang="zh-CN" altLang="en-US" sz="1500" dirty="0">
              <a:solidFill>
                <a:schemeClr val="tx1">
                  <a:lumMod val="95000"/>
                  <a:lumOff val="5000"/>
                </a:schemeClr>
              </a:solidFill>
              <a:latin typeface="+mj-ea"/>
              <a:ea typeface="+mj-ea"/>
            </a:endParaRPr>
          </a:p>
          <a:p>
            <a:pPr algn="l"/>
            <a:r>
              <a:rPr lang="zh-CN" altLang="en-US" sz="1500" b="1" i="1" dirty="0" smtClean="0">
                <a:solidFill>
                  <a:schemeClr val="tx1">
                    <a:lumMod val="95000"/>
                    <a:lumOff val="5000"/>
                  </a:schemeClr>
                </a:solidFill>
                <a:latin typeface="+mj-ea"/>
                <a:ea typeface="+mj-ea"/>
                <a:sym typeface="+mn-ea"/>
              </a:rPr>
              <a:t>数据层</a:t>
            </a:r>
            <a:r>
              <a:rPr lang="en-US" altLang="zh-CN" sz="1500" b="1" i="1" dirty="0" smtClean="0">
                <a:solidFill>
                  <a:schemeClr val="tx1">
                    <a:lumMod val="95000"/>
                    <a:lumOff val="5000"/>
                  </a:schemeClr>
                </a:solidFill>
                <a:latin typeface="+mj-ea"/>
                <a:ea typeface="+mj-ea"/>
                <a:sym typeface="+mn-ea"/>
              </a:rPr>
              <a:t>:</a:t>
            </a:r>
            <a:r>
              <a:rPr lang="zh-CN" altLang="en-US" sz="1500" b="1" i="1" dirty="0" smtClean="0">
                <a:solidFill>
                  <a:schemeClr val="tx1">
                    <a:lumMod val="95000"/>
                    <a:lumOff val="5000"/>
                  </a:schemeClr>
                </a:solidFill>
                <a:latin typeface="+mj-ea"/>
                <a:ea typeface="+mj-ea"/>
                <a:sym typeface="+mn-ea"/>
              </a:rPr>
              <a:t> </a:t>
            </a:r>
            <a:r>
              <a:rPr lang="zh-CN" altLang="en-US" sz="1500" dirty="0">
                <a:solidFill>
                  <a:schemeClr val="tx1">
                    <a:lumMod val="95000"/>
                    <a:lumOff val="5000"/>
                  </a:schemeClr>
                </a:solidFill>
                <a:latin typeface="+mj-ea"/>
                <a:ea typeface="+mj-ea"/>
                <a:sym typeface="+mn-ea"/>
              </a:rPr>
              <a:t>提供数据存储访问服务，如数据库、缓存、文件、搜索引擎</a:t>
            </a:r>
            <a:r>
              <a:rPr lang="zh-CN" altLang="en-US" sz="1500" dirty="0" smtClean="0">
                <a:solidFill>
                  <a:schemeClr val="tx1">
                    <a:lumMod val="95000"/>
                    <a:lumOff val="5000"/>
                  </a:schemeClr>
                </a:solidFill>
                <a:latin typeface="+mj-ea"/>
                <a:ea typeface="+mj-ea"/>
                <a:sym typeface="+mn-ea"/>
              </a:rPr>
              <a:t>等</a:t>
            </a:r>
            <a:endParaRPr lang="zh-CN" altLang="en-US" sz="1500" dirty="0" smtClean="0">
              <a:solidFill>
                <a:schemeClr val="tx1">
                  <a:lumMod val="95000"/>
                  <a:lumOff val="5000"/>
                </a:schemeClr>
              </a:solidFill>
              <a:latin typeface="+mj-ea"/>
              <a:ea typeface="+mj-ea"/>
              <a:sym typeface="+mn-ea"/>
            </a:endParaRPr>
          </a:p>
          <a:p>
            <a:pPr algn="l"/>
            <a:r>
              <a:rPr lang="zh-CN" altLang="en-US" sz="1500" dirty="0" smtClean="0">
                <a:solidFill>
                  <a:schemeClr val="tx1">
                    <a:lumMod val="95000"/>
                    <a:lumOff val="5000"/>
                  </a:schemeClr>
                </a:solidFill>
                <a:latin typeface="+mj-ea"/>
                <a:ea typeface="+mj-ea"/>
                <a:sym typeface="+mn-ea"/>
              </a:rPr>
              <a:t>通过分层，可以更好地将一个庞大的软件系统切分成不同的部分，便于分工合作开发和维护；各层之间具有一定的独立性，只要维持调用接口不变，各层可以根据具体问题独立演化发展而不需要其他层必须做出相应调整。但是分层架构也有一些挑战，就是必须合理规划层次边界和接口，在开发过程中，严格遵循分层架构的约束，禁止跨层次的调用（应用层直接调用数据层）及逆向调用（数据层调用服务层，或者服务层调用应用层）。</a:t>
            </a:r>
            <a:endParaRPr lang="en-US" altLang="zh-CN" sz="1500" dirty="0" smtClean="0">
              <a:solidFill>
                <a:schemeClr val="tx1">
                  <a:lumMod val="95000"/>
                  <a:lumOff val="5000"/>
                </a:schemeClr>
              </a:solidFill>
              <a:latin typeface="+mj-ea"/>
              <a:ea typeface="+mj-ea"/>
            </a:endParaRPr>
          </a:p>
          <a:p>
            <a:pPr algn="l"/>
            <a:r>
              <a:rPr lang="zh-CN" altLang="en-US" sz="1500" dirty="0" smtClean="0">
                <a:solidFill>
                  <a:schemeClr val="tx1">
                    <a:lumMod val="95000"/>
                    <a:lumOff val="5000"/>
                  </a:schemeClr>
                </a:solidFill>
                <a:latin typeface="+mj-ea"/>
                <a:ea typeface="+mj-ea"/>
                <a:sym typeface="+mn-ea"/>
              </a:rPr>
              <a:t>    在实践中，大的分层结构内部还可以继续分层，如应用层可以再细分为视图层（美工负责）和业务逻辑层（工程师负责）；服务层也可以细分为数据接口层（适配各种输入和输出的数据格式）和逻辑处理层。</a:t>
            </a:r>
            <a:endParaRPr lang="zh-CN" altLang="en-US" sz="1500" dirty="0" smtClean="0">
              <a:solidFill>
                <a:schemeClr val="tx1">
                  <a:lumMod val="95000"/>
                  <a:lumOff val="5000"/>
                </a:schemeClr>
              </a:solidFill>
              <a:latin typeface="+mj-ea"/>
              <a:ea typeface="+mj-ea"/>
              <a:sym typeface="+mn-ea"/>
            </a:endParaRPr>
          </a:p>
        </p:txBody>
      </p:sp>
      <p:graphicFrame>
        <p:nvGraphicFramePr>
          <p:cNvPr id="2" name="对象 1"/>
          <p:cNvGraphicFramePr/>
          <p:nvPr/>
        </p:nvGraphicFramePr>
        <p:xfrm>
          <a:off x="4571365" y="4941570"/>
          <a:ext cx="3688715" cy="1925320"/>
        </p:xfrm>
        <a:graphic>
          <a:graphicData uri="http://schemas.openxmlformats.org/presentationml/2006/ole">
            <mc:AlternateContent xmlns:mc="http://schemas.openxmlformats.org/markup-compatibility/2006">
              <mc:Choice xmlns:v="urn:schemas-microsoft-com:vml" Requires="v">
                <p:oleObj spid="_x0000_s4" name="" r:id="rId1" imgW="3686175" imgH="2867025" progId="Paint.Picture">
                  <p:embed/>
                </p:oleObj>
              </mc:Choice>
              <mc:Fallback>
                <p:oleObj name="" r:id="rId1" imgW="3686175" imgH="2867025" progId="Paint.Picture">
                  <p:embed/>
                  <p:pic>
                    <p:nvPicPr>
                      <p:cNvPr id="0" name="图片 3"/>
                      <p:cNvPicPr/>
                      <p:nvPr/>
                    </p:nvPicPr>
                    <p:blipFill>
                      <a:blip r:embed="rId2"/>
                    </p:blipFill>
                    <p:spPr>
                      <a:xfrm>
                        <a:off x="4571365" y="4941570"/>
                        <a:ext cx="3688715" cy="1925320"/>
                      </a:xfrm>
                      <a:prstGeom prst="rect">
                        <a:avLst/>
                      </a:prstGeom>
                    </p:spPr>
                  </p:pic>
                </p:oleObj>
              </mc:Fallback>
            </mc:AlternateContent>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611505" y="551180"/>
            <a:ext cx="7920990" cy="5087620"/>
          </a:xfrm>
        </p:spPr>
        <p:txBody>
          <a:bodyPr>
            <a:normAutofit/>
          </a:bodyPr>
          <a:lstStyle/>
          <a:p>
            <a:endParaRPr lang="zh-CN" altLang="en-US" dirty="0"/>
          </a:p>
        </p:txBody>
      </p:sp>
      <p:graphicFrame>
        <p:nvGraphicFramePr>
          <p:cNvPr id="6" name="对象 5"/>
          <p:cNvGraphicFramePr/>
          <p:nvPr/>
        </p:nvGraphicFramePr>
        <p:xfrm>
          <a:off x="611505" y="549275"/>
          <a:ext cx="7454265" cy="5486400"/>
        </p:xfrm>
        <a:graphic>
          <a:graphicData uri="http://schemas.openxmlformats.org/presentationml/2006/ole">
            <mc:AlternateContent xmlns:mc="http://schemas.openxmlformats.org/markup-compatibility/2006">
              <mc:Choice xmlns:v="urn:schemas-microsoft-com:vml" Requires="v">
                <p:oleObj spid="_x0000_s7" name="" r:id="rId1" imgW="7448550" imgH="5086350" progId="Paint.Picture">
                  <p:embed/>
                </p:oleObj>
              </mc:Choice>
              <mc:Fallback>
                <p:oleObj name="" r:id="rId1" imgW="7448550" imgH="5086350" progId="Paint.Picture">
                  <p:embed/>
                  <p:pic>
                    <p:nvPicPr>
                      <p:cNvPr id="0" name="图片 6"/>
                      <p:cNvPicPr/>
                      <p:nvPr/>
                    </p:nvPicPr>
                    <p:blipFill>
                      <a:blip r:embed="rId2"/>
                    </p:blipFill>
                    <p:spPr>
                      <a:xfrm>
                        <a:off x="611505" y="549275"/>
                        <a:ext cx="7454265" cy="5486400"/>
                      </a:xfrm>
                      <a:prstGeom prst="rect">
                        <a:avLst/>
                      </a:prstGeom>
                    </p:spPr>
                  </p:pic>
                </p:oleObj>
              </mc:Fallback>
            </mc:AlternateContent>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611560" y="1196752"/>
            <a:ext cx="7920880" cy="5256584"/>
          </a:xfrm>
        </p:spPr>
        <p:txBody>
          <a:bodyPr>
            <a:normAutofit lnSpcReduction="10000"/>
          </a:bodyPr>
          <a:lstStyle/>
          <a:p>
            <a:pPr algn="l"/>
            <a:r>
              <a:rPr lang="zh-CN" altLang="en-US" sz="1500" smtClean="0">
                <a:solidFill>
                  <a:schemeClr val="tx1">
                    <a:lumMod val="95000"/>
                    <a:lumOff val="5000"/>
                  </a:schemeClr>
                </a:solidFill>
                <a:latin typeface="+mj-ea"/>
                <a:ea typeface="+mj-ea"/>
              </a:rPr>
              <a:t>由于CDN部署在网络运营商的机房，这些运营商又是终端用户的网络服务提供商，因此用户请求路由的第一跳就到达了</a:t>
            </a:r>
            <a:r>
              <a:rPr lang="en-US" altLang="zh-CN" sz="1500" smtClean="0">
                <a:solidFill>
                  <a:schemeClr val="tx1">
                    <a:lumMod val="95000"/>
                    <a:lumOff val="5000"/>
                  </a:schemeClr>
                </a:solidFill>
                <a:latin typeface="+mj-ea"/>
                <a:ea typeface="+mj-ea"/>
              </a:rPr>
              <a:t>CDN</a:t>
            </a:r>
            <a:r>
              <a:rPr lang="zh-CN" altLang="en-US" sz="1500" smtClean="0">
                <a:solidFill>
                  <a:schemeClr val="tx1">
                    <a:lumMod val="95000"/>
                    <a:lumOff val="5000"/>
                  </a:schemeClr>
                </a:solidFill>
                <a:latin typeface="+mj-ea"/>
                <a:ea typeface="+mj-ea"/>
              </a:rPr>
              <a:t>服务器，当</a:t>
            </a:r>
            <a:r>
              <a:rPr lang="en-US" altLang="zh-CN" sz="1500" smtClean="0">
                <a:solidFill>
                  <a:schemeClr val="tx1">
                    <a:lumMod val="95000"/>
                    <a:lumOff val="5000"/>
                  </a:schemeClr>
                </a:solidFill>
                <a:latin typeface="+mj-ea"/>
                <a:ea typeface="+mj-ea"/>
              </a:rPr>
              <a:t>CDN</a:t>
            </a:r>
            <a:r>
              <a:rPr lang="zh-CN" altLang="en-US" sz="1500" smtClean="0">
                <a:solidFill>
                  <a:schemeClr val="tx1">
                    <a:lumMod val="95000"/>
                    <a:lumOff val="5000"/>
                  </a:schemeClr>
                </a:solidFill>
                <a:latin typeface="+mj-ea"/>
                <a:ea typeface="+mj-ea"/>
              </a:rPr>
              <a:t>中存在浏览器请求的资源时，从</a:t>
            </a:r>
            <a:r>
              <a:rPr lang="en-US" altLang="zh-CN" sz="1500" smtClean="0">
                <a:solidFill>
                  <a:schemeClr val="tx1">
                    <a:lumMod val="95000"/>
                    <a:lumOff val="5000"/>
                  </a:schemeClr>
                </a:solidFill>
                <a:latin typeface="+mj-ea"/>
                <a:ea typeface="+mj-ea"/>
              </a:rPr>
              <a:t>CDN</a:t>
            </a:r>
            <a:r>
              <a:rPr lang="zh-CN" altLang="en-US" sz="1500" smtClean="0">
                <a:solidFill>
                  <a:schemeClr val="tx1">
                    <a:lumMod val="95000"/>
                    <a:lumOff val="5000"/>
                  </a:schemeClr>
                </a:solidFill>
                <a:latin typeface="+mj-ea"/>
                <a:ea typeface="+mj-ea"/>
              </a:rPr>
              <a:t>直接返回给浏览器，最短路径返回响应，加快用户访问速度，减少数据中心负载压力。</a:t>
            </a:r>
            <a:r>
              <a:rPr lang="en-US" altLang="zh-CN" sz="1500" smtClean="0">
                <a:solidFill>
                  <a:schemeClr val="tx1">
                    <a:lumMod val="95000"/>
                    <a:lumOff val="5000"/>
                  </a:schemeClr>
                </a:solidFill>
                <a:latin typeface="+mj-ea"/>
                <a:ea typeface="+mj-ea"/>
              </a:rPr>
              <a:t>CDN</a:t>
            </a:r>
            <a:r>
              <a:rPr lang="zh-CN" altLang="en-US" sz="1500" smtClean="0">
                <a:solidFill>
                  <a:schemeClr val="tx1">
                    <a:lumMod val="95000"/>
                    <a:lumOff val="5000"/>
                  </a:schemeClr>
                </a:solidFill>
                <a:latin typeface="+mj-ea"/>
                <a:ea typeface="+mj-ea"/>
              </a:rPr>
              <a:t>能够缓存的一般是静态资源，如图片、文件、</a:t>
            </a:r>
            <a:r>
              <a:rPr lang="en-US" altLang="zh-CN" sz="1500" smtClean="0">
                <a:solidFill>
                  <a:schemeClr val="tx1">
                    <a:lumMod val="95000"/>
                    <a:lumOff val="5000"/>
                  </a:schemeClr>
                </a:solidFill>
                <a:latin typeface="+mj-ea"/>
                <a:ea typeface="+mj-ea"/>
              </a:rPr>
              <a:t>css</a:t>
            </a:r>
            <a:r>
              <a:rPr lang="zh-CN" altLang="en-US" sz="1500" smtClean="0">
                <a:solidFill>
                  <a:schemeClr val="tx1">
                    <a:lumMod val="95000"/>
                    <a:lumOff val="5000"/>
                  </a:schemeClr>
                </a:solidFill>
                <a:latin typeface="+mj-ea"/>
                <a:ea typeface="+mj-ea"/>
              </a:rPr>
              <a:t>、</a:t>
            </a:r>
            <a:r>
              <a:rPr lang="en-US" altLang="zh-CN" sz="1500" smtClean="0">
                <a:solidFill>
                  <a:schemeClr val="tx1">
                    <a:lumMod val="95000"/>
                    <a:lumOff val="5000"/>
                  </a:schemeClr>
                </a:solidFill>
                <a:latin typeface="+mj-ea"/>
                <a:ea typeface="+mj-ea"/>
              </a:rPr>
              <a:t>js</a:t>
            </a:r>
            <a:r>
              <a:rPr lang="zh-CN" altLang="en-US" sz="1500" smtClean="0">
                <a:solidFill>
                  <a:schemeClr val="tx1">
                    <a:lumMod val="95000"/>
                    <a:lumOff val="5000"/>
                  </a:schemeClr>
                </a:solidFill>
                <a:latin typeface="+mj-ea"/>
                <a:ea typeface="+mj-ea"/>
              </a:rPr>
              <a:t>脚本、静态网页等，但是这些文件访问频度很高，将其缓存在</a:t>
            </a:r>
            <a:r>
              <a:rPr lang="en-US" altLang="zh-CN" sz="1500" smtClean="0">
                <a:solidFill>
                  <a:schemeClr val="tx1">
                    <a:lumMod val="95000"/>
                    <a:lumOff val="5000"/>
                  </a:schemeClr>
                </a:solidFill>
                <a:latin typeface="+mj-ea"/>
                <a:ea typeface="+mj-ea"/>
              </a:rPr>
              <a:t>CDN</a:t>
            </a:r>
            <a:r>
              <a:rPr lang="zh-CN" altLang="en-US" sz="1500" smtClean="0">
                <a:solidFill>
                  <a:schemeClr val="tx1">
                    <a:lumMod val="95000"/>
                    <a:lumOff val="5000"/>
                  </a:schemeClr>
                </a:solidFill>
                <a:latin typeface="+mj-ea"/>
                <a:ea typeface="+mj-ea"/>
              </a:rPr>
              <a:t>可极大改善网页的打开速度。</a:t>
            </a:r>
            <a:endParaRPr lang="zh-CN" altLang="en-US" sz="1500" smtClean="0">
              <a:solidFill>
                <a:schemeClr val="tx1">
                  <a:lumMod val="95000"/>
                  <a:lumOff val="5000"/>
                </a:schemeClr>
              </a:solidFill>
              <a:latin typeface="+mj-ea"/>
              <a:ea typeface="+mj-ea"/>
            </a:endParaRPr>
          </a:p>
          <a:p>
            <a:pPr algn="l"/>
            <a:r>
              <a:rPr lang="zh-CN" altLang="en-US" sz="1500" b="1" smtClean="0">
                <a:solidFill>
                  <a:schemeClr val="tx1">
                    <a:lumMod val="95000"/>
                    <a:lumOff val="5000"/>
                  </a:schemeClr>
                </a:solidFill>
                <a:latin typeface="+mj-ea"/>
                <a:ea typeface="+mj-ea"/>
              </a:rPr>
              <a:t>反向代理</a:t>
            </a:r>
            <a:endParaRPr lang="zh-CN" altLang="en-US" sz="1500" b="1" smtClean="0">
              <a:solidFill>
                <a:schemeClr val="tx1">
                  <a:lumMod val="95000"/>
                  <a:lumOff val="5000"/>
                </a:schemeClr>
              </a:solidFill>
              <a:latin typeface="+mj-ea"/>
              <a:ea typeface="+mj-ea"/>
            </a:endParaRPr>
          </a:p>
          <a:p>
            <a:pPr algn="l"/>
            <a:r>
              <a:rPr lang="zh-CN" altLang="en-US" sz="1500" smtClean="0">
                <a:solidFill>
                  <a:schemeClr val="tx1">
                    <a:lumMod val="95000"/>
                    <a:lumOff val="5000"/>
                  </a:schemeClr>
                </a:solidFill>
                <a:latin typeface="+mj-ea"/>
                <a:ea typeface="+mj-ea"/>
              </a:rPr>
              <a:t>传统代理服务器位于浏览器一侧，代理浏览器将</a:t>
            </a:r>
            <a:r>
              <a:rPr lang="en-US" altLang="zh-CN" sz="1500" smtClean="0">
                <a:solidFill>
                  <a:schemeClr val="tx1">
                    <a:lumMod val="95000"/>
                    <a:lumOff val="5000"/>
                  </a:schemeClr>
                </a:solidFill>
                <a:latin typeface="+mj-ea"/>
                <a:ea typeface="+mj-ea"/>
              </a:rPr>
              <a:t>http</a:t>
            </a:r>
            <a:r>
              <a:rPr lang="zh-CN" altLang="en-US" sz="1500" smtClean="0">
                <a:solidFill>
                  <a:schemeClr val="tx1">
                    <a:lumMod val="95000"/>
                    <a:lumOff val="5000"/>
                  </a:schemeClr>
                </a:solidFill>
                <a:latin typeface="+mj-ea"/>
                <a:ea typeface="+mj-ea"/>
              </a:rPr>
              <a:t>请求发送到互联网上。而反向代理服务器位于网站机房一侧，代理网站</a:t>
            </a:r>
            <a:r>
              <a:rPr lang="en-US" altLang="zh-CN" sz="1500" smtClean="0">
                <a:solidFill>
                  <a:schemeClr val="tx1">
                    <a:lumMod val="95000"/>
                    <a:lumOff val="5000"/>
                  </a:schemeClr>
                </a:solidFill>
                <a:latin typeface="+mj-ea"/>
                <a:ea typeface="+mj-ea"/>
              </a:rPr>
              <a:t>Web</a:t>
            </a:r>
            <a:r>
              <a:rPr lang="zh-CN" altLang="en-US" sz="1500" smtClean="0">
                <a:solidFill>
                  <a:schemeClr val="tx1">
                    <a:lumMod val="95000"/>
                    <a:lumOff val="5000"/>
                  </a:schemeClr>
                </a:solidFill>
                <a:latin typeface="+mj-ea"/>
                <a:ea typeface="+mj-ea"/>
              </a:rPr>
              <a:t>服务器接收</a:t>
            </a:r>
            <a:r>
              <a:rPr lang="en-US" altLang="zh-CN" sz="1500" smtClean="0">
                <a:solidFill>
                  <a:schemeClr val="tx1">
                    <a:lumMod val="95000"/>
                    <a:lumOff val="5000"/>
                  </a:schemeClr>
                </a:solidFill>
                <a:latin typeface="+mj-ea"/>
                <a:ea typeface="+mj-ea"/>
              </a:rPr>
              <a:t>http</a:t>
            </a:r>
            <a:r>
              <a:rPr lang="zh-CN" altLang="en-US" sz="1500" smtClean="0">
                <a:solidFill>
                  <a:schemeClr val="tx1">
                    <a:lumMod val="95000"/>
                    <a:lumOff val="5000"/>
                  </a:schemeClr>
                </a:solidFill>
                <a:latin typeface="+mj-ea"/>
                <a:ea typeface="+mj-ea"/>
              </a:rPr>
              <a:t>请求。如图所示。</a:t>
            </a:r>
            <a:endParaRPr lang="zh-CN" altLang="en-US" sz="1500" smtClean="0">
              <a:solidFill>
                <a:schemeClr val="tx1">
                  <a:lumMod val="95000"/>
                  <a:lumOff val="5000"/>
                </a:schemeClr>
              </a:solidFill>
              <a:latin typeface="+mj-ea"/>
              <a:ea typeface="+mj-ea"/>
            </a:endParaRPr>
          </a:p>
          <a:p>
            <a:pPr algn="l"/>
            <a:endParaRPr lang="zh-CN" altLang="en-US" sz="1500" smtClean="0">
              <a:solidFill>
                <a:schemeClr val="tx1">
                  <a:lumMod val="95000"/>
                  <a:lumOff val="5000"/>
                </a:schemeClr>
              </a:solidFill>
              <a:latin typeface="+mj-ea"/>
              <a:ea typeface="+mj-ea"/>
            </a:endParaRPr>
          </a:p>
        </p:txBody>
      </p:sp>
      <p:graphicFrame>
        <p:nvGraphicFramePr>
          <p:cNvPr id="2" name="对象 1"/>
          <p:cNvGraphicFramePr/>
          <p:nvPr/>
        </p:nvGraphicFramePr>
        <p:xfrm>
          <a:off x="755650" y="3068955"/>
          <a:ext cx="7675245" cy="2832100"/>
        </p:xfrm>
        <a:graphic>
          <a:graphicData uri="http://schemas.openxmlformats.org/presentationml/2006/ole">
            <mc:AlternateContent xmlns:mc="http://schemas.openxmlformats.org/markup-compatibility/2006">
              <mc:Choice xmlns:v="urn:schemas-microsoft-com:vml" Requires="v">
                <p:oleObj spid="_x0000_s4" name="" r:id="rId1" imgW="8258175" imgH="4181475" progId="Paint.Picture">
                  <p:embed/>
                </p:oleObj>
              </mc:Choice>
              <mc:Fallback>
                <p:oleObj name="" r:id="rId1" imgW="8258175" imgH="4181475" progId="Paint.Picture">
                  <p:embed/>
                  <p:pic>
                    <p:nvPicPr>
                      <p:cNvPr id="0" name="图片 3"/>
                      <p:cNvPicPr/>
                      <p:nvPr/>
                    </p:nvPicPr>
                    <p:blipFill>
                      <a:blip r:embed="rId2"/>
                    </p:blipFill>
                    <p:spPr>
                      <a:xfrm>
                        <a:off x="755650" y="3068955"/>
                        <a:ext cx="7675245" cy="2832100"/>
                      </a:xfrm>
                      <a:prstGeom prst="rect">
                        <a:avLst/>
                      </a:prstGeom>
                    </p:spPr>
                  </p:pic>
                </p:oleObj>
              </mc:Fallback>
            </mc:AlternateContent>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611560" y="1196752"/>
            <a:ext cx="7920880" cy="5256584"/>
          </a:xfrm>
        </p:spPr>
        <p:txBody>
          <a:bodyPr>
            <a:normAutofit lnSpcReduction="10000"/>
          </a:bodyPr>
          <a:lstStyle/>
          <a:p>
            <a:pPr algn="l"/>
            <a:r>
              <a:rPr lang="zh-CN" altLang="en-US" sz="1500" smtClean="0">
                <a:solidFill>
                  <a:schemeClr val="tx1">
                    <a:lumMod val="95000"/>
                    <a:lumOff val="5000"/>
                  </a:schemeClr>
                </a:solidFill>
                <a:latin typeface="+mj-ea"/>
                <a:ea typeface="+mj-ea"/>
              </a:rPr>
              <a:t>和传统代理服务器可以保护浏览器安全一样，反向代理服务器也具有保护网站安全的作用，来自互联网的访问请求必须经过代理服务器，相当于在</a:t>
            </a:r>
            <a:r>
              <a:rPr lang="en-US" altLang="zh-CN" sz="1500" smtClean="0">
                <a:solidFill>
                  <a:schemeClr val="tx1">
                    <a:lumMod val="95000"/>
                    <a:lumOff val="5000"/>
                  </a:schemeClr>
                </a:solidFill>
                <a:latin typeface="+mj-ea"/>
                <a:ea typeface="+mj-ea"/>
              </a:rPr>
              <a:t>Web</a:t>
            </a:r>
            <a:r>
              <a:rPr lang="zh-CN" altLang="en-US" sz="1500" smtClean="0">
                <a:solidFill>
                  <a:schemeClr val="tx1">
                    <a:lumMod val="95000"/>
                    <a:lumOff val="5000"/>
                  </a:schemeClr>
                </a:solidFill>
                <a:latin typeface="+mj-ea"/>
                <a:ea typeface="+mj-ea"/>
              </a:rPr>
              <a:t>服务器和可能的网络攻击之间建立了一个屏障。</a:t>
            </a:r>
            <a:endParaRPr lang="zh-CN" altLang="en-US" sz="1500" smtClean="0">
              <a:solidFill>
                <a:schemeClr val="tx1">
                  <a:lumMod val="95000"/>
                  <a:lumOff val="5000"/>
                </a:schemeClr>
              </a:solidFill>
              <a:latin typeface="+mj-ea"/>
              <a:ea typeface="+mj-ea"/>
            </a:endParaRPr>
          </a:p>
          <a:p>
            <a:pPr algn="l"/>
            <a:r>
              <a:rPr lang="zh-CN" altLang="en-US" sz="1500" smtClean="0">
                <a:solidFill>
                  <a:schemeClr val="tx1">
                    <a:lumMod val="95000"/>
                    <a:lumOff val="5000"/>
                  </a:schemeClr>
                </a:solidFill>
                <a:latin typeface="+mj-ea"/>
                <a:ea typeface="+mj-ea"/>
              </a:rPr>
              <a:t>    除了安全功能，反向代理服务器也可以通过配置缓存功能加速</a:t>
            </a:r>
            <a:r>
              <a:rPr lang="en-US" altLang="zh-CN" sz="1500" smtClean="0">
                <a:solidFill>
                  <a:schemeClr val="tx1">
                    <a:lumMod val="95000"/>
                    <a:lumOff val="5000"/>
                  </a:schemeClr>
                </a:solidFill>
                <a:latin typeface="+mj-ea"/>
                <a:ea typeface="+mj-ea"/>
              </a:rPr>
              <a:t>Web</a:t>
            </a:r>
            <a:r>
              <a:rPr lang="zh-CN" altLang="en-US" sz="1500" smtClean="0">
                <a:solidFill>
                  <a:schemeClr val="tx1">
                    <a:lumMod val="95000"/>
                    <a:lumOff val="5000"/>
                  </a:schemeClr>
                </a:solidFill>
                <a:latin typeface="+mj-ea"/>
                <a:ea typeface="+mj-ea"/>
              </a:rPr>
              <a:t>请求。当用户第一次访问静态内容的时候，静态内容就被缓存在反向代理服务器上，这样当其他用户访问该静态内容的时候，就可以直接从反向代理服务器返回，加速</a:t>
            </a:r>
            <a:r>
              <a:rPr lang="en-US" altLang="zh-CN" sz="1500" smtClean="0">
                <a:solidFill>
                  <a:schemeClr val="tx1">
                    <a:lumMod val="95000"/>
                    <a:lumOff val="5000"/>
                  </a:schemeClr>
                </a:solidFill>
                <a:latin typeface="+mj-ea"/>
                <a:ea typeface="+mj-ea"/>
              </a:rPr>
              <a:t>Web</a:t>
            </a:r>
            <a:r>
              <a:rPr lang="zh-CN" altLang="en-US" sz="1500" smtClean="0">
                <a:solidFill>
                  <a:schemeClr val="tx1">
                    <a:lumMod val="95000"/>
                    <a:lumOff val="5000"/>
                  </a:schemeClr>
                </a:solidFill>
                <a:latin typeface="+mj-ea"/>
                <a:ea typeface="+mj-ea"/>
              </a:rPr>
              <a:t>请求响应速度，减轻</a:t>
            </a:r>
            <a:r>
              <a:rPr lang="en-US" altLang="zh-CN" sz="1500" smtClean="0">
                <a:solidFill>
                  <a:schemeClr val="tx1">
                    <a:lumMod val="95000"/>
                    <a:lumOff val="5000"/>
                  </a:schemeClr>
                </a:solidFill>
                <a:latin typeface="+mj-ea"/>
                <a:ea typeface="+mj-ea"/>
              </a:rPr>
              <a:t>Web</a:t>
            </a:r>
            <a:r>
              <a:rPr lang="zh-CN" altLang="en-US" sz="1500" smtClean="0">
                <a:solidFill>
                  <a:schemeClr val="tx1">
                    <a:lumMod val="95000"/>
                    <a:lumOff val="5000"/>
                  </a:schemeClr>
                </a:solidFill>
                <a:latin typeface="+mj-ea"/>
                <a:ea typeface="+mj-ea"/>
              </a:rPr>
              <a:t>服务器负载压力。事实上，有些网站会把动态内容也缓存在代理服务器上，比如维基百科及某些博客论坛网站，把热门词条、帖子、博客缓存在反向代理服务器上加速用户访问速度，当这些动态内容有变化时，通过内部通知机制通知反向代理缓存失效，反向代理会重新加载最新的动态内容再次缓存起来。</a:t>
            </a:r>
            <a:endParaRPr lang="zh-CN" altLang="en-US" sz="1500" smtClean="0">
              <a:solidFill>
                <a:schemeClr val="tx1">
                  <a:lumMod val="95000"/>
                  <a:lumOff val="5000"/>
                </a:schemeClr>
              </a:solidFill>
              <a:latin typeface="+mj-ea"/>
              <a:ea typeface="+mj-ea"/>
            </a:endParaRPr>
          </a:p>
          <a:p>
            <a:pPr algn="l"/>
            <a:r>
              <a:rPr lang="zh-CN" altLang="en-US" sz="1500" smtClean="0">
                <a:solidFill>
                  <a:schemeClr val="tx1">
                    <a:lumMod val="95000"/>
                    <a:lumOff val="5000"/>
                  </a:schemeClr>
                </a:solidFill>
                <a:latin typeface="+mj-ea"/>
                <a:ea typeface="+mj-ea"/>
              </a:rPr>
              <a:t>    此外，反向代理也可以实现负载均衡的功能，而通过负载均衡构建的应用集群可以提高系统总体处理能力，进而改善网站高并发情况下的性能。</a:t>
            </a:r>
            <a:endParaRPr lang="zh-CN" altLang="en-US" sz="1500" b="1" smtClean="0">
              <a:solidFill>
                <a:schemeClr val="tx1">
                  <a:lumMod val="95000"/>
                  <a:lumOff val="5000"/>
                </a:schemeClr>
              </a:solidFill>
              <a:latin typeface="+mj-ea"/>
              <a:ea typeface="+mj-ea"/>
            </a:endParaRPr>
          </a:p>
          <a:p>
            <a:pPr algn="l"/>
            <a:endParaRPr lang="zh-CN" altLang="en-US" sz="1500" b="1" smtClean="0">
              <a:solidFill>
                <a:schemeClr val="tx1">
                  <a:lumMod val="95000"/>
                  <a:lumOff val="5000"/>
                </a:schemeClr>
              </a:solidFill>
              <a:latin typeface="+mj-ea"/>
              <a:ea typeface="+mj-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611560" y="476672"/>
            <a:ext cx="7920880" cy="5162128"/>
          </a:xfrm>
        </p:spPr>
        <p:txBody>
          <a:bodyPr>
            <a:normAutofit/>
          </a:bodyPr>
          <a:lstStyle/>
          <a:p>
            <a:pPr algn="l"/>
            <a:endParaRPr lang="en-US" altLang="zh-CN" sz="1500" dirty="0" smtClean="0">
              <a:solidFill>
                <a:schemeClr val="tx1">
                  <a:lumMod val="95000"/>
                  <a:lumOff val="5000"/>
                </a:schemeClr>
              </a:solidFill>
              <a:latin typeface="+mj-ea"/>
              <a:ea typeface="+mj-ea"/>
            </a:endParaRPr>
          </a:p>
          <a:p>
            <a:pPr algn="l"/>
            <a:r>
              <a:rPr lang="zh-CN" altLang="en-US" sz="1500" dirty="0" smtClean="0">
                <a:solidFill>
                  <a:schemeClr val="tx1">
                    <a:lumMod val="95000"/>
                    <a:lumOff val="5000"/>
                  </a:schemeClr>
                </a:solidFill>
                <a:latin typeface="+mj-ea"/>
                <a:ea typeface="+mj-ea"/>
              </a:rPr>
              <a:t>    </a:t>
            </a:r>
            <a:endParaRPr lang="en-US" altLang="zh-CN" sz="1500" dirty="0" smtClean="0">
              <a:solidFill>
                <a:schemeClr val="tx1">
                  <a:lumMod val="95000"/>
                  <a:lumOff val="5000"/>
                </a:schemeClr>
              </a:solidFill>
              <a:latin typeface="+mj-ea"/>
              <a:ea typeface="+mj-ea"/>
            </a:endParaRPr>
          </a:p>
          <a:p>
            <a:pPr algn="l"/>
            <a:r>
              <a:rPr lang="zh-CN" altLang="en-US" sz="1500" dirty="0" smtClean="0">
                <a:solidFill>
                  <a:schemeClr val="tx1">
                    <a:lumMod val="95000"/>
                    <a:lumOff val="5000"/>
                  </a:schemeClr>
                </a:solidFill>
                <a:latin typeface="+mj-ea"/>
                <a:ea typeface="+mj-ea"/>
              </a:rPr>
              <a:t>    分层架构是逻辑上的，在物理部署上，三层结构可以部署在同一个物理机器上，但是随着网站业务的发展，必然需要对已经分层的模块分离部署，即三层结构分别部署在不同的服务器上，使网站拥有更多的计算资源以应对越来越多的用户访问。</a:t>
            </a:r>
            <a:r>
              <a:rPr lang="zh-CN" altLang="en-US" sz="1500" dirty="0" smtClean="0">
                <a:solidFill>
                  <a:schemeClr val="tx1">
                    <a:lumMod val="95000"/>
                    <a:lumOff val="5000"/>
                  </a:schemeClr>
                </a:solidFill>
                <a:latin typeface="+mj-ea"/>
                <a:ea typeface="+mj-ea"/>
                <a:sym typeface="+mn-ea"/>
              </a:rPr>
              <a:t>所以</a:t>
            </a:r>
            <a:r>
              <a:rPr lang="zh-CN" altLang="en-US" sz="1500" dirty="0">
                <a:solidFill>
                  <a:schemeClr val="tx1">
                    <a:lumMod val="95000"/>
                    <a:lumOff val="5000"/>
                  </a:schemeClr>
                </a:solidFill>
                <a:latin typeface="+mj-ea"/>
                <a:ea typeface="+mj-ea"/>
                <a:sym typeface="+mn-ea"/>
              </a:rPr>
              <a:t>虽然分层架构模式最初的目的是规划软件清晰的逻辑结构便于开发</a:t>
            </a:r>
            <a:r>
              <a:rPr lang="zh-CN" altLang="en-US" sz="1500" dirty="0" smtClean="0">
                <a:solidFill>
                  <a:schemeClr val="tx1">
                    <a:lumMod val="95000"/>
                    <a:lumOff val="5000"/>
                  </a:schemeClr>
                </a:solidFill>
                <a:latin typeface="+mj-ea"/>
                <a:ea typeface="+mj-ea"/>
                <a:sym typeface="+mn-ea"/>
              </a:rPr>
              <a:t>维护，</a:t>
            </a:r>
            <a:r>
              <a:rPr lang="zh-CN" altLang="en-US" sz="1500" dirty="0">
                <a:solidFill>
                  <a:schemeClr val="tx1">
                    <a:lumMod val="95000"/>
                    <a:lumOff val="5000"/>
                  </a:schemeClr>
                </a:solidFill>
                <a:latin typeface="+mj-ea"/>
                <a:ea typeface="+mj-ea"/>
                <a:sym typeface="+mn-ea"/>
              </a:rPr>
              <a:t>但在网站的发展</a:t>
            </a:r>
            <a:r>
              <a:rPr lang="zh-CN" altLang="en-US" sz="1500" dirty="0" smtClean="0">
                <a:solidFill>
                  <a:schemeClr val="tx1">
                    <a:lumMod val="95000"/>
                    <a:lumOff val="5000"/>
                  </a:schemeClr>
                </a:solidFill>
                <a:latin typeface="+mj-ea"/>
                <a:ea typeface="+mj-ea"/>
                <a:sym typeface="+mn-ea"/>
              </a:rPr>
              <a:t>过程</a:t>
            </a:r>
            <a:r>
              <a:rPr lang="zh-CN" altLang="en-US" sz="1500" dirty="0">
                <a:solidFill>
                  <a:schemeClr val="tx1">
                    <a:lumMod val="95000"/>
                    <a:lumOff val="5000"/>
                  </a:schemeClr>
                </a:solidFill>
                <a:latin typeface="+mj-ea"/>
                <a:ea typeface="+mj-ea"/>
                <a:sym typeface="+mn-ea"/>
              </a:rPr>
              <a:t>中，分层结构对网站支持高并发向分布式方向发展至关重要。因此在网站规模还很小的时候就</a:t>
            </a:r>
            <a:r>
              <a:rPr lang="zh-CN" altLang="en-US" sz="1500" dirty="0" smtClean="0">
                <a:solidFill>
                  <a:schemeClr val="tx1">
                    <a:lumMod val="95000"/>
                    <a:lumOff val="5000"/>
                  </a:schemeClr>
                </a:solidFill>
                <a:latin typeface="+mj-ea"/>
                <a:ea typeface="+mj-ea"/>
                <a:sym typeface="+mn-ea"/>
              </a:rPr>
              <a:t>应该采用</a:t>
            </a:r>
            <a:r>
              <a:rPr lang="zh-CN" altLang="en-US" sz="1500" dirty="0">
                <a:solidFill>
                  <a:schemeClr val="tx1">
                    <a:lumMod val="95000"/>
                    <a:lumOff val="5000"/>
                  </a:schemeClr>
                </a:solidFill>
                <a:latin typeface="+mj-ea"/>
                <a:ea typeface="+mj-ea"/>
                <a:sym typeface="+mn-ea"/>
              </a:rPr>
              <a:t>分层的架构，这样将来网站做大时才能有更好地应对</a:t>
            </a:r>
            <a:r>
              <a:rPr lang="zh-CN" altLang="en-US" sz="1500" dirty="0" smtClean="0">
                <a:solidFill>
                  <a:schemeClr val="tx1">
                    <a:lumMod val="95000"/>
                    <a:lumOff val="5000"/>
                  </a:schemeClr>
                </a:solidFill>
                <a:latin typeface="+mj-ea"/>
                <a:ea typeface="+mj-ea"/>
                <a:sym typeface="+mn-ea"/>
              </a:rPr>
              <a:t>。</a:t>
            </a:r>
            <a:endParaRPr lang="zh-CN" altLang="en-US" sz="1500" dirty="0" smtClean="0">
              <a:solidFill>
                <a:schemeClr val="tx1">
                  <a:lumMod val="95000"/>
                  <a:lumOff val="5000"/>
                </a:schemeClr>
              </a:solidFill>
              <a:latin typeface="+mj-ea"/>
              <a:ea typeface="+mj-ea"/>
              <a:sym typeface="+mn-ea"/>
            </a:endParaRPr>
          </a:p>
          <a:p>
            <a:pPr algn="l"/>
            <a:r>
              <a:rPr lang="en-US" altLang="zh-CN" sz="1500" b="1" dirty="0" smtClean="0">
                <a:solidFill>
                  <a:schemeClr val="tx1">
                    <a:lumMod val="95000"/>
                    <a:lumOff val="5000"/>
                  </a:schemeClr>
                </a:solidFill>
                <a:latin typeface="+mj-ea"/>
                <a:ea typeface="+mj-ea"/>
                <a:sym typeface="+mn-ea"/>
              </a:rPr>
              <a:t>2</a:t>
            </a:r>
            <a:r>
              <a:rPr lang="zh-CN" altLang="en-US" sz="1500" b="1" dirty="0" smtClean="0">
                <a:solidFill>
                  <a:schemeClr val="tx1">
                    <a:lumMod val="95000"/>
                    <a:lumOff val="5000"/>
                  </a:schemeClr>
                </a:solidFill>
                <a:latin typeface="+mj-ea"/>
                <a:ea typeface="+mj-ea"/>
                <a:sym typeface="+mn-ea"/>
              </a:rPr>
              <a:t> 分割</a:t>
            </a:r>
            <a:endParaRPr lang="zh-CN" altLang="en-US" sz="1500" b="1" dirty="0" smtClean="0">
              <a:solidFill>
                <a:schemeClr val="tx1">
                  <a:lumMod val="95000"/>
                  <a:lumOff val="5000"/>
                </a:schemeClr>
              </a:solidFill>
              <a:latin typeface="+mj-ea"/>
              <a:ea typeface="+mj-ea"/>
            </a:endParaRPr>
          </a:p>
          <a:p>
            <a:pPr algn="l"/>
            <a:r>
              <a:rPr lang="zh-CN" altLang="en-US" sz="1500" dirty="0">
                <a:solidFill>
                  <a:schemeClr val="tx1">
                    <a:lumMod val="95000"/>
                    <a:lumOff val="5000"/>
                  </a:schemeClr>
                </a:solidFill>
                <a:latin typeface="+mj-ea"/>
                <a:ea typeface="+mj-ea"/>
                <a:sym typeface="+mn-ea"/>
              </a:rPr>
              <a:t>   如果说分层是将软件在横向方面进行切分，那么分割就是在纵向方面对软件进行切分。</a:t>
            </a:r>
            <a:endParaRPr lang="zh-CN" altLang="en-US" sz="1500" dirty="0">
              <a:solidFill>
                <a:schemeClr val="tx1">
                  <a:lumMod val="95000"/>
                  <a:lumOff val="5000"/>
                </a:schemeClr>
              </a:solidFill>
              <a:latin typeface="+mj-ea"/>
              <a:ea typeface="+mj-ea"/>
            </a:endParaRPr>
          </a:p>
          <a:p>
            <a:pPr algn="l"/>
            <a:r>
              <a:rPr lang="zh-CN" altLang="en-US" sz="1500" dirty="0">
                <a:solidFill>
                  <a:schemeClr val="tx1">
                    <a:lumMod val="95000"/>
                    <a:lumOff val="5000"/>
                  </a:schemeClr>
                </a:solidFill>
                <a:latin typeface="+mj-ea"/>
                <a:ea typeface="+mj-ea"/>
                <a:sym typeface="+mn-ea"/>
              </a:rPr>
              <a:t>网站越大，功能越复杂，服务和数据处理的种类也越多，将这些不同的功能和服务分割开来，</a:t>
            </a:r>
            <a:r>
              <a:rPr lang="zh-CN" altLang="en-US" sz="1500" dirty="0" smtClean="0">
                <a:solidFill>
                  <a:schemeClr val="tx1">
                    <a:lumMod val="95000"/>
                    <a:lumOff val="5000"/>
                  </a:schemeClr>
                </a:solidFill>
                <a:latin typeface="+mj-ea"/>
                <a:ea typeface="+mj-ea"/>
                <a:sym typeface="+mn-ea"/>
              </a:rPr>
              <a:t>包装成高内聚低耦合的模块单元，一方面有助于软件的开发和维护；另一方面，便于不同模块的分布式部署</a:t>
            </a:r>
            <a:r>
              <a:rPr lang="zh-CN" altLang="en-US" sz="1500" dirty="0">
                <a:solidFill>
                  <a:schemeClr val="tx1">
                    <a:lumMod val="95000"/>
                    <a:lumOff val="5000"/>
                  </a:schemeClr>
                </a:solidFill>
                <a:latin typeface="+mj-ea"/>
                <a:ea typeface="+mj-ea"/>
                <a:sym typeface="+mn-ea"/>
              </a:rPr>
              <a:t>，提高网站的并发处理能力和功能扩展能力</a:t>
            </a:r>
            <a:r>
              <a:rPr lang="zh-CN" altLang="en-US" sz="1500" dirty="0" smtClean="0">
                <a:solidFill>
                  <a:schemeClr val="tx1">
                    <a:lumMod val="95000"/>
                    <a:lumOff val="5000"/>
                  </a:schemeClr>
                </a:solidFill>
                <a:latin typeface="+mj-ea"/>
                <a:ea typeface="+mj-ea"/>
                <a:sym typeface="+mn-ea"/>
              </a:rPr>
              <a:t>。大型</a:t>
            </a:r>
            <a:r>
              <a:rPr lang="zh-CN" altLang="en-US" sz="1500" dirty="0">
                <a:solidFill>
                  <a:schemeClr val="tx1">
                    <a:lumMod val="95000"/>
                    <a:lumOff val="5000"/>
                  </a:schemeClr>
                </a:solidFill>
                <a:latin typeface="+mj-ea"/>
                <a:ea typeface="+mj-ea"/>
                <a:sym typeface="+mn-ea"/>
              </a:rPr>
              <a:t>网站分割的粒度可能会很小。比如在应用层，将不同业务进行分割，例如将购物、论坛、</a:t>
            </a:r>
            <a:r>
              <a:rPr lang="zh-CN" altLang="en-US" sz="1500" dirty="0" smtClean="0">
                <a:solidFill>
                  <a:schemeClr val="tx1">
                    <a:lumMod val="95000"/>
                    <a:lumOff val="5000"/>
                  </a:schemeClr>
                </a:solidFill>
                <a:latin typeface="+mj-ea"/>
                <a:ea typeface="+mj-ea"/>
                <a:sym typeface="+mn-ea"/>
              </a:rPr>
              <a:t>搜索</a:t>
            </a:r>
            <a:r>
              <a:rPr lang="zh-CN" altLang="en-US" sz="1500" dirty="0">
                <a:solidFill>
                  <a:schemeClr val="tx1">
                    <a:lumMod val="95000"/>
                    <a:lumOff val="5000"/>
                  </a:schemeClr>
                </a:solidFill>
                <a:latin typeface="+mj-ea"/>
                <a:ea typeface="+mj-ea"/>
                <a:sym typeface="+mn-ea"/>
              </a:rPr>
              <a:t>、广告分割成不同的应用，由独立的团队负责，部署在不同的服务器上；在同一个应用内部，</a:t>
            </a:r>
            <a:r>
              <a:rPr lang="zh-CN" altLang="en-US" sz="1500" dirty="0" smtClean="0">
                <a:solidFill>
                  <a:schemeClr val="tx1">
                    <a:lumMod val="95000"/>
                    <a:lumOff val="5000"/>
                  </a:schemeClr>
                </a:solidFill>
                <a:latin typeface="+mj-ea"/>
                <a:ea typeface="+mj-ea"/>
                <a:sym typeface="+mn-ea"/>
              </a:rPr>
              <a:t>如果规模</a:t>
            </a:r>
            <a:r>
              <a:rPr lang="zh-CN" altLang="en-US" sz="1500" dirty="0">
                <a:solidFill>
                  <a:schemeClr val="tx1">
                    <a:lumMod val="95000"/>
                    <a:lumOff val="5000"/>
                  </a:schemeClr>
                </a:solidFill>
                <a:latin typeface="+mj-ea"/>
                <a:ea typeface="+mj-ea"/>
                <a:sym typeface="+mn-ea"/>
              </a:rPr>
              <a:t>庞大业务复杂，会继续进行分割，比如购物业务，可以进一步分割成机票酒店业务、</a:t>
            </a:r>
            <a:r>
              <a:rPr lang="en-US" altLang="zh-CN" sz="1500" dirty="0">
                <a:solidFill>
                  <a:schemeClr val="tx1">
                    <a:lumMod val="95000"/>
                    <a:lumOff val="5000"/>
                  </a:schemeClr>
                </a:solidFill>
                <a:latin typeface="+mj-ea"/>
                <a:ea typeface="+mj-ea"/>
                <a:sym typeface="+mn-ea"/>
              </a:rPr>
              <a:t>3C </a:t>
            </a:r>
            <a:r>
              <a:rPr lang="zh-CN" altLang="en-US" sz="1500" dirty="0">
                <a:solidFill>
                  <a:schemeClr val="tx1">
                    <a:lumMod val="95000"/>
                    <a:lumOff val="5000"/>
                  </a:schemeClr>
                </a:solidFill>
                <a:latin typeface="+mj-ea"/>
                <a:ea typeface="+mj-ea"/>
                <a:sym typeface="+mn-ea"/>
              </a:rPr>
              <a:t>业务</a:t>
            </a:r>
            <a:r>
              <a:rPr lang="zh-CN" altLang="en-US" sz="1500" dirty="0" smtClean="0">
                <a:solidFill>
                  <a:schemeClr val="tx1">
                    <a:lumMod val="95000"/>
                    <a:lumOff val="5000"/>
                  </a:schemeClr>
                </a:solidFill>
                <a:latin typeface="+mj-ea"/>
                <a:ea typeface="+mj-ea"/>
                <a:sym typeface="+mn-ea"/>
              </a:rPr>
              <a:t>，小商品</a:t>
            </a:r>
            <a:r>
              <a:rPr lang="zh-CN" altLang="en-US" sz="1500" dirty="0">
                <a:solidFill>
                  <a:schemeClr val="tx1">
                    <a:lumMod val="95000"/>
                    <a:lumOff val="5000"/>
                  </a:schemeClr>
                </a:solidFill>
                <a:latin typeface="+mj-ea"/>
                <a:ea typeface="+mj-ea"/>
                <a:sym typeface="+mn-ea"/>
              </a:rPr>
              <a:t>业务等更细小的粒度。而即使在这个粒度上，还是可以继续分割成首页、搜索列表、商品</a:t>
            </a:r>
            <a:r>
              <a:rPr lang="zh-CN" altLang="en-US" sz="1500" dirty="0" smtClean="0">
                <a:solidFill>
                  <a:schemeClr val="tx1">
                    <a:lumMod val="95000"/>
                    <a:lumOff val="5000"/>
                  </a:schemeClr>
                </a:solidFill>
                <a:latin typeface="+mj-ea"/>
                <a:ea typeface="+mj-ea"/>
                <a:sym typeface="+mn-ea"/>
              </a:rPr>
              <a:t>详情等</a:t>
            </a:r>
            <a:r>
              <a:rPr lang="zh-CN" altLang="en-US" sz="1500" dirty="0">
                <a:solidFill>
                  <a:schemeClr val="tx1">
                    <a:lumMod val="95000"/>
                    <a:lumOff val="5000"/>
                  </a:schemeClr>
                </a:solidFill>
                <a:latin typeface="+mj-ea"/>
                <a:ea typeface="+mj-ea"/>
                <a:sym typeface="+mn-ea"/>
              </a:rPr>
              <a:t>模块，这些模块不管在逻辑上还是物理部署上，都可以是独立的。同样在服务层也可以根据需要</a:t>
            </a:r>
            <a:r>
              <a:rPr lang="zh-CN" altLang="en-US" sz="1500" dirty="0" smtClean="0">
                <a:solidFill>
                  <a:schemeClr val="tx1">
                    <a:lumMod val="95000"/>
                    <a:lumOff val="5000"/>
                  </a:schemeClr>
                </a:solidFill>
                <a:latin typeface="+mj-ea"/>
                <a:ea typeface="+mj-ea"/>
                <a:sym typeface="+mn-ea"/>
              </a:rPr>
              <a:t>将服务</a:t>
            </a:r>
            <a:r>
              <a:rPr lang="zh-CN" altLang="en-US" sz="1500" dirty="0">
                <a:solidFill>
                  <a:schemeClr val="tx1">
                    <a:lumMod val="95000"/>
                    <a:lumOff val="5000"/>
                  </a:schemeClr>
                </a:solidFill>
                <a:latin typeface="+mj-ea"/>
                <a:ea typeface="+mj-ea"/>
                <a:sym typeface="+mn-ea"/>
              </a:rPr>
              <a:t>分割成合适的模块。</a:t>
            </a:r>
            <a:endParaRPr lang="zh-CN" altLang="en-US" sz="1500" dirty="0">
              <a:solidFill>
                <a:schemeClr val="tx1">
                  <a:lumMod val="95000"/>
                  <a:lumOff val="5000"/>
                </a:schemeClr>
              </a:solidFill>
              <a:latin typeface="+mj-ea"/>
              <a:ea typeface="+mj-ea"/>
              <a:sym typeface="+mn-ea"/>
            </a:endParaRPr>
          </a:p>
          <a:p>
            <a:pPr algn="l"/>
            <a:endParaRPr lang="zh-CN" altLang="en-US" sz="1500" dirty="0">
              <a:solidFill>
                <a:schemeClr val="tx1">
                  <a:lumMod val="95000"/>
                  <a:lumOff val="5000"/>
                </a:schemeClr>
              </a:solidFill>
              <a:latin typeface="+mj-ea"/>
              <a:ea typeface="+mj-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611560" y="1196752"/>
            <a:ext cx="7920880" cy="5256584"/>
          </a:xfrm>
        </p:spPr>
        <p:txBody>
          <a:bodyPr>
            <a:normAutofit/>
          </a:bodyPr>
          <a:lstStyle/>
          <a:p>
            <a:pPr algn="l"/>
            <a:r>
              <a:rPr lang="en-US" altLang="zh-CN" sz="1900" dirty="0" smtClean="0">
                <a:solidFill>
                  <a:schemeClr val="tx1">
                    <a:lumMod val="95000"/>
                    <a:lumOff val="5000"/>
                  </a:schemeClr>
                </a:solidFill>
                <a:latin typeface="+mj-ea"/>
                <a:ea typeface="+mj-ea"/>
              </a:rPr>
              <a:t>3</a:t>
            </a:r>
            <a:r>
              <a:rPr lang="zh-CN" altLang="en-US" sz="1900" dirty="0" smtClean="0">
                <a:solidFill>
                  <a:schemeClr val="tx1">
                    <a:lumMod val="95000"/>
                    <a:lumOff val="5000"/>
                  </a:schemeClr>
                </a:solidFill>
                <a:latin typeface="+mj-ea"/>
                <a:ea typeface="+mj-ea"/>
              </a:rPr>
              <a:t> </a:t>
            </a:r>
            <a:r>
              <a:rPr lang="zh-CN" altLang="en-US" sz="1900" b="1" dirty="0" smtClean="0">
                <a:solidFill>
                  <a:schemeClr val="tx1">
                    <a:lumMod val="95000"/>
                    <a:lumOff val="5000"/>
                  </a:schemeClr>
                </a:solidFill>
                <a:latin typeface="+mj-ea"/>
                <a:ea typeface="+mj-ea"/>
              </a:rPr>
              <a:t>分布式</a:t>
            </a:r>
            <a:endParaRPr lang="zh-CN" altLang="en-US" sz="1900" b="1" dirty="0">
              <a:solidFill>
                <a:schemeClr val="tx1">
                  <a:lumMod val="95000"/>
                  <a:lumOff val="5000"/>
                </a:schemeClr>
              </a:solidFill>
              <a:latin typeface="+mj-ea"/>
              <a:ea typeface="+mj-ea"/>
            </a:endParaRPr>
          </a:p>
          <a:p>
            <a:pPr algn="l"/>
            <a:r>
              <a:rPr lang="zh-CN" altLang="en-US" sz="1900" dirty="0" smtClean="0">
                <a:solidFill>
                  <a:schemeClr val="tx1">
                    <a:lumMod val="95000"/>
                    <a:lumOff val="5000"/>
                  </a:schemeClr>
                </a:solidFill>
                <a:latin typeface="+mj-ea"/>
                <a:ea typeface="+mj-ea"/>
              </a:rPr>
              <a:t>   </a:t>
            </a:r>
            <a:r>
              <a:rPr lang="zh-CN" altLang="en-US" sz="1500" dirty="0" smtClean="0">
                <a:solidFill>
                  <a:schemeClr val="tx1">
                    <a:lumMod val="95000"/>
                    <a:lumOff val="5000"/>
                  </a:schemeClr>
                </a:solidFill>
                <a:latin typeface="+mj-ea"/>
                <a:ea typeface="+mj-ea"/>
              </a:rPr>
              <a:t>对于</a:t>
            </a:r>
            <a:r>
              <a:rPr lang="zh-CN" altLang="en-US" sz="1500" dirty="0">
                <a:solidFill>
                  <a:schemeClr val="tx1">
                    <a:lumMod val="95000"/>
                    <a:lumOff val="5000"/>
                  </a:schemeClr>
                </a:solidFill>
                <a:latin typeface="+mj-ea"/>
                <a:ea typeface="+mj-ea"/>
              </a:rPr>
              <a:t>大型网站，分层和分割的一个主要目的是为了切分后的模块便于分布式部署，即将不同</a:t>
            </a:r>
            <a:r>
              <a:rPr lang="zh-CN" altLang="en-US" sz="1500" dirty="0" smtClean="0">
                <a:solidFill>
                  <a:schemeClr val="tx1">
                    <a:lumMod val="95000"/>
                    <a:lumOff val="5000"/>
                  </a:schemeClr>
                </a:solidFill>
                <a:latin typeface="+mj-ea"/>
                <a:ea typeface="+mj-ea"/>
              </a:rPr>
              <a:t>模块部署</a:t>
            </a:r>
            <a:r>
              <a:rPr lang="zh-CN" altLang="en-US" sz="1500" dirty="0">
                <a:solidFill>
                  <a:schemeClr val="tx1">
                    <a:lumMod val="95000"/>
                    <a:lumOff val="5000"/>
                  </a:schemeClr>
                </a:solidFill>
                <a:latin typeface="+mj-ea"/>
                <a:ea typeface="+mj-ea"/>
              </a:rPr>
              <a:t>在不同的服务器上，通过远程调用协同工作。分布式意味着可以使用更多的计算机完成同样的</a:t>
            </a:r>
            <a:r>
              <a:rPr lang="zh-CN" altLang="en-US" sz="1500" dirty="0" smtClean="0">
                <a:solidFill>
                  <a:schemeClr val="tx1">
                    <a:lumMod val="95000"/>
                    <a:lumOff val="5000"/>
                  </a:schemeClr>
                </a:solidFill>
                <a:latin typeface="+mj-ea"/>
                <a:ea typeface="+mj-ea"/>
              </a:rPr>
              <a:t>功能</a:t>
            </a:r>
            <a:r>
              <a:rPr lang="zh-CN" altLang="en-US" sz="1500" dirty="0">
                <a:solidFill>
                  <a:schemeClr val="tx1">
                    <a:lumMod val="95000"/>
                    <a:lumOff val="5000"/>
                  </a:schemeClr>
                </a:solidFill>
                <a:latin typeface="+mj-ea"/>
                <a:ea typeface="+mj-ea"/>
              </a:rPr>
              <a:t>，计算机越多，</a:t>
            </a:r>
            <a:r>
              <a:rPr lang="en-US" altLang="zh-CN" sz="1500" dirty="0">
                <a:solidFill>
                  <a:schemeClr val="tx1">
                    <a:lumMod val="95000"/>
                    <a:lumOff val="5000"/>
                  </a:schemeClr>
                </a:solidFill>
                <a:latin typeface="+mj-ea"/>
                <a:ea typeface="+mj-ea"/>
              </a:rPr>
              <a:t>CPU</a:t>
            </a:r>
            <a:r>
              <a:rPr lang="zh-CN" altLang="en-US" sz="1500" dirty="0">
                <a:solidFill>
                  <a:schemeClr val="tx1">
                    <a:lumMod val="95000"/>
                    <a:lumOff val="5000"/>
                  </a:schemeClr>
                </a:solidFill>
                <a:latin typeface="+mj-ea"/>
                <a:ea typeface="+mj-ea"/>
              </a:rPr>
              <a:t>、内存、存储资源也就越多，能够处理的并发访问和数据量就越大，进而</a:t>
            </a:r>
            <a:r>
              <a:rPr lang="zh-CN" altLang="en-US" sz="1500" dirty="0" smtClean="0">
                <a:solidFill>
                  <a:schemeClr val="tx1">
                    <a:lumMod val="95000"/>
                    <a:lumOff val="5000"/>
                  </a:schemeClr>
                </a:solidFill>
                <a:latin typeface="+mj-ea"/>
                <a:ea typeface="+mj-ea"/>
              </a:rPr>
              <a:t>能够为</a:t>
            </a:r>
            <a:r>
              <a:rPr lang="zh-CN" altLang="en-US" sz="1500" dirty="0">
                <a:solidFill>
                  <a:schemeClr val="tx1">
                    <a:lumMod val="95000"/>
                    <a:lumOff val="5000"/>
                  </a:schemeClr>
                </a:solidFill>
                <a:latin typeface="+mj-ea"/>
                <a:ea typeface="+mj-ea"/>
              </a:rPr>
              <a:t>更多的用户提供服务</a:t>
            </a:r>
            <a:r>
              <a:rPr lang="zh-CN" altLang="en-US" sz="1500" dirty="0" smtClean="0">
                <a:solidFill>
                  <a:schemeClr val="tx1">
                    <a:lumMod val="95000"/>
                    <a:lumOff val="5000"/>
                  </a:schemeClr>
                </a:solidFill>
                <a:latin typeface="+mj-ea"/>
                <a:ea typeface="+mj-ea"/>
              </a:rPr>
              <a:t>。但</a:t>
            </a:r>
            <a:r>
              <a:rPr lang="zh-CN" altLang="en-US" sz="1500" dirty="0">
                <a:solidFill>
                  <a:schemeClr val="tx1">
                    <a:lumMod val="95000"/>
                    <a:lumOff val="5000"/>
                  </a:schemeClr>
                </a:solidFill>
                <a:latin typeface="+mj-ea"/>
                <a:ea typeface="+mj-ea"/>
              </a:rPr>
              <a:t>分布式在解决网站高并发问题的同时也带来了其他问题。首先，分布式意味着服务调用必须</a:t>
            </a:r>
            <a:r>
              <a:rPr lang="zh-CN" altLang="en-US" sz="1500" dirty="0" smtClean="0">
                <a:solidFill>
                  <a:schemeClr val="tx1">
                    <a:lumMod val="95000"/>
                    <a:lumOff val="5000"/>
                  </a:schemeClr>
                </a:solidFill>
                <a:latin typeface="+mj-ea"/>
                <a:ea typeface="+mj-ea"/>
              </a:rPr>
              <a:t>通过</a:t>
            </a:r>
            <a:r>
              <a:rPr lang="zh-CN" altLang="en-US" sz="1500" dirty="0">
                <a:solidFill>
                  <a:schemeClr val="tx1">
                    <a:lumMod val="95000"/>
                    <a:lumOff val="5000"/>
                  </a:schemeClr>
                </a:solidFill>
                <a:latin typeface="+mj-ea"/>
                <a:ea typeface="+mj-ea"/>
              </a:rPr>
              <a:t>网络，这可能会对性能造成比较严重的影响；其次，服务器越多，服务器宕机的概率也就越大，</a:t>
            </a:r>
            <a:r>
              <a:rPr lang="zh-CN" altLang="en-US" sz="1500" dirty="0" smtClean="0">
                <a:solidFill>
                  <a:schemeClr val="tx1">
                    <a:lumMod val="95000"/>
                    <a:lumOff val="5000"/>
                  </a:schemeClr>
                </a:solidFill>
                <a:latin typeface="+mj-ea"/>
                <a:ea typeface="+mj-ea"/>
              </a:rPr>
              <a:t>一台服务器宕机造成的服务不可用可能会导致很多应用不可访问，使网站可用性降低；另外，数据在分布式的环境中保持数据一致性也非常困难，分布式事务也难以保证，这对网站业务正确性和业务流程有可能造成很大影响；分布式还导致网站依赖错综复杂，开发管理维护困难。因此分布式设计要根据具体情况量力而行，切莫为了分布式而分布式。</a:t>
            </a:r>
            <a:endParaRPr lang="en-US" altLang="zh-CN" sz="1500" dirty="0" smtClean="0">
              <a:solidFill>
                <a:schemeClr val="tx1">
                  <a:lumMod val="95000"/>
                  <a:lumOff val="5000"/>
                </a:schemeClr>
              </a:solidFill>
              <a:latin typeface="+mj-ea"/>
              <a:ea typeface="+mj-ea"/>
            </a:endParaRPr>
          </a:p>
          <a:p>
            <a:pPr algn="l"/>
            <a:r>
              <a:rPr lang="zh-CN" altLang="en-US" sz="1500" dirty="0" smtClean="0">
                <a:solidFill>
                  <a:schemeClr val="tx1">
                    <a:lumMod val="95000"/>
                    <a:lumOff val="5000"/>
                  </a:schemeClr>
                </a:solidFill>
                <a:latin typeface="+mj-ea"/>
                <a:ea typeface="+mj-ea"/>
              </a:rPr>
              <a:t>    在网站应用中，常用的分布式方案有以下几种。</a:t>
            </a:r>
            <a:endParaRPr lang="zh-CN" altLang="en-US" sz="1500" dirty="0" smtClean="0">
              <a:solidFill>
                <a:schemeClr val="tx1">
                  <a:lumMod val="95000"/>
                  <a:lumOff val="5000"/>
                </a:schemeClr>
              </a:solidFill>
              <a:latin typeface="+mj-ea"/>
              <a:ea typeface="+mj-ea"/>
            </a:endParaRPr>
          </a:p>
          <a:p>
            <a:pPr algn="l"/>
            <a:r>
              <a:rPr lang="zh-CN" altLang="en-US" sz="1500" dirty="0" smtClean="0">
                <a:solidFill>
                  <a:schemeClr val="tx1">
                    <a:lumMod val="95000"/>
                    <a:lumOff val="5000"/>
                  </a:schemeClr>
                </a:solidFill>
                <a:latin typeface="+mj-ea"/>
                <a:ea typeface="+mj-ea"/>
              </a:rPr>
              <a:t>分布式应用和服务：将分层和分割后的应用和服务模块分布式部署，除了可以改善网站性能和并发性、加快开发和发布速度、减少数据库连接资源消耗外；还可以使不同应用复用共同的服务，便于业务功能扩展。</a:t>
            </a:r>
            <a:endParaRPr lang="en-US" altLang="zh-CN" sz="1500" dirty="0" smtClean="0">
              <a:solidFill>
                <a:schemeClr val="tx1">
                  <a:lumMod val="95000"/>
                  <a:lumOff val="5000"/>
                </a:schemeClr>
              </a:solidFill>
              <a:latin typeface="+mj-ea"/>
              <a:ea typeface="+mj-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611560" y="1196752"/>
            <a:ext cx="7920880" cy="5256584"/>
          </a:xfrm>
        </p:spPr>
        <p:txBody>
          <a:bodyPr>
            <a:normAutofit/>
          </a:bodyPr>
          <a:lstStyle/>
          <a:p>
            <a:pPr algn="l"/>
            <a:r>
              <a:rPr lang="zh-CN" altLang="en-US" sz="1500" dirty="0" smtClean="0">
                <a:solidFill>
                  <a:schemeClr val="tx1">
                    <a:lumMod val="95000"/>
                    <a:lumOff val="5000"/>
                  </a:schemeClr>
                </a:solidFill>
                <a:latin typeface="+mj-ea"/>
                <a:ea typeface="+mj-ea"/>
              </a:rPr>
              <a:t>分布式静态资源：网站的静态资源如</a:t>
            </a:r>
            <a:r>
              <a:rPr lang="en-US" altLang="zh-CN" sz="1500" dirty="0" smtClean="0">
                <a:solidFill>
                  <a:schemeClr val="tx1">
                    <a:lumMod val="95000"/>
                    <a:lumOff val="5000"/>
                  </a:schemeClr>
                </a:solidFill>
                <a:latin typeface="+mj-ea"/>
                <a:ea typeface="+mj-ea"/>
              </a:rPr>
              <a:t>JS</a:t>
            </a:r>
            <a:r>
              <a:rPr lang="zh-CN" altLang="en-US" sz="1500" dirty="0" smtClean="0">
                <a:solidFill>
                  <a:schemeClr val="tx1">
                    <a:lumMod val="95000"/>
                    <a:lumOff val="5000"/>
                  </a:schemeClr>
                </a:solidFill>
                <a:latin typeface="+mj-ea"/>
                <a:ea typeface="+mj-ea"/>
              </a:rPr>
              <a:t>，</a:t>
            </a:r>
            <a:r>
              <a:rPr lang="en-US" altLang="zh-CN" sz="1500" dirty="0" smtClean="0">
                <a:solidFill>
                  <a:schemeClr val="tx1">
                    <a:lumMod val="95000"/>
                    <a:lumOff val="5000"/>
                  </a:schemeClr>
                </a:solidFill>
                <a:latin typeface="+mj-ea"/>
                <a:ea typeface="+mj-ea"/>
              </a:rPr>
              <a:t>CSS</a:t>
            </a:r>
            <a:r>
              <a:rPr lang="zh-CN" altLang="en-US" sz="1500" dirty="0" smtClean="0">
                <a:solidFill>
                  <a:schemeClr val="tx1">
                    <a:lumMod val="95000"/>
                    <a:lumOff val="5000"/>
                  </a:schemeClr>
                </a:solidFill>
                <a:latin typeface="+mj-ea"/>
                <a:ea typeface="+mj-ea"/>
              </a:rPr>
              <a:t>，</a:t>
            </a:r>
            <a:r>
              <a:rPr lang="en-US" altLang="zh-CN" sz="1500" dirty="0" smtClean="0">
                <a:solidFill>
                  <a:schemeClr val="tx1">
                    <a:lumMod val="95000"/>
                    <a:lumOff val="5000"/>
                  </a:schemeClr>
                </a:solidFill>
                <a:latin typeface="+mj-ea"/>
                <a:ea typeface="+mj-ea"/>
              </a:rPr>
              <a:t>Logo </a:t>
            </a:r>
            <a:r>
              <a:rPr lang="zh-CN" altLang="en-US" sz="1500" dirty="0" smtClean="0">
                <a:solidFill>
                  <a:schemeClr val="tx1">
                    <a:lumMod val="95000"/>
                    <a:lumOff val="5000"/>
                  </a:schemeClr>
                </a:solidFill>
                <a:latin typeface="+mj-ea"/>
                <a:ea typeface="+mj-ea"/>
              </a:rPr>
              <a:t>图片等资源独立分布式部署，并采用独立的域名，即人们常说的动静分离。静态资源分布式部署可以减轻应用服务器的负载压力；通过使用独立域名加快浏览器并发加载的速度；由负责用户体验的团队进行开发维护有利于网站分工合作，使不同技术工种术业有专攻。分布式数据和存储：大型网站需要处理以</a:t>
            </a:r>
            <a:r>
              <a:rPr lang="en-US" altLang="zh-CN" sz="1500" dirty="0" smtClean="0">
                <a:solidFill>
                  <a:schemeClr val="tx1">
                    <a:lumMod val="95000"/>
                    <a:lumOff val="5000"/>
                  </a:schemeClr>
                </a:solidFill>
                <a:latin typeface="+mj-ea"/>
                <a:ea typeface="+mj-ea"/>
              </a:rPr>
              <a:t>P </a:t>
            </a:r>
            <a:r>
              <a:rPr lang="zh-CN" altLang="en-US" sz="1500" dirty="0" smtClean="0">
                <a:solidFill>
                  <a:schemeClr val="tx1">
                    <a:lumMod val="95000"/>
                    <a:lumOff val="5000"/>
                  </a:schemeClr>
                </a:solidFill>
                <a:latin typeface="+mj-ea"/>
                <a:ea typeface="+mj-ea"/>
              </a:rPr>
              <a:t>为单位的海量数据，单台计算机无法提供如此大的存储空间，这些数据需要分布式存储。除了对传统的关系数据库进行分布式部署外，为网站应用而生的各种</a:t>
            </a:r>
            <a:r>
              <a:rPr lang="en-US" altLang="zh-CN" sz="1500" dirty="0" err="1" smtClean="0">
                <a:solidFill>
                  <a:schemeClr val="tx1">
                    <a:lumMod val="95000"/>
                    <a:lumOff val="5000"/>
                  </a:schemeClr>
                </a:solidFill>
                <a:latin typeface="+mj-ea"/>
                <a:ea typeface="+mj-ea"/>
              </a:rPr>
              <a:t>NoSQL</a:t>
            </a:r>
            <a:r>
              <a:rPr lang="zh-CN" altLang="en-US" sz="1500" dirty="0" smtClean="0">
                <a:solidFill>
                  <a:schemeClr val="tx1">
                    <a:lumMod val="95000"/>
                    <a:lumOff val="5000"/>
                  </a:schemeClr>
                </a:solidFill>
                <a:latin typeface="+mj-ea"/>
                <a:ea typeface="+mj-ea"/>
              </a:rPr>
              <a:t>产品几乎都是分布式的。</a:t>
            </a:r>
            <a:r>
              <a:rPr lang="en-US" altLang="zh-CN" sz="1500" dirty="0" smtClean="0">
                <a:solidFill>
                  <a:schemeClr val="tx1">
                    <a:lumMod val="95000"/>
                    <a:lumOff val="5000"/>
                  </a:schemeClr>
                </a:solidFill>
                <a:latin typeface="+mj-ea"/>
                <a:ea typeface="+mj-ea"/>
              </a:rPr>
              <a:t>NoSQL</a:t>
            </a:r>
            <a:r>
              <a:rPr lang="zh-CN" altLang="en-US" sz="1500" dirty="0" smtClean="0">
                <a:solidFill>
                  <a:schemeClr val="tx1">
                    <a:lumMod val="95000"/>
                    <a:lumOff val="5000"/>
                  </a:schemeClr>
                </a:solidFill>
                <a:latin typeface="+mj-ea"/>
                <a:ea typeface="+mj-ea"/>
              </a:rPr>
              <a:t>主要分为临时性键值存储</a:t>
            </a:r>
            <a:r>
              <a:rPr lang="en-US" altLang="zh-CN" sz="1500" dirty="0" smtClean="0">
                <a:solidFill>
                  <a:schemeClr val="tx1">
                    <a:lumMod val="95000"/>
                    <a:lumOff val="5000"/>
                  </a:schemeClr>
                </a:solidFill>
                <a:latin typeface="+mj-ea"/>
                <a:ea typeface="+mj-ea"/>
              </a:rPr>
              <a:t>(memcached,redis)</a:t>
            </a:r>
            <a:r>
              <a:rPr lang="zh-CN" altLang="en-US" sz="1500" dirty="0" smtClean="0">
                <a:solidFill>
                  <a:schemeClr val="tx1">
                    <a:lumMod val="95000"/>
                    <a:lumOff val="5000"/>
                  </a:schemeClr>
                </a:solidFill>
                <a:latin typeface="+mj-ea"/>
                <a:ea typeface="+mj-ea"/>
              </a:rPr>
              <a:t>、永久性</a:t>
            </a:r>
            <a:r>
              <a:rPr lang="zh-CN" altLang="en-US" sz="1500" dirty="0" smtClean="0">
                <a:solidFill>
                  <a:schemeClr val="tx1">
                    <a:lumMod val="95000"/>
                    <a:lumOff val="5000"/>
                  </a:schemeClr>
                </a:solidFill>
                <a:latin typeface="+mj-ea"/>
                <a:ea typeface="+mj-ea"/>
                <a:sym typeface="+mn-ea"/>
              </a:rPr>
              <a:t>键值存储</a:t>
            </a:r>
            <a:r>
              <a:rPr lang="en-US" altLang="zh-CN" sz="1500" dirty="0" smtClean="0">
                <a:solidFill>
                  <a:schemeClr val="tx1">
                    <a:lumMod val="95000"/>
                    <a:lumOff val="5000"/>
                  </a:schemeClr>
                </a:solidFill>
                <a:latin typeface="+mj-ea"/>
                <a:ea typeface="+mj-ea"/>
                <a:sym typeface="+mn-ea"/>
              </a:rPr>
              <a:t>(ROMA</a:t>
            </a:r>
            <a:r>
              <a:rPr lang="zh-CN" altLang="en-US" sz="1500" dirty="0" smtClean="0">
                <a:solidFill>
                  <a:schemeClr val="tx1">
                    <a:lumMod val="95000"/>
                    <a:lumOff val="5000"/>
                  </a:schemeClr>
                </a:solidFill>
                <a:latin typeface="+mj-ea"/>
                <a:ea typeface="+mj-ea"/>
                <a:sym typeface="+mn-ea"/>
              </a:rPr>
              <a:t>、</a:t>
            </a:r>
            <a:r>
              <a:rPr lang="en-US" altLang="zh-CN" sz="1500" dirty="0" smtClean="0">
                <a:solidFill>
                  <a:schemeClr val="tx1">
                    <a:lumMod val="95000"/>
                    <a:lumOff val="5000"/>
                  </a:schemeClr>
                </a:solidFill>
                <a:latin typeface="+mj-ea"/>
                <a:ea typeface="+mj-ea"/>
                <a:sym typeface="+mn-ea"/>
              </a:rPr>
              <a:t>redis)</a:t>
            </a:r>
            <a:r>
              <a:rPr lang="zh-CN" altLang="en-US" sz="1500" dirty="0" smtClean="0">
                <a:solidFill>
                  <a:schemeClr val="tx1">
                    <a:lumMod val="95000"/>
                    <a:lumOff val="5000"/>
                  </a:schemeClr>
                </a:solidFill>
                <a:latin typeface="+mj-ea"/>
                <a:ea typeface="+mj-ea"/>
                <a:sym typeface="+mn-ea"/>
              </a:rPr>
              <a:t>、面向文档的数据库</a:t>
            </a:r>
            <a:r>
              <a:rPr lang="en-US" altLang="zh-CN" sz="1500" dirty="0" smtClean="0">
                <a:solidFill>
                  <a:schemeClr val="tx1">
                    <a:lumMod val="95000"/>
                    <a:lumOff val="5000"/>
                  </a:schemeClr>
                </a:solidFill>
                <a:latin typeface="+mj-ea"/>
                <a:ea typeface="+mj-ea"/>
                <a:sym typeface="+mn-ea"/>
              </a:rPr>
              <a:t>(MongoDB</a:t>
            </a:r>
            <a:r>
              <a:rPr lang="zh-CN" altLang="en-US" sz="1500" dirty="0" smtClean="0">
                <a:solidFill>
                  <a:schemeClr val="tx1">
                    <a:lumMod val="95000"/>
                    <a:lumOff val="5000"/>
                  </a:schemeClr>
                </a:solidFill>
                <a:latin typeface="+mj-ea"/>
                <a:ea typeface="+mj-ea"/>
                <a:sym typeface="+mn-ea"/>
              </a:rPr>
              <a:t>、</a:t>
            </a:r>
            <a:r>
              <a:rPr lang="en-US" altLang="zh-CN" sz="1500" dirty="0" smtClean="0">
                <a:solidFill>
                  <a:schemeClr val="tx1">
                    <a:lumMod val="95000"/>
                    <a:lumOff val="5000"/>
                  </a:schemeClr>
                </a:solidFill>
                <a:latin typeface="+mj-ea"/>
                <a:ea typeface="+mj-ea"/>
                <a:sym typeface="+mn-ea"/>
              </a:rPr>
              <a:t>CouchDB)</a:t>
            </a:r>
            <a:r>
              <a:rPr lang="zh-CN" altLang="en-US" sz="1500" dirty="0" smtClean="0">
                <a:solidFill>
                  <a:schemeClr val="tx1">
                    <a:lumMod val="95000"/>
                    <a:lumOff val="5000"/>
                  </a:schemeClr>
                </a:solidFill>
                <a:latin typeface="+mj-ea"/>
                <a:ea typeface="+mj-ea"/>
                <a:sym typeface="+mn-ea"/>
              </a:rPr>
              <a:t>、面向列的数据库</a:t>
            </a:r>
            <a:r>
              <a:rPr lang="en-US" altLang="zh-CN" sz="1500" dirty="0" smtClean="0">
                <a:solidFill>
                  <a:schemeClr val="tx1">
                    <a:lumMod val="95000"/>
                    <a:lumOff val="5000"/>
                  </a:schemeClr>
                </a:solidFill>
                <a:latin typeface="+mj-ea"/>
                <a:ea typeface="+mj-ea"/>
                <a:sym typeface="+mn-ea"/>
              </a:rPr>
              <a:t>(Cassandra</a:t>
            </a:r>
            <a:r>
              <a:rPr lang="zh-CN" altLang="en-US" sz="1500" dirty="0" smtClean="0">
                <a:solidFill>
                  <a:schemeClr val="tx1">
                    <a:lumMod val="95000"/>
                    <a:lumOff val="5000"/>
                  </a:schemeClr>
                </a:solidFill>
                <a:latin typeface="+mj-ea"/>
                <a:ea typeface="+mj-ea"/>
                <a:sym typeface="+mn-ea"/>
              </a:rPr>
              <a:t>、</a:t>
            </a:r>
            <a:r>
              <a:rPr lang="en-US" altLang="zh-CN" sz="1500" dirty="0" smtClean="0">
                <a:solidFill>
                  <a:schemeClr val="tx1">
                    <a:lumMod val="95000"/>
                    <a:lumOff val="5000"/>
                  </a:schemeClr>
                </a:solidFill>
                <a:latin typeface="+mj-ea"/>
                <a:ea typeface="+mj-ea"/>
                <a:sym typeface="+mn-ea"/>
              </a:rPr>
              <a:t>HBase),</a:t>
            </a:r>
            <a:r>
              <a:rPr lang="zh-CN" altLang="en-US" sz="1500" dirty="0" smtClean="0">
                <a:solidFill>
                  <a:schemeClr val="tx1">
                    <a:lumMod val="95000"/>
                    <a:lumOff val="5000"/>
                  </a:schemeClr>
                </a:solidFill>
                <a:latin typeface="+mj-ea"/>
                <a:ea typeface="+mj-ea"/>
                <a:sym typeface="+mn-ea"/>
              </a:rPr>
              <a:t>每种</a:t>
            </a:r>
            <a:r>
              <a:rPr lang="en-US" altLang="zh-CN" sz="1500" dirty="0" smtClean="0">
                <a:solidFill>
                  <a:schemeClr val="tx1">
                    <a:lumMod val="95000"/>
                    <a:lumOff val="5000"/>
                  </a:schemeClr>
                </a:solidFill>
                <a:latin typeface="+mj-ea"/>
                <a:ea typeface="+mj-ea"/>
                <a:sym typeface="+mn-ea"/>
              </a:rPr>
              <a:t>NoSQL</a:t>
            </a:r>
            <a:r>
              <a:rPr lang="zh-CN" altLang="en-US" sz="1500" dirty="0" smtClean="0">
                <a:solidFill>
                  <a:schemeClr val="tx1">
                    <a:lumMod val="95000"/>
                    <a:lumOff val="5000"/>
                  </a:schemeClr>
                </a:solidFill>
                <a:latin typeface="+mj-ea"/>
                <a:ea typeface="+mj-ea"/>
                <a:sym typeface="+mn-ea"/>
              </a:rPr>
              <a:t>都有其特有的使用场景及优点。</a:t>
            </a:r>
            <a:endParaRPr lang="zh-CN" altLang="en-US" sz="1500" dirty="0" smtClean="0">
              <a:solidFill>
                <a:schemeClr val="tx1">
                  <a:lumMod val="95000"/>
                  <a:lumOff val="5000"/>
                </a:schemeClr>
              </a:solidFill>
              <a:latin typeface="+mj-ea"/>
              <a:ea typeface="+mj-ea"/>
              <a:sym typeface="+mn-ea"/>
            </a:endParaRPr>
          </a:p>
          <a:p>
            <a:pPr algn="l"/>
            <a:r>
              <a:rPr lang="zh-CN" altLang="en-US" sz="1500" dirty="0" smtClean="0">
                <a:solidFill>
                  <a:schemeClr val="tx1">
                    <a:lumMod val="95000"/>
                    <a:lumOff val="5000"/>
                  </a:schemeClr>
                </a:solidFill>
                <a:latin typeface="+mj-ea"/>
                <a:ea typeface="+mj-ea"/>
              </a:rPr>
              <a:t>   分布式计算：严格说来，应用、服务、实时数据处理都是计算，网站除了要处理这些在线业务，还有很大一部分用户没有直观感受的后台业务要处理，包括搜索引擎的索引构建、数据仓库的数据分析统计等。这些业务的计算规模非常庞大，目前网站普遍使用</a:t>
            </a:r>
            <a:r>
              <a:rPr lang="en-US" altLang="zh-CN" sz="1500" dirty="0" err="1" smtClean="0">
                <a:solidFill>
                  <a:schemeClr val="tx1">
                    <a:lumMod val="95000"/>
                    <a:lumOff val="5000"/>
                  </a:schemeClr>
                </a:solidFill>
                <a:latin typeface="+mj-ea"/>
                <a:ea typeface="+mj-ea"/>
              </a:rPr>
              <a:t>Hadoop</a:t>
            </a:r>
            <a:r>
              <a:rPr lang="zh-CN" altLang="en-US" sz="1500" dirty="0" smtClean="0">
                <a:solidFill>
                  <a:schemeClr val="tx1">
                    <a:lumMod val="95000"/>
                    <a:lumOff val="5000"/>
                  </a:schemeClr>
                </a:solidFill>
                <a:latin typeface="+mj-ea"/>
                <a:ea typeface="+mj-ea"/>
              </a:rPr>
              <a:t>及其</a:t>
            </a:r>
            <a:r>
              <a:rPr lang="en-US" altLang="zh-CN" sz="1500" dirty="0" err="1" smtClean="0">
                <a:solidFill>
                  <a:schemeClr val="tx1">
                    <a:lumMod val="95000"/>
                    <a:lumOff val="5000"/>
                  </a:schemeClr>
                </a:solidFill>
                <a:latin typeface="+mj-ea"/>
                <a:ea typeface="+mj-ea"/>
              </a:rPr>
              <a:t>MapReduce</a:t>
            </a:r>
            <a:r>
              <a:rPr lang="en-US" altLang="zh-CN" sz="1500" dirty="0" smtClean="0">
                <a:solidFill>
                  <a:schemeClr val="tx1">
                    <a:lumMod val="95000"/>
                    <a:lumOff val="5000"/>
                  </a:schemeClr>
                </a:solidFill>
                <a:latin typeface="+mj-ea"/>
                <a:ea typeface="+mj-ea"/>
              </a:rPr>
              <a:t> </a:t>
            </a:r>
            <a:r>
              <a:rPr lang="zh-CN" altLang="en-US" sz="1500" dirty="0" smtClean="0">
                <a:solidFill>
                  <a:schemeClr val="tx1">
                    <a:lumMod val="95000"/>
                    <a:lumOff val="5000"/>
                  </a:schemeClr>
                </a:solidFill>
                <a:latin typeface="+mj-ea"/>
                <a:ea typeface="+mj-ea"/>
              </a:rPr>
              <a:t>分布式计算框架进行此类批处理计算，其特点是移动计算而不是移动数据，将计算程序分发到数据所在的位置以加速计算和分布式计算。此外，还有可以支持网站线上服务器配置实时更新的分布式配置；分布式环境下实现并发和协同的分布式锁；支持云存储的分布式文件系统等。</a:t>
            </a:r>
            <a:endParaRPr lang="zh-CN" altLang="en-US" sz="1500" dirty="0">
              <a:solidFill>
                <a:schemeClr val="tx1">
                  <a:lumMod val="95000"/>
                  <a:lumOff val="5000"/>
                </a:schemeClr>
              </a:solidFill>
              <a:latin typeface="+mj-ea"/>
              <a:ea typeface="+mj-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611560" y="1196752"/>
            <a:ext cx="7920880" cy="5256584"/>
          </a:xfrm>
        </p:spPr>
        <p:txBody>
          <a:bodyPr>
            <a:normAutofit fontScale="70000"/>
          </a:bodyPr>
          <a:lstStyle/>
          <a:p>
            <a:pPr algn="l"/>
            <a:r>
              <a:rPr lang="en-US" sz="1900" b="1" smtClean="0">
                <a:solidFill>
                  <a:schemeClr val="tx1">
                    <a:lumMod val="95000"/>
                    <a:lumOff val="5000"/>
                  </a:schemeClr>
                </a:solidFill>
                <a:latin typeface="+mj-ea"/>
                <a:ea typeface="+mj-ea"/>
              </a:rPr>
              <a:t>4</a:t>
            </a:r>
            <a:r>
              <a:rPr sz="1900" b="1" smtClean="0">
                <a:solidFill>
                  <a:schemeClr val="tx1">
                    <a:lumMod val="95000"/>
                    <a:lumOff val="5000"/>
                  </a:schemeClr>
                </a:solidFill>
                <a:latin typeface="+mj-ea"/>
                <a:ea typeface="+mj-ea"/>
              </a:rPr>
              <a:t>集群</a:t>
            </a:r>
            <a:endParaRPr sz="1900" b="1" smtClean="0">
              <a:solidFill>
                <a:schemeClr val="tx1">
                  <a:lumMod val="95000"/>
                  <a:lumOff val="5000"/>
                </a:schemeClr>
              </a:solidFill>
              <a:latin typeface="+mj-ea"/>
              <a:ea typeface="+mj-ea"/>
            </a:endParaRPr>
          </a:p>
          <a:p>
            <a:pPr algn="l"/>
            <a:r>
              <a:rPr sz="1500" smtClean="0">
                <a:solidFill>
                  <a:schemeClr val="tx1">
                    <a:lumMod val="95000"/>
                    <a:lumOff val="5000"/>
                  </a:schemeClr>
                </a:solidFill>
                <a:latin typeface="+mj-ea"/>
                <a:ea typeface="+mj-ea"/>
              </a:rPr>
              <a:t>     </a:t>
            </a:r>
            <a:r>
              <a:rPr lang="zh-CN" altLang="en-US" sz="1900" dirty="0" smtClean="0">
                <a:solidFill>
                  <a:schemeClr val="tx1">
                    <a:lumMod val="95000"/>
                    <a:lumOff val="5000"/>
                  </a:schemeClr>
                </a:solidFill>
                <a:latin typeface="+mj-ea"/>
                <a:ea typeface="+mj-ea"/>
              </a:rPr>
              <a:t>使用分布式虽然已经将分层和分割后的模块独立部署，但是对于用户访问集中的模块（比如网站的首页），还需要将独立部署的服务器集群化，即多台服务器部署相同应用构成一个集群，通过负载均衡设备共同对外提供服务。因为服务器集群有更多服务器提供相同服务，因此可以提供更好的并发特性，当有更多用户访问的时候，只需要向集群中加入新的机器即可。同时因为一个应用由多台服务器提供，当某台服务器发生故障时，负载均衡设备或者系统的失效转移机制会将请求转发到集群中其他服务器上，使服务器故障不影响用户使用。所以在网站应用中，即使是访问量很小的分布式应用和服务，也至少要部署两台服务器构成一个小的集群，目的就是提高系统的可用性。备注</a:t>
            </a:r>
            <a:r>
              <a:rPr lang="en-US" altLang="zh-CN" sz="1900" dirty="0" smtClean="0">
                <a:solidFill>
                  <a:schemeClr val="tx1">
                    <a:lumMod val="95000"/>
                    <a:lumOff val="5000"/>
                  </a:schemeClr>
                </a:solidFill>
                <a:latin typeface="+mj-ea"/>
                <a:ea typeface="+mj-ea"/>
              </a:rPr>
              <a:t>:ejb</a:t>
            </a:r>
            <a:endParaRPr lang="en-US" altLang="zh-CN" sz="1900" dirty="0" smtClean="0">
              <a:solidFill>
                <a:schemeClr val="tx1">
                  <a:lumMod val="95000"/>
                  <a:lumOff val="5000"/>
                </a:schemeClr>
              </a:solidFill>
              <a:latin typeface="+mj-ea"/>
              <a:ea typeface="+mj-ea"/>
            </a:endParaRPr>
          </a:p>
          <a:p>
            <a:pPr algn="l"/>
            <a:r>
              <a:rPr lang="en-US" sz="1900" b="1" smtClean="0">
                <a:solidFill>
                  <a:schemeClr val="tx1">
                    <a:lumMod val="95000"/>
                    <a:lumOff val="5000"/>
                  </a:schemeClr>
                </a:solidFill>
                <a:latin typeface="+mj-ea"/>
                <a:ea typeface="+mj-ea"/>
              </a:rPr>
              <a:t>5</a:t>
            </a:r>
            <a:r>
              <a:rPr sz="1900" b="1" smtClean="0">
                <a:solidFill>
                  <a:schemeClr val="tx1">
                    <a:lumMod val="95000"/>
                    <a:lumOff val="5000"/>
                  </a:schemeClr>
                </a:solidFill>
                <a:latin typeface="+mj-ea"/>
                <a:ea typeface="+mj-ea"/>
              </a:rPr>
              <a:t>缓存</a:t>
            </a:r>
            <a:endParaRPr sz="1900" b="1" smtClean="0">
              <a:solidFill>
                <a:schemeClr val="tx1">
                  <a:lumMod val="95000"/>
                  <a:lumOff val="5000"/>
                </a:schemeClr>
              </a:solidFill>
              <a:latin typeface="+mj-ea"/>
              <a:ea typeface="+mj-ea"/>
            </a:endParaRPr>
          </a:p>
          <a:p>
            <a:pPr algn="l"/>
            <a:r>
              <a:rPr sz="1900" smtClean="0">
                <a:solidFill>
                  <a:schemeClr val="tx1">
                    <a:lumMod val="95000"/>
                    <a:lumOff val="5000"/>
                  </a:schemeClr>
                </a:solidFill>
                <a:latin typeface="+mj-ea"/>
                <a:ea typeface="+mj-ea"/>
              </a:rPr>
              <a:t>    缓存就是将数据存放在距离计算最近的位置以加快处理速度。缓存是改善软件性能的第一手段，现代CPU 越来越快的一个重要因素就是使用了更多的缓存，在复杂的软件设计中，缓存几乎无处不在。大型网站架构设计在很多方面都使用了缓存设计。</a:t>
            </a:r>
            <a:endParaRPr sz="1900" smtClean="0">
              <a:solidFill>
                <a:schemeClr val="tx1">
                  <a:lumMod val="95000"/>
                  <a:lumOff val="5000"/>
                </a:schemeClr>
              </a:solidFill>
              <a:latin typeface="+mj-ea"/>
              <a:ea typeface="+mj-ea"/>
            </a:endParaRPr>
          </a:p>
          <a:p>
            <a:pPr algn="l"/>
            <a:r>
              <a:rPr sz="1900" b="1" i="1" smtClean="0">
                <a:solidFill>
                  <a:schemeClr val="tx1">
                    <a:lumMod val="95000"/>
                    <a:lumOff val="5000"/>
                  </a:schemeClr>
                </a:solidFill>
                <a:latin typeface="+mj-ea"/>
                <a:ea typeface="+mj-ea"/>
              </a:rPr>
              <a:t>CDN</a:t>
            </a:r>
            <a:r>
              <a:rPr sz="1900" smtClean="0">
                <a:solidFill>
                  <a:schemeClr val="tx1">
                    <a:lumMod val="95000"/>
                    <a:lumOff val="5000"/>
                  </a:schemeClr>
                </a:solidFill>
                <a:latin typeface="+mj-ea"/>
                <a:ea typeface="+mj-ea"/>
              </a:rPr>
              <a:t>：即内容分发网络，部署在距离终端用户最近的网络服务商，用户的网络请求总是先到达他的网络服务商那里，在这里缓存网站的一些静态资源（较少变化的数据），可以就近以最快速度返回给用户，如视频网站和门户网站会将用户访问量大的热点内容缓存在CDN。</a:t>
            </a:r>
            <a:endParaRPr sz="1900" smtClean="0">
              <a:solidFill>
                <a:schemeClr val="tx1">
                  <a:lumMod val="95000"/>
                  <a:lumOff val="5000"/>
                </a:schemeClr>
              </a:solidFill>
              <a:latin typeface="+mj-ea"/>
              <a:ea typeface="+mj-ea"/>
            </a:endParaRPr>
          </a:p>
          <a:p>
            <a:pPr algn="l"/>
            <a:r>
              <a:rPr sz="1900" b="1" i="1" smtClean="0">
                <a:solidFill>
                  <a:schemeClr val="tx1">
                    <a:lumMod val="95000"/>
                    <a:lumOff val="5000"/>
                  </a:schemeClr>
                </a:solidFill>
                <a:latin typeface="+mj-ea"/>
                <a:ea typeface="+mj-ea"/>
              </a:rPr>
              <a:t>反向代理</a:t>
            </a:r>
            <a:r>
              <a:rPr sz="1900" smtClean="0">
                <a:solidFill>
                  <a:schemeClr val="tx1">
                    <a:lumMod val="95000"/>
                    <a:lumOff val="5000"/>
                  </a:schemeClr>
                </a:solidFill>
                <a:latin typeface="+mj-ea"/>
                <a:ea typeface="+mj-ea"/>
              </a:rPr>
              <a:t>：反向代理属于网站前端架构的一部分，部署在网站的前端，当用户请求到达网站的数</a:t>
            </a:r>
            <a:endParaRPr sz="1900" smtClean="0">
              <a:solidFill>
                <a:schemeClr val="tx1">
                  <a:lumMod val="95000"/>
                  <a:lumOff val="5000"/>
                </a:schemeClr>
              </a:solidFill>
              <a:latin typeface="+mj-ea"/>
              <a:ea typeface="+mj-ea"/>
            </a:endParaRPr>
          </a:p>
          <a:p>
            <a:pPr algn="l"/>
            <a:r>
              <a:rPr sz="1900" smtClean="0">
                <a:solidFill>
                  <a:schemeClr val="tx1">
                    <a:lumMod val="95000"/>
                    <a:lumOff val="5000"/>
                  </a:schemeClr>
                </a:solidFill>
                <a:latin typeface="+mj-ea"/>
                <a:ea typeface="+mj-ea"/>
              </a:rPr>
              <a:t>据中心时，最先访问到的就是反向代理服务器，这里缓存网站的静态资源，无需将请求继续转发给应用服务器就能返回给用户。</a:t>
            </a:r>
            <a:endParaRPr sz="1900" smtClean="0">
              <a:solidFill>
                <a:schemeClr val="tx1">
                  <a:lumMod val="95000"/>
                  <a:lumOff val="5000"/>
                </a:schemeClr>
              </a:solidFill>
              <a:latin typeface="+mj-ea"/>
              <a:ea typeface="+mj-ea"/>
            </a:endParaRPr>
          </a:p>
          <a:p>
            <a:pPr algn="l"/>
            <a:r>
              <a:rPr sz="1900" b="1" i="1" smtClean="0">
                <a:solidFill>
                  <a:schemeClr val="tx1">
                    <a:lumMod val="95000"/>
                    <a:lumOff val="5000"/>
                  </a:schemeClr>
                </a:solidFill>
                <a:latin typeface="+mj-ea"/>
                <a:ea typeface="+mj-ea"/>
              </a:rPr>
              <a:t>本地缓存</a:t>
            </a:r>
            <a:r>
              <a:rPr sz="1900" smtClean="0">
                <a:solidFill>
                  <a:schemeClr val="tx1">
                    <a:lumMod val="95000"/>
                    <a:lumOff val="5000"/>
                  </a:schemeClr>
                </a:solidFill>
                <a:latin typeface="+mj-ea"/>
                <a:ea typeface="+mj-ea"/>
              </a:rPr>
              <a:t>：在应用服务器本地缓存着热点数据，应用程序可以在本机内存中直接访问数据，而无需访问数据库。</a:t>
            </a:r>
            <a:endParaRPr sz="1900" smtClean="0">
              <a:solidFill>
                <a:schemeClr val="tx1">
                  <a:lumMod val="95000"/>
                  <a:lumOff val="5000"/>
                </a:schemeClr>
              </a:solidFill>
              <a:latin typeface="+mj-ea"/>
              <a:ea typeface="+mj-ea"/>
            </a:endParaRPr>
          </a:p>
          <a:p>
            <a:pPr algn="l"/>
            <a:r>
              <a:rPr sz="1900" b="1" i="1" smtClean="0">
                <a:solidFill>
                  <a:schemeClr val="tx1">
                    <a:lumMod val="95000"/>
                    <a:lumOff val="5000"/>
                  </a:schemeClr>
                </a:solidFill>
                <a:latin typeface="+mj-ea"/>
                <a:ea typeface="+mj-ea"/>
              </a:rPr>
              <a:t>分布式缓存</a:t>
            </a:r>
            <a:r>
              <a:rPr sz="1900" smtClean="0">
                <a:solidFill>
                  <a:schemeClr val="tx1">
                    <a:lumMod val="95000"/>
                    <a:lumOff val="5000"/>
                  </a:schemeClr>
                </a:solidFill>
                <a:latin typeface="+mj-ea"/>
                <a:ea typeface="+mj-ea"/>
              </a:rPr>
              <a:t>：大型网站的数据量非常庞大，即使只缓存一小部分，需要的内存空间也不是单机能</a:t>
            </a:r>
            <a:endParaRPr sz="1900" smtClean="0">
              <a:solidFill>
                <a:schemeClr val="tx1">
                  <a:lumMod val="95000"/>
                  <a:lumOff val="5000"/>
                </a:schemeClr>
              </a:solidFill>
              <a:latin typeface="+mj-ea"/>
              <a:ea typeface="+mj-ea"/>
            </a:endParaRPr>
          </a:p>
          <a:p>
            <a:pPr algn="l"/>
            <a:r>
              <a:rPr sz="1900" smtClean="0">
                <a:solidFill>
                  <a:schemeClr val="tx1">
                    <a:lumMod val="95000"/>
                    <a:lumOff val="5000"/>
                  </a:schemeClr>
                </a:solidFill>
                <a:latin typeface="+mj-ea"/>
                <a:ea typeface="+mj-ea"/>
              </a:rPr>
              <a:t>承受的，所以除了本地缓存，还需要分布式缓存，将数据缓存在一个专门的分布式缓存集群中，应用</a:t>
            </a:r>
            <a:endParaRPr sz="1900" smtClean="0">
              <a:solidFill>
                <a:schemeClr val="tx1">
                  <a:lumMod val="95000"/>
                  <a:lumOff val="5000"/>
                </a:schemeClr>
              </a:solidFill>
              <a:latin typeface="+mj-ea"/>
              <a:ea typeface="+mj-ea"/>
            </a:endParaRPr>
          </a:p>
          <a:p>
            <a:pPr algn="l"/>
            <a:r>
              <a:rPr sz="1900" smtClean="0">
                <a:solidFill>
                  <a:schemeClr val="tx1">
                    <a:lumMod val="95000"/>
                    <a:lumOff val="5000"/>
                  </a:schemeClr>
                </a:solidFill>
                <a:latin typeface="+mj-ea"/>
                <a:ea typeface="+mj-ea"/>
              </a:rPr>
              <a:t>程序通过网络通信访问缓存数据。</a:t>
            </a:r>
            <a:endParaRPr sz="1900" smtClean="0">
              <a:solidFill>
                <a:schemeClr val="tx1">
                  <a:lumMod val="95000"/>
                  <a:lumOff val="5000"/>
                </a:schemeClr>
              </a:solidFill>
              <a:latin typeface="+mj-ea"/>
              <a:ea typeface="+mj-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611560" y="1196752"/>
            <a:ext cx="7920880" cy="5256584"/>
          </a:xfrm>
        </p:spPr>
        <p:txBody>
          <a:bodyPr>
            <a:normAutofit fontScale="90000" lnSpcReduction="10000"/>
          </a:bodyPr>
          <a:lstStyle/>
          <a:p>
            <a:pPr algn="l"/>
            <a:r>
              <a:rPr lang="en-US" sz="1500" smtClean="0">
                <a:solidFill>
                  <a:schemeClr val="tx1">
                    <a:lumMod val="95000"/>
                    <a:lumOff val="5000"/>
                  </a:schemeClr>
                </a:solidFill>
                <a:latin typeface="+mj-ea"/>
                <a:ea typeface="+mj-ea"/>
              </a:rPr>
              <a:t>     </a:t>
            </a:r>
            <a:r>
              <a:rPr lang="zh-CN" altLang="en-US" sz="1500" dirty="0" smtClean="0">
                <a:solidFill>
                  <a:schemeClr val="tx1">
                    <a:lumMod val="95000"/>
                    <a:lumOff val="5000"/>
                  </a:schemeClr>
                </a:solidFill>
                <a:latin typeface="+mj-ea"/>
                <a:ea typeface="+mj-ea"/>
              </a:rPr>
              <a:t>使用缓存有两个前提条件，一是数据访问热点不均衡，某些数据会被更频繁的访问，这些数据应该放在缓存中；二是数据在某个时间段内有效，不会很快过期，否则缓存的数据就会因已经失效而产生脏读，影响结果的正确性。网站应用中，缓存除了可以加快数据访问速度，还可以减轻后端应用和数据存储的负载压力，这一点对网站数据库架构至关重要，网站数据库几乎都是按照有缓存的前提进行负载能力设计的。</a:t>
            </a:r>
            <a:endParaRPr sz="1500" smtClean="0">
              <a:solidFill>
                <a:schemeClr val="tx1">
                  <a:lumMod val="95000"/>
                  <a:lumOff val="5000"/>
                </a:schemeClr>
              </a:solidFill>
              <a:latin typeface="+mj-ea"/>
              <a:ea typeface="+mj-ea"/>
            </a:endParaRPr>
          </a:p>
          <a:p>
            <a:pPr algn="l"/>
            <a:r>
              <a:rPr lang="en-US" sz="1500" b="1" smtClean="0">
                <a:solidFill>
                  <a:schemeClr val="tx1">
                    <a:lumMod val="95000"/>
                    <a:lumOff val="5000"/>
                  </a:schemeClr>
                </a:solidFill>
                <a:latin typeface="+mj-ea"/>
                <a:ea typeface="+mj-ea"/>
              </a:rPr>
              <a:t>6 </a:t>
            </a:r>
            <a:r>
              <a:rPr sz="1500" b="1" smtClean="0">
                <a:solidFill>
                  <a:schemeClr val="tx1">
                    <a:lumMod val="95000"/>
                    <a:lumOff val="5000"/>
                  </a:schemeClr>
                </a:solidFill>
                <a:latin typeface="+mj-ea"/>
                <a:ea typeface="+mj-ea"/>
              </a:rPr>
              <a:t>异步</a:t>
            </a:r>
            <a:endParaRPr sz="1500" b="1" smtClean="0">
              <a:solidFill>
                <a:schemeClr val="tx1">
                  <a:lumMod val="95000"/>
                  <a:lumOff val="5000"/>
                </a:schemeClr>
              </a:solidFill>
              <a:latin typeface="+mj-ea"/>
              <a:ea typeface="+mj-ea"/>
            </a:endParaRPr>
          </a:p>
          <a:p>
            <a:pPr algn="l"/>
            <a:r>
              <a:rPr sz="1500" smtClean="0">
                <a:solidFill>
                  <a:schemeClr val="tx1">
                    <a:lumMod val="95000"/>
                    <a:lumOff val="5000"/>
                  </a:schemeClr>
                </a:solidFill>
                <a:latin typeface="+mj-ea"/>
                <a:ea typeface="+mj-ea"/>
              </a:rPr>
              <a:t>    计算机软件发展的一个重要目标和驱动力是降低软件耦合性。事物之间直接关系越少，就越少被彼此影响，越可以独立发展。大型网站架构中，系统解耦合的手段除了前面提到的分层、分割、分布等，还有一个重要手段是异步，业务之间的消息传递不是同步调用，而是将一个业务操作分成多个阶段，每个阶段之间通过共享数据的方式异步执行进行协作。</a:t>
            </a:r>
            <a:endParaRPr sz="1500" smtClean="0">
              <a:solidFill>
                <a:schemeClr val="tx1">
                  <a:lumMod val="95000"/>
                  <a:lumOff val="5000"/>
                </a:schemeClr>
              </a:solidFill>
              <a:latin typeface="+mj-ea"/>
              <a:ea typeface="+mj-ea"/>
            </a:endParaRPr>
          </a:p>
          <a:p>
            <a:pPr algn="l"/>
            <a:r>
              <a:rPr sz="1500" smtClean="0">
                <a:solidFill>
                  <a:schemeClr val="tx1">
                    <a:lumMod val="95000"/>
                    <a:lumOff val="5000"/>
                  </a:schemeClr>
                </a:solidFill>
                <a:latin typeface="+mj-ea"/>
                <a:ea typeface="+mj-ea"/>
              </a:rPr>
              <a:t>在单一服务器内部可通过多线程共享内存队列的方式实现异步，处在业务操作前面的线程将输出写入到队列，后面的线程从队列中读取数据进行处理；在分布式系统中，多个服务器集群通过分布式消息队列实现异步，分布式消息队列可以看作内存队列的分布式部署。异步架构是典型的生产者消费者模式，两者不存在直接调用，只要保持数据结构不变，彼此功能实现可以随意变化而不互相影响，这对网站扩展新功能非常便利。除此之外，使用异步消息队列还有如下特性</a:t>
            </a:r>
            <a:r>
              <a:rPr lang="zh-CN" sz="1500" smtClean="0">
                <a:solidFill>
                  <a:schemeClr val="tx1">
                    <a:lumMod val="95000"/>
                    <a:lumOff val="5000"/>
                  </a:schemeClr>
                </a:solidFill>
                <a:latin typeface="+mj-ea"/>
                <a:ea typeface="+mj-ea"/>
              </a:rPr>
              <a:t>：</a:t>
            </a:r>
            <a:endParaRPr lang="zh-CN" sz="1500" smtClean="0">
              <a:solidFill>
                <a:schemeClr val="tx1">
                  <a:lumMod val="95000"/>
                  <a:lumOff val="5000"/>
                </a:schemeClr>
              </a:solidFill>
              <a:latin typeface="+mj-ea"/>
              <a:ea typeface="+mj-ea"/>
            </a:endParaRPr>
          </a:p>
          <a:p>
            <a:pPr algn="l"/>
            <a:r>
              <a:rPr sz="1500" b="1" smtClean="0">
                <a:solidFill>
                  <a:schemeClr val="tx1">
                    <a:lumMod val="95000"/>
                    <a:lumOff val="5000"/>
                  </a:schemeClr>
                </a:solidFill>
                <a:latin typeface="+mj-ea"/>
                <a:ea typeface="+mj-ea"/>
              </a:rPr>
              <a:t>提高系统可用性</a:t>
            </a:r>
            <a:r>
              <a:rPr lang="en-US" sz="1500" b="1" smtClean="0">
                <a:solidFill>
                  <a:schemeClr val="tx1">
                    <a:lumMod val="95000"/>
                    <a:lumOff val="5000"/>
                  </a:schemeClr>
                </a:solidFill>
                <a:latin typeface="+mj-ea"/>
                <a:ea typeface="+mj-ea"/>
              </a:rPr>
              <a:t>:</a:t>
            </a:r>
            <a:r>
              <a:rPr sz="1500" smtClean="0">
                <a:solidFill>
                  <a:schemeClr val="tx1">
                    <a:lumMod val="95000"/>
                    <a:lumOff val="5000"/>
                  </a:schemeClr>
                </a:solidFill>
                <a:latin typeface="+mj-ea"/>
                <a:ea typeface="+mj-ea"/>
              </a:rPr>
              <a:t>消费者服务器发生故障，数据会在消息队列服务器中存储堆积，生产者服务器可以继续处理业务请求，系统整体表现无故障。消费者服务器恢复正常后，继续处理消息队列中的数据。</a:t>
            </a:r>
            <a:endParaRPr sz="1500" smtClean="0">
              <a:solidFill>
                <a:schemeClr val="tx1">
                  <a:lumMod val="95000"/>
                  <a:lumOff val="5000"/>
                </a:schemeClr>
              </a:solidFill>
              <a:latin typeface="+mj-ea"/>
              <a:ea typeface="+mj-ea"/>
            </a:endParaRPr>
          </a:p>
          <a:p>
            <a:pPr algn="l"/>
            <a:r>
              <a:rPr sz="1500" b="1" smtClean="0">
                <a:solidFill>
                  <a:schemeClr val="tx1">
                    <a:lumMod val="95000"/>
                    <a:lumOff val="5000"/>
                  </a:schemeClr>
                </a:solidFill>
                <a:latin typeface="+mj-ea"/>
                <a:ea typeface="+mj-ea"/>
              </a:rPr>
              <a:t>加快网站响应速度</a:t>
            </a:r>
            <a:r>
              <a:rPr lang="en-US" sz="1500" b="1" smtClean="0">
                <a:solidFill>
                  <a:schemeClr val="tx1">
                    <a:lumMod val="95000"/>
                    <a:lumOff val="5000"/>
                  </a:schemeClr>
                </a:solidFill>
                <a:latin typeface="+mj-ea"/>
                <a:ea typeface="+mj-ea"/>
              </a:rPr>
              <a:t>:</a:t>
            </a:r>
            <a:r>
              <a:rPr sz="1500" smtClean="0">
                <a:solidFill>
                  <a:schemeClr val="tx1">
                    <a:lumMod val="95000"/>
                    <a:lumOff val="5000"/>
                  </a:schemeClr>
                </a:solidFill>
                <a:latin typeface="+mj-ea"/>
                <a:ea typeface="+mj-ea"/>
              </a:rPr>
              <a:t>处在业务处理前端的生产者服务器在处理完业务请求后，将数据写入消息队列，不需要等待消费者服务器处理就可以返回，响应延迟减少。</a:t>
            </a:r>
            <a:endParaRPr sz="1500" smtClean="0">
              <a:solidFill>
                <a:schemeClr val="tx1">
                  <a:lumMod val="95000"/>
                  <a:lumOff val="5000"/>
                </a:schemeClr>
              </a:solidFill>
              <a:latin typeface="+mj-ea"/>
              <a:ea typeface="+mj-ea"/>
            </a:endParaRPr>
          </a:p>
          <a:p>
            <a:pPr algn="l"/>
            <a:r>
              <a:rPr sz="1500" b="1" smtClean="0">
                <a:solidFill>
                  <a:schemeClr val="tx1">
                    <a:lumMod val="95000"/>
                    <a:lumOff val="5000"/>
                  </a:schemeClr>
                </a:solidFill>
                <a:latin typeface="+mj-ea"/>
                <a:ea typeface="+mj-ea"/>
              </a:rPr>
              <a:t>消除并发访问高峰</a:t>
            </a:r>
            <a:r>
              <a:rPr lang="en-US" sz="1500" b="1" smtClean="0">
                <a:solidFill>
                  <a:schemeClr val="tx1">
                    <a:lumMod val="95000"/>
                    <a:lumOff val="5000"/>
                  </a:schemeClr>
                </a:solidFill>
                <a:latin typeface="+mj-ea"/>
                <a:ea typeface="+mj-ea"/>
              </a:rPr>
              <a:t>:</a:t>
            </a:r>
            <a:r>
              <a:rPr sz="1500" smtClean="0">
                <a:solidFill>
                  <a:schemeClr val="tx1">
                    <a:lumMod val="95000"/>
                    <a:lumOff val="5000"/>
                  </a:schemeClr>
                </a:solidFill>
                <a:latin typeface="+mj-ea"/>
                <a:ea typeface="+mj-ea"/>
              </a:rPr>
              <a:t>用户访问网站是随机的，存在访问高峰和低谷，即使网站按照一般访问高峰</a:t>
            </a:r>
            <a:endParaRPr sz="1500" smtClean="0">
              <a:solidFill>
                <a:schemeClr val="tx1">
                  <a:lumMod val="95000"/>
                  <a:lumOff val="5000"/>
                </a:schemeClr>
              </a:solidFill>
              <a:latin typeface="+mj-ea"/>
              <a:ea typeface="+mj-ea"/>
            </a:endParaRPr>
          </a:p>
          <a:p>
            <a:pPr algn="l"/>
            <a:r>
              <a:rPr sz="1500" smtClean="0">
                <a:solidFill>
                  <a:schemeClr val="tx1">
                    <a:lumMod val="95000"/>
                    <a:lumOff val="5000"/>
                  </a:schemeClr>
                </a:solidFill>
                <a:latin typeface="+mj-ea"/>
                <a:ea typeface="+mj-ea"/>
              </a:rPr>
              <a:t>进行规划和部署，也依然会出现突发事件，比如购物网站的促销活动，微博上的热点事件，都会造成网站并发访问突然增大，这可能会造成整个网站负载过重，响应延迟，严重时甚至会出现服务宕机的情况。使用消息队列将突然增加的访问请求数据放入消息队列中，等待消费者服务器依次处理，就不会对整个网站负载造成太大压力。</a:t>
            </a:r>
            <a:endParaRPr sz="1500" smtClean="0">
              <a:solidFill>
                <a:schemeClr val="tx1">
                  <a:lumMod val="95000"/>
                  <a:lumOff val="5000"/>
                </a:schemeClr>
              </a:solidFill>
              <a:latin typeface="+mj-ea"/>
              <a:ea typeface="+mj-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611560" y="1196752"/>
            <a:ext cx="7920880" cy="5256584"/>
          </a:xfrm>
        </p:spPr>
        <p:txBody>
          <a:bodyPr>
            <a:normAutofit fontScale="90000" lnSpcReduction="10000"/>
          </a:bodyPr>
          <a:lstStyle/>
          <a:p>
            <a:pPr algn="l"/>
            <a:r>
              <a:rPr sz="1500" smtClean="0">
                <a:solidFill>
                  <a:schemeClr val="tx1">
                    <a:lumMod val="95000"/>
                    <a:lumOff val="5000"/>
                  </a:schemeClr>
                </a:solidFill>
                <a:latin typeface="+mj-ea"/>
                <a:ea typeface="+mj-ea"/>
              </a:rPr>
              <a:t>但需要注意的是，使用异步方式处理业务可能会对用户体验、业务流程造成影响，需要网站产品设计方面的支持。</a:t>
            </a:r>
            <a:endParaRPr sz="1500" smtClean="0">
              <a:solidFill>
                <a:schemeClr val="tx1">
                  <a:lumMod val="95000"/>
                  <a:lumOff val="5000"/>
                </a:schemeClr>
              </a:solidFill>
              <a:latin typeface="+mj-ea"/>
              <a:ea typeface="+mj-ea"/>
            </a:endParaRPr>
          </a:p>
          <a:p>
            <a:pPr algn="l"/>
            <a:r>
              <a:rPr lang="en-US" sz="1500" b="1" smtClean="0">
                <a:solidFill>
                  <a:schemeClr val="tx1">
                    <a:lumMod val="95000"/>
                    <a:lumOff val="5000"/>
                  </a:schemeClr>
                </a:solidFill>
                <a:latin typeface="+mj-ea"/>
                <a:ea typeface="+mj-ea"/>
              </a:rPr>
              <a:t>7</a:t>
            </a:r>
            <a:r>
              <a:rPr sz="1500" b="1" smtClean="0">
                <a:solidFill>
                  <a:schemeClr val="tx1">
                    <a:lumMod val="95000"/>
                    <a:lumOff val="5000"/>
                  </a:schemeClr>
                </a:solidFill>
                <a:latin typeface="+mj-ea"/>
                <a:ea typeface="+mj-ea"/>
              </a:rPr>
              <a:t>冗余</a:t>
            </a:r>
            <a:endParaRPr sz="1500" b="1" smtClean="0">
              <a:solidFill>
                <a:schemeClr val="tx1">
                  <a:lumMod val="95000"/>
                  <a:lumOff val="5000"/>
                </a:schemeClr>
              </a:solidFill>
              <a:latin typeface="+mj-ea"/>
              <a:ea typeface="+mj-ea"/>
            </a:endParaRPr>
          </a:p>
          <a:p>
            <a:pPr algn="l"/>
            <a:r>
              <a:rPr sz="1500" smtClean="0">
                <a:solidFill>
                  <a:schemeClr val="tx1">
                    <a:lumMod val="95000"/>
                    <a:lumOff val="5000"/>
                  </a:schemeClr>
                </a:solidFill>
                <a:latin typeface="+mj-ea"/>
                <a:ea typeface="+mj-ea"/>
              </a:rPr>
              <a:t>   网站需要 7</a:t>
            </a:r>
            <a:r>
              <a:rPr lang="en-US" sz="1500" smtClean="0">
                <a:solidFill>
                  <a:schemeClr val="tx1">
                    <a:lumMod val="95000"/>
                    <a:lumOff val="5000"/>
                  </a:schemeClr>
                </a:solidFill>
                <a:latin typeface="+mj-ea"/>
                <a:ea typeface="+mj-ea"/>
              </a:rPr>
              <a:t>*</a:t>
            </a:r>
            <a:r>
              <a:rPr sz="1500" smtClean="0">
                <a:solidFill>
                  <a:schemeClr val="tx1">
                    <a:lumMod val="95000"/>
                    <a:lumOff val="5000"/>
                  </a:schemeClr>
                </a:solidFill>
                <a:latin typeface="+mj-ea"/>
                <a:ea typeface="+mj-ea"/>
              </a:rPr>
              <a:t>24 小时连续运行，但是服务器随时可能出现故障，特别是服务器规模比较大时，出现某台服务器宕机是必然事件。要想保证在服务器宕机的情况下网站依然可以继续服务，不丢失数据，就需要一定程度的服务器冗余运行，数据冗余备份，这样当某台服务器宕机时，可以将其上的服务和数据访问转移到其他机器上。访问和负载很小的服务也必须部署至少两台服务器构成一个集群，其目的就是通过冗余实现服务高可用。数据库除了定期备份，存档保存，实现冷备份外，为了保证在线业务高可用，还需要对数据库进行主从分离，实时同步实现热备份。为了抵御地震、海啸等不可抗力导致的网站完全瘫痪，某些大型网站会对整个数据中心进行备份，全球范围内部署灾备数据中心。网站程序和数据实时同步到多个灾备数据中心。</a:t>
            </a:r>
            <a:endParaRPr sz="1500" smtClean="0">
              <a:solidFill>
                <a:schemeClr val="tx1">
                  <a:lumMod val="95000"/>
                  <a:lumOff val="5000"/>
                </a:schemeClr>
              </a:solidFill>
              <a:latin typeface="+mj-ea"/>
              <a:ea typeface="+mj-ea"/>
            </a:endParaRPr>
          </a:p>
          <a:p>
            <a:pPr algn="l"/>
            <a:r>
              <a:rPr lang="en-US" sz="1500" b="1" smtClean="0">
                <a:solidFill>
                  <a:schemeClr val="tx1">
                    <a:lumMod val="95000"/>
                    <a:lumOff val="5000"/>
                  </a:schemeClr>
                </a:solidFill>
                <a:latin typeface="+mj-ea"/>
                <a:ea typeface="+mj-ea"/>
              </a:rPr>
              <a:t>8</a:t>
            </a:r>
            <a:r>
              <a:rPr sz="1500" b="1" smtClean="0">
                <a:solidFill>
                  <a:schemeClr val="tx1">
                    <a:lumMod val="95000"/>
                    <a:lumOff val="5000"/>
                  </a:schemeClr>
                </a:solidFill>
                <a:latin typeface="+mj-ea"/>
                <a:ea typeface="+mj-ea"/>
              </a:rPr>
              <a:t>自动化</a:t>
            </a:r>
            <a:endParaRPr sz="1500" b="1" smtClean="0">
              <a:solidFill>
                <a:schemeClr val="tx1">
                  <a:lumMod val="95000"/>
                  <a:lumOff val="5000"/>
                </a:schemeClr>
              </a:solidFill>
              <a:latin typeface="+mj-ea"/>
              <a:ea typeface="+mj-ea"/>
            </a:endParaRPr>
          </a:p>
          <a:p>
            <a:pPr algn="l"/>
            <a:r>
              <a:rPr sz="1500" smtClean="0">
                <a:solidFill>
                  <a:schemeClr val="tx1">
                    <a:lumMod val="95000"/>
                    <a:lumOff val="5000"/>
                  </a:schemeClr>
                </a:solidFill>
                <a:latin typeface="+mj-ea"/>
                <a:ea typeface="+mj-ea"/>
              </a:rPr>
              <a:t>    在无人值守的情况下网站可以正常运行，一切都可以自动化是网站的理想状态。目前大型网站的自动化架构设计主要集中在发布运维方面。发布对网站都是头等大事，许多网站故障出在发布环节，网站工程师经常加班也是因为发布不顺利。通过减少人为干预，使发布过程自动化可有效减少故障。发布过程包括诸多环节。自动化代码管理，代码版本控制、代码分支创建合并等过程自动化，开发工程师只要提交自己参与开发的产品代号，系统就会自动为其创建开发分支，后期会自动进行代码合并；自动化测试，代码开发完成，提交测试后，系统自动将代码部署到测试环境，启动自动化测试用例进行测试，向相关人员发送测试报告，向系统反馈测试结果；自动化安全检测，安全检测工具通过对代码进行静态安全扫描及部署到安全测试环境进行安全攻击测试，评估其安全性；最后进行自动化部署，将工程代码自动部署到线上生产环境。</a:t>
            </a:r>
            <a:endParaRPr sz="1500" smtClean="0">
              <a:solidFill>
                <a:schemeClr val="tx1">
                  <a:lumMod val="95000"/>
                  <a:lumOff val="5000"/>
                </a:schemeClr>
              </a:solidFill>
              <a:latin typeface="+mj-ea"/>
              <a:ea typeface="+mj-ea"/>
            </a:endParaRPr>
          </a:p>
          <a:p>
            <a:pPr algn="l"/>
            <a:r>
              <a:rPr sz="1500" smtClean="0">
                <a:solidFill>
                  <a:schemeClr val="tx1">
                    <a:lumMod val="95000"/>
                    <a:lumOff val="5000"/>
                  </a:schemeClr>
                </a:solidFill>
                <a:latin typeface="+mj-ea"/>
                <a:ea typeface="+mj-ea"/>
              </a:rPr>
              <a:t>此外，网站在运行过程中可能会遇到各种问题：服务器宕机、程序Bug、存储空间不足、突然爆</a:t>
            </a:r>
            <a:endParaRPr sz="1500" smtClean="0">
              <a:solidFill>
                <a:schemeClr val="tx1">
                  <a:lumMod val="95000"/>
                  <a:lumOff val="5000"/>
                </a:schemeClr>
              </a:solidFill>
              <a:latin typeface="+mj-ea"/>
              <a:ea typeface="+mj-ea"/>
            </a:endParaRPr>
          </a:p>
          <a:p>
            <a:pPr algn="l"/>
            <a:r>
              <a:rPr sz="1500" smtClean="0">
                <a:solidFill>
                  <a:schemeClr val="tx1">
                    <a:lumMod val="95000"/>
                    <a:lumOff val="5000"/>
                  </a:schemeClr>
                </a:solidFill>
                <a:latin typeface="+mj-ea"/>
                <a:ea typeface="+mj-ea"/>
              </a:rPr>
              <a:t>发的访问高峰。网站需要对线上生产环境进行自动化监控，对服务器进行心跳检测，并监控其各项性能指标和应用程序的关键数据指标。如果发现异常、超出预设的阈值，就进行自动化报警，向相关人员发送报警信息，警告故障可能会发生。</a:t>
            </a:r>
            <a:r>
              <a:rPr sz="1500" smtClean="0">
                <a:solidFill>
                  <a:schemeClr val="tx1">
                    <a:lumMod val="95000"/>
                    <a:lumOff val="5000"/>
                  </a:schemeClr>
                </a:solidFill>
                <a:latin typeface="+mj-ea"/>
                <a:ea typeface="+mj-ea"/>
                <a:sym typeface="+mn-ea"/>
              </a:rPr>
              <a:t>在检测到故障发生后，系统会进行自动化失效转移，</a:t>
            </a:r>
            <a:endParaRPr sz="1500" smtClean="0">
              <a:solidFill>
                <a:schemeClr val="tx1">
                  <a:lumMod val="95000"/>
                  <a:lumOff val="5000"/>
                </a:schemeClr>
              </a:solidFill>
              <a:latin typeface="+mj-ea"/>
              <a:ea typeface="+mj-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611560" y="1196752"/>
            <a:ext cx="7920880" cy="5256584"/>
          </a:xfrm>
        </p:spPr>
        <p:txBody>
          <a:bodyPr>
            <a:normAutofit fontScale="90000" lnSpcReduction="20000"/>
          </a:bodyPr>
          <a:lstStyle/>
          <a:p>
            <a:pPr algn="l"/>
            <a:r>
              <a:rPr sz="1500" smtClean="0">
                <a:solidFill>
                  <a:schemeClr val="tx1">
                    <a:lumMod val="95000"/>
                    <a:lumOff val="5000"/>
                  </a:schemeClr>
                </a:solidFill>
                <a:latin typeface="+mj-ea"/>
                <a:ea typeface="+mj-ea"/>
              </a:rPr>
              <a:t>将失效的服务器从集群中隔离出去，不再处理系统中的应用请求。待故障消除后，系统进行自动化失效恢复，重新启动服务，同步数据保证数据的一致性。在网站遇到访问高峰，超出网站最大处理能力时，为了保证整个网站的安全可用，还会进行自动化降级，通过拒绝部分请求及关闭部分不重要的服务将系统负载降至一个安全的水平，必要时，还需要自动化分配资源，将空闲资源分配给重要的服务，扩大其部署规模。</a:t>
            </a:r>
            <a:endParaRPr sz="1500" smtClean="0">
              <a:solidFill>
                <a:schemeClr val="tx1">
                  <a:lumMod val="95000"/>
                  <a:lumOff val="5000"/>
                </a:schemeClr>
              </a:solidFill>
              <a:latin typeface="+mj-ea"/>
              <a:ea typeface="+mj-ea"/>
            </a:endParaRPr>
          </a:p>
          <a:p>
            <a:pPr algn="l"/>
            <a:r>
              <a:rPr lang="en-US" sz="1500" b="1" smtClean="0">
                <a:solidFill>
                  <a:schemeClr val="tx1">
                    <a:lumMod val="95000"/>
                    <a:lumOff val="5000"/>
                  </a:schemeClr>
                </a:solidFill>
                <a:latin typeface="+mj-ea"/>
                <a:ea typeface="+mj-ea"/>
              </a:rPr>
              <a:t>9</a:t>
            </a:r>
            <a:r>
              <a:rPr sz="1500" b="1" smtClean="0">
                <a:solidFill>
                  <a:schemeClr val="tx1">
                    <a:lumMod val="95000"/>
                    <a:lumOff val="5000"/>
                  </a:schemeClr>
                </a:solidFill>
                <a:latin typeface="+mj-ea"/>
                <a:ea typeface="+mj-ea"/>
              </a:rPr>
              <a:t>安全</a:t>
            </a:r>
            <a:endParaRPr sz="1500" b="1" smtClean="0">
              <a:solidFill>
                <a:schemeClr val="tx1">
                  <a:lumMod val="95000"/>
                  <a:lumOff val="5000"/>
                </a:schemeClr>
              </a:solidFill>
              <a:latin typeface="+mj-ea"/>
              <a:ea typeface="+mj-ea"/>
            </a:endParaRPr>
          </a:p>
          <a:p>
            <a:pPr algn="l"/>
            <a:r>
              <a:rPr sz="1500" smtClean="0">
                <a:solidFill>
                  <a:schemeClr val="tx1">
                    <a:lumMod val="95000"/>
                    <a:lumOff val="5000"/>
                  </a:schemeClr>
                </a:solidFill>
                <a:latin typeface="+mj-ea"/>
                <a:ea typeface="+mj-ea"/>
              </a:rPr>
              <a:t>    互联网的开放特性使得其从诞生起就面对巨大的安全挑战，网站在安全架构方面也积累了许多</a:t>
            </a:r>
            <a:r>
              <a:rPr lang="zh-CN" sz="1500" smtClean="0">
                <a:solidFill>
                  <a:schemeClr val="tx1">
                    <a:lumMod val="95000"/>
                    <a:lumOff val="5000"/>
                  </a:schemeClr>
                </a:solidFill>
                <a:latin typeface="+mj-ea"/>
                <a:ea typeface="+mj-ea"/>
              </a:rPr>
              <a:t>模式</a:t>
            </a:r>
            <a:r>
              <a:rPr lang="en-US" altLang="zh-CN" sz="1500" smtClean="0">
                <a:solidFill>
                  <a:schemeClr val="tx1">
                    <a:lumMod val="95000"/>
                    <a:lumOff val="5000"/>
                  </a:schemeClr>
                </a:solidFill>
                <a:latin typeface="+mj-ea"/>
                <a:ea typeface="+mj-ea"/>
              </a:rPr>
              <a:t>:</a:t>
            </a:r>
            <a:r>
              <a:rPr lang="zh-CN" altLang="en-US" sz="1500" smtClean="0">
                <a:solidFill>
                  <a:schemeClr val="tx1">
                    <a:lumMod val="95000"/>
                    <a:lumOff val="5000"/>
                  </a:schemeClr>
                </a:solidFill>
                <a:latin typeface="+mj-ea"/>
                <a:ea typeface="+mj-ea"/>
              </a:rPr>
              <a:t>通过密码和手机校验码进行身份认证</a:t>
            </a:r>
            <a:r>
              <a:rPr lang="en-US" altLang="zh-CN" sz="1500" smtClean="0">
                <a:solidFill>
                  <a:schemeClr val="tx1">
                    <a:lumMod val="95000"/>
                    <a:lumOff val="5000"/>
                  </a:schemeClr>
                </a:solidFill>
                <a:latin typeface="+mj-ea"/>
                <a:ea typeface="+mj-ea"/>
              </a:rPr>
              <a:t>;</a:t>
            </a:r>
            <a:r>
              <a:rPr lang="zh-CN" altLang="en-US" sz="1500" smtClean="0">
                <a:solidFill>
                  <a:schemeClr val="tx1">
                    <a:lumMod val="95000"/>
                    <a:lumOff val="5000"/>
                  </a:schemeClr>
                </a:solidFill>
                <a:latin typeface="+mj-ea"/>
                <a:ea typeface="+mj-ea"/>
              </a:rPr>
              <a:t>登录、交易等操作需要对网络通信进行加密</a:t>
            </a:r>
            <a:r>
              <a:rPr lang="en-US" altLang="zh-CN" sz="1500" smtClean="0">
                <a:solidFill>
                  <a:schemeClr val="tx1">
                    <a:lumMod val="95000"/>
                    <a:lumOff val="5000"/>
                  </a:schemeClr>
                </a:solidFill>
                <a:latin typeface="+mj-ea"/>
                <a:ea typeface="+mj-ea"/>
              </a:rPr>
              <a:t>,</a:t>
            </a:r>
            <a:r>
              <a:rPr lang="zh-CN" altLang="en-US" sz="1500" smtClean="0">
                <a:solidFill>
                  <a:schemeClr val="tx1">
                    <a:lumMod val="95000"/>
                    <a:lumOff val="5000"/>
                  </a:schemeClr>
                </a:solidFill>
                <a:latin typeface="+mj-ea"/>
                <a:ea typeface="+mj-ea"/>
              </a:rPr>
              <a:t>网站服务器上存储的敏感数据如用户信息等也进行加密处理</a:t>
            </a:r>
            <a:r>
              <a:rPr lang="en-US" altLang="zh-CN" sz="1500" smtClean="0">
                <a:solidFill>
                  <a:schemeClr val="tx1">
                    <a:lumMod val="95000"/>
                    <a:lumOff val="5000"/>
                  </a:schemeClr>
                </a:solidFill>
                <a:latin typeface="+mj-ea"/>
                <a:ea typeface="+mj-ea"/>
              </a:rPr>
              <a:t>;</a:t>
            </a:r>
            <a:r>
              <a:rPr lang="zh-CN" altLang="en-US" sz="1500" smtClean="0">
                <a:solidFill>
                  <a:schemeClr val="tx1">
                    <a:lumMod val="95000"/>
                    <a:lumOff val="5000"/>
                  </a:schemeClr>
                </a:solidFill>
                <a:latin typeface="+mj-ea"/>
                <a:ea typeface="+mj-ea"/>
              </a:rPr>
              <a:t>为了防止机器人程序滥用网络资源攻击网站</a:t>
            </a:r>
            <a:r>
              <a:rPr lang="en-US" altLang="zh-CN" sz="1500" smtClean="0">
                <a:solidFill>
                  <a:schemeClr val="tx1">
                    <a:lumMod val="95000"/>
                    <a:lumOff val="5000"/>
                  </a:schemeClr>
                </a:solidFill>
                <a:latin typeface="+mj-ea"/>
                <a:ea typeface="+mj-ea"/>
              </a:rPr>
              <a:t>,</a:t>
            </a:r>
            <a:r>
              <a:rPr lang="zh-CN" altLang="en-US" sz="1500" smtClean="0">
                <a:solidFill>
                  <a:schemeClr val="tx1">
                    <a:lumMod val="95000"/>
                    <a:lumOff val="5000"/>
                  </a:schemeClr>
                </a:solidFill>
                <a:latin typeface="+mj-ea"/>
                <a:ea typeface="+mj-ea"/>
              </a:rPr>
              <a:t>网站使用验证码进行识别</a:t>
            </a:r>
            <a:r>
              <a:rPr lang="en-US" altLang="zh-CN" sz="1500" smtClean="0">
                <a:solidFill>
                  <a:schemeClr val="tx1">
                    <a:lumMod val="95000"/>
                    <a:lumOff val="5000"/>
                  </a:schemeClr>
                </a:solidFill>
                <a:latin typeface="+mj-ea"/>
                <a:ea typeface="+mj-ea"/>
              </a:rPr>
              <a:t>;</a:t>
            </a:r>
            <a:r>
              <a:rPr lang="zh-CN" altLang="en-US" sz="1500" smtClean="0">
                <a:solidFill>
                  <a:schemeClr val="tx1">
                    <a:lumMod val="95000"/>
                    <a:lumOff val="5000"/>
                  </a:schemeClr>
                </a:solidFill>
                <a:latin typeface="+mj-ea"/>
                <a:ea typeface="+mj-ea"/>
              </a:rPr>
              <a:t>对于常见的用于攻击网站的</a:t>
            </a:r>
            <a:r>
              <a:rPr lang="en-US" altLang="zh-CN" sz="1500" smtClean="0">
                <a:solidFill>
                  <a:schemeClr val="tx1">
                    <a:lumMod val="95000"/>
                    <a:lumOff val="5000"/>
                  </a:schemeClr>
                </a:solidFill>
                <a:latin typeface="+mj-ea"/>
                <a:ea typeface="+mj-ea"/>
              </a:rPr>
              <a:t>XSS</a:t>
            </a:r>
            <a:r>
              <a:rPr lang="zh-CN" altLang="en-US" sz="1500" smtClean="0">
                <a:solidFill>
                  <a:schemeClr val="tx1">
                    <a:lumMod val="95000"/>
                    <a:lumOff val="5000"/>
                  </a:schemeClr>
                </a:solidFill>
                <a:latin typeface="+mj-ea"/>
                <a:ea typeface="+mj-ea"/>
              </a:rPr>
              <a:t>攻击、</a:t>
            </a:r>
            <a:r>
              <a:rPr lang="en-US" altLang="zh-CN" sz="1500" smtClean="0">
                <a:solidFill>
                  <a:schemeClr val="tx1">
                    <a:lumMod val="95000"/>
                    <a:lumOff val="5000"/>
                  </a:schemeClr>
                </a:solidFill>
                <a:latin typeface="+mj-ea"/>
                <a:ea typeface="+mj-ea"/>
              </a:rPr>
              <a:t>SQL</a:t>
            </a:r>
            <a:r>
              <a:rPr lang="zh-CN" altLang="en-US" sz="1500" smtClean="0">
                <a:solidFill>
                  <a:schemeClr val="tx1">
                    <a:lumMod val="95000"/>
                    <a:lumOff val="5000"/>
                  </a:schemeClr>
                </a:solidFill>
                <a:latin typeface="+mj-ea"/>
                <a:ea typeface="+mj-ea"/>
              </a:rPr>
              <a:t>注入、进行编码转换等相应处理</a:t>
            </a:r>
            <a:r>
              <a:rPr lang="en-US" altLang="zh-CN" sz="1500" smtClean="0">
                <a:solidFill>
                  <a:schemeClr val="tx1">
                    <a:lumMod val="95000"/>
                    <a:lumOff val="5000"/>
                  </a:schemeClr>
                </a:solidFill>
                <a:latin typeface="+mj-ea"/>
                <a:ea typeface="+mj-ea"/>
              </a:rPr>
              <a:t>;</a:t>
            </a:r>
            <a:r>
              <a:rPr lang="zh-CN" altLang="en-US" sz="1500" smtClean="0">
                <a:solidFill>
                  <a:schemeClr val="tx1">
                    <a:lumMod val="95000"/>
                    <a:lumOff val="5000"/>
                  </a:schemeClr>
                </a:solidFill>
                <a:latin typeface="+mj-ea"/>
                <a:ea typeface="+mj-ea"/>
              </a:rPr>
              <a:t>对于垃圾信息、敏感信息进行过滤</a:t>
            </a:r>
            <a:r>
              <a:rPr lang="en-US" altLang="zh-CN" sz="1500" smtClean="0">
                <a:solidFill>
                  <a:schemeClr val="tx1">
                    <a:lumMod val="95000"/>
                    <a:lumOff val="5000"/>
                  </a:schemeClr>
                </a:solidFill>
                <a:latin typeface="+mj-ea"/>
                <a:ea typeface="+mj-ea"/>
              </a:rPr>
              <a:t>;</a:t>
            </a:r>
            <a:r>
              <a:rPr lang="zh-CN" altLang="en-US" sz="1500" smtClean="0">
                <a:solidFill>
                  <a:schemeClr val="tx1">
                    <a:lumMod val="95000"/>
                    <a:lumOff val="5000"/>
                  </a:schemeClr>
                </a:solidFill>
                <a:latin typeface="+mj-ea"/>
                <a:ea typeface="+mj-ea"/>
              </a:rPr>
              <a:t>对交易转帐等重要操作根据交易模式和交易信息进行风险控制。</a:t>
            </a:r>
            <a:endParaRPr lang="zh-CN" altLang="en-US" sz="1500" smtClean="0">
              <a:solidFill>
                <a:schemeClr val="tx1">
                  <a:lumMod val="95000"/>
                  <a:lumOff val="5000"/>
                </a:schemeClr>
              </a:solidFill>
              <a:latin typeface="+mj-ea"/>
              <a:ea typeface="+mj-ea"/>
            </a:endParaRPr>
          </a:p>
          <a:p>
            <a:pPr algn="l"/>
            <a:r>
              <a:rPr lang="zh-CN" altLang="en-US" sz="1500" smtClean="0">
                <a:solidFill>
                  <a:schemeClr val="tx1">
                    <a:lumMod val="95000"/>
                    <a:lumOff val="5000"/>
                  </a:schemeClr>
                </a:solidFill>
                <a:latin typeface="+mj-ea"/>
                <a:ea typeface="+mj-ea"/>
              </a:rPr>
              <a:t>                               </a:t>
            </a:r>
            <a:r>
              <a:rPr lang="en-US" altLang="zh-CN" sz="1500" smtClean="0">
                <a:solidFill>
                  <a:schemeClr val="tx1">
                    <a:lumMod val="95000"/>
                    <a:lumOff val="5000"/>
                  </a:schemeClr>
                </a:solidFill>
                <a:latin typeface="+mj-ea"/>
                <a:ea typeface="+mj-ea"/>
              </a:rPr>
              <a:t>Web</a:t>
            </a:r>
            <a:r>
              <a:rPr lang="zh-CN" altLang="en-US" sz="1500" smtClean="0">
                <a:solidFill>
                  <a:schemeClr val="tx1">
                    <a:lumMod val="95000"/>
                    <a:lumOff val="5000"/>
                  </a:schemeClr>
                </a:solidFill>
                <a:latin typeface="+mj-ea"/>
                <a:ea typeface="+mj-ea"/>
              </a:rPr>
              <a:t>前端优化</a:t>
            </a:r>
            <a:endParaRPr lang="zh-CN" altLang="en-US" sz="1500" smtClean="0">
              <a:solidFill>
                <a:schemeClr val="tx1">
                  <a:lumMod val="95000"/>
                  <a:lumOff val="5000"/>
                </a:schemeClr>
              </a:solidFill>
              <a:latin typeface="+mj-ea"/>
              <a:ea typeface="+mj-ea"/>
            </a:endParaRPr>
          </a:p>
          <a:p>
            <a:pPr algn="l"/>
            <a:r>
              <a:rPr lang="zh-CN" altLang="en-US" sz="1500" b="1" smtClean="0">
                <a:solidFill>
                  <a:schemeClr val="tx1">
                    <a:lumMod val="95000"/>
                    <a:lumOff val="5000"/>
                  </a:schemeClr>
                </a:solidFill>
                <a:latin typeface="+mj-ea"/>
                <a:ea typeface="+mj-ea"/>
              </a:rPr>
              <a:t>浏览器访问优化</a:t>
            </a:r>
            <a:endParaRPr lang="zh-CN" altLang="en-US" sz="1500" b="1" smtClean="0">
              <a:solidFill>
                <a:schemeClr val="tx1">
                  <a:lumMod val="95000"/>
                  <a:lumOff val="5000"/>
                </a:schemeClr>
              </a:solidFill>
              <a:latin typeface="+mj-ea"/>
              <a:ea typeface="+mj-ea"/>
            </a:endParaRPr>
          </a:p>
          <a:p>
            <a:pPr algn="l"/>
            <a:r>
              <a:rPr lang="zh-CN" altLang="en-US" sz="1500" smtClean="0">
                <a:solidFill>
                  <a:schemeClr val="tx1">
                    <a:lumMod val="95000"/>
                    <a:lumOff val="5000"/>
                  </a:schemeClr>
                </a:solidFill>
                <a:latin typeface="+mj-ea"/>
                <a:ea typeface="+mj-ea"/>
              </a:rPr>
              <a:t>1．减少http 请求</a:t>
            </a:r>
            <a:endParaRPr lang="zh-CN" altLang="en-US" sz="1500" smtClean="0">
              <a:solidFill>
                <a:schemeClr val="tx1">
                  <a:lumMod val="95000"/>
                  <a:lumOff val="5000"/>
                </a:schemeClr>
              </a:solidFill>
              <a:latin typeface="+mj-ea"/>
              <a:ea typeface="+mj-ea"/>
            </a:endParaRPr>
          </a:p>
          <a:p>
            <a:pPr algn="l"/>
            <a:r>
              <a:rPr lang="zh-CN" altLang="en-US" sz="1500" smtClean="0">
                <a:solidFill>
                  <a:schemeClr val="tx1">
                    <a:lumMod val="95000"/>
                    <a:lumOff val="5000"/>
                  </a:schemeClr>
                </a:solidFill>
                <a:latin typeface="+mj-ea"/>
                <a:ea typeface="+mj-ea"/>
              </a:rPr>
              <a:t>HTTP 协议是无状态的应用层协议，意味着每次HTTP 请求都需要建立通信链路、进行数据传输，而在服务器端，每个HTTP 都需要启动独立的线程去处理。这些通信和服务的开销都很昂贵，减少HTTP请求的数目可有效提高访问性能。减少 HTTP 的主要手段是合并CSS、合并JavaScript、合并图片。将浏览器一次访问需要的JavaScript、CSS 合并成一个文件，这样浏览器就只需要一次请求。图片也可以合并，多张图片合并成一张，如果每张图片都有不同的超链接，可通过CSS 偏移响应鼠标点击操作，构造不同的URL。</a:t>
            </a:r>
            <a:endParaRPr lang="zh-CN" altLang="en-US" sz="1500" smtClean="0">
              <a:solidFill>
                <a:schemeClr val="tx1">
                  <a:lumMod val="95000"/>
                  <a:lumOff val="5000"/>
                </a:schemeClr>
              </a:solidFill>
              <a:latin typeface="+mj-ea"/>
              <a:ea typeface="+mj-ea"/>
            </a:endParaRPr>
          </a:p>
          <a:p>
            <a:pPr algn="l"/>
            <a:r>
              <a:rPr lang="zh-CN" altLang="en-US" sz="1500" smtClean="0">
                <a:solidFill>
                  <a:schemeClr val="tx1">
                    <a:lumMod val="95000"/>
                    <a:lumOff val="5000"/>
                  </a:schemeClr>
                </a:solidFill>
                <a:latin typeface="+mj-ea"/>
                <a:ea typeface="+mj-ea"/>
              </a:rPr>
              <a:t>2．使用浏览器缓存</a:t>
            </a:r>
            <a:endParaRPr lang="zh-CN" altLang="en-US" sz="1500" smtClean="0">
              <a:solidFill>
                <a:schemeClr val="tx1">
                  <a:lumMod val="95000"/>
                  <a:lumOff val="5000"/>
                </a:schemeClr>
              </a:solidFill>
              <a:latin typeface="+mj-ea"/>
              <a:ea typeface="+mj-ea"/>
            </a:endParaRPr>
          </a:p>
          <a:p>
            <a:pPr algn="l"/>
            <a:r>
              <a:rPr lang="zh-CN" altLang="en-US" sz="1500" smtClean="0">
                <a:solidFill>
                  <a:schemeClr val="tx1">
                    <a:lumMod val="95000"/>
                    <a:lumOff val="5000"/>
                  </a:schemeClr>
                </a:solidFill>
                <a:latin typeface="+mj-ea"/>
                <a:ea typeface="+mj-ea"/>
              </a:rPr>
              <a:t>对一个网站而言，CSS、JavaScript、Logo、图标这些静态资源文件更新的频率都比较低，而这些</a:t>
            </a:r>
            <a:endParaRPr lang="zh-CN" altLang="en-US" sz="1500" smtClean="0">
              <a:solidFill>
                <a:schemeClr val="tx1">
                  <a:lumMod val="95000"/>
                  <a:lumOff val="5000"/>
                </a:schemeClr>
              </a:solidFill>
              <a:latin typeface="+mj-ea"/>
              <a:ea typeface="+mj-ea"/>
            </a:endParaRPr>
          </a:p>
          <a:p>
            <a:pPr algn="l"/>
            <a:r>
              <a:rPr lang="zh-CN" altLang="en-US" sz="1500" smtClean="0">
                <a:solidFill>
                  <a:schemeClr val="tx1">
                    <a:lumMod val="95000"/>
                    <a:lumOff val="5000"/>
                  </a:schemeClr>
                </a:solidFill>
                <a:latin typeface="+mj-ea"/>
                <a:ea typeface="+mj-ea"/>
              </a:rPr>
              <a:t>文件又几乎是每次HTTP请求都需要的，如果将这些文件缓存在浏览器中，可以极好地改善性能。通</a:t>
            </a:r>
            <a:endParaRPr lang="zh-CN" altLang="en-US" sz="1500" smtClean="0">
              <a:solidFill>
                <a:schemeClr val="tx1">
                  <a:lumMod val="95000"/>
                  <a:lumOff val="5000"/>
                </a:schemeClr>
              </a:solidFill>
              <a:latin typeface="+mj-ea"/>
              <a:ea typeface="+mj-ea"/>
            </a:endParaRPr>
          </a:p>
          <a:p>
            <a:pPr algn="l"/>
            <a:r>
              <a:rPr lang="zh-CN" altLang="en-US" sz="1500" smtClean="0">
                <a:solidFill>
                  <a:schemeClr val="tx1">
                    <a:lumMod val="95000"/>
                    <a:lumOff val="5000"/>
                  </a:schemeClr>
                </a:solidFill>
                <a:latin typeface="+mj-ea"/>
                <a:ea typeface="+mj-ea"/>
              </a:rPr>
              <a:t>过设置HTTP头中Cache-Control 和Expires 的属性，可设定浏览器缓存，缓存时间可以是数天，甚至是几个月。</a:t>
            </a:r>
            <a:r>
              <a:rPr lang="zh-CN" altLang="en-US" sz="1500" smtClean="0">
                <a:solidFill>
                  <a:schemeClr val="tx1">
                    <a:lumMod val="95000"/>
                    <a:lumOff val="5000"/>
                  </a:schemeClr>
                </a:solidFill>
                <a:latin typeface="+mj-ea"/>
                <a:ea typeface="+mj-ea"/>
                <a:sym typeface="+mn-ea"/>
              </a:rPr>
              <a:t>在某些时候，静态资源文件变化需要及时应用到客户端浏览器，这种情况，可通过改变文件名实现，即更新JavaScript 文件并不是更新JavaScript文件内容，而是生成一个新的JS文件并更新HTML文件中的引用。</a:t>
            </a:r>
            <a:endParaRPr lang="zh-CN" altLang="en-US" sz="1500" smtClean="0">
              <a:solidFill>
                <a:schemeClr val="tx1">
                  <a:lumMod val="95000"/>
                  <a:lumOff val="5000"/>
                </a:schemeClr>
              </a:solidFill>
              <a:latin typeface="+mj-ea"/>
              <a:ea typeface="+mj-ea"/>
            </a:endParaRPr>
          </a:p>
          <a:p>
            <a:pPr algn="l"/>
            <a:endParaRPr lang="zh-CN" altLang="en-US" sz="1500" smtClean="0">
              <a:solidFill>
                <a:schemeClr val="tx1">
                  <a:lumMod val="95000"/>
                  <a:lumOff val="5000"/>
                </a:schemeClr>
              </a:solidFill>
              <a:latin typeface="+mj-ea"/>
              <a:ea typeface="+mj-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611560" y="1196752"/>
            <a:ext cx="7920880" cy="5256584"/>
          </a:xfrm>
        </p:spPr>
        <p:txBody>
          <a:bodyPr>
            <a:normAutofit lnSpcReduction="10000"/>
          </a:bodyPr>
          <a:lstStyle/>
          <a:p>
            <a:pPr algn="l"/>
            <a:r>
              <a:rPr lang="zh-CN" altLang="en-US" sz="1500" smtClean="0">
                <a:solidFill>
                  <a:schemeClr val="tx1">
                    <a:lumMod val="95000"/>
                    <a:lumOff val="5000"/>
                  </a:schemeClr>
                </a:solidFill>
                <a:latin typeface="+mj-ea"/>
                <a:ea typeface="+mj-ea"/>
              </a:rPr>
              <a:t>使用浏览器缓存策略的网站在更新静态资源时，应采用批量更新的方法，比如需要更新10 个图标文件，不宜把10 个文件一次全部更新，而是应一个文件一个文件逐步更新，并有一定的间隔时间，以免用户浏览器突然大量缓存失效，集中更新缓存，造成服务器负载骤增、网络堵塞的情况。</a:t>
            </a:r>
            <a:endParaRPr lang="zh-CN" altLang="en-US" sz="1500" smtClean="0">
              <a:solidFill>
                <a:schemeClr val="tx1">
                  <a:lumMod val="95000"/>
                  <a:lumOff val="5000"/>
                </a:schemeClr>
              </a:solidFill>
              <a:latin typeface="+mj-ea"/>
              <a:ea typeface="+mj-ea"/>
            </a:endParaRPr>
          </a:p>
          <a:p>
            <a:pPr algn="l"/>
            <a:r>
              <a:rPr lang="zh-CN" altLang="en-US" sz="1500" smtClean="0">
                <a:solidFill>
                  <a:schemeClr val="tx1">
                    <a:lumMod val="95000"/>
                    <a:lumOff val="5000"/>
                  </a:schemeClr>
                </a:solidFill>
                <a:latin typeface="+mj-ea"/>
                <a:ea typeface="+mj-ea"/>
              </a:rPr>
              <a:t>3．启用压缩</a:t>
            </a:r>
            <a:endParaRPr lang="zh-CN" altLang="en-US" sz="1500" smtClean="0">
              <a:solidFill>
                <a:schemeClr val="tx1">
                  <a:lumMod val="95000"/>
                  <a:lumOff val="5000"/>
                </a:schemeClr>
              </a:solidFill>
              <a:latin typeface="+mj-ea"/>
              <a:ea typeface="+mj-ea"/>
            </a:endParaRPr>
          </a:p>
          <a:p>
            <a:pPr algn="l"/>
            <a:r>
              <a:rPr lang="zh-CN" altLang="en-US" sz="1500" smtClean="0">
                <a:solidFill>
                  <a:schemeClr val="tx1">
                    <a:lumMod val="95000"/>
                    <a:lumOff val="5000"/>
                  </a:schemeClr>
                </a:solidFill>
                <a:latin typeface="+mj-ea"/>
                <a:ea typeface="+mj-ea"/>
              </a:rPr>
              <a:t>在服务器端对文件进行压缩，在浏览器端对文件解压缩，可有效减少通信传输的数据量。文本文件的压缩效率可达80%以上，因此HTML、CSS、JavaScript 文件启用GZip 压缩可达到较好的效果。但是压缩对服务器和浏览器产生一定的压力，在通信带宽良好，而服务器资源不足的情况下要权衡考虑。</a:t>
            </a:r>
            <a:endParaRPr lang="zh-CN" altLang="en-US" sz="1500" smtClean="0">
              <a:solidFill>
                <a:schemeClr val="tx1">
                  <a:lumMod val="95000"/>
                  <a:lumOff val="5000"/>
                </a:schemeClr>
              </a:solidFill>
              <a:latin typeface="+mj-ea"/>
              <a:ea typeface="+mj-ea"/>
            </a:endParaRPr>
          </a:p>
          <a:p>
            <a:pPr algn="l"/>
            <a:r>
              <a:rPr lang="zh-CN" altLang="en-US" sz="1500" smtClean="0">
                <a:solidFill>
                  <a:schemeClr val="tx1">
                    <a:lumMod val="95000"/>
                    <a:lumOff val="5000"/>
                  </a:schemeClr>
                </a:solidFill>
                <a:latin typeface="+mj-ea"/>
                <a:ea typeface="+mj-ea"/>
              </a:rPr>
              <a:t>4．CSS 放在页面最上面、JavaScript 放在页面最下面</a:t>
            </a:r>
            <a:endParaRPr lang="zh-CN" altLang="en-US" sz="1500" smtClean="0">
              <a:solidFill>
                <a:schemeClr val="tx1">
                  <a:lumMod val="95000"/>
                  <a:lumOff val="5000"/>
                </a:schemeClr>
              </a:solidFill>
              <a:latin typeface="+mj-ea"/>
              <a:ea typeface="+mj-ea"/>
            </a:endParaRPr>
          </a:p>
          <a:p>
            <a:pPr algn="l"/>
            <a:r>
              <a:rPr lang="zh-CN" altLang="en-US" sz="1500" smtClean="0">
                <a:solidFill>
                  <a:schemeClr val="tx1">
                    <a:lumMod val="95000"/>
                    <a:lumOff val="5000"/>
                  </a:schemeClr>
                </a:solidFill>
                <a:latin typeface="+mj-ea"/>
                <a:ea typeface="+mj-ea"/>
              </a:rPr>
              <a:t>浏览器会在下载完全部CSS 之后才对整个页面进行渲染，因此最好的做法是将CSS 放在页面最上面，让浏览器尽快下载CSS。JavaScript 则相反，浏览器在加载JavaScript 后立即执行，有可能会阻塞整个页面，造成页面显示缓慢，因此JavaScript 最好放在页面最下面。但如果页面解析时就需要用到JavaScript，这时放在底部就不合适了。</a:t>
            </a:r>
            <a:endParaRPr lang="zh-CN" altLang="en-US" sz="1500" smtClean="0">
              <a:solidFill>
                <a:schemeClr val="tx1">
                  <a:lumMod val="95000"/>
                  <a:lumOff val="5000"/>
                </a:schemeClr>
              </a:solidFill>
              <a:latin typeface="+mj-ea"/>
              <a:ea typeface="+mj-ea"/>
            </a:endParaRPr>
          </a:p>
          <a:p>
            <a:pPr algn="l"/>
            <a:r>
              <a:rPr lang="zh-CN" altLang="en-US" sz="1500" smtClean="0">
                <a:solidFill>
                  <a:schemeClr val="tx1">
                    <a:lumMod val="95000"/>
                    <a:lumOff val="5000"/>
                  </a:schemeClr>
                </a:solidFill>
                <a:latin typeface="+mj-ea"/>
                <a:ea typeface="+mj-ea"/>
              </a:rPr>
              <a:t>5．减少Cookie 传输</a:t>
            </a:r>
            <a:endParaRPr lang="zh-CN" altLang="en-US" sz="1500" smtClean="0">
              <a:solidFill>
                <a:schemeClr val="tx1">
                  <a:lumMod val="95000"/>
                  <a:lumOff val="5000"/>
                </a:schemeClr>
              </a:solidFill>
              <a:latin typeface="+mj-ea"/>
              <a:ea typeface="+mj-ea"/>
            </a:endParaRPr>
          </a:p>
          <a:p>
            <a:pPr algn="l"/>
            <a:r>
              <a:rPr lang="zh-CN" altLang="en-US" sz="1500" smtClean="0">
                <a:solidFill>
                  <a:schemeClr val="tx1">
                    <a:lumMod val="95000"/>
                    <a:lumOff val="5000"/>
                  </a:schemeClr>
                </a:solidFill>
                <a:latin typeface="+mj-ea"/>
                <a:ea typeface="+mj-ea"/>
              </a:rPr>
              <a:t>一方面</a:t>
            </a:r>
            <a:r>
              <a:rPr lang="en-US" altLang="zh-CN" sz="1500" smtClean="0">
                <a:solidFill>
                  <a:schemeClr val="tx1">
                    <a:lumMod val="95000"/>
                    <a:lumOff val="5000"/>
                  </a:schemeClr>
                </a:solidFill>
                <a:latin typeface="+mj-ea"/>
                <a:ea typeface="+mj-ea"/>
              </a:rPr>
              <a:t>,Cookie</a:t>
            </a:r>
            <a:r>
              <a:rPr lang="zh-CN" altLang="en-US" sz="1500" smtClean="0">
                <a:solidFill>
                  <a:schemeClr val="tx1">
                    <a:lumMod val="95000"/>
                    <a:lumOff val="5000"/>
                  </a:schemeClr>
                </a:solidFill>
                <a:latin typeface="+mj-ea"/>
                <a:ea typeface="+mj-ea"/>
              </a:rPr>
              <a:t>包含在每次请求和响应中</a:t>
            </a:r>
            <a:r>
              <a:rPr lang="en-US" altLang="zh-CN" sz="1500" smtClean="0">
                <a:solidFill>
                  <a:schemeClr val="tx1">
                    <a:lumMod val="95000"/>
                    <a:lumOff val="5000"/>
                  </a:schemeClr>
                </a:solidFill>
                <a:latin typeface="+mj-ea"/>
                <a:ea typeface="+mj-ea"/>
              </a:rPr>
              <a:t>,</a:t>
            </a:r>
            <a:r>
              <a:rPr lang="zh-CN" altLang="en-US" sz="1500" smtClean="0">
                <a:solidFill>
                  <a:schemeClr val="tx1">
                    <a:lumMod val="95000"/>
                    <a:lumOff val="5000"/>
                  </a:schemeClr>
                </a:solidFill>
                <a:latin typeface="+mj-ea"/>
                <a:ea typeface="+mj-ea"/>
              </a:rPr>
              <a:t>太大的</a:t>
            </a:r>
            <a:r>
              <a:rPr lang="en-US" altLang="zh-CN" sz="1500" smtClean="0">
                <a:solidFill>
                  <a:schemeClr val="tx1">
                    <a:lumMod val="95000"/>
                    <a:lumOff val="5000"/>
                  </a:schemeClr>
                </a:solidFill>
                <a:latin typeface="+mj-ea"/>
                <a:ea typeface="+mj-ea"/>
              </a:rPr>
              <a:t>Cookie</a:t>
            </a:r>
            <a:r>
              <a:rPr lang="zh-CN" altLang="en-US" sz="1500" smtClean="0">
                <a:solidFill>
                  <a:schemeClr val="tx1">
                    <a:lumMod val="95000"/>
                    <a:lumOff val="5000"/>
                  </a:schemeClr>
                </a:solidFill>
                <a:latin typeface="+mj-ea"/>
                <a:ea typeface="+mj-ea"/>
              </a:rPr>
              <a:t>会严重影响数据传输，因此哪些数据需要写入</a:t>
            </a:r>
            <a:r>
              <a:rPr lang="en-US" altLang="zh-CN" sz="1500" smtClean="0">
                <a:solidFill>
                  <a:schemeClr val="tx1">
                    <a:lumMod val="95000"/>
                    <a:lumOff val="5000"/>
                  </a:schemeClr>
                </a:solidFill>
                <a:latin typeface="+mj-ea"/>
                <a:ea typeface="+mj-ea"/>
              </a:rPr>
              <a:t>Cookie</a:t>
            </a:r>
            <a:r>
              <a:rPr lang="zh-CN" altLang="en-US" sz="1500" smtClean="0">
                <a:solidFill>
                  <a:schemeClr val="tx1">
                    <a:lumMod val="95000"/>
                    <a:lumOff val="5000"/>
                  </a:schemeClr>
                </a:solidFill>
                <a:latin typeface="+mj-ea"/>
                <a:ea typeface="+mj-ea"/>
              </a:rPr>
              <a:t>需要慎重考虑，尽量减少</a:t>
            </a:r>
            <a:r>
              <a:rPr lang="en-US" altLang="zh-CN" sz="1500" smtClean="0">
                <a:solidFill>
                  <a:schemeClr val="tx1">
                    <a:lumMod val="95000"/>
                    <a:lumOff val="5000"/>
                  </a:schemeClr>
                </a:solidFill>
                <a:latin typeface="+mj-ea"/>
                <a:ea typeface="+mj-ea"/>
              </a:rPr>
              <a:t>Cookie</a:t>
            </a:r>
            <a:r>
              <a:rPr lang="zh-CN" altLang="en-US" sz="1500" smtClean="0">
                <a:solidFill>
                  <a:schemeClr val="tx1">
                    <a:lumMod val="95000"/>
                    <a:lumOff val="5000"/>
                  </a:schemeClr>
                </a:solidFill>
                <a:latin typeface="+mj-ea"/>
                <a:ea typeface="+mj-ea"/>
              </a:rPr>
              <a:t>中传输的数据量。另一方面，对于某些静态资源的访问，如</a:t>
            </a:r>
            <a:r>
              <a:rPr lang="en-US" altLang="zh-CN" sz="1500" smtClean="0">
                <a:solidFill>
                  <a:schemeClr val="tx1">
                    <a:lumMod val="95000"/>
                    <a:lumOff val="5000"/>
                  </a:schemeClr>
                </a:solidFill>
                <a:latin typeface="+mj-ea"/>
                <a:ea typeface="+mj-ea"/>
              </a:rPr>
              <a:t>CSS</a:t>
            </a:r>
            <a:r>
              <a:rPr lang="zh-CN" altLang="en-US" sz="1500" smtClean="0">
                <a:solidFill>
                  <a:schemeClr val="tx1">
                    <a:lumMod val="95000"/>
                    <a:lumOff val="5000"/>
                  </a:schemeClr>
                </a:solidFill>
                <a:latin typeface="+mj-ea"/>
                <a:ea typeface="+mj-ea"/>
              </a:rPr>
              <a:t>、</a:t>
            </a:r>
            <a:r>
              <a:rPr lang="en-US" altLang="zh-CN" sz="1500" smtClean="0">
                <a:solidFill>
                  <a:schemeClr val="tx1">
                    <a:lumMod val="95000"/>
                    <a:lumOff val="5000"/>
                  </a:schemeClr>
                </a:solidFill>
                <a:latin typeface="+mj-ea"/>
                <a:ea typeface="+mj-ea"/>
              </a:rPr>
              <a:t>Script</a:t>
            </a:r>
            <a:r>
              <a:rPr lang="zh-CN" altLang="en-US" sz="1500" smtClean="0">
                <a:solidFill>
                  <a:schemeClr val="tx1">
                    <a:lumMod val="95000"/>
                    <a:lumOff val="5000"/>
                  </a:schemeClr>
                </a:solidFill>
                <a:latin typeface="+mj-ea"/>
                <a:ea typeface="+mj-ea"/>
              </a:rPr>
              <a:t>等，发送</a:t>
            </a:r>
            <a:r>
              <a:rPr lang="en-US" altLang="zh-CN" sz="1500" smtClean="0">
                <a:solidFill>
                  <a:schemeClr val="tx1">
                    <a:lumMod val="95000"/>
                    <a:lumOff val="5000"/>
                  </a:schemeClr>
                </a:solidFill>
                <a:latin typeface="+mj-ea"/>
                <a:ea typeface="+mj-ea"/>
              </a:rPr>
              <a:t>Cookie</a:t>
            </a:r>
            <a:r>
              <a:rPr lang="zh-CN" altLang="en-US" sz="1500" smtClean="0">
                <a:solidFill>
                  <a:schemeClr val="tx1">
                    <a:lumMod val="95000"/>
                    <a:lumOff val="5000"/>
                  </a:schemeClr>
                </a:solidFill>
                <a:latin typeface="+mj-ea"/>
                <a:ea typeface="+mj-ea"/>
              </a:rPr>
              <a:t>没有意义，可以考虑静态资源使用独立域名访问，避免请求静态资源时发送</a:t>
            </a:r>
            <a:r>
              <a:rPr lang="en-US" altLang="zh-CN" sz="1500" smtClean="0">
                <a:solidFill>
                  <a:schemeClr val="tx1">
                    <a:lumMod val="95000"/>
                    <a:lumOff val="5000"/>
                  </a:schemeClr>
                </a:solidFill>
                <a:latin typeface="+mj-ea"/>
                <a:ea typeface="+mj-ea"/>
              </a:rPr>
              <a:t>Cookie</a:t>
            </a:r>
            <a:r>
              <a:rPr lang="zh-CN" altLang="en-US" sz="1500" smtClean="0">
                <a:solidFill>
                  <a:schemeClr val="tx1">
                    <a:lumMod val="95000"/>
                    <a:lumOff val="5000"/>
                  </a:schemeClr>
                </a:solidFill>
                <a:latin typeface="+mj-ea"/>
                <a:ea typeface="+mj-ea"/>
              </a:rPr>
              <a:t>，减少</a:t>
            </a:r>
            <a:r>
              <a:rPr lang="en-US" altLang="zh-CN" sz="1500" smtClean="0">
                <a:solidFill>
                  <a:schemeClr val="tx1">
                    <a:lumMod val="95000"/>
                    <a:lumOff val="5000"/>
                  </a:schemeClr>
                </a:solidFill>
                <a:latin typeface="+mj-ea"/>
                <a:ea typeface="+mj-ea"/>
              </a:rPr>
              <a:t>Cookie</a:t>
            </a:r>
            <a:r>
              <a:rPr lang="zh-CN" altLang="en-US" sz="1500" smtClean="0">
                <a:solidFill>
                  <a:schemeClr val="tx1">
                    <a:lumMod val="95000"/>
                    <a:lumOff val="5000"/>
                  </a:schemeClr>
                </a:solidFill>
                <a:latin typeface="+mj-ea"/>
                <a:ea typeface="+mj-ea"/>
              </a:rPr>
              <a:t>传输的次数。</a:t>
            </a:r>
            <a:endParaRPr lang="zh-CN" altLang="en-US" sz="1500" smtClean="0">
              <a:solidFill>
                <a:schemeClr val="tx1">
                  <a:lumMod val="95000"/>
                  <a:lumOff val="5000"/>
                </a:schemeClr>
              </a:solidFill>
              <a:latin typeface="+mj-ea"/>
              <a:ea typeface="+mj-ea"/>
            </a:endParaRPr>
          </a:p>
          <a:p>
            <a:pPr algn="l"/>
            <a:r>
              <a:rPr lang="zh-CN" altLang="en-US" sz="1500" b="1" smtClean="0">
                <a:solidFill>
                  <a:schemeClr val="tx1">
                    <a:lumMod val="95000"/>
                    <a:lumOff val="5000"/>
                  </a:schemeClr>
                </a:solidFill>
                <a:latin typeface="+mj-ea"/>
                <a:ea typeface="+mj-ea"/>
              </a:rPr>
              <a:t>CDN加速</a:t>
            </a:r>
            <a:endParaRPr lang="zh-CN" altLang="en-US" sz="1500" b="1" smtClean="0">
              <a:solidFill>
                <a:schemeClr val="tx1">
                  <a:lumMod val="95000"/>
                  <a:lumOff val="5000"/>
                </a:schemeClr>
              </a:solidFill>
              <a:latin typeface="+mj-ea"/>
              <a:ea typeface="+mj-ea"/>
            </a:endParaRPr>
          </a:p>
          <a:p>
            <a:pPr algn="l"/>
            <a:r>
              <a:rPr lang="en-US" altLang="zh-CN" sz="1500" smtClean="0">
                <a:solidFill>
                  <a:schemeClr val="tx1">
                    <a:lumMod val="95000"/>
                    <a:lumOff val="5000"/>
                  </a:schemeClr>
                </a:solidFill>
                <a:latin typeface="+mj-ea"/>
                <a:ea typeface="+mj-ea"/>
              </a:rPr>
              <a:t>cdn(Content Distribute Network,内容分发网络)</a:t>
            </a:r>
            <a:r>
              <a:rPr lang="zh-CN" altLang="en-US" sz="1500" smtClean="0">
                <a:solidFill>
                  <a:schemeClr val="tx1">
                    <a:lumMod val="95000"/>
                    <a:lumOff val="5000"/>
                  </a:schemeClr>
                </a:solidFill>
                <a:latin typeface="+mj-ea"/>
                <a:ea typeface="+mj-ea"/>
              </a:rPr>
              <a:t>的本质仍然是一个缓存，而且将数据缓存在离用户最近的地方，使用户以最快速度获取数据，即所谓网络访问第一跳，如图所示</a:t>
            </a:r>
            <a:endParaRPr lang="zh-CN" altLang="en-US" sz="1500" smtClean="0">
              <a:solidFill>
                <a:schemeClr val="tx1">
                  <a:lumMod val="95000"/>
                  <a:lumOff val="5000"/>
                </a:schemeClr>
              </a:solidFill>
              <a:latin typeface="+mj-ea"/>
              <a:ea typeface="+mj-ea"/>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7582</Words>
  <Application>WPS 演示</Application>
  <PresentationFormat>全屏显示(4:3)</PresentationFormat>
  <Paragraphs>87</Paragraphs>
  <Slides>12</Slides>
  <Notes>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12</vt:i4>
      </vt:variant>
    </vt:vector>
  </HeadingPairs>
  <TitlesOfParts>
    <vt:vector size="14" baseType="lpstr">
      <vt:lpstr>Office 主题</vt:lpstr>
      <vt:lpstr>Paint.Picture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u</dc:creator>
  <cp:lastModifiedBy>u</cp:lastModifiedBy>
  <cp:revision>49</cp:revision>
  <dcterms:created xsi:type="dcterms:W3CDTF">2016-04-06T11:12:00Z</dcterms:created>
  <dcterms:modified xsi:type="dcterms:W3CDTF">2016-04-12T01:42:05Z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2052-10.1.0.5559</vt:lpwstr>
  </property>
</Properties>
</file>