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660" r:id="rId2"/>
    <p:sldMasterId id="2147483665" r:id="rId3"/>
    <p:sldMasterId id="2147483663" r:id="rId4"/>
  </p:sldMasterIdLst>
  <p:sldIdLst>
    <p:sldId id="257" r:id="rId5"/>
    <p:sldId id="258" r:id="rId6"/>
    <p:sldId id="281" r:id="rId7"/>
    <p:sldId id="259" r:id="rId8"/>
    <p:sldId id="260" r:id="rId9"/>
    <p:sldId id="261" r:id="rId10"/>
    <p:sldId id="262" r:id="rId11"/>
    <p:sldId id="265" r:id="rId12"/>
    <p:sldId id="266" r:id="rId13"/>
    <p:sldId id="267" r:id="rId14"/>
    <p:sldId id="268" r:id="rId15"/>
    <p:sldId id="269" r:id="rId16"/>
    <p:sldId id="271" r:id="rId17"/>
    <p:sldId id="270" r:id="rId18"/>
    <p:sldId id="272" r:id="rId19"/>
    <p:sldId id="275" r:id="rId20"/>
    <p:sldId id="278" r:id="rId21"/>
    <p:sldId id="279" r:id="rId22"/>
    <p:sldId id="280" r:id="rId23"/>
    <p:sldId id="283" r:id="rId24"/>
    <p:sldId id="285" r:id="rId25"/>
    <p:sldId id="273" r:id="rId26"/>
    <p:sldId id="274" r:id="rId27"/>
    <p:sldId id="288" r:id="rId28"/>
    <p:sldId id="289" r:id="rId29"/>
    <p:sldId id="291" r:id="rId30"/>
    <p:sldId id="292" r:id="rId31"/>
    <p:sldId id="290"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6131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353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11/16/2021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11/16/2021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11/16/2021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224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0195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059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3616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540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405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11/16/2021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577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11/16/2021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5505983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39" r:id="rId7"/>
    <p:sldLayoutId id="2147483740" r:id="rId8"/>
    <p:sldLayoutId id="2147483741" r:id="rId9"/>
    <p:sldLayoutId id="2147483748" r:id="rId10"/>
    <p:sldLayoutId id="214748374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11/16/2021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11/16/2021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11/16/2021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4.xml"/><Relationship Id="rId1" Type="http://schemas.openxmlformats.org/officeDocument/2006/relationships/themeOverride" Target="../theme/themeOverride1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9FBCFA0-DE7C-40A3-9978-4F2839067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774" y="1524001"/>
            <a:ext cx="5039140" cy="1989118"/>
          </a:xfrm>
        </p:spPr>
        <p:txBody>
          <a:bodyPr>
            <a:normAutofit/>
          </a:bodyPr>
          <a:lstStyle/>
          <a:p>
            <a:pPr algn="ctr">
              <a:lnSpc>
                <a:spcPct val="110000"/>
              </a:lnSpc>
            </a:pPr>
            <a:r>
              <a:rPr lang="en-US" dirty="0"/>
              <a:t>Content-Based Image Retrieval (CBIR) with Deep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398270" y="4115880"/>
            <a:ext cx="3299460" cy="1627919"/>
          </a:xfrm>
        </p:spPr>
        <p:txBody>
          <a:bodyPr>
            <a:normAutofit/>
          </a:bodyPr>
          <a:lstStyle/>
          <a:p>
            <a:pPr algn="ctr"/>
            <a:r>
              <a:rPr lang="en-US" dirty="0"/>
              <a:t>Lampros Lountzis</a:t>
            </a:r>
          </a:p>
        </p:txBody>
      </p:sp>
      <p:sp>
        <p:nvSpPr>
          <p:cNvPr id="63" name="Rectangle 6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0564F31-73E3-4680-87FF-579A2447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82973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lack, night sky&#10;&#10;Description automatically generated">
            <a:extLst>
              <a:ext uri="{FF2B5EF4-FFF2-40B4-BE49-F238E27FC236}">
                <a16:creationId xmlns:a16="http://schemas.microsoft.com/office/drawing/2014/main" id="{5CA847D3-7A4E-4077-80E6-8FBB5FCD6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440" y="2392324"/>
            <a:ext cx="2415903" cy="2415903"/>
          </a:xfrm>
          <a:prstGeom prst="rect">
            <a:avLst/>
          </a:prstGeom>
        </p:spPr>
      </p:pic>
    </p:spTree>
    <p:extLst>
      <p:ext uri="{BB962C8B-B14F-4D97-AF65-F5344CB8AC3E}">
        <p14:creationId xmlns:p14="http://schemas.microsoft.com/office/powerpoint/2010/main" val="17843419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Autofit/>
          </a:bodyPr>
          <a:lstStyle/>
          <a:p>
            <a:pPr marL="201168" lvl="1" indent="0">
              <a:buNone/>
            </a:pPr>
            <a:r>
              <a:rPr lang="en-US" sz="1600" dirty="0"/>
              <a:t>The Information Retrieval system (search engine) was created using the </a:t>
            </a:r>
            <a:r>
              <a:rPr lang="en-US" sz="1600" b="1" dirty="0"/>
              <a:t>Elasticsearch </a:t>
            </a:r>
            <a:r>
              <a:rPr lang="en-US" sz="1600" dirty="0"/>
              <a:t>service, in </a:t>
            </a:r>
            <a:r>
              <a:rPr lang="en-US" sz="1600" b="1" dirty="0"/>
              <a:t>Python</a:t>
            </a:r>
            <a:r>
              <a:rPr lang="en-US" sz="1600" dirty="0"/>
              <a:t>.</a:t>
            </a:r>
          </a:p>
          <a:p>
            <a:pPr marL="201168" lvl="1" indent="0">
              <a:buNone/>
            </a:pPr>
            <a:endParaRPr lang="en-US" sz="800" b="1" u="sng" dirty="0"/>
          </a:p>
          <a:p>
            <a:pPr marL="201168" lvl="1" indent="0">
              <a:buNone/>
            </a:pPr>
            <a:r>
              <a:rPr lang="en-US" sz="1600" b="1" u="sng" dirty="0"/>
              <a:t>Queries and Documents</a:t>
            </a:r>
          </a:p>
          <a:p>
            <a:pPr lvl="1">
              <a:buFont typeface="Arial" panose="020B0604020202020204" pitchFamily="34" charset="0"/>
              <a:buChar char="•"/>
            </a:pPr>
            <a:r>
              <a:rPr lang="en-US" sz="1600" dirty="0"/>
              <a:t>The image document and queries consist of the following fields: </a:t>
            </a:r>
            <a:r>
              <a:rPr lang="en-US" sz="1600" b="1" dirty="0"/>
              <a:t>id</a:t>
            </a:r>
            <a:r>
              <a:rPr lang="en-US" sz="1600" dirty="0"/>
              <a:t>, </a:t>
            </a:r>
            <a:r>
              <a:rPr lang="en-US" sz="1600" b="1" dirty="0"/>
              <a:t>filename</a:t>
            </a:r>
            <a:r>
              <a:rPr lang="en-US" sz="1600" dirty="0"/>
              <a:t>, </a:t>
            </a:r>
            <a:r>
              <a:rPr lang="en-US" sz="1600" b="1" dirty="0"/>
              <a:t>path </a:t>
            </a:r>
            <a:r>
              <a:rPr lang="en-US" sz="1600" dirty="0"/>
              <a:t>(absolute path to file), </a:t>
            </a:r>
            <a:r>
              <a:rPr lang="en-US" sz="1600" b="1" dirty="0"/>
              <a:t>features </a:t>
            </a:r>
            <a:r>
              <a:rPr lang="en-US" sz="1600" dirty="0"/>
              <a:t>(dense vector of image features as found by the underlying computer vision model) .</a:t>
            </a:r>
          </a:p>
          <a:p>
            <a:pPr lvl="1">
              <a:buFont typeface="Arial" panose="020B0604020202020204" pitchFamily="34" charset="0"/>
              <a:buChar char="•"/>
            </a:pPr>
            <a:r>
              <a:rPr lang="en-US" sz="1600" b="1" dirty="0"/>
              <a:t>The image documents are retrieved and ranked using the features vector</a:t>
            </a:r>
            <a:r>
              <a:rPr lang="en-US" sz="1600" dirty="0"/>
              <a:t>. In order to accomplish this, we compare the image-query feature vector with the image-document feature vector using the </a:t>
            </a:r>
            <a:r>
              <a:rPr lang="en-US" sz="1600" b="1" dirty="0"/>
              <a:t>cosine similarity. </a:t>
            </a:r>
            <a:r>
              <a:rPr lang="en-US" sz="1600" dirty="0"/>
              <a:t>Specifically</a:t>
            </a:r>
          </a:p>
          <a:p>
            <a:pPr marL="201168" lvl="1" indent="0">
              <a:buNone/>
            </a:pPr>
            <a:r>
              <a:rPr lang="en-US" sz="1600" b="1" dirty="0"/>
              <a:t>		</a:t>
            </a:r>
            <a:r>
              <a:rPr lang="en-US" sz="1600" b="1" dirty="0" err="1"/>
              <a:t>cosineSimilarity</a:t>
            </a:r>
            <a:r>
              <a:rPr lang="en-US" sz="1600" b="1" dirty="0"/>
              <a:t>(</a:t>
            </a:r>
            <a:r>
              <a:rPr lang="en-US" sz="1600" b="1" dirty="0" err="1"/>
              <a:t>query.features</a:t>
            </a:r>
            <a:r>
              <a:rPr lang="en-US" sz="1600" b="1" dirty="0"/>
              <a:t>, </a:t>
            </a:r>
            <a:r>
              <a:rPr lang="en-US" sz="1600" b="1" dirty="0" err="1"/>
              <a:t>doc.features</a:t>
            </a:r>
            <a:r>
              <a:rPr lang="en-US" sz="1600" b="1" dirty="0"/>
              <a:t>) + 1.0</a:t>
            </a:r>
          </a:p>
          <a:p>
            <a:pPr lvl="1">
              <a:buClr>
                <a:schemeClr val="bg1"/>
              </a:buClr>
              <a:buFont typeface="Arial" panose="020B0604020202020204" pitchFamily="34" charset="0"/>
              <a:buChar char="•"/>
            </a:pPr>
            <a:r>
              <a:rPr lang="en-US" sz="1600" dirty="0"/>
              <a:t>where we add 1.0 to the cosine similarity to prevent the score from being negative.</a:t>
            </a:r>
          </a:p>
          <a:p>
            <a:pPr marL="201168" lvl="1" indent="0">
              <a:buNone/>
            </a:pPr>
            <a:endParaRPr lang="en-US" sz="800" b="1" u="sng" dirty="0"/>
          </a:p>
          <a:p>
            <a:pPr marL="201168" lvl="1" indent="0">
              <a:buNone/>
            </a:pPr>
            <a:r>
              <a:rPr lang="en-US" sz="1600" b="1" u="sng" dirty="0"/>
              <a:t>Elasticsearch configuration</a:t>
            </a:r>
          </a:p>
          <a:p>
            <a:pPr lvl="1">
              <a:buFont typeface="Arial" panose="020B0604020202020204" pitchFamily="34" charset="0"/>
              <a:buChar char="•"/>
            </a:pPr>
            <a:r>
              <a:rPr lang="en-US" sz="1600" dirty="0"/>
              <a:t>We configure the Elasticsearch client to run on localhost (port 9200) with a timeout of 60sec and retry on timeout.</a:t>
            </a:r>
          </a:p>
          <a:p>
            <a:pPr lvl="1">
              <a:buFont typeface="Arial" panose="020B0604020202020204" pitchFamily="34" charset="0"/>
              <a:buChar char="•"/>
            </a:pPr>
            <a:r>
              <a:rPr lang="en-US" sz="1600" dirty="0"/>
              <a:t>We create only </a:t>
            </a:r>
            <a:r>
              <a:rPr lang="en-US" sz="1600" b="1" dirty="0"/>
              <a:t>one node per cluster</a:t>
            </a:r>
            <a:r>
              <a:rPr lang="en-US" sz="1600" dirty="0"/>
              <a:t>, since this is not a system ready for production.</a:t>
            </a:r>
          </a:p>
        </p:txBody>
      </p:sp>
    </p:spTree>
    <p:extLst>
      <p:ext uri="{BB962C8B-B14F-4D97-AF65-F5344CB8AC3E}">
        <p14:creationId xmlns:p14="http://schemas.microsoft.com/office/powerpoint/2010/main" val="21460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rmAutofit lnSpcReduction="10000"/>
          </a:bodyPr>
          <a:lstStyle/>
          <a:p>
            <a:pPr lvl="1">
              <a:buFont typeface="Arial" panose="020B0604020202020204" pitchFamily="34" charset="0"/>
              <a:buChar char="•"/>
            </a:pPr>
            <a:r>
              <a:rPr lang="en-US" sz="1600" dirty="0"/>
              <a:t>We have decided to </a:t>
            </a:r>
            <a:r>
              <a:rPr lang="en-US" sz="1600" b="1" dirty="0"/>
              <a:t>not create any replicas </a:t>
            </a:r>
            <a:r>
              <a:rPr lang="en-US" sz="1600" dirty="0"/>
              <a:t>for the indexes, since this is a demo application.</a:t>
            </a:r>
          </a:p>
          <a:p>
            <a:pPr lvl="1">
              <a:buFont typeface="Arial" panose="020B0604020202020204" pitchFamily="34" charset="0"/>
              <a:buChar char="•"/>
            </a:pPr>
            <a:r>
              <a:rPr lang="en-US" sz="1600" dirty="0"/>
              <a:t>Each index is </a:t>
            </a:r>
            <a:r>
              <a:rPr lang="en-US" sz="1600" b="1" dirty="0"/>
              <a:t>distributed in 30 shards </a:t>
            </a:r>
            <a:r>
              <a:rPr lang="en-US" sz="1600" dirty="0"/>
              <a:t>(each shard is an instance of a Lucene index, that indexes and handles queries for a subset of the data in an Elasticsearch cluster) so that we can handle the big volume of the CIFAR-10 data.</a:t>
            </a:r>
          </a:p>
          <a:p>
            <a:pPr lvl="2">
              <a:buFont typeface="Arial" panose="020B0604020202020204" pitchFamily="34" charset="0"/>
              <a:buChar char="•"/>
            </a:pPr>
            <a:r>
              <a:rPr lang="en-US" dirty="0"/>
              <a:t>We gain better performance in indexing and searching operations.</a:t>
            </a:r>
          </a:p>
          <a:p>
            <a:pPr lvl="1">
              <a:buFont typeface="Arial" panose="020B0604020202020204" pitchFamily="34" charset="0"/>
              <a:buChar char="•"/>
            </a:pPr>
            <a:r>
              <a:rPr lang="en-US" sz="1600" dirty="0"/>
              <a:t>The </a:t>
            </a:r>
            <a:r>
              <a:rPr lang="en-US" sz="1600" b="1" dirty="0"/>
              <a:t>mapping</a:t>
            </a:r>
            <a:r>
              <a:rPr lang="en-US" sz="1600" dirty="0"/>
              <a:t> for the image-documents that the indexes can handle, consists of the fields of the documents and queries that we have described before. The only </a:t>
            </a:r>
            <a:r>
              <a:rPr lang="en-US" sz="1600" b="1" dirty="0"/>
              <a:t>field that can be used for retrieval is “features” </a:t>
            </a:r>
            <a:r>
              <a:rPr lang="en-US" sz="1600" dirty="0"/>
              <a:t>which is of </a:t>
            </a:r>
            <a:r>
              <a:rPr lang="en-US" sz="1600" b="1" dirty="0"/>
              <a:t>dense</a:t>
            </a:r>
            <a:r>
              <a:rPr lang="en-US" sz="1600" dirty="0"/>
              <a:t> </a:t>
            </a:r>
            <a:r>
              <a:rPr lang="en-US" sz="1600" b="1" dirty="0"/>
              <a:t>vector</a:t>
            </a:r>
            <a:r>
              <a:rPr lang="en-US" sz="1600" dirty="0"/>
              <a:t> type and the dimensions are dependent on the CV method. </a:t>
            </a:r>
            <a:r>
              <a:rPr lang="en-US" sz="1600" b="1" dirty="0">
                <a:solidFill>
                  <a:srgbClr val="FF0000"/>
                </a:solidFill>
              </a:rPr>
              <a:t>However, the size of the dense vector is always smaller than 2048 since this is the maximum size Elasticsearch can handle.</a:t>
            </a:r>
          </a:p>
          <a:p>
            <a:pPr marL="201168" lvl="1" indent="0">
              <a:buNone/>
            </a:pPr>
            <a:endParaRPr lang="en-US" sz="1600" dirty="0"/>
          </a:p>
          <a:p>
            <a:pPr marL="201168" lvl="1" indent="0">
              <a:buNone/>
            </a:pPr>
            <a:r>
              <a:rPr lang="en-US" sz="1600" b="1" u="sng" dirty="0"/>
              <a:t>Evaluation</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100 retrieved image documents</a:t>
            </a:r>
            <a:r>
              <a:rPr lang="en-US" sz="1600" dirty="0"/>
              <a:t>, and we consider the </a:t>
            </a:r>
            <a:r>
              <a:rPr lang="en-US" sz="1600" b="1" dirty="0">
                <a:solidFill>
                  <a:schemeClr val="tx1"/>
                </a:solidFill>
              </a:rPr>
              <a:t>mean average precision (MAP)</a:t>
            </a:r>
            <a:r>
              <a:rPr lang="en-US" sz="1600" dirty="0">
                <a:solidFill>
                  <a:schemeClr val="tx1"/>
                </a:solidFill>
              </a:rPr>
              <a:t>.</a:t>
            </a:r>
            <a:endParaRPr lang="en-US" dirty="0"/>
          </a:p>
        </p:txBody>
      </p:sp>
    </p:spTree>
    <p:extLst>
      <p:ext uri="{BB962C8B-B14F-4D97-AF65-F5344CB8AC3E}">
        <p14:creationId xmlns:p14="http://schemas.microsoft.com/office/powerpoint/2010/main" val="95011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BAG OF VISUAL WORDS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58743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10" name="Content Placeholder 9" descr="Diagram&#10;&#10;Description automatically generated">
            <a:extLst>
              <a:ext uri="{FF2B5EF4-FFF2-40B4-BE49-F238E27FC236}">
                <a16:creationId xmlns:a16="http://schemas.microsoft.com/office/drawing/2014/main" id="{0B406A3C-067E-4974-A43E-B0F915127A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263" y="2312194"/>
            <a:ext cx="9829800" cy="3352800"/>
          </a:xfrm>
        </p:spPr>
      </p:pic>
    </p:spTree>
    <p:extLst>
      <p:ext uri="{BB962C8B-B14F-4D97-AF65-F5344CB8AC3E}">
        <p14:creationId xmlns:p14="http://schemas.microsoft.com/office/powerpoint/2010/main" val="367254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descriptors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Before using machine learning models, we need to extract from the CIFAR-10 images the keypoints and descriptors.</a:t>
            </a:r>
          </a:p>
          <a:p>
            <a:pPr marL="201168" lvl="1" indent="0">
              <a:buNone/>
            </a:pPr>
            <a:r>
              <a:rPr lang="en-US" sz="1600" dirty="0"/>
              <a:t>We extract from the images the following </a:t>
            </a:r>
            <a:r>
              <a:rPr lang="en-US" sz="1600" b="1" dirty="0"/>
              <a:t>visual descriptors</a:t>
            </a:r>
            <a:r>
              <a:rPr lang="en-US" sz="1600" dirty="0"/>
              <a:t>:</a:t>
            </a:r>
          </a:p>
          <a:p>
            <a:pPr lvl="2">
              <a:buFont typeface="Arial" panose="020B0604020202020204" pitchFamily="34" charset="0"/>
              <a:buChar char="•"/>
            </a:pPr>
            <a:r>
              <a:rPr lang="en-US" b="1" dirty="0"/>
              <a:t>Gray Color Histogram (GCH),</a:t>
            </a:r>
          </a:p>
          <a:p>
            <a:pPr lvl="2">
              <a:buFont typeface="Arial" panose="020B0604020202020204" pitchFamily="34" charset="0"/>
              <a:buChar char="•"/>
            </a:pPr>
            <a:r>
              <a:rPr lang="en-US" b="1" dirty="0"/>
              <a:t>Histogram of Oriented Gradients (HOG),</a:t>
            </a:r>
          </a:p>
          <a:p>
            <a:pPr lvl="2">
              <a:buFont typeface="Arial" panose="020B0604020202020204" pitchFamily="34" charset="0"/>
              <a:buChar char="•"/>
            </a:pPr>
            <a:r>
              <a:rPr lang="en-US" b="1" dirty="0"/>
              <a:t>Scale-Invariant Feature Transformation (SIFT).</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Chart, histogram&#10;&#10;Description automatically generated">
            <a:extLst>
              <a:ext uri="{FF2B5EF4-FFF2-40B4-BE49-F238E27FC236}">
                <a16:creationId xmlns:a16="http://schemas.microsoft.com/office/drawing/2014/main" id="{16891EBB-B89B-40EE-97F6-ABA8EFC69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305" y="3879616"/>
            <a:ext cx="2567940" cy="226314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0672CEAB-718A-4B7C-9D92-CCFD0BBA2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324" y="3917716"/>
            <a:ext cx="2019300" cy="222504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F83FE8B-75A6-4C98-B1E5-A98FA637A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126" y="3917716"/>
            <a:ext cx="2324100" cy="222504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5ECBE4E-A777-4ECF-BC5B-1F7E88E15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4940" y="3910096"/>
            <a:ext cx="2110740" cy="2232660"/>
          </a:xfrm>
          <a:prstGeom prst="rect">
            <a:avLst/>
          </a:prstGeom>
        </p:spPr>
      </p:pic>
    </p:spTree>
    <p:extLst>
      <p:ext uri="{BB962C8B-B14F-4D97-AF65-F5344CB8AC3E}">
        <p14:creationId xmlns:p14="http://schemas.microsoft.com/office/powerpoint/2010/main" val="31575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The idea of the </a:t>
            </a:r>
            <a:r>
              <a:rPr lang="en-US" sz="1600" b="1" dirty="0"/>
              <a:t>Bag of Visual Words (BOVW) </a:t>
            </a:r>
            <a:r>
              <a:rPr lang="en-US" sz="1600" dirty="0"/>
              <a:t>is adapted from </a:t>
            </a:r>
            <a:r>
              <a:rPr lang="en-US" sz="1600" b="1" dirty="0"/>
              <a:t>Natural Language Processing (NLP) Bag of Words </a:t>
            </a:r>
            <a:r>
              <a:rPr lang="en-US" sz="1600" dirty="0"/>
              <a:t>model.</a:t>
            </a:r>
          </a:p>
          <a:p>
            <a:pPr lvl="2">
              <a:buFont typeface="Arial" panose="020B0604020202020204" pitchFamily="34" charset="0"/>
              <a:buChar char="•"/>
            </a:pPr>
            <a:r>
              <a:rPr lang="en-US" dirty="0"/>
              <a:t>In Bag of Words model, we count the number of appearance of each word in a document, use the frequency of each word to know the keywords (features) of the document, and make a frequency histogram from it. We treat a document as a bag of words.</a:t>
            </a:r>
          </a:p>
          <a:p>
            <a:pPr marL="201168" lvl="1" indent="0">
              <a:buNone/>
            </a:pPr>
            <a:endParaRPr lang="en-US" sz="1600" dirty="0"/>
          </a:p>
          <a:p>
            <a:pPr marL="201168" lvl="1" indent="0">
              <a:buNone/>
            </a:pPr>
            <a:r>
              <a:rPr lang="en-US" sz="1600" dirty="0"/>
              <a:t>The general idea of </a:t>
            </a:r>
            <a:r>
              <a:rPr lang="en-US" sz="1600" b="1" dirty="0"/>
              <a:t>Bag of Visual Words (BOVW) </a:t>
            </a:r>
            <a:r>
              <a:rPr lang="en-US" sz="1600" dirty="0"/>
              <a:t>is to represent an image as a </a:t>
            </a:r>
            <a:r>
              <a:rPr lang="en-US" sz="1600" b="1" dirty="0"/>
              <a:t>set of features</a:t>
            </a:r>
            <a:r>
              <a:rPr lang="en-US" sz="1600" dirty="0"/>
              <a:t>. Features consists of </a:t>
            </a:r>
            <a:r>
              <a:rPr lang="en-US" sz="1600" b="1" dirty="0"/>
              <a:t>keypoints and descriptors</a:t>
            </a:r>
            <a:r>
              <a:rPr lang="en-US" sz="1600" dirty="0"/>
              <a:t>. </a:t>
            </a:r>
          </a:p>
          <a:p>
            <a:pPr lvl="2">
              <a:buFont typeface="Arial" panose="020B0604020202020204" pitchFamily="34" charset="0"/>
              <a:buChar char="•"/>
            </a:pPr>
            <a:r>
              <a:rPr lang="en-US" dirty="0"/>
              <a:t>Keypoints are special because no matter what transformation we apply to an image (rotate, shrink, expand, etc.) the keypoints will always be the same.</a:t>
            </a:r>
          </a:p>
          <a:p>
            <a:pPr lvl="2">
              <a:buFont typeface="Arial" panose="020B0604020202020204" pitchFamily="34" charset="0"/>
              <a:buChar char="•"/>
            </a:pPr>
            <a:r>
              <a:rPr lang="en-US" dirty="0"/>
              <a:t>A descriptor is the description of the keypoint. </a:t>
            </a:r>
          </a:p>
          <a:p>
            <a:pPr marL="201168" lvl="1" indent="0">
              <a:buNone/>
            </a:pPr>
            <a:r>
              <a:rPr lang="en-US" sz="1600" dirty="0"/>
              <a:t>We use the keypoints and descriptors to construct </a:t>
            </a:r>
            <a:r>
              <a:rPr lang="en-US" sz="1600" b="1" dirty="0"/>
              <a:t>visual</a:t>
            </a:r>
            <a:r>
              <a:rPr lang="en-US" sz="1600" dirty="0"/>
              <a:t> </a:t>
            </a:r>
            <a:r>
              <a:rPr lang="en-US" sz="1600" b="1" dirty="0"/>
              <a:t>vocabularies</a:t>
            </a:r>
            <a:r>
              <a:rPr lang="en-US" sz="1600" dirty="0"/>
              <a:t> and then we quantize the image features.</a:t>
            </a:r>
          </a:p>
          <a:p>
            <a:pPr marL="201168" lvl="1" indent="0">
              <a:buNone/>
            </a:pPr>
            <a:r>
              <a:rPr lang="en-US" sz="1600" dirty="0"/>
              <a:t>By doing so, we have successfully represented images as a </a:t>
            </a:r>
            <a:r>
              <a:rPr lang="en-US" sz="1600" b="1" dirty="0"/>
              <a:t>frequency histogram of features</a:t>
            </a:r>
            <a:r>
              <a:rPr lang="en-US" sz="1600" dirty="0"/>
              <a:t> that are in the images. </a:t>
            </a:r>
          </a:p>
          <a:p>
            <a:pPr marL="201168" lvl="1" indent="0">
              <a:buNone/>
            </a:pPr>
            <a:endParaRPr lang="en-US" sz="1600" dirty="0"/>
          </a:p>
          <a:p>
            <a:pPr marL="201168" lvl="1" indent="0">
              <a:buNone/>
            </a:pPr>
            <a:r>
              <a:rPr lang="en-US" sz="1600" dirty="0"/>
              <a:t>With the use of visual vocabularies, later, we can perform many tasks, such as classification, retrieval and more.</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3755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Since GCH and HOG features are already in histogram forms, we'll only create visual vocabularies using the SIFT keypoints and descriptors.</a:t>
            </a:r>
          </a:p>
          <a:p>
            <a:pPr marL="201168" lvl="1" indent="0">
              <a:buNone/>
            </a:pPr>
            <a:endParaRPr lang="en-US" sz="1600" dirty="0"/>
          </a:p>
          <a:p>
            <a:pPr marL="201168" lvl="1" indent="0">
              <a:buNone/>
            </a:pPr>
            <a:r>
              <a:rPr lang="en-US" sz="1600" dirty="0"/>
              <a:t>To create visual vocabularies, we make use of </a:t>
            </a:r>
            <a:r>
              <a:rPr lang="en-US" sz="1600" b="1" dirty="0"/>
              <a:t>clustering models</a:t>
            </a:r>
            <a:r>
              <a:rPr lang="en-US" sz="1600" dirty="0"/>
              <a:t>. Then the </a:t>
            </a:r>
            <a:r>
              <a:rPr lang="en-US" sz="1600" b="1" dirty="0"/>
              <a:t>centroid</a:t>
            </a:r>
            <a:r>
              <a:rPr lang="en-US" sz="1600" dirty="0"/>
              <a:t> of each cluster is considered a </a:t>
            </a:r>
            <a:r>
              <a:rPr lang="en-US" sz="1600" b="1" dirty="0"/>
              <a:t>visual word</a:t>
            </a:r>
            <a:r>
              <a:rPr lang="en-US" sz="1600" dirty="0"/>
              <a:t>, and all centroids together form the visual vocabulary. Provided that the training set is sufficiently representative, the visual vocabulary will be “universal”. Finally, a vector quantizer takes a feature vector and maps it to the index of the nearest visual word in the visual vocabulary.</a:t>
            </a:r>
          </a:p>
          <a:p>
            <a:pPr marL="201168" lvl="1" indent="0">
              <a:buNone/>
            </a:pPr>
            <a:endParaRPr lang="en-US" sz="1600" dirty="0"/>
          </a:p>
          <a:p>
            <a:pPr marL="201168" lvl="1" indent="0">
              <a:buNone/>
            </a:pPr>
            <a:r>
              <a:rPr lang="en-US" sz="1600" dirty="0"/>
              <a:t>We have selected </a:t>
            </a:r>
            <a:r>
              <a:rPr lang="en-US" sz="1600" b="1" dirty="0"/>
              <a:t>mini-batch k-means </a:t>
            </a:r>
            <a:r>
              <a:rPr lang="en-US" sz="1600" dirty="0"/>
              <a:t>(with batch size of 64 images) to find the visual vocabulary. Also, we have tested </a:t>
            </a:r>
            <a:r>
              <a:rPr lang="en-US" sz="1600" b="1" dirty="0"/>
              <a:t>vocabulary sizes between 100 and 1000 visual words</a:t>
            </a:r>
            <a:r>
              <a:rPr lang="en-US" sz="1600" dirty="0"/>
              <a:t>, since the CIFAR-10 images are small (32x32 pixels). </a:t>
            </a:r>
          </a:p>
          <a:p>
            <a:pPr lvl="2">
              <a:buFont typeface="Arial" panose="020B0604020202020204" pitchFamily="34" charset="0"/>
              <a:buChar char="•"/>
            </a:pPr>
            <a:r>
              <a:rPr lang="en-US" u="sng" dirty="0"/>
              <a:t>vocabulary too small</a:t>
            </a:r>
            <a:r>
              <a:rPr lang="en-US" dirty="0"/>
              <a:t>: the visual words won’t be representative.</a:t>
            </a:r>
          </a:p>
          <a:p>
            <a:pPr lvl="2">
              <a:buFont typeface="Arial" panose="020B0604020202020204" pitchFamily="34" charset="0"/>
              <a:buChar char="•"/>
            </a:pPr>
            <a:r>
              <a:rPr lang="en-US" u="sng" dirty="0"/>
              <a:t>vocabulary too large</a:t>
            </a:r>
            <a:r>
              <a:rPr lang="en-US" dirty="0"/>
              <a:t>: overfitting to the training set.</a:t>
            </a:r>
          </a:p>
          <a:p>
            <a:pPr marL="201168" lvl="1" indent="0">
              <a:buNone/>
            </a:pPr>
            <a:endParaRPr lang="en-US" sz="1600" dirty="0"/>
          </a:p>
          <a:p>
            <a:pPr marL="201168" lvl="1" indent="0">
              <a:buNone/>
            </a:pPr>
            <a:r>
              <a:rPr lang="en-US" sz="1600" b="1" u="sng" dirty="0">
                <a:solidFill>
                  <a:srgbClr val="FF0000"/>
                </a:solidFill>
              </a:rPr>
              <a:t>Note:</a:t>
            </a:r>
            <a:r>
              <a:rPr lang="en-US" sz="1600" b="1" dirty="0">
                <a:solidFill>
                  <a:srgbClr val="FF0000"/>
                </a:solidFill>
              </a:rPr>
              <a:t> Due to lack of computational recourses we were unable to test more clustering models.</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76131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BOVW model</a:t>
            </a:r>
          </a:p>
        </p:txBody>
      </p:sp>
      <p:cxnSp>
        <p:nvCxnSpPr>
          <p:cNvPr id="3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79" y="2479888"/>
            <a:ext cx="5575367" cy="3760891"/>
          </a:xfrm>
        </p:spPr>
        <p:txBody>
          <a:bodyPr>
            <a:normAutofit/>
          </a:bodyPr>
          <a:lstStyle/>
          <a:p>
            <a:pPr marL="201168" lvl="1" indent="0">
              <a:buNone/>
            </a:pPr>
            <a:r>
              <a:rPr lang="en-US" sz="1600" dirty="0"/>
              <a:t>To </a:t>
            </a:r>
            <a:r>
              <a:rPr lang="en-US" sz="1600" b="1" dirty="0"/>
              <a:t>evaluate</a:t>
            </a:r>
            <a:r>
              <a:rPr lang="en-US" sz="1600" dirty="0"/>
              <a:t> our Bag of Visual Words model, we'll use the </a:t>
            </a:r>
            <a:r>
              <a:rPr lang="en-US" sz="1600" b="1" dirty="0"/>
              <a:t>Davies-Bouldin Index </a:t>
            </a:r>
            <a:r>
              <a:rPr lang="en-US" sz="1600" dirty="0"/>
              <a:t>metric.</a:t>
            </a:r>
          </a:p>
          <a:p>
            <a:pPr lvl="2">
              <a:buFont typeface="Arial" panose="020B0604020202020204" pitchFamily="34" charset="0"/>
              <a:buChar char="•"/>
            </a:pPr>
            <a:r>
              <a:rPr lang="en-US" dirty="0"/>
              <a:t>The score is defined as the average similarity measure of each cluster with its most similar cluster, where similarity is the ratio of within-cluster distances to between-cluster distances. Thus, clusters which are farther apart and less dispersed will result in a better score. </a:t>
            </a:r>
          </a:p>
          <a:p>
            <a:pPr lvl="2">
              <a:buFont typeface="Arial" panose="020B0604020202020204" pitchFamily="34" charset="0"/>
              <a:buChar char="•"/>
            </a:pPr>
            <a:r>
              <a:rPr lang="en-US" dirty="0"/>
              <a:t>Lower values indicate better clustering.</a:t>
            </a:r>
          </a:p>
          <a:p>
            <a:pPr marL="201168" lvl="1" indent="0">
              <a:buNone/>
            </a:pPr>
            <a:endParaRPr lang="en-US" sz="1600" dirty="0"/>
          </a:p>
          <a:p>
            <a:pPr marL="201168" lvl="1" indent="0">
              <a:buNone/>
            </a:pPr>
            <a:r>
              <a:rPr lang="en-US" sz="1600" dirty="0"/>
              <a:t>According to the results, a </a:t>
            </a:r>
            <a:r>
              <a:rPr lang="en-US" sz="1600" b="1" dirty="0"/>
              <a:t>vocabulary size of 400 visual words is sufficient</a:t>
            </a:r>
            <a:r>
              <a:rPr lang="en-US" sz="1600" dirty="0"/>
              <a:t>.</a:t>
            </a:r>
          </a:p>
        </p:txBody>
      </p:sp>
      <p:sp>
        <p:nvSpPr>
          <p:cNvPr id="33" name="Rectangle 3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17</a:t>
            </a:fld>
            <a:endParaRPr lang="en-US"/>
          </a:p>
        </p:txBody>
      </p:sp>
      <p:pic>
        <p:nvPicPr>
          <p:cNvPr id="14" name="Content Placeholder 6" descr="Chart, line chart&#10;&#10;Description automatically generated">
            <a:extLst>
              <a:ext uri="{FF2B5EF4-FFF2-40B4-BE49-F238E27FC236}">
                <a16:creationId xmlns:a16="http://schemas.microsoft.com/office/drawing/2014/main" id="{D2148751-B503-4948-B756-239BFA6CD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987" y="2342832"/>
            <a:ext cx="4234693" cy="3292474"/>
          </a:xfrm>
          <a:prstGeom prst="rect">
            <a:avLst/>
          </a:prstGeom>
        </p:spPr>
      </p:pic>
    </p:spTree>
    <p:extLst>
      <p:ext uri="{BB962C8B-B14F-4D97-AF65-F5344CB8AC3E}">
        <p14:creationId xmlns:p14="http://schemas.microsoft.com/office/powerpoint/2010/main" val="294184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Features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Having extracted the visual vocabulary and quantized the vectors of SIFT descriptors, we are ready to decide what features are we going to feed our classification models and the search engine.</a:t>
            </a:r>
          </a:p>
          <a:p>
            <a:pPr marL="201168" lvl="1" indent="0">
              <a:buNone/>
            </a:pPr>
            <a:endParaRPr lang="en-US" sz="1600" dirty="0"/>
          </a:p>
          <a:p>
            <a:pPr marL="201168" lvl="1" indent="0">
              <a:buNone/>
            </a:pPr>
            <a:r>
              <a:rPr lang="en-US" sz="1600" dirty="0"/>
              <a:t>We have used </a:t>
            </a:r>
            <a:r>
              <a:rPr lang="en-US" sz="1600" b="1" dirty="0"/>
              <a:t>early fusion </a:t>
            </a:r>
            <a:r>
              <a:rPr lang="en-US" sz="1600" dirty="0"/>
              <a:t>to combine the GCH descriptors, HOG descriptors and SIFT descriptors after quantization, before we feed them to our classification model. The combinations are the following:</a:t>
            </a:r>
          </a:p>
          <a:p>
            <a:pPr lvl="2">
              <a:buFont typeface="Arial" panose="020B0604020202020204" pitchFamily="34" charset="0"/>
              <a:buChar char="•"/>
            </a:pPr>
            <a:r>
              <a:rPr lang="en-US" dirty="0"/>
              <a:t>HOG and GCH descriptors,</a:t>
            </a:r>
          </a:p>
          <a:p>
            <a:pPr lvl="2">
              <a:buFont typeface="Arial" panose="020B0604020202020204" pitchFamily="34" charset="0"/>
              <a:buChar char="•"/>
            </a:pPr>
            <a:r>
              <a:rPr lang="en-US" dirty="0"/>
              <a:t>HOG and SIFT descriptors,</a:t>
            </a:r>
          </a:p>
          <a:p>
            <a:pPr lvl="2">
              <a:buFont typeface="Arial" panose="020B0604020202020204" pitchFamily="34" charset="0"/>
              <a:buChar char="•"/>
            </a:pPr>
            <a:r>
              <a:rPr lang="en-US" dirty="0"/>
              <a:t>HOG, GCH and SIFT descriptors.</a:t>
            </a:r>
          </a:p>
          <a:p>
            <a:pPr marL="201168" lvl="1" indent="0">
              <a:buNone/>
            </a:pPr>
            <a:endParaRPr lang="en-US" sz="1600" dirty="0"/>
          </a:p>
          <a:p>
            <a:pPr marL="201168" lvl="1" indent="0">
              <a:buNone/>
            </a:pPr>
            <a:r>
              <a:rPr lang="en-US" sz="1600" dirty="0"/>
              <a:t>We have decided to test only combinations that include HOG descriptors, because Histogram of Oriented Gradients is a state-of-the-art feature for machine learning applications and thus should be a de-facto feature.</a:t>
            </a:r>
          </a:p>
          <a:p>
            <a:pPr lvl="2">
              <a:buFont typeface="Arial" panose="020B0604020202020204" pitchFamily="34" charset="0"/>
              <a:buChar char="•"/>
            </a:pPr>
            <a:r>
              <a:rPr lang="en-US" dirty="0"/>
              <a:t>N. </a:t>
            </a:r>
            <a:r>
              <a:rPr lang="en-US" dirty="0" err="1"/>
              <a:t>Dalal</a:t>
            </a:r>
            <a:r>
              <a:rPr lang="en-US" dirty="0"/>
              <a:t> and B. </a:t>
            </a:r>
            <a:r>
              <a:rPr lang="en-US" dirty="0" err="1"/>
              <a:t>Triggs</a:t>
            </a:r>
            <a:r>
              <a:rPr lang="en-US" dirty="0"/>
              <a:t>, "Histograms of oriented gradients for human detection," 2005 IEEE Computer Society Conference on Computer Vision and Pattern Recognition (CVPR'05), 2005</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00906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image features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Gaussian Naïve Bayes,</a:t>
            </a:r>
          </a:p>
          <a:p>
            <a:pPr lvl="2">
              <a:buFont typeface="Arial" panose="020B0604020202020204" pitchFamily="34" charset="0"/>
              <a:buChar char="•"/>
            </a:pPr>
            <a:r>
              <a:rPr lang="en-US" b="1" dirty="0"/>
              <a:t>Logistic Regression,</a:t>
            </a:r>
          </a:p>
          <a:p>
            <a:pPr lvl="2">
              <a:buFont typeface="Arial" panose="020B0604020202020204" pitchFamily="34" charset="0"/>
              <a:buChar char="•"/>
            </a:pPr>
            <a:r>
              <a:rPr lang="en-US" b="1" dirty="0"/>
              <a:t>k Nearest Neighbors,</a:t>
            </a:r>
          </a:p>
          <a:p>
            <a:pPr lvl="2">
              <a:buFont typeface="Arial" panose="020B0604020202020204" pitchFamily="34" charset="0"/>
              <a:buChar char="•"/>
            </a:pPr>
            <a:r>
              <a:rPr lang="en-US" b="1" dirty="0"/>
              <a:t>Linear Support Vector Machines,</a:t>
            </a:r>
          </a:p>
          <a:p>
            <a:pPr lvl="2">
              <a:buFont typeface="Arial" panose="020B0604020202020204" pitchFamily="34" charset="0"/>
              <a:buChar char="•"/>
            </a:pPr>
            <a:r>
              <a:rPr lang="en-US" b="1" dirty="0"/>
              <a:t>Random Forest.</a:t>
            </a:r>
          </a:p>
          <a:p>
            <a:pPr marL="201168" lvl="1" indent="0">
              <a:buNone/>
            </a:pPr>
            <a:r>
              <a:rPr lang="en-US" sz="1600" dirty="0"/>
              <a:t>Moreover, we have tuned their hyperparameters exhaustively using </a:t>
            </a:r>
            <a:r>
              <a:rPr lang="en-US" sz="1600" b="1" dirty="0"/>
              <a:t>grid-search</a:t>
            </a:r>
            <a:r>
              <a:rPr lang="en-US" sz="1600" dirty="0"/>
              <a:t> and </a:t>
            </a:r>
            <a:r>
              <a:rPr lang="en-US" sz="1600" b="1" dirty="0"/>
              <a:t>5-fold cross-validation.</a:t>
            </a:r>
            <a:endParaRPr lang="en-US" sz="800" b="1"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a:p>
            <a:pPr marL="201168" lvl="1" indent="0">
              <a:buNone/>
            </a:pPr>
            <a:endParaRPr lang="en-US" sz="800" b="1" dirty="0"/>
          </a:p>
          <a:p>
            <a:pPr marL="201168" lvl="1" indent="0">
              <a:buNone/>
            </a:pPr>
            <a:r>
              <a:rPr lang="en-US" sz="1600" dirty="0"/>
              <a:t>As the results show, </a:t>
            </a:r>
            <a:r>
              <a:rPr lang="en-US" sz="1600" b="1" dirty="0"/>
              <a:t>Logistic Regression is the top model </a:t>
            </a:r>
            <a:r>
              <a:rPr lang="en-US" sz="1600" dirty="0"/>
              <a:t>since it  accomplishes the highest accuracy and precision score and simultaneously doesn’t overfit.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Logo&#10;&#10;Description automatically generated">
            <a:extLst>
              <a:ext uri="{FF2B5EF4-FFF2-40B4-BE49-F238E27FC236}">
                <a16:creationId xmlns:a16="http://schemas.microsoft.com/office/drawing/2014/main" id="{55D2F280-86EE-4C08-994D-35F04087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024" y="2923328"/>
            <a:ext cx="1878656" cy="1011343"/>
          </a:xfrm>
          <a:prstGeom prst="rect">
            <a:avLst/>
          </a:prstGeom>
        </p:spPr>
      </p:pic>
    </p:spTree>
    <p:extLst>
      <p:ext uri="{BB962C8B-B14F-4D97-AF65-F5344CB8AC3E}">
        <p14:creationId xmlns:p14="http://schemas.microsoft.com/office/powerpoint/2010/main" val="156910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dirty="0">
                <a:solidFill>
                  <a:schemeClr val="tx1"/>
                </a:solidFill>
              </a:rPr>
              <a:t>The problem</a:t>
            </a:r>
          </a:p>
          <a:p>
            <a:pPr marL="726948" lvl="2" indent="-342900">
              <a:buFont typeface="+mj-lt"/>
              <a:buAutoNum type="arabicPeriod"/>
            </a:pPr>
            <a:r>
              <a:rPr lang="en-US"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dirty="0">
                <a:solidFill>
                  <a:schemeClr val="tx1"/>
                </a:solidFill>
              </a:rPr>
              <a:t>IR system architecture</a:t>
            </a:r>
          </a:p>
          <a:p>
            <a:pPr marL="726948" lvl="2" indent="-342900">
              <a:buFont typeface="+mj-lt"/>
              <a:buAutoNum type="arabicPeriod"/>
            </a:pPr>
            <a:r>
              <a:rPr lang="en-US" dirty="0">
                <a:solidFill>
                  <a:schemeClr val="tx1"/>
                </a:solidFill>
              </a:rPr>
              <a:t>CIFAR-10 data</a:t>
            </a:r>
          </a:p>
          <a:p>
            <a:pPr marL="726948" lvl="2" indent="-342900">
              <a:buFont typeface="+mj-lt"/>
              <a:buAutoNum type="arabicPeriod"/>
            </a:pPr>
            <a:r>
              <a:rPr lang="en-US" dirty="0">
                <a:solidFill>
                  <a:schemeClr val="tx1"/>
                </a:solidFill>
              </a:rPr>
              <a:t>Elasticsearch search engine</a:t>
            </a:r>
          </a:p>
          <a:p>
            <a:pPr marL="544068" lvl="1" indent="-342900">
              <a:buFont typeface="+mj-lt"/>
              <a:buAutoNum type="arabicPeriod"/>
            </a:pPr>
            <a:r>
              <a:rPr lang="en-US" sz="1600" b="1" dirty="0">
                <a:solidFill>
                  <a:schemeClr val="tx1"/>
                </a:solidFill>
              </a:rPr>
              <a:t>BAG OF VISUAL WORDS</a:t>
            </a:r>
          </a:p>
          <a:p>
            <a:pPr marL="726948" lvl="2" indent="-342900">
              <a:buFont typeface="+mj-lt"/>
              <a:buAutoNum type="arabicPeriod"/>
            </a:pPr>
            <a:r>
              <a:rPr lang="en-US" dirty="0">
                <a:solidFill>
                  <a:schemeClr val="tx1"/>
                </a:solidFill>
              </a:rPr>
              <a:t>Visual descriptors</a:t>
            </a:r>
          </a:p>
          <a:p>
            <a:pPr marL="726948" lvl="2" indent="-342900">
              <a:buFont typeface="+mj-lt"/>
              <a:buAutoNum type="arabicPeriod"/>
            </a:pPr>
            <a:r>
              <a:rPr lang="en-US" dirty="0">
                <a:solidFill>
                  <a:schemeClr val="tx1"/>
                </a:solidFill>
              </a:rPr>
              <a:t>BOVW model</a:t>
            </a:r>
          </a:p>
          <a:p>
            <a:pPr marL="726948" lvl="2" indent="-342900">
              <a:buFont typeface="+mj-lt"/>
              <a:buAutoNum type="arabicPeriod"/>
            </a:pPr>
            <a:r>
              <a:rPr lang="en-US" dirty="0"/>
              <a:t>Features</a:t>
            </a:r>
          </a:p>
          <a:p>
            <a:pPr marL="726948" lvl="2" indent="-342900">
              <a:buFont typeface="+mj-lt"/>
              <a:buAutoNum type="arabicPeriod"/>
            </a:pPr>
            <a:r>
              <a:rPr lang="en-US" dirty="0"/>
              <a:t>Machine Learning models</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4125021249"/>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37%</a:t>
                      </a:r>
                    </a:p>
                  </a:txBody>
                  <a:tcPr anchor="ctr"/>
                </a:tc>
                <a:tc>
                  <a:txBody>
                    <a:bodyPr/>
                    <a:lstStyle/>
                    <a:p>
                      <a:pPr algn="ctr"/>
                      <a:r>
                        <a:rPr lang="en-US" sz="1600" dirty="0"/>
                        <a:t>37%</a:t>
                      </a:r>
                    </a:p>
                  </a:txBody>
                  <a:tcPr anchor="ctr"/>
                </a:tc>
                <a:tc>
                  <a:txBody>
                    <a:bodyPr/>
                    <a:lstStyle/>
                    <a:p>
                      <a:pPr algn="ctr"/>
                      <a:r>
                        <a:rPr lang="en-US" sz="1600" dirty="0"/>
                        <a:t>39%</a:t>
                      </a:r>
                    </a:p>
                  </a:txBody>
                  <a:tcPr anchor="ctr"/>
                </a:tc>
                <a:tc>
                  <a:txBody>
                    <a:bodyPr/>
                    <a:lstStyle/>
                    <a:p>
                      <a:pPr algn="ctr"/>
                      <a:r>
                        <a:rPr lang="en-US" sz="1600" dirty="0"/>
                        <a:t>37%</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56%</a:t>
                      </a:r>
                    </a:p>
                  </a:txBody>
                  <a:tcPr anchor="ctr"/>
                </a:tc>
                <a:tc>
                  <a:txBody>
                    <a:bodyPr/>
                    <a:lstStyle/>
                    <a:p>
                      <a:pPr algn="ctr"/>
                      <a:r>
                        <a:rPr lang="en-US" sz="1600" dirty="0"/>
                        <a:t>52%</a:t>
                      </a:r>
                    </a:p>
                  </a:txBody>
                  <a:tcPr anchor="ctr"/>
                </a:tc>
                <a:tc>
                  <a:txBody>
                    <a:bodyPr/>
                    <a:lstStyle/>
                    <a:p>
                      <a:pPr algn="ctr"/>
                      <a:r>
                        <a:rPr lang="en-US" sz="1600" dirty="0"/>
                        <a:t>60%</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56%</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23%</a:t>
                      </a:r>
                    </a:p>
                  </a:txBody>
                  <a:tcPr anchor="ctr"/>
                </a:tc>
                <a:tc>
                  <a:txBody>
                    <a:bodyPr/>
                    <a:lstStyle/>
                    <a:p>
                      <a:pPr algn="ctr"/>
                      <a:r>
                        <a:rPr lang="en-US" sz="1600" dirty="0"/>
                        <a:t>100%</a:t>
                      </a:r>
                    </a:p>
                  </a:txBody>
                  <a:tcPr anchor="ctr"/>
                </a:tc>
                <a:tc>
                  <a:txBody>
                    <a:bodyPr/>
                    <a:lstStyle/>
                    <a:p>
                      <a:pPr algn="ctr"/>
                      <a:r>
                        <a:rPr lang="en-US" sz="1600" dirty="0"/>
                        <a:t>19%</a:t>
                      </a:r>
                    </a:p>
                  </a:txBody>
                  <a:tcPr anchor="ctr"/>
                </a:tc>
                <a:tc>
                  <a:txBody>
                    <a:bodyPr/>
                    <a:lstStyle/>
                    <a:p>
                      <a:pPr algn="ctr"/>
                      <a:r>
                        <a:rPr lang="en-US" sz="1600" dirty="0"/>
                        <a:t>100%</a:t>
                      </a:r>
                    </a:p>
                  </a:txBody>
                  <a:tcPr anchor="ctr"/>
                </a:tc>
                <a:tc>
                  <a:txBody>
                    <a:bodyPr/>
                    <a:lstStyle/>
                    <a:p>
                      <a:pPr algn="ctr"/>
                      <a:r>
                        <a:rPr lang="en-US" sz="1600" dirty="0"/>
                        <a:t>23%</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51%</a:t>
                      </a:r>
                    </a:p>
                  </a:txBody>
                  <a:tcPr anchor="ctr"/>
                </a:tc>
                <a:tc>
                  <a:txBody>
                    <a:bodyPr/>
                    <a:lstStyle/>
                    <a:p>
                      <a:pPr algn="ctr"/>
                      <a:r>
                        <a:rPr lang="en-US" sz="1600" dirty="0"/>
                        <a:t>58%</a:t>
                      </a:r>
                    </a:p>
                  </a:txBody>
                  <a:tcPr anchor="ctr"/>
                </a:tc>
                <a:tc>
                  <a:txBody>
                    <a:bodyPr/>
                    <a:lstStyle/>
                    <a:p>
                      <a:pPr algn="ctr"/>
                      <a:r>
                        <a:rPr lang="en-US" sz="1600" dirty="0"/>
                        <a:t>56%</a:t>
                      </a:r>
                    </a:p>
                  </a:txBody>
                  <a:tcPr anchor="ctr"/>
                </a:tc>
                <a:tc>
                  <a:txBody>
                    <a:bodyPr/>
                    <a:lstStyle/>
                    <a:p>
                      <a:pPr algn="ctr"/>
                      <a:r>
                        <a:rPr lang="en-US" sz="1600" dirty="0"/>
                        <a:t>58%</a:t>
                      </a:r>
                    </a:p>
                  </a:txBody>
                  <a:tcPr anchor="ctr"/>
                </a:tc>
                <a:tc>
                  <a:txBody>
                    <a:bodyPr/>
                    <a:lstStyle/>
                    <a:p>
                      <a:pPr algn="ctr"/>
                      <a:r>
                        <a:rPr lang="en-US" sz="1600" dirty="0"/>
                        <a:t>55%</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85515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1991644734"/>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39%</a:t>
                      </a:r>
                    </a:p>
                  </a:txBody>
                  <a:tcPr anchor="ctr"/>
                </a:tc>
                <a:tc>
                  <a:txBody>
                    <a:bodyPr/>
                    <a:lstStyle/>
                    <a:p>
                      <a:pPr algn="ctr"/>
                      <a:r>
                        <a:rPr lang="en-US" sz="1600" dirty="0"/>
                        <a:t>38%</a:t>
                      </a:r>
                    </a:p>
                  </a:txBody>
                  <a:tcPr anchor="ctr"/>
                </a:tc>
                <a:tc>
                  <a:txBody>
                    <a:bodyPr/>
                    <a:lstStyle/>
                    <a:p>
                      <a:pPr algn="ctr"/>
                      <a:r>
                        <a:rPr lang="en-US" sz="1600" dirty="0"/>
                        <a:t>41%</a:t>
                      </a:r>
                    </a:p>
                  </a:txBody>
                  <a:tcPr anchor="ctr"/>
                </a:tc>
                <a:tc>
                  <a:txBody>
                    <a:bodyPr/>
                    <a:lstStyle/>
                    <a:p>
                      <a:pPr algn="ctr"/>
                      <a:r>
                        <a:rPr lang="en-US" sz="1600" dirty="0"/>
                        <a:t>38%</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55%</a:t>
                      </a:r>
                    </a:p>
                  </a:txBody>
                  <a:tcPr anchor="ctr"/>
                </a:tc>
                <a:tc>
                  <a:txBody>
                    <a:bodyPr/>
                    <a:lstStyle/>
                    <a:p>
                      <a:pPr algn="ctr"/>
                      <a:r>
                        <a:rPr lang="en-US" sz="1600" dirty="0"/>
                        <a:t>52%</a:t>
                      </a:r>
                    </a:p>
                  </a:txBody>
                  <a:tcPr anchor="ctr"/>
                </a:tc>
                <a:tc>
                  <a:txBody>
                    <a:bodyPr/>
                    <a:lstStyle/>
                    <a:p>
                      <a:pPr algn="ctr"/>
                      <a:r>
                        <a:rPr lang="en-US" sz="1600" dirty="0"/>
                        <a:t>59%</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55%</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24%</a:t>
                      </a:r>
                    </a:p>
                  </a:txBody>
                  <a:tcPr anchor="ctr"/>
                </a:tc>
                <a:tc>
                  <a:txBody>
                    <a:bodyPr/>
                    <a:lstStyle/>
                    <a:p>
                      <a:pPr algn="ctr"/>
                      <a:r>
                        <a:rPr lang="en-US" sz="1600" dirty="0"/>
                        <a:t>100%</a:t>
                      </a:r>
                    </a:p>
                  </a:txBody>
                  <a:tcPr anchor="ctr"/>
                </a:tc>
                <a:tc>
                  <a:txBody>
                    <a:bodyPr/>
                    <a:lstStyle/>
                    <a:p>
                      <a:pPr algn="ctr"/>
                      <a:r>
                        <a:rPr lang="en-US" sz="1600" dirty="0"/>
                        <a:t>22%</a:t>
                      </a:r>
                    </a:p>
                  </a:txBody>
                  <a:tcPr anchor="ctr"/>
                </a:tc>
                <a:tc>
                  <a:txBody>
                    <a:bodyPr/>
                    <a:lstStyle/>
                    <a:p>
                      <a:pPr algn="ctr"/>
                      <a:r>
                        <a:rPr lang="en-US" sz="1600" dirty="0"/>
                        <a:t>100%</a:t>
                      </a:r>
                    </a:p>
                  </a:txBody>
                  <a:tcPr anchor="ctr"/>
                </a:tc>
                <a:tc>
                  <a:txBody>
                    <a:bodyPr/>
                    <a:lstStyle/>
                    <a:p>
                      <a:pPr algn="ctr"/>
                      <a:r>
                        <a:rPr lang="en-US" sz="1600" dirty="0"/>
                        <a:t>24%</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50%</a:t>
                      </a:r>
                    </a:p>
                  </a:txBody>
                  <a:tcPr anchor="ctr"/>
                </a:tc>
                <a:tc>
                  <a:txBody>
                    <a:bodyPr/>
                    <a:lstStyle/>
                    <a:p>
                      <a:pPr algn="ctr"/>
                      <a:r>
                        <a:rPr lang="en-US" sz="1600" dirty="0"/>
                        <a:t>58%</a:t>
                      </a:r>
                    </a:p>
                  </a:txBody>
                  <a:tcPr anchor="ctr"/>
                </a:tc>
                <a:tc>
                  <a:txBody>
                    <a:bodyPr/>
                    <a:lstStyle/>
                    <a:p>
                      <a:pPr algn="ctr"/>
                      <a:r>
                        <a:rPr lang="en-US" sz="1600" dirty="0"/>
                        <a:t>55%</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53%</a:t>
                      </a:r>
                    </a:p>
                  </a:txBody>
                  <a:tcPr anchor="ctr"/>
                </a:tc>
                <a:tc>
                  <a:txBody>
                    <a:bodyPr/>
                    <a:lstStyle/>
                    <a:p>
                      <a:pPr algn="ctr"/>
                      <a:r>
                        <a:rPr lang="en-US" sz="16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8202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VISUAL EMBEDDINGS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99544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BB0D57E6-70AE-448E-A30F-5F9A729432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38" y="2267059"/>
            <a:ext cx="9962148" cy="3762528"/>
          </a:xfrm>
        </p:spPr>
      </p:pic>
    </p:spTree>
    <p:extLst>
      <p:ext uri="{BB962C8B-B14F-4D97-AF65-F5344CB8AC3E}">
        <p14:creationId xmlns:p14="http://schemas.microsoft.com/office/powerpoint/2010/main" val="148129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embeddings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Contrary to machine learning, in deep learning we don’t have to handcraft features. </a:t>
            </a:r>
            <a:r>
              <a:rPr lang="en-US" sz="1600" b="1" dirty="0"/>
              <a:t>The feature extraction is performed by the deep learning models</a:t>
            </a:r>
            <a:r>
              <a:rPr lang="en-US" sz="1600" dirty="0"/>
              <a:t>. Deep neural models learn high-level features in the hidden layers. </a:t>
            </a:r>
          </a:p>
          <a:p>
            <a:pPr lvl="2">
              <a:buFont typeface="Arial" panose="020B0604020202020204" pitchFamily="34" charset="0"/>
              <a:buChar char="•"/>
            </a:pPr>
            <a:r>
              <a:rPr lang="en-US" dirty="0"/>
              <a:t>First, the image goes through many convolutional layers. </a:t>
            </a:r>
          </a:p>
          <a:p>
            <a:pPr lvl="2">
              <a:buFont typeface="Arial" panose="020B0604020202020204" pitchFamily="34" charset="0"/>
              <a:buChar char="•"/>
            </a:pPr>
            <a:r>
              <a:rPr lang="en-US" dirty="0"/>
              <a:t>In those convolutional layers, the network learns new and increasingly </a:t>
            </a:r>
            <a:r>
              <a:rPr lang="en-US" b="1" dirty="0"/>
              <a:t>complex features </a:t>
            </a:r>
            <a:r>
              <a:rPr lang="en-US" dirty="0"/>
              <a:t>in its layers. </a:t>
            </a:r>
          </a:p>
          <a:p>
            <a:pPr lvl="2">
              <a:buFont typeface="Arial" panose="020B0604020202020204" pitchFamily="34" charset="0"/>
              <a:buChar char="•"/>
            </a:pPr>
            <a:r>
              <a:rPr lang="en-US" dirty="0"/>
              <a:t>Then the transformed image information goes through the fully connected layers and turns into a classification or prediction. </a:t>
            </a:r>
          </a:p>
          <a:p>
            <a:pPr marL="201168" lvl="1" indent="0">
              <a:buNone/>
            </a:pPr>
            <a:endParaRPr lang="en-US" sz="800" dirty="0"/>
          </a:p>
          <a:p>
            <a:pPr marL="201168" lvl="1" indent="0">
              <a:buNone/>
            </a:pPr>
            <a:r>
              <a:rPr lang="en-US" sz="1600" dirty="0"/>
              <a:t>The extracted features from the deep learning models we have utilized, are the visual embeddings. </a:t>
            </a:r>
            <a:r>
              <a:rPr lang="en-US" sz="1600" b="1" dirty="0"/>
              <a:t>Visual embeddings</a:t>
            </a:r>
            <a:r>
              <a:rPr lang="en-US" sz="1600" dirty="0"/>
              <a:t> refers to the collection of features of the last fully connected layer (prior to a loss layer) appended to a CNN. </a:t>
            </a:r>
          </a:p>
          <a:p>
            <a:pPr lvl="2">
              <a:buFont typeface="Arial" panose="020B0604020202020204" pitchFamily="34" charset="0"/>
              <a:buChar char="•"/>
            </a:pPr>
            <a:r>
              <a:rPr lang="en-US" dirty="0"/>
              <a:t>The size of this fully connected layer determines the dimension of the embedding vector space</a:t>
            </a:r>
            <a:r>
              <a:rPr lang="en-US" sz="1200" dirty="0"/>
              <a:t>.</a:t>
            </a:r>
            <a:endParaRPr lang="en-US" sz="1600" dirty="0"/>
          </a:p>
          <a:p>
            <a:pPr marL="201168" lvl="1" indent="0">
              <a:buNone/>
            </a:pPr>
            <a:r>
              <a:rPr lang="en-US" sz="1600" dirty="0"/>
              <a:t>The visual embeddings are learned by jointly training the feature extractor with the embedding layer and the classifier (next slides describe the methods we used to tune and train deep learning models). We register a </a:t>
            </a:r>
            <a:r>
              <a:rPr lang="en-US" sz="1600" b="1" dirty="0"/>
              <a:t>forward hook </a:t>
            </a:r>
            <a:r>
              <a:rPr lang="en-US" sz="1600" dirty="0"/>
              <a:t>to our deep learning models, so that we can access this vector space (features) and utilize them for retrieval later.</a:t>
            </a:r>
          </a:p>
          <a:p>
            <a:pPr marL="201168" lvl="1" indent="0">
              <a:buNone/>
            </a:pPr>
            <a:endParaRPr lang="en-US" sz="800" dirty="0"/>
          </a:p>
          <a:p>
            <a:pPr marL="201168" lvl="1" indent="0">
              <a:buNone/>
            </a:pPr>
            <a:r>
              <a:rPr lang="en-US" sz="1600" dirty="0"/>
              <a:t>Finally, since Elasticsearch can only handle vectors with maximum size of 2048, we </a:t>
            </a:r>
            <a:r>
              <a:rPr lang="en-US" sz="1600" b="1" dirty="0"/>
              <a:t>apply dimensionality reduction with Principal Component Analysis (PCA) and reduce the size of the visual embeddings to 2000 features</a:t>
            </a:r>
            <a:r>
              <a:rPr lang="en-US" sz="1600" dirty="0"/>
              <a: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890385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the visual embedding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Before passing the image data to the deep learning models (batch size 64) we apply some </a:t>
            </a:r>
            <a:r>
              <a:rPr lang="en-US" sz="1600" b="1" dirty="0"/>
              <a:t>transformations</a:t>
            </a:r>
            <a:r>
              <a:rPr lang="en-US" sz="1600" dirty="0"/>
              <a:t>: </a:t>
            </a:r>
          </a:p>
          <a:p>
            <a:pPr lvl="2">
              <a:buFont typeface="Arial" panose="020B0604020202020204" pitchFamily="34" charset="0"/>
              <a:buChar char="•"/>
            </a:pPr>
            <a:r>
              <a:rPr lang="en-US" b="1" dirty="0"/>
              <a:t>resizing</a:t>
            </a:r>
            <a:r>
              <a:rPr lang="en-US" dirty="0"/>
              <a:t>, </a:t>
            </a:r>
          </a:p>
          <a:p>
            <a:pPr lvl="2">
              <a:buFont typeface="Arial" panose="020B0604020202020204" pitchFamily="34" charset="0"/>
              <a:buChar char="•"/>
            </a:pPr>
            <a:r>
              <a:rPr lang="en-US" b="1" dirty="0"/>
              <a:t>center cropping </a:t>
            </a:r>
            <a:r>
              <a:rPr lang="en-US" dirty="0"/>
              <a:t>and </a:t>
            </a:r>
          </a:p>
          <a:p>
            <a:pPr lvl="2">
              <a:buFont typeface="Arial" panose="020B0604020202020204" pitchFamily="34" charset="0"/>
              <a:buChar char="•"/>
            </a:pPr>
            <a:r>
              <a:rPr lang="en-US" b="1" dirty="0"/>
              <a:t>normalization</a:t>
            </a:r>
            <a:r>
              <a:rPr lang="en-US" dirty="0"/>
              <a:t> using mean and standard deviation from ImageNet.</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Neural Network,</a:t>
            </a:r>
          </a:p>
          <a:p>
            <a:pPr lvl="2">
              <a:buFont typeface="Arial" panose="020B0604020202020204" pitchFamily="34" charset="0"/>
              <a:buChar char="•"/>
            </a:pPr>
            <a:r>
              <a:rPr lang="en-US" b="1" dirty="0"/>
              <a:t>Convolutional Neural Network (custom),</a:t>
            </a:r>
          </a:p>
          <a:p>
            <a:pPr lvl="2">
              <a:buFont typeface="Arial" panose="020B0604020202020204" pitchFamily="34" charset="0"/>
              <a:buChar char="•"/>
            </a:pPr>
            <a:r>
              <a:rPr lang="en-US" b="1" dirty="0" err="1"/>
              <a:t>Alexnet</a:t>
            </a:r>
            <a:r>
              <a:rPr lang="en-US" b="1" dirty="0"/>
              <a:t>,</a:t>
            </a:r>
          </a:p>
          <a:p>
            <a:pPr lvl="2">
              <a:buFont typeface="Arial" panose="020B0604020202020204" pitchFamily="34" charset="0"/>
              <a:buChar char="•"/>
            </a:pPr>
            <a:r>
              <a:rPr lang="en-US" b="1" dirty="0"/>
              <a:t>VGG-16,</a:t>
            </a:r>
          </a:p>
          <a:p>
            <a:pPr lvl="2">
              <a:buFont typeface="Arial" panose="020B0604020202020204" pitchFamily="34" charset="0"/>
              <a:buChar char="•"/>
            </a:pPr>
            <a:r>
              <a:rPr lang="en-US" b="1" dirty="0"/>
              <a:t>Inception v1,</a:t>
            </a:r>
          </a:p>
          <a:p>
            <a:pPr lvl="2">
              <a:buFont typeface="Arial" panose="020B0604020202020204" pitchFamily="34" charset="0"/>
              <a:buChar char="•"/>
            </a:pPr>
            <a:r>
              <a:rPr lang="en-US" b="1" dirty="0"/>
              <a:t>ResNet-50.</a:t>
            </a:r>
          </a:p>
          <a:p>
            <a:pPr marL="201168" lvl="1" indent="0">
              <a:buNone/>
            </a:pPr>
            <a:endParaRPr lang="en-US" sz="16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Icon&#10;&#10;Description automatically generated">
            <a:extLst>
              <a:ext uri="{FF2B5EF4-FFF2-40B4-BE49-F238E27FC236}">
                <a16:creationId xmlns:a16="http://schemas.microsoft.com/office/drawing/2014/main" id="{E39ADDF2-90A3-492C-837D-5294359B6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3539" y="4240759"/>
            <a:ext cx="1910048" cy="1910048"/>
          </a:xfrm>
          <a:prstGeom prst="rect">
            <a:avLst/>
          </a:prstGeom>
        </p:spPr>
      </p:pic>
    </p:spTree>
    <p:extLst>
      <p:ext uri="{BB962C8B-B14F-4D97-AF65-F5344CB8AC3E}">
        <p14:creationId xmlns:p14="http://schemas.microsoft.com/office/powerpoint/2010/main" val="2445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We jointly train the deep learning models and the visual embedding layer on the </a:t>
            </a:r>
            <a:r>
              <a:rPr lang="en-US" sz="1600" b="1" dirty="0"/>
              <a:t>classification task</a:t>
            </a:r>
            <a:r>
              <a:rPr lang="en-US" sz="1600" dirty="0"/>
              <a:t>. Thus, we choose </a:t>
            </a:r>
            <a:r>
              <a:rPr lang="en-US" sz="1600" b="1" dirty="0"/>
              <a:t>cross-entropy loss </a:t>
            </a:r>
            <a:r>
              <a:rPr lang="en-US" sz="1600" dirty="0"/>
              <a:t>as the cost function. Moreover, we make use of </a:t>
            </a:r>
            <a:r>
              <a:rPr lang="en-US" sz="1600" b="1" dirty="0"/>
              <a:t>Adam optimizer </a:t>
            </a:r>
            <a:r>
              <a:rPr lang="en-US" sz="1600" dirty="0"/>
              <a:t>and </a:t>
            </a:r>
            <a:r>
              <a:rPr lang="en-US" sz="1600" b="1" dirty="0" err="1"/>
              <a:t>ReduceLROnPlateau</a:t>
            </a:r>
            <a:r>
              <a:rPr lang="en-US" sz="1600" b="1" dirty="0"/>
              <a:t> scheduler </a:t>
            </a:r>
            <a:r>
              <a:rPr lang="en-US" sz="1600" dirty="0"/>
              <a:t>(reduces learning rate when accuracy has stopped improving). Finally, we apply additional regularization by optimizing the </a:t>
            </a:r>
            <a:r>
              <a:rPr lang="en-US" sz="1600" b="1" dirty="0"/>
              <a:t>weight decay</a:t>
            </a:r>
            <a:r>
              <a:rPr lang="en-US" sz="1600" dirty="0"/>
              <a:t>.</a:t>
            </a:r>
          </a:p>
          <a:p>
            <a:pPr marL="201168" lvl="1" indent="0">
              <a:buNone/>
            </a:pPr>
            <a:endParaRPr lang="en-US" sz="800" b="1" dirty="0"/>
          </a:p>
          <a:p>
            <a:pPr marL="201168" lvl="1" indent="0">
              <a:buNone/>
            </a:pPr>
            <a:r>
              <a:rPr lang="en-US" sz="1600" dirty="0"/>
              <a:t>Considering the pretrained models, we have decided to use </a:t>
            </a:r>
            <a:r>
              <a:rPr lang="en-US" sz="1600" b="1" dirty="0"/>
              <a:t>transfer learning</a:t>
            </a:r>
            <a:r>
              <a:rPr lang="en-US" sz="1600" dirty="0"/>
              <a:t>. We believe that the features the pretrained models have acquired, during training on ImageNet, can provide better results than training those networks from scratch. That is because the features learned in the first convolutional layers are quite generic.</a:t>
            </a:r>
          </a:p>
          <a:p>
            <a:pPr marL="201168" lvl="1" indent="0">
              <a:buNone/>
            </a:pPr>
            <a:r>
              <a:rPr lang="en-US" sz="1600" dirty="0"/>
              <a:t>Since CIFAR-10 data are similar to ImageNet, we use the </a:t>
            </a:r>
            <a:r>
              <a:rPr lang="en-US" sz="1600" b="1" dirty="0"/>
              <a:t>pretrained models as feature extractors</a:t>
            </a:r>
            <a:r>
              <a:rPr lang="en-US" sz="1600" dirty="0"/>
              <a:t>, meaning that we freeze all the layers of the pretrained model and only train the classifier part.</a:t>
            </a:r>
            <a:endParaRPr lang="en-US" sz="800" dirty="0"/>
          </a:p>
          <a:p>
            <a:pPr marL="201168" lvl="1" indent="0">
              <a:buNone/>
            </a:pPr>
            <a:endParaRPr lang="en-US" sz="800" b="1" u="sng" dirty="0">
              <a:solidFill>
                <a:srgbClr val="FF0000"/>
              </a:solidFill>
            </a:endParaRPr>
          </a:p>
          <a:p>
            <a:pPr marL="201168" lvl="1" indent="0">
              <a:buNone/>
            </a:pPr>
            <a:r>
              <a:rPr lang="en-US" sz="1600" b="1" u="sng" dirty="0">
                <a:solidFill>
                  <a:srgbClr val="FF0000"/>
                </a:solidFill>
              </a:rPr>
              <a:t>Note:</a:t>
            </a:r>
            <a:r>
              <a:rPr lang="en-US" sz="1600" b="1" dirty="0">
                <a:solidFill>
                  <a:srgbClr val="FF0000"/>
                </a:solidFill>
              </a:rPr>
              <a:t> Due to lack of computational recourses we only train the classification dense layer (</a:t>
            </a:r>
            <a:r>
              <a:rPr lang="en-US" sz="1600" b="1" dirty="0" err="1">
                <a:solidFill>
                  <a:srgbClr val="FF0000"/>
                </a:solidFill>
              </a:rPr>
              <a:t>softmax</a:t>
            </a:r>
            <a:r>
              <a:rPr lang="en-US" sz="1600" b="1" dirty="0">
                <a:solidFill>
                  <a:srgbClr val="FF0000"/>
                </a:solidFill>
              </a:rPr>
              <a:t> layer).</a:t>
            </a:r>
            <a:endParaRPr lang="en-US" sz="1600" dirty="0"/>
          </a:p>
          <a:p>
            <a:pPr marL="201168" lvl="1" indent="0">
              <a:buNone/>
            </a:pPr>
            <a:endParaRPr lang="en-US" sz="800"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36122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Deep Learning models</a:t>
            </a:r>
          </a:p>
        </p:txBody>
      </p:sp>
      <p:cxnSp>
        <p:nvCxnSpPr>
          <p:cNvPr id="31" name="Straight Connector 3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108201"/>
            <a:ext cx="7519182" cy="3967281"/>
          </a:xfrm>
        </p:spPr>
        <p:txBody>
          <a:bodyPr>
            <a:normAutofit/>
          </a:bodyPr>
          <a:lstStyle/>
          <a:p>
            <a:pPr marL="201168" lvl="1" indent="0">
              <a:lnSpc>
                <a:spcPct val="90000"/>
              </a:lnSpc>
              <a:buNone/>
            </a:pPr>
            <a:r>
              <a:rPr lang="en-US" sz="1500" dirty="0"/>
              <a:t>Considering hyperparameter tuning, we have used </a:t>
            </a:r>
            <a:r>
              <a:rPr lang="en-US" sz="1500" b="1" dirty="0"/>
              <a:t>Ray tune </a:t>
            </a:r>
            <a:r>
              <a:rPr lang="en-US" sz="1500" dirty="0"/>
              <a:t>which is a popular framework for scalable hyperparameter tuning. During tuning we utilize </a:t>
            </a:r>
            <a:r>
              <a:rPr lang="en-US" sz="1500" b="1" dirty="0"/>
              <a:t>early stopping </a:t>
            </a:r>
            <a:r>
              <a:rPr lang="en-US" sz="1500" dirty="0"/>
              <a:t>with </a:t>
            </a:r>
            <a:r>
              <a:rPr lang="en-US" sz="1500" b="1" dirty="0" err="1"/>
              <a:t>ASHAScheduler</a:t>
            </a:r>
            <a:r>
              <a:rPr lang="en-US" sz="1500" dirty="0"/>
              <a:t> (a better version of </a:t>
            </a:r>
            <a:r>
              <a:rPr lang="en-US" sz="1500" dirty="0" err="1"/>
              <a:t>HyperBand</a:t>
            </a:r>
            <a:r>
              <a:rPr lang="en-US" sz="1500" dirty="0"/>
              <a:t> scheduler) for eliminating bad trials based on validation accuracy.</a:t>
            </a:r>
          </a:p>
          <a:p>
            <a:pPr lvl="2">
              <a:lnSpc>
                <a:spcPct val="90000"/>
              </a:lnSpc>
              <a:buFont typeface="Arial" panose="020B0604020202020204" pitchFamily="34" charset="0"/>
              <a:buChar char="•"/>
            </a:pPr>
            <a:r>
              <a:rPr lang="en-US" sz="1500" dirty="0"/>
              <a:t>The </a:t>
            </a:r>
            <a:r>
              <a:rPr lang="en-US" sz="1500" b="1" dirty="0"/>
              <a:t>grace period </a:t>
            </a:r>
            <a:r>
              <a:rPr lang="en-US" sz="1500" dirty="0"/>
              <a:t>is selected in such way that we won’t fall in a local optima.</a:t>
            </a:r>
          </a:p>
          <a:p>
            <a:pPr lvl="2">
              <a:lnSpc>
                <a:spcPct val="90000"/>
              </a:lnSpc>
              <a:buFont typeface="Arial" panose="020B0604020202020204" pitchFamily="34" charset="0"/>
              <a:buChar char="•"/>
            </a:pPr>
            <a:r>
              <a:rPr lang="en-US" sz="1500" dirty="0"/>
              <a:t>Not only do we tune learning rate and weight decay, but also, we tune the number of layers, nodes and dropout probability in the cases of the Neural Network and the custom CNN.</a:t>
            </a:r>
          </a:p>
          <a:p>
            <a:pPr marL="201168" lvl="1" indent="0">
              <a:lnSpc>
                <a:spcPct val="90000"/>
              </a:lnSpc>
              <a:buNone/>
            </a:pPr>
            <a:endParaRPr lang="en-US" sz="1500" dirty="0"/>
          </a:p>
          <a:p>
            <a:pPr marL="201168" lvl="1" indent="0">
              <a:lnSpc>
                <a:spcPct val="90000"/>
              </a:lnSpc>
              <a:buNone/>
            </a:pPr>
            <a:r>
              <a:rPr lang="en-US" sz="1500" dirty="0"/>
              <a:t>As the results show, </a:t>
            </a:r>
            <a:r>
              <a:rPr lang="en-US" sz="1500" b="1" dirty="0"/>
              <a:t>VGG-16</a:t>
            </a:r>
            <a:r>
              <a:rPr lang="en-US" sz="1500" dirty="0"/>
              <a:t> is the top model since it  accomplishes the highest accuracy and precision score and simultaneously doesn’t overfit.</a:t>
            </a:r>
          </a:p>
          <a:p>
            <a:pPr marL="201168" lvl="1" indent="0">
              <a:lnSpc>
                <a:spcPct val="90000"/>
              </a:lnSpc>
              <a:buNone/>
            </a:pPr>
            <a:endParaRPr lang="en-US" sz="1500" b="1" u="sng" dirty="0"/>
          </a:p>
          <a:p>
            <a:pPr marL="201168" lvl="1" indent="0">
              <a:lnSpc>
                <a:spcPct val="90000"/>
              </a:lnSpc>
              <a:buNone/>
            </a:pPr>
            <a:r>
              <a:rPr lang="en-US" sz="1500" b="1" u="sng" dirty="0">
                <a:solidFill>
                  <a:srgbClr val="FF0000"/>
                </a:solidFill>
              </a:rPr>
              <a:t>Note:</a:t>
            </a:r>
            <a:r>
              <a:rPr lang="en-US" sz="1500" b="1" dirty="0">
                <a:solidFill>
                  <a:srgbClr val="FF0000"/>
                </a:solidFill>
              </a:rPr>
              <a:t> Since we were only able to train the </a:t>
            </a:r>
            <a:r>
              <a:rPr lang="en-US" sz="1500" b="1" dirty="0" err="1">
                <a:solidFill>
                  <a:srgbClr val="FF0000"/>
                </a:solidFill>
              </a:rPr>
              <a:t>softmax</a:t>
            </a:r>
            <a:r>
              <a:rPr lang="en-US" sz="1500" b="1" dirty="0">
                <a:solidFill>
                  <a:srgbClr val="FF0000"/>
                </a:solidFill>
              </a:rPr>
              <a:t> layer we believe that this might had an impact on the results. Normally, we would have expected that the ResNet-50 would be the winner since contrary to the other models it utilizes state-of-the-art techniques.</a:t>
            </a:r>
            <a:endParaRPr lang="en-US" sz="1500" dirty="0">
              <a:solidFill>
                <a:srgbClr val="FF0000"/>
              </a:solidFill>
            </a:endParaRPr>
          </a:p>
          <a:p>
            <a:pPr marL="201168" lvl="1" indent="0">
              <a:lnSpc>
                <a:spcPct val="90000"/>
              </a:lnSpc>
              <a:buNone/>
            </a:pPr>
            <a:endParaRPr lang="en-US" sz="1500" dirty="0"/>
          </a:p>
          <a:p>
            <a:pPr marL="201168" lvl="1" indent="0">
              <a:lnSpc>
                <a:spcPct val="90000"/>
              </a:lnSpc>
              <a:buNone/>
            </a:pPr>
            <a:endParaRPr lang="en-US" sz="1500" dirty="0"/>
          </a:p>
        </p:txBody>
      </p:sp>
      <p:pic>
        <p:nvPicPr>
          <p:cNvPr id="7" name="Picture 6" descr="A picture containing icon&#10;&#10;Description automatically generated">
            <a:extLst>
              <a:ext uri="{FF2B5EF4-FFF2-40B4-BE49-F238E27FC236}">
                <a16:creationId xmlns:a16="http://schemas.microsoft.com/office/drawing/2014/main" id="{6108924F-EABE-4C6C-A2D0-2D63CBDB6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681" y="3525187"/>
            <a:ext cx="2492545" cy="1246272"/>
          </a:xfrm>
          <a:prstGeom prst="rect">
            <a:avLst/>
          </a:prstGeom>
        </p:spPr>
      </p:pic>
      <p:sp>
        <p:nvSpPr>
          <p:cNvPr id="33" name="Rectangle 3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27</a:t>
            </a:fld>
            <a:endParaRPr lang="en-US"/>
          </a:p>
        </p:txBody>
      </p:sp>
    </p:spTree>
    <p:extLst>
      <p:ext uri="{BB962C8B-B14F-4D97-AF65-F5344CB8AC3E}">
        <p14:creationId xmlns:p14="http://schemas.microsoft.com/office/powerpoint/2010/main" val="33436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3223112305"/>
              </p:ext>
            </p:extLst>
          </p:nvPr>
        </p:nvGraphicFramePr>
        <p:xfrm>
          <a:off x="1096962" y="2108198"/>
          <a:ext cx="10280283" cy="4134109"/>
        </p:xfrm>
        <a:graphic>
          <a:graphicData uri="http://schemas.openxmlformats.org/drawingml/2006/table">
            <a:tbl>
              <a:tblPr firstRow="1" bandRow="1">
                <a:tableStyleId>{5940675A-B579-460E-94D1-54222C63F5DA}</a:tableStyleId>
              </a:tblPr>
              <a:tblGrid>
                <a:gridCol w="2355230">
                  <a:extLst>
                    <a:ext uri="{9D8B030D-6E8A-4147-A177-3AD203B41FA5}">
                      <a16:colId xmlns:a16="http://schemas.microsoft.com/office/drawing/2014/main" val="2850099436"/>
                    </a:ext>
                  </a:extLst>
                </a:gridCol>
                <a:gridCol w="1971097">
                  <a:extLst>
                    <a:ext uri="{9D8B030D-6E8A-4147-A177-3AD203B41FA5}">
                      <a16:colId xmlns:a16="http://schemas.microsoft.com/office/drawing/2014/main" val="2335639406"/>
                    </a:ext>
                  </a:extLst>
                </a:gridCol>
                <a:gridCol w="1964065">
                  <a:extLst>
                    <a:ext uri="{9D8B030D-6E8A-4147-A177-3AD203B41FA5}">
                      <a16:colId xmlns:a16="http://schemas.microsoft.com/office/drawing/2014/main" val="4169965812"/>
                    </a:ext>
                  </a:extLst>
                </a:gridCol>
                <a:gridCol w="1939359">
                  <a:extLst>
                    <a:ext uri="{9D8B030D-6E8A-4147-A177-3AD203B41FA5}">
                      <a16:colId xmlns:a16="http://schemas.microsoft.com/office/drawing/2014/main" val="556915451"/>
                    </a:ext>
                  </a:extLst>
                </a:gridCol>
                <a:gridCol w="2050532">
                  <a:extLst>
                    <a:ext uri="{9D8B030D-6E8A-4147-A177-3AD203B41FA5}">
                      <a16:colId xmlns:a16="http://schemas.microsoft.com/office/drawing/2014/main" val="1703804736"/>
                    </a:ext>
                  </a:extLst>
                </a:gridCol>
              </a:tblGrid>
              <a:tr h="488127">
                <a:tc>
                  <a:txBody>
                    <a:bodyPr/>
                    <a:lstStyle/>
                    <a:p>
                      <a:pPr algn="ctr"/>
                      <a:endParaRPr lang="en-US" sz="1600" dirty="0"/>
                    </a:p>
                  </a:txBody>
                  <a:tcPr anchor="ctr">
                    <a:solidFill>
                      <a:schemeClr val="accent4">
                        <a:lumMod val="75000"/>
                      </a:schemeClr>
                    </a:solidFill>
                  </a:tcPr>
                </a:tc>
                <a:tc gridSpan="2">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gridSpan="2">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extLst>
                  <a:ext uri="{0D108BD9-81ED-4DB2-BD59-A6C34878D82A}">
                    <a16:rowId xmlns:a16="http://schemas.microsoft.com/office/drawing/2014/main" val="3560635304"/>
                  </a:ext>
                </a:extLst>
              </a:tr>
              <a:tr h="500548">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1621">
                <a:tc>
                  <a:txBody>
                    <a:bodyPr/>
                    <a:lstStyle/>
                    <a:p>
                      <a:pPr algn="ctr"/>
                      <a:r>
                        <a:rPr lang="en-US" sz="1600" b="1" dirty="0"/>
                        <a:t>Neural Network</a:t>
                      </a:r>
                    </a:p>
                  </a:txBody>
                  <a:tcPr anchor="ctr"/>
                </a:tc>
                <a:tc>
                  <a:txBody>
                    <a:bodyPr/>
                    <a:lstStyle/>
                    <a:p>
                      <a:pPr algn="ctr"/>
                      <a:r>
                        <a:rPr lang="en-US" sz="1600" dirty="0"/>
                        <a:t>67%</a:t>
                      </a:r>
                    </a:p>
                  </a:txBody>
                  <a:tcPr anchor="ctr"/>
                </a:tc>
                <a:tc>
                  <a:txBody>
                    <a:bodyPr/>
                    <a:lstStyle/>
                    <a:p>
                      <a:pPr algn="ctr"/>
                      <a:r>
                        <a:rPr lang="en-US" sz="1600" dirty="0"/>
                        <a:t>55%</a:t>
                      </a:r>
                    </a:p>
                  </a:txBody>
                  <a:tcPr anchor="ctr"/>
                </a:tc>
                <a:tc>
                  <a:txBody>
                    <a:bodyPr/>
                    <a:lstStyle/>
                    <a:p>
                      <a:pPr algn="ctr"/>
                      <a:r>
                        <a:rPr lang="en-US" sz="1600" dirty="0"/>
                        <a:t>67%</a:t>
                      </a:r>
                    </a:p>
                  </a:txBody>
                  <a:tcPr anchor="ctr"/>
                </a:tc>
                <a:tc>
                  <a:txBody>
                    <a:bodyPr/>
                    <a:lstStyle/>
                    <a:p>
                      <a:pPr algn="ctr"/>
                      <a:r>
                        <a:rPr lang="en-US" sz="1600" dirty="0"/>
                        <a:t>55%</a:t>
                      </a:r>
                    </a:p>
                  </a:txBody>
                  <a:tcPr anchor="ctr"/>
                </a:tc>
                <a:extLst>
                  <a:ext uri="{0D108BD9-81ED-4DB2-BD59-A6C34878D82A}">
                    <a16:rowId xmlns:a16="http://schemas.microsoft.com/office/drawing/2014/main" val="1866706773"/>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CNN</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extLst>
                  <a:ext uri="{0D108BD9-81ED-4DB2-BD59-A6C34878D82A}">
                    <a16:rowId xmlns:a16="http://schemas.microsoft.com/office/drawing/2014/main" val="806043475"/>
                  </a:ext>
                </a:extLst>
              </a:tr>
              <a:tr h="500548">
                <a:tc>
                  <a:txBody>
                    <a:bodyPr/>
                    <a:lstStyle/>
                    <a:p>
                      <a:pPr algn="ctr"/>
                      <a:r>
                        <a:rPr lang="en-US" sz="1600" b="1" dirty="0" err="1"/>
                        <a:t>AlexNet</a:t>
                      </a:r>
                      <a:endParaRPr lang="en-US" sz="1600" b="1" dirty="0"/>
                    </a:p>
                  </a:txBody>
                  <a:tcPr anchor="ctr">
                    <a:solidFill>
                      <a:schemeClr val="bg1"/>
                    </a:solidFill>
                  </a:tcPr>
                </a:tc>
                <a:tc>
                  <a:txBody>
                    <a:bodyPr/>
                    <a:lstStyle/>
                    <a:p>
                      <a:pPr algn="ctr"/>
                      <a:r>
                        <a:rPr lang="en-US" sz="1600" dirty="0"/>
                        <a:t>89%</a:t>
                      </a:r>
                    </a:p>
                  </a:txBody>
                  <a:tcPr anchor="ctr">
                    <a:solidFill>
                      <a:schemeClr val="bg1"/>
                    </a:solidFill>
                  </a:tcPr>
                </a:tc>
                <a:tc>
                  <a:txBody>
                    <a:bodyPr/>
                    <a:lstStyle/>
                    <a:p>
                      <a:pPr algn="ctr"/>
                      <a:r>
                        <a:rPr lang="en-US" sz="1600" dirty="0"/>
                        <a:t>84%</a:t>
                      </a:r>
                    </a:p>
                  </a:txBody>
                  <a:tcPr anchor="ctr">
                    <a:solidFill>
                      <a:schemeClr val="bg1"/>
                    </a:solidFill>
                  </a:tcPr>
                </a:tc>
                <a:tc>
                  <a:txBody>
                    <a:bodyPr/>
                    <a:lstStyle/>
                    <a:p>
                      <a:pPr algn="ctr"/>
                      <a:r>
                        <a:rPr lang="en-US" sz="1600" dirty="0"/>
                        <a:t>90%</a:t>
                      </a:r>
                    </a:p>
                  </a:txBody>
                  <a:tcPr anchor="ctr">
                    <a:solidFill>
                      <a:schemeClr val="bg1"/>
                    </a:solidFill>
                  </a:tcPr>
                </a:tc>
                <a:tc>
                  <a:txBody>
                    <a:bodyPr/>
                    <a:lstStyle/>
                    <a:p>
                      <a:pPr algn="ctr"/>
                      <a:r>
                        <a:rPr lang="en-US" sz="1600" dirty="0"/>
                        <a:t>85%</a:t>
                      </a:r>
                    </a:p>
                  </a:txBody>
                  <a:tcPr anchor="ctr">
                    <a:solidFill>
                      <a:schemeClr val="bg1"/>
                    </a:solidFill>
                  </a:tcPr>
                </a:tc>
                <a:extLst>
                  <a:ext uri="{0D108BD9-81ED-4DB2-BD59-A6C34878D82A}">
                    <a16:rowId xmlns:a16="http://schemas.microsoft.com/office/drawing/2014/main" val="2188792740"/>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VGG-16</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extLst>
                  <a:ext uri="{0D108BD9-81ED-4DB2-BD59-A6C34878D82A}">
                    <a16:rowId xmlns:a16="http://schemas.microsoft.com/office/drawing/2014/main" val="3287998982"/>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Inception v1</a:t>
                      </a:r>
                    </a:p>
                  </a:txBody>
                  <a:tcPr anchor="ctr"/>
                </a:tc>
                <a:tc>
                  <a:txBody>
                    <a:bodyPr/>
                    <a:lstStyle/>
                    <a:p>
                      <a:pPr algn="ctr"/>
                      <a:r>
                        <a:rPr lang="en-US" sz="1600" dirty="0"/>
                        <a:t>84%</a:t>
                      </a:r>
                    </a:p>
                  </a:txBody>
                  <a:tcPr anchor="ctr"/>
                </a:tc>
                <a:tc>
                  <a:txBody>
                    <a:bodyPr/>
                    <a:lstStyle/>
                    <a:p>
                      <a:pPr algn="ctr"/>
                      <a:r>
                        <a:rPr lang="en-US" sz="1600" dirty="0"/>
                        <a:t>81%</a:t>
                      </a:r>
                    </a:p>
                  </a:txBody>
                  <a:tcPr anchor="ctr"/>
                </a:tc>
                <a:tc>
                  <a:txBody>
                    <a:bodyPr/>
                    <a:lstStyle/>
                    <a:p>
                      <a:pPr algn="ctr"/>
                      <a:r>
                        <a:rPr lang="en-US" sz="1600" dirty="0"/>
                        <a:t>84%</a:t>
                      </a:r>
                    </a:p>
                  </a:txBody>
                  <a:tcPr anchor="ctr"/>
                </a:tc>
                <a:tc>
                  <a:txBody>
                    <a:bodyPr/>
                    <a:lstStyle/>
                    <a:p>
                      <a:pPr algn="ctr"/>
                      <a:r>
                        <a:rPr lang="en-US" sz="1600" dirty="0"/>
                        <a:t>82%</a:t>
                      </a:r>
                    </a:p>
                  </a:txBody>
                  <a:tcPr anchor="ctr"/>
                </a:tc>
                <a:extLst>
                  <a:ext uri="{0D108BD9-81ED-4DB2-BD59-A6C34878D82A}">
                    <a16:rowId xmlns:a16="http://schemas.microsoft.com/office/drawing/2014/main" val="955559293"/>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ResNet-50</a:t>
                      </a:r>
                    </a:p>
                  </a:txBody>
                  <a:tcPr anchor="ctr"/>
                </a:tc>
                <a:tc>
                  <a:txBody>
                    <a:bodyPr/>
                    <a:lstStyle/>
                    <a:p>
                      <a:pPr algn="ctr"/>
                      <a:r>
                        <a:rPr lang="en-US" sz="1600" dirty="0"/>
                        <a:t>90%</a:t>
                      </a:r>
                    </a:p>
                  </a:txBody>
                  <a:tcPr anchor="ctr"/>
                </a:tc>
                <a:tc>
                  <a:txBody>
                    <a:bodyPr/>
                    <a:lstStyle/>
                    <a:p>
                      <a:pPr algn="ctr"/>
                      <a:r>
                        <a:rPr lang="en-US" sz="1600" dirty="0"/>
                        <a:t>85%</a:t>
                      </a:r>
                    </a:p>
                  </a:txBody>
                  <a:tcPr anchor="ctr"/>
                </a:tc>
                <a:tc>
                  <a:txBody>
                    <a:bodyPr/>
                    <a:lstStyle/>
                    <a:p>
                      <a:pPr algn="ctr"/>
                      <a:r>
                        <a:rPr lang="en-US" sz="1600" dirty="0"/>
                        <a:t>90%</a:t>
                      </a:r>
                    </a:p>
                  </a:txBody>
                  <a:tcPr anchor="ctr"/>
                </a:tc>
                <a:tc>
                  <a:txBody>
                    <a:bodyPr/>
                    <a:lstStyle/>
                    <a:p>
                      <a:pPr algn="ctr"/>
                      <a:r>
                        <a:rPr lang="en-US" sz="1600" dirty="0"/>
                        <a:t>85%</a:t>
                      </a:r>
                    </a:p>
                  </a:txBody>
                  <a:tcPr anchor="ctr"/>
                </a:tc>
                <a:extLst>
                  <a:ext uri="{0D108BD9-81ED-4DB2-BD59-A6C34878D82A}">
                    <a16:rowId xmlns:a16="http://schemas.microsoft.com/office/drawing/2014/main" val="1868727615"/>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31370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25026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startAt="4"/>
            </a:pPr>
            <a:r>
              <a:rPr lang="en-US" sz="1600" b="1" dirty="0">
                <a:solidFill>
                  <a:schemeClr val="tx1"/>
                </a:solidFill>
              </a:rPr>
              <a:t>VISUAL EMBEDDINGS</a:t>
            </a:r>
          </a:p>
          <a:p>
            <a:pPr marL="726948" lvl="2" indent="-342900">
              <a:buFont typeface="+mj-lt"/>
              <a:buAutoNum type="arabicPeriod"/>
            </a:pPr>
            <a:r>
              <a:rPr lang="en-US" dirty="0">
                <a:solidFill>
                  <a:schemeClr val="tx1"/>
                </a:solidFill>
              </a:rPr>
              <a:t>Model architecture</a:t>
            </a:r>
          </a:p>
          <a:p>
            <a:pPr marL="726948" lvl="2" indent="-342900">
              <a:buFont typeface="+mj-lt"/>
              <a:buAutoNum type="arabicPeriod"/>
            </a:pPr>
            <a:r>
              <a:rPr lang="en-US" dirty="0">
                <a:solidFill>
                  <a:schemeClr val="tx1"/>
                </a:solidFill>
              </a:rPr>
              <a:t>Visual embeddings</a:t>
            </a:r>
          </a:p>
          <a:p>
            <a:pPr marL="726948" lvl="2" indent="-342900">
              <a:buFont typeface="+mj-lt"/>
              <a:buAutoNum type="arabicPeriod"/>
            </a:pPr>
            <a:r>
              <a:rPr lang="en-US" dirty="0">
                <a:solidFill>
                  <a:schemeClr val="tx1"/>
                </a:solidFill>
              </a:rPr>
              <a:t>Deep Learning models</a:t>
            </a:r>
          </a:p>
          <a:p>
            <a:pPr marL="544068" lvl="1" indent="-342900">
              <a:buFont typeface="+mj-lt"/>
              <a:buAutoNum type="arabicPeriod" startAt="4"/>
            </a:pPr>
            <a:r>
              <a:rPr lang="en-US" sz="1600" b="1" dirty="0">
                <a:solidFill>
                  <a:schemeClr val="tx1"/>
                </a:solidFill>
              </a:rPr>
              <a:t>RESULTS</a:t>
            </a:r>
          </a:p>
          <a:p>
            <a:pPr marL="726948" lvl="2" indent="-342900">
              <a:buFont typeface="+mj-lt"/>
              <a:buAutoNum type="arabicPeriod"/>
            </a:pPr>
            <a:r>
              <a:rPr lang="en-US" dirty="0">
                <a:solidFill>
                  <a:schemeClr val="tx1"/>
                </a:solidFill>
              </a:rPr>
              <a:t>Results</a:t>
            </a:r>
          </a:p>
          <a:p>
            <a:pPr marL="726948" lvl="2" indent="-342900">
              <a:buFont typeface="+mj-lt"/>
              <a:buAutoNum type="arabicPeriod"/>
            </a:pPr>
            <a:r>
              <a:rPr lang="en-US" dirty="0">
                <a:solidFill>
                  <a:schemeClr val="tx1"/>
                </a:solidFill>
              </a:rPr>
              <a:t>Discussion</a:t>
            </a:r>
          </a:p>
          <a:p>
            <a:pPr marL="544068" lvl="1" indent="-342900">
              <a:buFont typeface="+mj-lt"/>
              <a:buAutoNum type="arabicPeriod" startAt="4"/>
            </a:pPr>
            <a:r>
              <a:rPr lang="en-US" sz="1600" b="1" dirty="0">
                <a:solidFill>
                  <a:schemeClr val="tx1"/>
                </a:solidFill>
              </a:rPr>
              <a:t>DEMO</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3719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DEMO</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7260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201168" lvl="1" indent="0">
              <a:buNone/>
            </a:pPr>
            <a:endParaRPr lang="en-US" sz="500" dirty="0"/>
          </a:p>
          <a:p>
            <a:pPr marL="201168" lvl="1" indent="0">
              <a:buNone/>
            </a:pPr>
            <a:r>
              <a:rPr lang="en-US" sz="1900" dirty="0"/>
              <a:t>Although we communicate in a variety of ways with each other, our favorite way to do so is via the written word. </a:t>
            </a:r>
          </a:p>
          <a:p>
            <a:pPr marL="201168" lvl="1" indent="0">
              <a:buNone/>
            </a:pPr>
            <a:r>
              <a:rPr lang="en-US" sz="1900" b="1" dirty="0"/>
              <a:t>However, when you think, do you think in words or images ?</a:t>
            </a:r>
          </a:p>
          <a:p>
            <a:pPr marL="201168" lvl="1" indent="0">
              <a:buNone/>
            </a:pPr>
            <a:r>
              <a:rPr lang="en-US" sz="1900" dirty="0"/>
              <a:t>Pictures sometimes are easier to recognize and process than words. What  is more, they can be a way  of communicating something that’s impossible to verbalize, like thoughts, feelings, memories.</a:t>
            </a:r>
          </a:p>
          <a:p>
            <a:pPr marL="201168" lvl="1" indent="0">
              <a:buNone/>
            </a:pPr>
            <a:r>
              <a:rPr lang="en-US" sz="1900" i="1" dirty="0"/>
              <a:t>So, how can we improve information retrieval and accessibility via images ?</a:t>
            </a:r>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700" b="1" dirty="0"/>
              <a:t>Content-Based Image Retrieval </a:t>
            </a:r>
            <a:r>
              <a:rPr lang="en-US" sz="1700" dirty="0"/>
              <a:t>is, the problem of searching  for digital images in large databases based on their contents, rather than the metadata (keywords, tags, etc.), using computer vision techniques.</a:t>
            </a:r>
            <a:endParaRPr lang="en-US" sz="1700" b="1" dirty="0"/>
          </a:p>
          <a:p>
            <a:pPr marL="292608" lvl="1" indent="0">
              <a:buNone/>
            </a:pPr>
            <a:r>
              <a:rPr lang="en-US" sz="1700" b="1" dirty="0"/>
              <a:t>Computer Vision </a:t>
            </a:r>
            <a:r>
              <a:rPr lang="en-US" sz="1700" dirty="0"/>
              <a:t>deals with how computers can gain high-level understanding from digital images or videos.</a:t>
            </a:r>
          </a:p>
          <a:p>
            <a:pPr marL="292608" lvl="1" indent="0">
              <a:buNone/>
            </a:pPr>
            <a:r>
              <a:rPr lang="en-US" sz="1700" b="1" dirty="0"/>
              <a:t>Deep learning </a:t>
            </a:r>
            <a:r>
              <a:rPr lang="en-US" sz="1700" dirty="0"/>
              <a:t>is concerned  with algorithms inspired by the structure and function of the brain.</a:t>
            </a:r>
            <a:endParaRPr lang="en-US" sz="1700" b="1" dirty="0"/>
          </a:p>
        </p:txBody>
      </p:sp>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dirty="0"/>
              <a:t>Lampros Lountzis</a:t>
            </a:r>
          </a:p>
        </p:txBody>
      </p:sp>
      <p:pic>
        <p:nvPicPr>
          <p:cNvPr id="7" name="Picture 6" descr="Icon&#10;&#10;Description automatically generated">
            <a:extLst>
              <a:ext uri="{FF2B5EF4-FFF2-40B4-BE49-F238E27FC236}">
                <a16:creationId xmlns:a16="http://schemas.microsoft.com/office/drawing/2014/main" id="{D4D709A7-F137-4B47-86BD-F2161BAC8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2" y="4035874"/>
            <a:ext cx="1810896" cy="1810896"/>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1E7EB34F-D061-4E37-9998-7877A6EBE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681" y="2326178"/>
            <a:ext cx="1663658" cy="1663658"/>
          </a:xfrm>
          <a:prstGeom prst="rect">
            <a:avLst/>
          </a:prstGeom>
        </p:spPr>
      </p:pic>
    </p:spTree>
    <p:extLst>
      <p:ext uri="{BB962C8B-B14F-4D97-AF65-F5344CB8AC3E}">
        <p14:creationId xmlns:p14="http://schemas.microsoft.com/office/powerpoint/2010/main" val="12496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Image data:</a:t>
            </a:r>
            <a:endParaRPr lang="en-US" sz="1800" dirty="0">
              <a:cs typeface="Aharoni" panose="02010803020104030203" pitchFamily="2" charset="-79"/>
            </a:endParaRPr>
          </a:p>
          <a:p>
            <a:pPr lvl="1">
              <a:buFont typeface="Arial" panose="020B0604020202020204" pitchFamily="34" charset="0"/>
              <a:buChar char="•"/>
            </a:pPr>
            <a:r>
              <a:rPr lang="en-US" sz="1600" dirty="0"/>
              <a:t>What are the </a:t>
            </a:r>
            <a:r>
              <a:rPr lang="en-US" sz="1600" b="1" dirty="0"/>
              <a:t>attributes</a:t>
            </a:r>
            <a:r>
              <a:rPr lang="en-US" sz="1600" dirty="0"/>
              <a:t> of the images (e.g., size, color-space, format) ?</a:t>
            </a:r>
          </a:p>
          <a:p>
            <a:pPr lvl="1">
              <a:buFont typeface="Arial" panose="020B0604020202020204" pitchFamily="34" charset="0"/>
              <a:buChar char="•"/>
            </a:pPr>
            <a:r>
              <a:rPr lang="en-US" sz="1600" dirty="0"/>
              <a:t>What </a:t>
            </a:r>
            <a:r>
              <a:rPr lang="en-US" sz="1600" b="1" dirty="0"/>
              <a:t>kind of objects </a:t>
            </a:r>
            <a:r>
              <a:rPr lang="en-US" sz="1600" dirty="0"/>
              <a:t>and</a:t>
            </a:r>
            <a:r>
              <a:rPr lang="en-US" sz="1600" b="1" dirty="0"/>
              <a:t> how many of these objects </a:t>
            </a:r>
            <a:r>
              <a:rPr lang="en-US" sz="1600" dirty="0"/>
              <a:t>do the images contain ?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Retrieval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techniques of computer vision (classification, object detection, etc.), that are used to extract information from images.</a:t>
            </a:r>
          </a:p>
          <a:p>
            <a:pPr marL="578358" lvl="1" indent="-285750">
              <a:buFont typeface="Arial" panose="020B0604020202020204" pitchFamily="34" charset="0"/>
              <a:buChar char="•"/>
            </a:pPr>
            <a:r>
              <a:rPr lang="en-US" sz="1600" dirty="0"/>
              <a:t>Should we use </a:t>
            </a:r>
            <a:r>
              <a:rPr lang="en-US" sz="1600" b="1" dirty="0"/>
              <a:t>machine learning</a:t>
            </a:r>
            <a:r>
              <a:rPr lang="en-US" sz="1600" dirty="0"/>
              <a:t> methods or </a:t>
            </a:r>
            <a:r>
              <a:rPr lang="en-US" sz="1600" b="1" dirty="0"/>
              <a:t>deep learning</a:t>
            </a:r>
            <a:r>
              <a:rPr lang="en-US" sz="1600" dirty="0"/>
              <a:t> models ?</a:t>
            </a:r>
          </a:p>
          <a:p>
            <a:pPr marL="578358" lvl="1" indent="-285750">
              <a:buFont typeface="Arial" panose="020B0604020202020204" pitchFamily="34" charset="0"/>
              <a:buChar char="•"/>
            </a:pPr>
            <a:r>
              <a:rPr lang="en-US" sz="1600" dirty="0"/>
              <a:t>What kind of </a:t>
            </a:r>
            <a:r>
              <a:rPr lang="en-US" sz="1600" b="1" dirty="0"/>
              <a:t>features</a:t>
            </a:r>
            <a:r>
              <a:rPr lang="en-US" sz="1600" dirty="0"/>
              <a:t> should we extract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computer vision method used to extract visual information. </a:t>
            </a:r>
          </a:p>
          <a:p>
            <a:pPr marL="578358" lvl="1" indent="-285750">
              <a:buFont typeface="Arial" panose="020B0604020202020204" pitchFamily="34" charset="0"/>
              <a:buChar char="•"/>
            </a:pPr>
            <a:r>
              <a:rPr lang="en-US" sz="1600" dirty="0"/>
              <a:t>How do we </a:t>
            </a:r>
            <a:r>
              <a:rPr lang="en-US" sz="1600" b="1" dirty="0"/>
              <a:t>measure</a:t>
            </a:r>
            <a:r>
              <a:rPr lang="en-US" sz="1600" dirty="0"/>
              <a:t> the IR systems performance ?</a:t>
            </a:r>
          </a:p>
          <a:p>
            <a:pPr marL="578358" lvl="1" indent="-285750">
              <a:buFont typeface="Arial" panose="020B0604020202020204" pitchFamily="34" charset="0"/>
              <a:buChar char="•"/>
            </a:pPr>
            <a:r>
              <a:rPr lang="en-US" sz="1600" dirty="0"/>
              <a:t>The search engine’s efficiency  is also affected by the </a:t>
            </a:r>
            <a:r>
              <a:rPr lang="en-US" sz="1600" b="1" dirty="0"/>
              <a:t>libraries and tools</a:t>
            </a:r>
            <a:r>
              <a:rPr lang="en-US" sz="1600" dirty="0"/>
              <a:t> used for IR and CV.</a:t>
            </a:r>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58F941B5-2A9D-464F-9AC7-AE41AEDE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868" y="2411476"/>
            <a:ext cx="9248775" cy="3438525"/>
          </a:xfrm>
        </p:spPr>
      </p:pic>
    </p:spTree>
    <p:extLst>
      <p:ext uri="{BB962C8B-B14F-4D97-AF65-F5344CB8AC3E}">
        <p14:creationId xmlns:p14="http://schemas.microsoft.com/office/powerpoint/2010/main" val="36511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CIFAR-10 data</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9CC83DC5-A0A7-4CAB-8BA9-19DB2FF95FAA}"/>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1700" dirty="0"/>
              <a:t>We’re using the </a:t>
            </a:r>
            <a:r>
              <a:rPr lang="en-US" sz="1700" b="1" dirty="0"/>
              <a:t>CIFAR-10</a:t>
            </a:r>
            <a:r>
              <a:rPr lang="en-US" sz="1700" dirty="0"/>
              <a:t> corpus (by Alex </a:t>
            </a:r>
            <a:r>
              <a:rPr lang="en-US" sz="1700" dirty="0" err="1"/>
              <a:t>Krizhevsky</a:t>
            </a:r>
            <a:r>
              <a:rPr lang="en-US" sz="1700" dirty="0"/>
              <a:t>, Vinod Nair, and Geoffrey Hinton) which consists of image data, about 50000 training images and 10000 test images.</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Each image is a </a:t>
            </a:r>
            <a:r>
              <a:rPr lang="en-US" sz="1700" b="1" dirty="0"/>
              <a:t>32x32 color image</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dataset contains </a:t>
            </a:r>
            <a:r>
              <a:rPr lang="en-US" sz="1700" b="1" dirty="0"/>
              <a:t>10 classes</a:t>
            </a:r>
            <a:r>
              <a:rPr lang="en-US" sz="1700" dirty="0"/>
              <a:t>, namely airplane, automobile, bird, cat, deer, dog, frog, horse, ship, truck.</a:t>
            </a:r>
          </a:p>
          <a:p>
            <a:pPr lvl="2">
              <a:buFont typeface="Arial" panose="020B0604020202020204" pitchFamily="34" charset="0"/>
              <a:buChar char="•"/>
            </a:pPr>
            <a:r>
              <a:rPr lang="en-US" sz="1500" dirty="0"/>
              <a:t>The classes are completely mutually exclusive (e.g. there is no overlap).</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We consider the training images as </a:t>
            </a:r>
            <a:r>
              <a:rPr lang="en-US" sz="1700" b="1" dirty="0"/>
              <a:t>index images</a:t>
            </a:r>
            <a:r>
              <a:rPr lang="en-US" sz="1700" dirty="0"/>
              <a:t>, meaning that these will be indexed in our IR system. In the same manner, we consider the test images as </a:t>
            </a:r>
            <a:r>
              <a:rPr lang="en-US" sz="1700" b="1" dirty="0"/>
              <a:t>query images</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a:t>
            </a:r>
            <a:r>
              <a:rPr lang="en-US" sz="1700" b="1" dirty="0"/>
              <a:t>query relevance </a:t>
            </a:r>
            <a:r>
              <a:rPr lang="en-US" sz="1700" dirty="0"/>
              <a:t>is</a:t>
            </a:r>
            <a:r>
              <a:rPr lang="el-GR" sz="1700" dirty="0"/>
              <a:t> </a:t>
            </a:r>
            <a:r>
              <a:rPr lang="en-US" sz="1700" dirty="0"/>
              <a:t>defined as follows: </a:t>
            </a:r>
            <a:r>
              <a:rPr lang="en-US" sz="1700" b="1" dirty="0"/>
              <a:t>each query image (test image) is related with a set of indexed images (training images) where the relevance relationship depends on the class label.</a:t>
            </a:r>
          </a:p>
          <a:p>
            <a:pPr lvl="2">
              <a:buFont typeface="Arial" panose="020B0604020202020204" pitchFamily="34" charset="0"/>
              <a:buChar char="•"/>
            </a:pPr>
            <a:r>
              <a:rPr lang="en-US" sz="1500" dirty="0"/>
              <a:t>For example, a query image that is a car is associated with indexed images that belong to the car class.</a:t>
            </a:r>
          </a:p>
        </p:txBody>
      </p:sp>
    </p:spTree>
    <p:extLst>
      <p:ext uri="{BB962C8B-B14F-4D97-AF65-F5344CB8AC3E}">
        <p14:creationId xmlns:p14="http://schemas.microsoft.com/office/powerpoint/2010/main" val="294549119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2090</TotalTime>
  <Words>2806</Words>
  <Application>Microsoft Office PowerPoint</Application>
  <PresentationFormat>Widescreen</PresentationFormat>
  <Paragraphs>382</Paragraphs>
  <Slides>30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Calibri</vt:lpstr>
      <vt:lpstr>Georgia Pro Cond Light</vt:lpstr>
      <vt:lpstr>Speak Pro</vt:lpstr>
      <vt:lpstr>Trade Gothic Next Cond</vt:lpstr>
      <vt:lpstr>Trade Gothic Next Light</vt:lpstr>
      <vt:lpstr>PortalVTI</vt:lpstr>
      <vt:lpstr>RetrospectVTI</vt:lpstr>
      <vt:lpstr>RetrospectVTI</vt:lpstr>
      <vt:lpstr>RetrospectVTI</vt:lpstr>
      <vt:lpstr>Content-Based Image Retrieval (CBIR) with Deep Learning</vt:lpstr>
      <vt:lpstr>Table of Contents</vt:lpstr>
      <vt:lpstr>Table of Contents</vt:lpstr>
      <vt:lpstr>INTRODUCTION</vt:lpstr>
      <vt:lpstr>The problem</vt:lpstr>
      <vt:lpstr>Challenges deep-dive</vt:lpstr>
      <vt:lpstr>SEARCH ENGINE</vt:lpstr>
      <vt:lpstr>IR system architecture</vt:lpstr>
      <vt:lpstr>CIFAR-10 data</vt:lpstr>
      <vt:lpstr>Elasticsearch search engine</vt:lpstr>
      <vt:lpstr>Elasticsearch search engine</vt:lpstr>
      <vt:lpstr>BAG OF VISUAL WORDS</vt:lpstr>
      <vt:lpstr>Model architecture</vt:lpstr>
      <vt:lpstr>Visual descriptors</vt:lpstr>
      <vt:lpstr>BOVW model</vt:lpstr>
      <vt:lpstr>BOVW model</vt:lpstr>
      <vt:lpstr>BOVW model</vt:lpstr>
      <vt:lpstr>Features</vt:lpstr>
      <vt:lpstr>Machine Learning models</vt:lpstr>
      <vt:lpstr>Machine Learning models</vt:lpstr>
      <vt:lpstr>Machine Learning models</vt:lpstr>
      <vt:lpstr>VISUAL EMBEDDINGS</vt:lpstr>
      <vt:lpstr>Model architecture</vt:lpstr>
      <vt:lpstr>Visual embeddings</vt:lpstr>
      <vt:lpstr>Deep Learning models</vt:lpstr>
      <vt:lpstr>Deep Learning models</vt:lpstr>
      <vt:lpstr>Deep Learning models</vt:lpstr>
      <vt:lpstr>Deep Learning models</vt:lpstr>
      <vt:lpstr>RESULTS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Image Retrieval (CBIR) with Deep Learning</dc:title>
  <dc:creator>LAMPROS LOUNTZIS</dc:creator>
  <cp:lastModifiedBy>LAMPROS LOUNTZIS</cp:lastModifiedBy>
  <cp:revision>26</cp:revision>
  <dcterms:created xsi:type="dcterms:W3CDTF">2021-11-08T18:10:10Z</dcterms:created>
  <dcterms:modified xsi:type="dcterms:W3CDTF">2021-11-16T21:48:00Z</dcterms:modified>
</cp:coreProperties>
</file>