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 id="2147483660" r:id="rId2"/>
    <p:sldMasterId id="2147483665" r:id="rId3"/>
    <p:sldMasterId id="2147483663" r:id="rId4"/>
  </p:sldMasterIdLst>
  <p:sldIdLst>
    <p:sldId id="257" r:id="rId5"/>
    <p:sldId id="258" r:id="rId6"/>
    <p:sldId id="281" r:id="rId7"/>
    <p:sldId id="259" r:id="rId8"/>
    <p:sldId id="260" r:id="rId9"/>
    <p:sldId id="261" r:id="rId10"/>
    <p:sldId id="262" r:id="rId11"/>
    <p:sldId id="265" r:id="rId12"/>
    <p:sldId id="266" r:id="rId13"/>
    <p:sldId id="267" r:id="rId14"/>
    <p:sldId id="268" r:id="rId15"/>
    <p:sldId id="269" r:id="rId16"/>
    <p:sldId id="271" r:id="rId17"/>
    <p:sldId id="270" r:id="rId18"/>
    <p:sldId id="272" r:id="rId19"/>
    <p:sldId id="275" r:id="rId20"/>
    <p:sldId id="278" r:id="rId21"/>
    <p:sldId id="279" r:id="rId22"/>
    <p:sldId id="280" r:id="rId23"/>
    <p:sldId id="283" r:id="rId24"/>
    <p:sldId id="285" r:id="rId25"/>
    <p:sldId id="273" r:id="rId26"/>
    <p:sldId id="274" r:id="rId27"/>
    <p:sldId id="286" r:id="rId28"/>
    <p:sldId id="28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11/15/2021</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674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11/15/2021</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261310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11/15/2021</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233531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AA302EFC-ED59-4B4D-993E-400BC651A785}" type="datetime1">
              <a:rPr lang="en-US" smtClean="0"/>
              <a:t>11/15/2021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a:t>Lampros Lountzis</a:t>
            </a:r>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1067E7C5-37BF-4B94-8AB4-87E727052233}" type="datetime1">
              <a:rPr lang="en-US" smtClean="0"/>
              <a:t>11/15/2021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a:t>Lampros Lountzis</a:t>
            </a:r>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7B3F78A3-FD76-4F63-AF81-1396C1841E9C}" type="datetime1">
              <a:rPr lang="en-US" smtClean="0"/>
              <a:t>11/15/2021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a:t>Lampros Lountzis</a:t>
            </a:r>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11/15/2021</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24224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11/15/2021</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601956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11/15/2021</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905961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11/15/2021</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6264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11/15/2021</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736162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11/15/2021</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954049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11/15/2021</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94051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11/15/2021</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615779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11/15/2021</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3755059830"/>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39" r:id="rId7"/>
    <p:sldLayoutId id="2147483740" r:id="rId8"/>
    <p:sldLayoutId id="2147483741" r:id="rId9"/>
    <p:sldLayoutId id="2147483748" r:id="rId10"/>
    <p:sldLayoutId id="2147483749"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30B9AB43-16D5-496C-92E2-DD88A4837C90}" type="datetime1">
              <a:rPr lang="en-US" smtClean="0"/>
              <a:t>11/15/2021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r>
              <a:rPr lang="en-US"/>
              <a:t>Lampros Lountzis</a:t>
            </a:r>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2" r:id="rId1"/>
  </p:sldLayoutIdLst>
  <p:hf hd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2983D189-BC30-430F-BBBC-47FE85CCFEB3}" type="datetime1">
              <a:rPr lang="en-US" smtClean="0"/>
              <a:t>11/15/2021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r>
              <a:rPr lang="en-US"/>
              <a:t>Lampros Lountzis</a:t>
            </a:r>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6" r:id="rId1"/>
  </p:sldLayoutIdLst>
  <p:hf hd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E5E1D892-C2A9-4E2A-B7C0-5932B657ED52}" type="datetime1">
              <a:rPr lang="en-US" smtClean="0"/>
              <a:t>11/15/2021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r>
              <a:rPr lang="en-US"/>
              <a:t>Lampros Lountzis</a:t>
            </a:r>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4" r:id="rId1"/>
  </p:sldLayoutIdLst>
  <p:hf hd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14.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14.xml"/><Relationship Id="rId1" Type="http://schemas.openxmlformats.org/officeDocument/2006/relationships/themeOverride" Target="../theme/themeOverride14.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slideLayout" Target="../slideLayouts/slideLayout14.xml"/><Relationship Id="rId1" Type="http://schemas.openxmlformats.org/officeDocument/2006/relationships/themeOverride" Target="../theme/themeOverride1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4.xml"/><Relationship Id="rId1" Type="http://schemas.openxmlformats.org/officeDocument/2006/relationships/themeOverride" Target="../theme/themeOverride1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slideLayout" Target="../slideLayouts/slideLayout14.xml"/><Relationship Id="rId1" Type="http://schemas.openxmlformats.org/officeDocument/2006/relationships/themeOverride" Target="../theme/themeOverride2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2.xml"/><Relationship Id="rId1" Type="http://schemas.openxmlformats.org/officeDocument/2006/relationships/themeOverride" Target="../theme/themeOverride5.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14.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99FBCFA0-DE7C-40A3-9978-4F2839067F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526774" y="1524001"/>
            <a:ext cx="5039140" cy="1989118"/>
          </a:xfrm>
        </p:spPr>
        <p:txBody>
          <a:bodyPr>
            <a:normAutofit/>
          </a:bodyPr>
          <a:lstStyle/>
          <a:p>
            <a:pPr algn="ctr">
              <a:lnSpc>
                <a:spcPct val="110000"/>
              </a:lnSpc>
            </a:pPr>
            <a:r>
              <a:rPr lang="en-US" dirty="0"/>
              <a:t>Content-Based Image Retrieval (CBIR) with Deep Learning</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398270" y="4115880"/>
            <a:ext cx="3299460" cy="1627919"/>
          </a:xfrm>
        </p:spPr>
        <p:txBody>
          <a:bodyPr>
            <a:normAutofit/>
          </a:bodyPr>
          <a:lstStyle/>
          <a:p>
            <a:pPr algn="ctr"/>
            <a:r>
              <a:rPr lang="en-US" dirty="0"/>
              <a:t>Lampros Lountzis</a:t>
            </a:r>
          </a:p>
        </p:txBody>
      </p:sp>
      <p:sp>
        <p:nvSpPr>
          <p:cNvPr id="63" name="Rectangle 62">
            <a:extLst>
              <a:ext uri="{FF2B5EF4-FFF2-40B4-BE49-F238E27FC236}">
                <a16:creationId xmlns:a16="http://schemas.microsoft.com/office/drawing/2014/main" id="{40E0E787-6A3F-4579-9E73-AC9FBB0E3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0564F31-73E3-4680-87FF-579A24472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9197" y="1114197"/>
            <a:ext cx="4629606" cy="46296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Connector 66">
            <a:extLst>
              <a:ext uri="{FF2B5EF4-FFF2-40B4-BE49-F238E27FC236}">
                <a16:creationId xmlns:a16="http://schemas.microsoft.com/office/drawing/2014/main" id="{651B3B56-501F-42FF-8534-28EF7857BD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829739"/>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A picture containing black, night sky&#10;&#10;Description automatically generated">
            <a:extLst>
              <a:ext uri="{FF2B5EF4-FFF2-40B4-BE49-F238E27FC236}">
                <a16:creationId xmlns:a16="http://schemas.microsoft.com/office/drawing/2014/main" id="{5CA847D3-7A4E-4077-80E6-8FBB5FCD6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6440" y="2392324"/>
            <a:ext cx="2415903" cy="2415903"/>
          </a:xfrm>
          <a:prstGeom prst="rect">
            <a:avLst/>
          </a:prstGeom>
        </p:spPr>
      </p:pic>
    </p:spTree>
    <p:extLst>
      <p:ext uri="{BB962C8B-B14F-4D97-AF65-F5344CB8AC3E}">
        <p14:creationId xmlns:p14="http://schemas.microsoft.com/office/powerpoint/2010/main" val="178434192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Elasticsearch search engine</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D13223F0-DCB9-40DE-A93C-DFE6DFEB1DD6}"/>
              </a:ext>
            </a:extLst>
          </p:cNvPr>
          <p:cNvSpPr>
            <a:spLocks noGrp="1"/>
          </p:cNvSpPr>
          <p:nvPr>
            <p:ph type="sldNum" sz="quarter" idx="12"/>
          </p:nvPr>
        </p:nvSpPr>
        <p:spPr/>
        <p:txBody>
          <a:bodyPr/>
          <a:lstStyle/>
          <a:p>
            <a:fld id="{3A98EE3D-8CD1-4C3F-BD1C-C98C9596463C}" type="slidenum">
              <a:rPr lang="en-US" smtClean="0"/>
              <a:t>10</a:t>
            </a:fld>
            <a:endParaRPr lang="en-US" dirty="0"/>
          </a:p>
        </p:txBody>
      </p:sp>
      <p:sp>
        <p:nvSpPr>
          <p:cNvPr id="12" name="Footer Placeholder 11">
            <a:extLst>
              <a:ext uri="{FF2B5EF4-FFF2-40B4-BE49-F238E27FC236}">
                <a16:creationId xmlns:a16="http://schemas.microsoft.com/office/drawing/2014/main" id="{3B79F701-2D61-49B8-9C82-C92A2BA7225F}"/>
              </a:ext>
            </a:extLst>
          </p:cNvPr>
          <p:cNvSpPr>
            <a:spLocks noGrp="1"/>
          </p:cNvSpPr>
          <p:nvPr>
            <p:ph type="ftr" sz="quarter" idx="11"/>
          </p:nvPr>
        </p:nvSpPr>
        <p:spPr/>
        <p:txBody>
          <a:bodyPr/>
          <a:lstStyle/>
          <a:p>
            <a:r>
              <a:rPr lang="en-US"/>
              <a:t>Lampros Lountzis</a:t>
            </a:r>
            <a:endParaRPr lang="en-US" dirty="0"/>
          </a:p>
        </p:txBody>
      </p:sp>
      <p:sp>
        <p:nvSpPr>
          <p:cNvPr id="5" name="Content Placeholder 4">
            <a:extLst>
              <a:ext uri="{FF2B5EF4-FFF2-40B4-BE49-F238E27FC236}">
                <a16:creationId xmlns:a16="http://schemas.microsoft.com/office/drawing/2014/main" id="{F63ADAC2-C7EE-4972-818F-5C0326ACBE1D}"/>
              </a:ext>
            </a:extLst>
          </p:cNvPr>
          <p:cNvSpPr>
            <a:spLocks noGrp="1"/>
          </p:cNvSpPr>
          <p:nvPr>
            <p:ph idx="1"/>
          </p:nvPr>
        </p:nvSpPr>
        <p:spPr/>
        <p:txBody>
          <a:bodyPr>
            <a:noAutofit/>
          </a:bodyPr>
          <a:lstStyle/>
          <a:p>
            <a:pPr marL="201168" lvl="1" indent="0">
              <a:buNone/>
            </a:pPr>
            <a:r>
              <a:rPr lang="en-US" sz="1600" dirty="0"/>
              <a:t>The Information Retrieval system (search engine) was created using the </a:t>
            </a:r>
            <a:r>
              <a:rPr lang="en-US" sz="1600" b="1" dirty="0"/>
              <a:t>Elasticsearch </a:t>
            </a:r>
            <a:r>
              <a:rPr lang="en-US" sz="1600" dirty="0"/>
              <a:t>service, in </a:t>
            </a:r>
            <a:r>
              <a:rPr lang="en-US" sz="1600" b="1" dirty="0"/>
              <a:t>Python</a:t>
            </a:r>
            <a:r>
              <a:rPr lang="en-US" sz="1600" dirty="0"/>
              <a:t>.</a:t>
            </a:r>
          </a:p>
          <a:p>
            <a:pPr marL="201168" lvl="1" indent="0">
              <a:buNone/>
            </a:pPr>
            <a:endParaRPr lang="en-US" sz="800" b="1" u="sng" dirty="0"/>
          </a:p>
          <a:p>
            <a:pPr marL="201168" lvl="1" indent="0">
              <a:buNone/>
            </a:pPr>
            <a:r>
              <a:rPr lang="en-US" sz="1600" b="1" u="sng" dirty="0"/>
              <a:t>Queries and Documents</a:t>
            </a:r>
          </a:p>
          <a:p>
            <a:pPr lvl="1">
              <a:buFont typeface="Arial" panose="020B0604020202020204" pitchFamily="34" charset="0"/>
              <a:buChar char="•"/>
            </a:pPr>
            <a:r>
              <a:rPr lang="en-US" sz="1600" dirty="0"/>
              <a:t>The image document and queries consist of the following fields: </a:t>
            </a:r>
            <a:r>
              <a:rPr lang="en-US" sz="1600" b="1" dirty="0"/>
              <a:t>id</a:t>
            </a:r>
            <a:r>
              <a:rPr lang="en-US" sz="1600" dirty="0"/>
              <a:t>, </a:t>
            </a:r>
            <a:r>
              <a:rPr lang="en-US" sz="1600" b="1" dirty="0"/>
              <a:t>filename</a:t>
            </a:r>
            <a:r>
              <a:rPr lang="en-US" sz="1600" dirty="0"/>
              <a:t>, </a:t>
            </a:r>
            <a:r>
              <a:rPr lang="en-US" sz="1600" b="1" dirty="0"/>
              <a:t>path </a:t>
            </a:r>
            <a:r>
              <a:rPr lang="en-US" sz="1600" dirty="0"/>
              <a:t>(absolute path to file), </a:t>
            </a:r>
            <a:r>
              <a:rPr lang="en-US" sz="1600" b="1" dirty="0"/>
              <a:t>features </a:t>
            </a:r>
            <a:r>
              <a:rPr lang="en-US" sz="1600" dirty="0"/>
              <a:t>(dense vector of image features as found by the underlying computer vision model) .</a:t>
            </a:r>
          </a:p>
          <a:p>
            <a:pPr lvl="1">
              <a:buFont typeface="Arial" panose="020B0604020202020204" pitchFamily="34" charset="0"/>
              <a:buChar char="•"/>
            </a:pPr>
            <a:r>
              <a:rPr lang="en-US" sz="1600" b="1" dirty="0"/>
              <a:t>The image documents are retrieved and ranked using the features vector</a:t>
            </a:r>
            <a:r>
              <a:rPr lang="en-US" sz="1600" dirty="0"/>
              <a:t>. In order to accomplish this, we compare the image-query feature vector with the image-document feature vector using the </a:t>
            </a:r>
            <a:r>
              <a:rPr lang="en-US" sz="1600" b="1" dirty="0"/>
              <a:t>cosine similarity. </a:t>
            </a:r>
            <a:r>
              <a:rPr lang="en-US" sz="1600" dirty="0"/>
              <a:t>Specifically</a:t>
            </a:r>
          </a:p>
          <a:p>
            <a:pPr marL="201168" lvl="1" indent="0">
              <a:buNone/>
            </a:pPr>
            <a:r>
              <a:rPr lang="en-US" sz="1600" b="1" dirty="0"/>
              <a:t>		</a:t>
            </a:r>
            <a:r>
              <a:rPr lang="en-US" sz="1600" b="1" dirty="0" err="1"/>
              <a:t>cosineSimilarity</a:t>
            </a:r>
            <a:r>
              <a:rPr lang="en-US" sz="1600" b="1" dirty="0"/>
              <a:t>(</a:t>
            </a:r>
            <a:r>
              <a:rPr lang="en-US" sz="1600" b="1" dirty="0" err="1"/>
              <a:t>query.features</a:t>
            </a:r>
            <a:r>
              <a:rPr lang="en-US" sz="1600" b="1" dirty="0"/>
              <a:t>, </a:t>
            </a:r>
            <a:r>
              <a:rPr lang="en-US" sz="1600" b="1" dirty="0" err="1"/>
              <a:t>doc.features</a:t>
            </a:r>
            <a:r>
              <a:rPr lang="en-US" sz="1600" b="1" dirty="0"/>
              <a:t>) + 1.0</a:t>
            </a:r>
          </a:p>
          <a:p>
            <a:pPr lvl="1">
              <a:buClr>
                <a:schemeClr val="bg1"/>
              </a:buClr>
              <a:buFont typeface="Arial" panose="020B0604020202020204" pitchFamily="34" charset="0"/>
              <a:buChar char="•"/>
            </a:pPr>
            <a:r>
              <a:rPr lang="en-US" sz="1600" dirty="0"/>
              <a:t>where we add 1.0 to the cosine similarity to prevent the score from being negative.</a:t>
            </a:r>
          </a:p>
          <a:p>
            <a:pPr marL="201168" lvl="1" indent="0">
              <a:buNone/>
            </a:pPr>
            <a:endParaRPr lang="en-US" sz="800" b="1" u="sng" dirty="0"/>
          </a:p>
          <a:p>
            <a:pPr marL="201168" lvl="1" indent="0">
              <a:buNone/>
            </a:pPr>
            <a:r>
              <a:rPr lang="en-US" sz="1600" b="1" u="sng" dirty="0"/>
              <a:t>Elasticsearch configuration</a:t>
            </a:r>
          </a:p>
          <a:p>
            <a:pPr lvl="1">
              <a:buFont typeface="Arial" panose="020B0604020202020204" pitchFamily="34" charset="0"/>
              <a:buChar char="•"/>
            </a:pPr>
            <a:r>
              <a:rPr lang="en-US" sz="1600" dirty="0"/>
              <a:t>We configure the Elasticsearch client to run on localhost (port 9200) with a timeout of 60sec and retry on timeout.</a:t>
            </a:r>
          </a:p>
          <a:p>
            <a:pPr lvl="1">
              <a:buFont typeface="Arial" panose="020B0604020202020204" pitchFamily="34" charset="0"/>
              <a:buChar char="•"/>
            </a:pPr>
            <a:r>
              <a:rPr lang="en-US" sz="1600" dirty="0"/>
              <a:t>We create only </a:t>
            </a:r>
            <a:r>
              <a:rPr lang="en-US" sz="1600" b="1" dirty="0"/>
              <a:t>one node per cluster</a:t>
            </a:r>
            <a:r>
              <a:rPr lang="en-US" sz="1600" dirty="0"/>
              <a:t>, since this is not a system ready for production.</a:t>
            </a:r>
          </a:p>
        </p:txBody>
      </p:sp>
    </p:spTree>
    <p:extLst>
      <p:ext uri="{BB962C8B-B14F-4D97-AF65-F5344CB8AC3E}">
        <p14:creationId xmlns:p14="http://schemas.microsoft.com/office/powerpoint/2010/main" val="214603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Elasticsearch search engine</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D13223F0-DCB9-40DE-A93C-DFE6DFEB1DD6}"/>
              </a:ext>
            </a:extLst>
          </p:cNvPr>
          <p:cNvSpPr>
            <a:spLocks noGrp="1"/>
          </p:cNvSpPr>
          <p:nvPr>
            <p:ph type="sldNum" sz="quarter" idx="12"/>
          </p:nvPr>
        </p:nvSpPr>
        <p:spPr/>
        <p:txBody>
          <a:bodyPr/>
          <a:lstStyle/>
          <a:p>
            <a:fld id="{3A98EE3D-8CD1-4C3F-BD1C-C98C9596463C}" type="slidenum">
              <a:rPr lang="en-US" smtClean="0"/>
              <a:t>11</a:t>
            </a:fld>
            <a:endParaRPr lang="en-US" dirty="0"/>
          </a:p>
        </p:txBody>
      </p:sp>
      <p:sp>
        <p:nvSpPr>
          <p:cNvPr id="12" name="Footer Placeholder 11">
            <a:extLst>
              <a:ext uri="{FF2B5EF4-FFF2-40B4-BE49-F238E27FC236}">
                <a16:creationId xmlns:a16="http://schemas.microsoft.com/office/drawing/2014/main" id="{3B79F701-2D61-49B8-9C82-C92A2BA7225F}"/>
              </a:ext>
            </a:extLst>
          </p:cNvPr>
          <p:cNvSpPr>
            <a:spLocks noGrp="1"/>
          </p:cNvSpPr>
          <p:nvPr>
            <p:ph type="ftr" sz="quarter" idx="11"/>
          </p:nvPr>
        </p:nvSpPr>
        <p:spPr/>
        <p:txBody>
          <a:bodyPr/>
          <a:lstStyle/>
          <a:p>
            <a:r>
              <a:rPr lang="en-US"/>
              <a:t>Lampros Lountzis</a:t>
            </a:r>
            <a:endParaRPr lang="en-US" dirty="0"/>
          </a:p>
        </p:txBody>
      </p:sp>
      <p:sp>
        <p:nvSpPr>
          <p:cNvPr id="5" name="Content Placeholder 4">
            <a:extLst>
              <a:ext uri="{FF2B5EF4-FFF2-40B4-BE49-F238E27FC236}">
                <a16:creationId xmlns:a16="http://schemas.microsoft.com/office/drawing/2014/main" id="{F63ADAC2-C7EE-4972-818F-5C0326ACBE1D}"/>
              </a:ext>
            </a:extLst>
          </p:cNvPr>
          <p:cNvSpPr>
            <a:spLocks noGrp="1"/>
          </p:cNvSpPr>
          <p:nvPr>
            <p:ph idx="1"/>
          </p:nvPr>
        </p:nvSpPr>
        <p:spPr/>
        <p:txBody>
          <a:bodyPr>
            <a:normAutofit lnSpcReduction="10000"/>
          </a:bodyPr>
          <a:lstStyle/>
          <a:p>
            <a:pPr lvl="1">
              <a:buFont typeface="Arial" panose="020B0604020202020204" pitchFamily="34" charset="0"/>
              <a:buChar char="•"/>
            </a:pPr>
            <a:r>
              <a:rPr lang="en-US" sz="1600" dirty="0"/>
              <a:t>We have decided to </a:t>
            </a:r>
            <a:r>
              <a:rPr lang="en-US" sz="1600" b="1" dirty="0"/>
              <a:t>not create any replicas </a:t>
            </a:r>
            <a:r>
              <a:rPr lang="en-US" sz="1600" dirty="0"/>
              <a:t>for the indexes, since this is a demo application.</a:t>
            </a:r>
          </a:p>
          <a:p>
            <a:pPr lvl="1">
              <a:buFont typeface="Arial" panose="020B0604020202020204" pitchFamily="34" charset="0"/>
              <a:buChar char="•"/>
            </a:pPr>
            <a:r>
              <a:rPr lang="en-US" sz="1600" dirty="0"/>
              <a:t>Each index is </a:t>
            </a:r>
            <a:r>
              <a:rPr lang="en-US" sz="1600" b="1" dirty="0"/>
              <a:t>distributed in 30 shards </a:t>
            </a:r>
            <a:r>
              <a:rPr lang="en-US" sz="1600" dirty="0"/>
              <a:t>(each shard is an instance of a Lucene index, that indexes and handles queries for a subset of the data in an Elasticsearch cluster) so that we can handle the big volume of the CIFAR-10 data.</a:t>
            </a:r>
          </a:p>
          <a:p>
            <a:pPr lvl="2">
              <a:buFont typeface="Arial" panose="020B0604020202020204" pitchFamily="34" charset="0"/>
              <a:buChar char="•"/>
            </a:pPr>
            <a:r>
              <a:rPr lang="en-US" dirty="0"/>
              <a:t>We gain better performance in indexing and searching operations.</a:t>
            </a:r>
          </a:p>
          <a:p>
            <a:pPr lvl="1">
              <a:buFont typeface="Arial" panose="020B0604020202020204" pitchFamily="34" charset="0"/>
              <a:buChar char="•"/>
            </a:pPr>
            <a:r>
              <a:rPr lang="en-US" sz="1600" dirty="0"/>
              <a:t>The </a:t>
            </a:r>
            <a:r>
              <a:rPr lang="en-US" sz="1600" b="1" dirty="0"/>
              <a:t>mapping</a:t>
            </a:r>
            <a:r>
              <a:rPr lang="en-US" sz="1600" dirty="0"/>
              <a:t> for the image-documents that the indexes can handle, consists of the fields of the documents and queries that we have described before. The only </a:t>
            </a:r>
            <a:r>
              <a:rPr lang="en-US" sz="1600" b="1" dirty="0"/>
              <a:t>field that can be used for retrieval is “features” </a:t>
            </a:r>
            <a:r>
              <a:rPr lang="en-US" sz="1600" dirty="0"/>
              <a:t>which is of </a:t>
            </a:r>
            <a:r>
              <a:rPr lang="en-US" sz="1600" b="1" dirty="0"/>
              <a:t>dense</a:t>
            </a:r>
            <a:r>
              <a:rPr lang="en-US" sz="1600" dirty="0"/>
              <a:t> </a:t>
            </a:r>
            <a:r>
              <a:rPr lang="en-US" sz="1600" b="1" dirty="0"/>
              <a:t>vector</a:t>
            </a:r>
            <a:r>
              <a:rPr lang="en-US" sz="1600" dirty="0"/>
              <a:t> type and the dimensions are dependent on the CV method. </a:t>
            </a:r>
            <a:r>
              <a:rPr lang="en-US" sz="1600" b="1" dirty="0">
                <a:solidFill>
                  <a:srgbClr val="FF0000"/>
                </a:solidFill>
              </a:rPr>
              <a:t>However, the size of the dense vector is always smaller than 2048 since this is the maximum size Elasticsearch can handle.</a:t>
            </a:r>
          </a:p>
          <a:p>
            <a:pPr marL="201168" lvl="1" indent="0">
              <a:buNone/>
            </a:pPr>
            <a:endParaRPr lang="en-US" sz="1600" dirty="0"/>
          </a:p>
          <a:p>
            <a:pPr marL="201168" lvl="1" indent="0">
              <a:buNone/>
            </a:pPr>
            <a:r>
              <a:rPr lang="en-US" sz="1600" b="1" u="sng" dirty="0"/>
              <a:t>Evaluation</a:t>
            </a:r>
          </a:p>
          <a:p>
            <a:pPr lvl="1">
              <a:buFont typeface="Arial" panose="020B0604020202020204" pitchFamily="34" charset="0"/>
              <a:buChar char="•"/>
            </a:pPr>
            <a:r>
              <a:rPr lang="en-US" sz="1600" dirty="0"/>
              <a:t>To evaluate our IR system, we have used the </a:t>
            </a:r>
            <a:r>
              <a:rPr lang="en-US" sz="1600" b="1" dirty="0"/>
              <a:t>trec_eval </a:t>
            </a:r>
            <a:r>
              <a:rPr lang="en-US" sz="1600" dirty="0"/>
              <a:t>tool and its metrics.</a:t>
            </a:r>
          </a:p>
          <a:p>
            <a:pPr lvl="1">
              <a:buFont typeface="Arial" panose="020B0604020202020204" pitchFamily="34" charset="0"/>
              <a:buChar char="•"/>
            </a:pPr>
            <a:r>
              <a:rPr lang="en-US" sz="1600" dirty="0"/>
              <a:t>Specifically, the search engine is evaluated on </a:t>
            </a:r>
            <a:r>
              <a:rPr lang="en-US" sz="1600" b="1" dirty="0"/>
              <a:t>the top 100 retrieved image documents</a:t>
            </a:r>
            <a:r>
              <a:rPr lang="en-US" sz="1600" dirty="0"/>
              <a:t>, and we consider the </a:t>
            </a:r>
            <a:r>
              <a:rPr lang="en-US" sz="1600" b="1" dirty="0">
                <a:solidFill>
                  <a:schemeClr val="tx1"/>
                </a:solidFill>
              </a:rPr>
              <a:t>mean average precision (MAP)</a:t>
            </a:r>
            <a:r>
              <a:rPr lang="en-US" sz="1600" dirty="0">
                <a:solidFill>
                  <a:schemeClr val="tx1"/>
                </a:solidFill>
              </a:rPr>
              <a:t>.</a:t>
            </a:r>
            <a:endParaRPr lang="en-US" dirty="0"/>
          </a:p>
        </p:txBody>
      </p:sp>
    </p:spTree>
    <p:extLst>
      <p:ext uri="{BB962C8B-B14F-4D97-AF65-F5344CB8AC3E}">
        <p14:creationId xmlns:p14="http://schemas.microsoft.com/office/powerpoint/2010/main" val="950119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5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8" name="Rectangle 5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965201" y="772731"/>
            <a:ext cx="6255026" cy="5054008"/>
          </a:xfrm>
        </p:spPr>
        <p:txBody>
          <a:bodyPr vert="horz" lIns="91440" tIns="45720" rIns="91440" bIns="45720" rtlCol="0" anchor="ctr">
            <a:normAutofit/>
          </a:bodyPr>
          <a:lstStyle/>
          <a:p>
            <a:pPr algn="r"/>
            <a:r>
              <a:rPr lang="en-US" sz="6000" dirty="0">
                <a:solidFill>
                  <a:schemeClr val="tx1">
                    <a:lumMod val="85000"/>
                    <a:lumOff val="15000"/>
                  </a:schemeClr>
                </a:solidFill>
              </a:rPr>
              <a:t>BAG OF VISUAL WORDS</a:t>
            </a:r>
          </a:p>
        </p:txBody>
      </p:sp>
      <p:cxnSp>
        <p:nvCxnSpPr>
          <p:cNvPr id="60" name="Straight Connector 5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520631"/>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8D60EC1B-554F-47EF-839A-BAAD858F6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D5318DF9-6CD7-4F76-9F67-1A91D459F5FD}"/>
              </a:ext>
            </a:extLst>
          </p:cNvPr>
          <p:cNvSpPr>
            <a:spLocks noGrp="1"/>
          </p:cNvSpPr>
          <p:nvPr>
            <p:ph type="sldNum" sz="quarter" idx="12"/>
          </p:nvPr>
        </p:nvSpPr>
        <p:spPr/>
        <p:txBody>
          <a:bodyPr/>
          <a:lstStyle/>
          <a:p>
            <a:fld id="{3A98EE3D-8CD1-4C3F-BD1C-C98C9596463C}" type="slidenum">
              <a:rPr lang="en-US" smtClean="0"/>
              <a:t>12</a:t>
            </a:fld>
            <a:endParaRPr lang="en-US" dirty="0"/>
          </a:p>
        </p:txBody>
      </p:sp>
      <p:sp>
        <p:nvSpPr>
          <p:cNvPr id="4" name="Footer Placeholder 3">
            <a:extLst>
              <a:ext uri="{FF2B5EF4-FFF2-40B4-BE49-F238E27FC236}">
                <a16:creationId xmlns:a16="http://schemas.microsoft.com/office/drawing/2014/main" id="{DDA22EAD-E2F0-45B9-951B-756FF177C4EC}"/>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3587430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Model architecture</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D13223F0-DCB9-40DE-A93C-DFE6DFEB1DD6}"/>
              </a:ext>
            </a:extLst>
          </p:cNvPr>
          <p:cNvSpPr>
            <a:spLocks noGrp="1"/>
          </p:cNvSpPr>
          <p:nvPr>
            <p:ph type="sldNum" sz="quarter" idx="12"/>
          </p:nvPr>
        </p:nvSpPr>
        <p:spPr/>
        <p:txBody>
          <a:bodyPr/>
          <a:lstStyle/>
          <a:p>
            <a:fld id="{3A98EE3D-8CD1-4C3F-BD1C-C98C9596463C}" type="slidenum">
              <a:rPr lang="en-US" smtClean="0"/>
              <a:t>13</a:t>
            </a:fld>
            <a:endParaRPr lang="en-US" dirty="0"/>
          </a:p>
        </p:txBody>
      </p:sp>
      <p:sp>
        <p:nvSpPr>
          <p:cNvPr id="12" name="Footer Placeholder 11">
            <a:extLst>
              <a:ext uri="{FF2B5EF4-FFF2-40B4-BE49-F238E27FC236}">
                <a16:creationId xmlns:a16="http://schemas.microsoft.com/office/drawing/2014/main" id="{3B79F701-2D61-49B8-9C82-C92A2BA7225F}"/>
              </a:ext>
            </a:extLst>
          </p:cNvPr>
          <p:cNvSpPr>
            <a:spLocks noGrp="1"/>
          </p:cNvSpPr>
          <p:nvPr>
            <p:ph type="ftr" sz="quarter" idx="11"/>
          </p:nvPr>
        </p:nvSpPr>
        <p:spPr/>
        <p:txBody>
          <a:bodyPr/>
          <a:lstStyle/>
          <a:p>
            <a:r>
              <a:rPr lang="en-US"/>
              <a:t>Lampros Lountzis</a:t>
            </a:r>
            <a:endParaRPr lang="en-US" dirty="0"/>
          </a:p>
        </p:txBody>
      </p:sp>
      <p:pic>
        <p:nvPicPr>
          <p:cNvPr id="10" name="Content Placeholder 9" descr="Diagram&#10;&#10;Description automatically generated">
            <a:extLst>
              <a:ext uri="{FF2B5EF4-FFF2-40B4-BE49-F238E27FC236}">
                <a16:creationId xmlns:a16="http://schemas.microsoft.com/office/drawing/2014/main" id="{0B406A3C-067E-4974-A43E-B0F915127A6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11263" y="2312194"/>
            <a:ext cx="9829800" cy="3352800"/>
          </a:xfrm>
        </p:spPr>
      </p:pic>
    </p:spTree>
    <p:extLst>
      <p:ext uri="{BB962C8B-B14F-4D97-AF65-F5344CB8AC3E}">
        <p14:creationId xmlns:p14="http://schemas.microsoft.com/office/powerpoint/2010/main" val="3672549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Visual descriptors</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1097280" y="2056996"/>
            <a:ext cx="10058400" cy="4199836"/>
          </a:xfrm>
        </p:spPr>
        <p:txBody>
          <a:bodyPr>
            <a:normAutofit/>
          </a:bodyPr>
          <a:lstStyle/>
          <a:p>
            <a:pPr marL="201168" lvl="1" indent="0">
              <a:buNone/>
            </a:pPr>
            <a:r>
              <a:rPr lang="en-US" sz="1600" dirty="0"/>
              <a:t>Before using machine learning models, we need to extract from the CIFAR-10 images the keypoints and descriptors.</a:t>
            </a:r>
          </a:p>
          <a:p>
            <a:pPr marL="201168" lvl="1" indent="0">
              <a:buNone/>
            </a:pPr>
            <a:r>
              <a:rPr lang="en-US" sz="1600" dirty="0"/>
              <a:t>We extract from the images the following </a:t>
            </a:r>
            <a:r>
              <a:rPr lang="en-US" sz="1600" b="1" dirty="0"/>
              <a:t>visual descriptors</a:t>
            </a:r>
            <a:r>
              <a:rPr lang="en-US" sz="1600" dirty="0"/>
              <a:t>:</a:t>
            </a:r>
          </a:p>
          <a:p>
            <a:pPr lvl="2">
              <a:buFont typeface="Arial" panose="020B0604020202020204" pitchFamily="34" charset="0"/>
              <a:buChar char="•"/>
            </a:pPr>
            <a:r>
              <a:rPr lang="en-US" b="1" dirty="0"/>
              <a:t>Gray Color Histogram (GCH),</a:t>
            </a:r>
          </a:p>
          <a:p>
            <a:pPr lvl="2">
              <a:buFont typeface="Arial" panose="020B0604020202020204" pitchFamily="34" charset="0"/>
              <a:buChar char="•"/>
            </a:pPr>
            <a:r>
              <a:rPr lang="en-US" b="1" dirty="0"/>
              <a:t>Histogram of Oriented Gradients (HOG),</a:t>
            </a:r>
          </a:p>
          <a:p>
            <a:pPr lvl="2">
              <a:buFont typeface="Arial" panose="020B0604020202020204" pitchFamily="34" charset="0"/>
              <a:buChar char="•"/>
            </a:pPr>
            <a:r>
              <a:rPr lang="en-US" b="1" dirty="0"/>
              <a:t>Scale-Invariant Feature Transformation (SIFT).</a:t>
            </a:r>
          </a:p>
          <a:p>
            <a:pPr lvl="1">
              <a:buFont typeface="Arial" panose="020B0604020202020204" pitchFamily="34" charset="0"/>
              <a:buChar char="•"/>
            </a:pPr>
            <a:endParaRPr lang="en-US" b="1" dirty="0"/>
          </a:p>
          <a:p>
            <a:pPr lvl="1">
              <a:buFont typeface="Arial" panose="020B0604020202020204" pitchFamily="34" charset="0"/>
              <a:buChar char="•"/>
            </a:pPr>
            <a:endParaRPr lang="en-US" b="1" dirty="0"/>
          </a:p>
        </p:txBody>
      </p: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1CA2F287-50CE-458A-9441-96E48DE47F01}"/>
              </a:ext>
            </a:extLst>
          </p:cNvPr>
          <p:cNvSpPr>
            <a:spLocks noGrp="1"/>
          </p:cNvSpPr>
          <p:nvPr>
            <p:ph type="sldNum" sz="quarter" idx="12"/>
          </p:nvPr>
        </p:nvSpPr>
        <p:spPr/>
        <p:txBody>
          <a:bodyPr/>
          <a:lstStyle/>
          <a:p>
            <a:fld id="{3A98EE3D-8CD1-4C3F-BD1C-C98C9596463C}" type="slidenum">
              <a:rPr lang="en-US" smtClean="0"/>
              <a:t>14</a:t>
            </a:fld>
            <a:endParaRPr lang="en-US" dirty="0"/>
          </a:p>
        </p:txBody>
      </p:sp>
      <p:sp>
        <p:nvSpPr>
          <p:cNvPr id="5" name="Footer Placeholder 4">
            <a:extLst>
              <a:ext uri="{FF2B5EF4-FFF2-40B4-BE49-F238E27FC236}">
                <a16:creationId xmlns:a16="http://schemas.microsoft.com/office/drawing/2014/main" id="{1439A401-9E11-45E1-9C6E-464865B40886}"/>
              </a:ext>
            </a:extLst>
          </p:cNvPr>
          <p:cNvSpPr>
            <a:spLocks noGrp="1"/>
          </p:cNvSpPr>
          <p:nvPr>
            <p:ph type="ftr" sz="quarter" idx="11"/>
          </p:nvPr>
        </p:nvSpPr>
        <p:spPr/>
        <p:txBody>
          <a:bodyPr/>
          <a:lstStyle/>
          <a:p>
            <a:r>
              <a:rPr lang="en-US"/>
              <a:t>Lampros Lountzis</a:t>
            </a:r>
            <a:endParaRPr lang="en-US" dirty="0"/>
          </a:p>
        </p:txBody>
      </p:sp>
      <p:pic>
        <p:nvPicPr>
          <p:cNvPr id="7" name="Picture 6" descr="Chart, histogram&#10;&#10;Description automatically generated">
            <a:extLst>
              <a:ext uri="{FF2B5EF4-FFF2-40B4-BE49-F238E27FC236}">
                <a16:creationId xmlns:a16="http://schemas.microsoft.com/office/drawing/2014/main" id="{16891EBB-B89B-40EE-97F6-ABA8EFC69D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3305" y="3879616"/>
            <a:ext cx="2567940" cy="2263140"/>
          </a:xfrm>
          <a:prstGeom prst="rect">
            <a:avLst/>
          </a:prstGeom>
        </p:spPr>
      </p:pic>
      <p:pic>
        <p:nvPicPr>
          <p:cNvPr id="9" name="Picture 8" descr="A picture containing graphical user interface&#10;&#10;Description automatically generated">
            <a:extLst>
              <a:ext uri="{FF2B5EF4-FFF2-40B4-BE49-F238E27FC236}">
                <a16:creationId xmlns:a16="http://schemas.microsoft.com/office/drawing/2014/main" id="{0672CEAB-718A-4B7C-9D92-CCFD0BBA2D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9324" y="3917716"/>
            <a:ext cx="2019300" cy="2225040"/>
          </a:xfrm>
          <a:prstGeom prst="rect">
            <a:avLst/>
          </a:prstGeom>
        </p:spPr>
      </p:pic>
      <p:pic>
        <p:nvPicPr>
          <p:cNvPr id="11" name="Picture 10" descr="Graphical user interface, application&#10;&#10;Description automatically generated">
            <a:extLst>
              <a:ext uri="{FF2B5EF4-FFF2-40B4-BE49-F238E27FC236}">
                <a16:creationId xmlns:a16="http://schemas.microsoft.com/office/drawing/2014/main" id="{7F83FE8B-75A6-4C98-B1E5-A98FA637AB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1126" y="3917716"/>
            <a:ext cx="2324100" cy="2225040"/>
          </a:xfrm>
          <a:prstGeom prst="rect">
            <a:avLst/>
          </a:prstGeom>
        </p:spPr>
      </p:pic>
      <p:pic>
        <p:nvPicPr>
          <p:cNvPr id="13" name="Picture 12" descr="Graphical user interface, application&#10;&#10;Description automatically generated">
            <a:extLst>
              <a:ext uri="{FF2B5EF4-FFF2-40B4-BE49-F238E27FC236}">
                <a16:creationId xmlns:a16="http://schemas.microsoft.com/office/drawing/2014/main" id="{05ECBE4E-A777-4ECF-BC5B-1F7E88E1560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44940" y="3910096"/>
            <a:ext cx="2110740" cy="2232660"/>
          </a:xfrm>
          <a:prstGeom prst="rect">
            <a:avLst/>
          </a:prstGeom>
        </p:spPr>
      </p:pic>
    </p:spTree>
    <p:extLst>
      <p:ext uri="{BB962C8B-B14F-4D97-AF65-F5344CB8AC3E}">
        <p14:creationId xmlns:p14="http://schemas.microsoft.com/office/powerpoint/2010/main" val="3157583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BOVW model</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1097280" y="2056996"/>
            <a:ext cx="10058400" cy="4199836"/>
          </a:xfrm>
        </p:spPr>
        <p:txBody>
          <a:bodyPr>
            <a:normAutofit/>
          </a:bodyPr>
          <a:lstStyle/>
          <a:p>
            <a:pPr marL="201168" lvl="1" indent="0">
              <a:buNone/>
            </a:pPr>
            <a:r>
              <a:rPr lang="en-US" sz="1600" dirty="0"/>
              <a:t>The idea of the </a:t>
            </a:r>
            <a:r>
              <a:rPr lang="en-US" sz="1600" b="1" dirty="0"/>
              <a:t>Bag of Visual Words (BOVW) </a:t>
            </a:r>
            <a:r>
              <a:rPr lang="en-US" sz="1600" dirty="0"/>
              <a:t>is adapted from </a:t>
            </a:r>
            <a:r>
              <a:rPr lang="en-US" sz="1600" b="1" dirty="0"/>
              <a:t>Natural Language Processing (NLP) Bag of Words </a:t>
            </a:r>
            <a:r>
              <a:rPr lang="en-US" sz="1600" dirty="0"/>
              <a:t>model.</a:t>
            </a:r>
          </a:p>
          <a:p>
            <a:pPr lvl="2">
              <a:buFont typeface="Arial" panose="020B0604020202020204" pitchFamily="34" charset="0"/>
              <a:buChar char="•"/>
            </a:pPr>
            <a:r>
              <a:rPr lang="en-US" dirty="0"/>
              <a:t>In Bag of Words model, we count the number of appearance of each word in a document, use the frequency of each word to know the keywords (features) of the document, and make a frequency histogram from it. We treat a document as a bag of words.</a:t>
            </a:r>
          </a:p>
          <a:p>
            <a:pPr marL="201168" lvl="1" indent="0">
              <a:buNone/>
            </a:pPr>
            <a:endParaRPr lang="en-US" sz="1600" dirty="0"/>
          </a:p>
          <a:p>
            <a:pPr marL="201168" lvl="1" indent="0">
              <a:buNone/>
            </a:pPr>
            <a:r>
              <a:rPr lang="en-US" sz="1600" dirty="0"/>
              <a:t>The general idea of </a:t>
            </a:r>
            <a:r>
              <a:rPr lang="en-US" sz="1600" b="1" dirty="0"/>
              <a:t>Bag of Visual Words (BOVW) </a:t>
            </a:r>
            <a:r>
              <a:rPr lang="en-US" sz="1600" dirty="0"/>
              <a:t>is to represent an image as a </a:t>
            </a:r>
            <a:r>
              <a:rPr lang="en-US" sz="1600" b="1" dirty="0"/>
              <a:t>set of features</a:t>
            </a:r>
            <a:r>
              <a:rPr lang="en-US" sz="1600" dirty="0"/>
              <a:t>. Features consists of </a:t>
            </a:r>
            <a:r>
              <a:rPr lang="en-US" sz="1600" b="1" dirty="0"/>
              <a:t>keypoints and descriptors</a:t>
            </a:r>
            <a:r>
              <a:rPr lang="en-US" sz="1600" dirty="0"/>
              <a:t>. </a:t>
            </a:r>
          </a:p>
          <a:p>
            <a:pPr lvl="2">
              <a:buFont typeface="Arial" panose="020B0604020202020204" pitchFamily="34" charset="0"/>
              <a:buChar char="•"/>
            </a:pPr>
            <a:r>
              <a:rPr lang="en-US" dirty="0"/>
              <a:t>Keypoints are special because no matter what transformation we apply to an image (rotate, shrink, expand, etc.) the keypoints will always be the same.</a:t>
            </a:r>
          </a:p>
          <a:p>
            <a:pPr lvl="2">
              <a:buFont typeface="Arial" panose="020B0604020202020204" pitchFamily="34" charset="0"/>
              <a:buChar char="•"/>
            </a:pPr>
            <a:r>
              <a:rPr lang="en-US" dirty="0"/>
              <a:t>A descriptor is the description of the keypoint. </a:t>
            </a:r>
          </a:p>
          <a:p>
            <a:pPr marL="201168" lvl="1" indent="0">
              <a:buNone/>
            </a:pPr>
            <a:r>
              <a:rPr lang="en-US" sz="1600" dirty="0"/>
              <a:t>We use the keypoints and descriptors to construct </a:t>
            </a:r>
            <a:r>
              <a:rPr lang="en-US" sz="1600" b="1" dirty="0"/>
              <a:t>visual</a:t>
            </a:r>
            <a:r>
              <a:rPr lang="en-US" sz="1600" dirty="0"/>
              <a:t> </a:t>
            </a:r>
            <a:r>
              <a:rPr lang="en-US" sz="1600" b="1" dirty="0"/>
              <a:t>vocabularies</a:t>
            </a:r>
            <a:r>
              <a:rPr lang="en-US" sz="1600" dirty="0"/>
              <a:t> and then we quantize the image features.</a:t>
            </a:r>
          </a:p>
          <a:p>
            <a:pPr marL="201168" lvl="1" indent="0">
              <a:buNone/>
            </a:pPr>
            <a:r>
              <a:rPr lang="en-US" sz="1600" dirty="0"/>
              <a:t>By doing so, we have successfully represented images as a </a:t>
            </a:r>
            <a:r>
              <a:rPr lang="en-US" sz="1600" b="1" dirty="0"/>
              <a:t>frequency histogram of features</a:t>
            </a:r>
            <a:r>
              <a:rPr lang="en-US" sz="1600" dirty="0"/>
              <a:t> that are in the images. </a:t>
            </a:r>
          </a:p>
          <a:p>
            <a:pPr marL="201168" lvl="1" indent="0">
              <a:buNone/>
            </a:pPr>
            <a:endParaRPr lang="en-US" sz="1600" dirty="0"/>
          </a:p>
          <a:p>
            <a:pPr marL="201168" lvl="1" indent="0">
              <a:buNone/>
            </a:pPr>
            <a:r>
              <a:rPr lang="en-US" sz="1600" dirty="0"/>
              <a:t>With the use of visual vocabularies, later, we can perform many tasks, such as classification, retrieval and more.</a:t>
            </a:r>
          </a:p>
        </p:txBody>
      </p: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1CA2F287-50CE-458A-9441-96E48DE47F01}"/>
              </a:ext>
            </a:extLst>
          </p:cNvPr>
          <p:cNvSpPr>
            <a:spLocks noGrp="1"/>
          </p:cNvSpPr>
          <p:nvPr>
            <p:ph type="sldNum" sz="quarter" idx="12"/>
          </p:nvPr>
        </p:nvSpPr>
        <p:spPr/>
        <p:txBody>
          <a:bodyPr/>
          <a:lstStyle/>
          <a:p>
            <a:fld id="{3A98EE3D-8CD1-4C3F-BD1C-C98C9596463C}" type="slidenum">
              <a:rPr lang="en-US" smtClean="0"/>
              <a:t>15</a:t>
            </a:fld>
            <a:endParaRPr lang="en-US" dirty="0"/>
          </a:p>
        </p:txBody>
      </p:sp>
      <p:sp>
        <p:nvSpPr>
          <p:cNvPr id="5" name="Footer Placeholder 4">
            <a:extLst>
              <a:ext uri="{FF2B5EF4-FFF2-40B4-BE49-F238E27FC236}">
                <a16:creationId xmlns:a16="http://schemas.microsoft.com/office/drawing/2014/main" id="{1439A401-9E11-45E1-9C6E-464865B40886}"/>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1375582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BOVW model</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1097280" y="2056996"/>
            <a:ext cx="10058400" cy="4199836"/>
          </a:xfrm>
        </p:spPr>
        <p:txBody>
          <a:bodyPr>
            <a:noAutofit/>
          </a:bodyPr>
          <a:lstStyle/>
          <a:p>
            <a:pPr marL="201168" lvl="1" indent="0">
              <a:buNone/>
            </a:pPr>
            <a:r>
              <a:rPr lang="en-US" sz="1600" dirty="0"/>
              <a:t>Since GCH and HOG features are already in histogram forms, we'll only create visual vocabularies using the SIFT keypoints and descriptors.</a:t>
            </a:r>
          </a:p>
          <a:p>
            <a:pPr marL="201168" lvl="1" indent="0">
              <a:buNone/>
            </a:pPr>
            <a:endParaRPr lang="en-US" sz="1600" dirty="0"/>
          </a:p>
          <a:p>
            <a:pPr marL="201168" lvl="1" indent="0">
              <a:buNone/>
            </a:pPr>
            <a:r>
              <a:rPr lang="en-US" sz="1600" dirty="0"/>
              <a:t>To create visual vocabularies, we make use of </a:t>
            </a:r>
            <a:r>
              <a:rPr lang="en-US" sz="1600" b="1" dirty="0"/>
              <a:t>clustering models</a:t>
            </a:r>
            <a:r>
              <a:rPr lang="en-US" sz="1600" dirty="0"/>
              <a:t>. Then the </a:t>
            </a:r>
            <a:r>
              <a:rPr lang="en-US" sz="1600" b="1" dirty="0"/>
              <a:t>centroid</a:t>
            </a:r>
            <a:r>
              <a:rPr lang="en-US" sz="1600" dirty="0"/>
              <a:t> of each cluster is considered a </a:t>
            </a:r>
            <a:r>
              <a:rPr lang="en-US" sz="1600" b="1" dirty="0"/>
              <a:t>visual word</a:t>
            </a:r>
            <a:r>
              <a:rPr lang="en-US" sz="1600" dirty="0"/>
              <a:t>, and all centroids together form the visual vocabulary. Provided that the training set is sufficiently representative, the visual vocabulary will be “universal”. Finally, a vector quantizer takes a feature vector and maps it to the index of the nearest visual word in the visual vocabulary.</a:t>
            </a:r>
          </a:p>
          <a:p>
            <a:pPr marL="201168" lvl="1" indent="0">
              <a:buNone/>
            </a:pPr>
            <a:endParaRPr lang="en-US" sz="1600" dirty="0"/>
          </a:p>
          <a:p>
            <a:pPr marL="201168" lvl="1" indent="0">
              <a:buNone/>
            </a:pPr>
            <a:r>
              <a:rPr lang="en-US" sz="1600" dirty="0"/>
              <a:t>We have selected </a:t>
            </a:r>
            <a:r>
              <a:rPr lang="en-US" sz="1600" b="1" dirty="0"/>
              <a:t>mini-batch k-means </a:t>
            </a:r>
            <a:r>
              <a:rPr lang="en-US" sz="1600" dirty="0"/>
              <a:t>(with batch size of 64 images) to find the visual vocabulary. Also, we have tested </a:t>
            </a:r>
            <a:r>
              <a:rPr lang="en-US" sz="1600" b="1" dirty="0"/>
              <a:t>vocabulary sizes between 100 and 1000 visual words</a:t>
            </a:r>
            <a:r>
              <a:rPr lang="en-US" sz="1600" dirty="0"/>
              <a:t>, since the CIFAR-10 images are small (32x32 pixels). </a:t>
            </a:r>
          </a:p>
          <a:p>
            <a:pPr lvl="2">
              <a:buFont typeface="Arial" panose="020B0604020202020204" pitchFamily="34" charset="0"/>
              <a:buChar char="•"/>
            </a:pPr>
            <a:r>
              <a:rPr lang="en-US" u="sng" dirty="0"/>
              <a:t>vocabulary too small</a:t>
            </a:r>
            <a:r>
              <a:rPr lang="en-US" dirty="0"/>
              <a:t>: the visual words won’t be representative.</a:t>
            </a:r>
          </a:p>
          <a:p>
            <a:pPr lvl="2">
              <a:buFont typeface="Arial" panose="020B0604020202020204" pitchFamily="34" charset="0"/>
              <a:buChar char="•"/>
            </a:pPr>
            <a:r>
              <a:rPr lang="en-US" u="sng" dirty="0"/>
              <a:t>vocabulary too large</a:t>
            </a:r>
            <a:r>
              <a:rPr lang="en-US" dirty="0"/>
              <a:t>: overfitting to the training set.</a:t>
            </a:r>
          </a:p>
          <a:p>
            <a:pPr marL="201168" lvl="1" indent="0">
              <a:buNone/>
            </a:pPr>
            <a:endParaRPr lang="en-US" sz="1600" dirty="0"/>
          </a:p>
          <a:p>
            <a:pPr marL="201168" lvl="1" indent="0">
              <a:buNone/>
            </a:pPr>
            <a:r>
              <a:rPr lang="en-US" sz="1600" b="1" u="sng" dirty="0">
                <a:solidFill>
                  <a:srgbClr val="FF0000"/>
                </a:solidFill>
              </a:rPr>
              <a:t>Note:</a:t>
            </a:r>
            <a:r>
              <a:rPr lang="en-US" sz="1600" b="1" dirty="0">
                <a:solidFill>
                  <a:srgbClr val="FF0000"/>
                </a:solidFill>
              </a:rPr>
              <a:t> Due to lack of computational recourses we were unable to test more clustering models.</a:t>
            </a:r>
          </a:p>
        </p:txBody>
      </p: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1CA2F287-50CE-458A-9441-96E48DE47F01}"/>
              </a:ext>
            </a:extLst>
          </p:cNvPr>
          <p:cNvSpPr>
            <a:spLocks noGrp="1"/>
          </p:cNvSpPr>
          <p:nvPr>
            <p:ph type="sldNum" sz="quarter" idx="12"/>
          </p:nvPr>
        </p:nvSpPr>
        <p:spPr/>
        <p:txBody>
          <a:bodyPr/>
          <a:lstStyle/>
          <a:p>
            <a:fld id="{3A98EE3D-8CD1-4C3F-BD1C-C98C9596463C}" type="slidenum">
              <a:rPr lang="en-US" smtClean="0"/>
              <a:t>16</a:t>
            </a:fld>
            <a:endParaRPr lang="en-US" dirty="0"/>
          </a:p>
        </p:txBody>
      </p:sp>
      <p:sp>
        <p:nvSpPr>
          <p:cNvPr id="5" name="Footer Placeholder 4">
            <a:extLst>
              <a:ext uri="{FF2B5EF4-FFF2-40B4-BE49-F238E27FC236}">
                <a16:creationId xmlns:a16="http://schemas.microsoft.com/office/drawing/2014/main" id="{1439A401-9E11-45E1-9C6E-464865B40886}"/>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2761315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b="1"/>
              <a:t>BOVW model</a:t>
            </a:r>
          </a:p>
        </p:txBody>
      </p:sp>
      <p:cxnSp>
        <p:nvCxnSpPr>
          <p:cNvPr id="31" name="!!Straight Connector">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1097279" y="2479888"/>
            <a:ext cx="5575367" cy="3760891"/>
          </a:xfrm>
        </p:spPr>
        <p:txBody>
          <a:bodyPr>
            <a:normAutofit/>
          </a:bodyPr>
          <a:lstStyle/>
          <a:p>
            <a:pPr marL="201168" lvl="1" indent="0">
              <a:buNone/>
            </a:pPr>
            <a:r>
              <a:rPr lang="en-US" sz="1600" dirty="0"/>
              <a:t>To </a:t>
            </a:r>
            <a:r>
              <a:rPr lang="en-US" sz="1600" b="1" dirty="0"/>
              <a:t>evaluate</a:t>
            </a:r>
            <a:r>
              <a:rPr lang="en-US" sz="1600" dirty="0"/>
              <a:t> our Bag of Visual Words model, we'll use the </a:t>
            </a:r>
            <a:r>
              <a:rPr lang="en-US" sz="1600" b="1" dirty="0"/>
              <a:t>Davies-Bouldin Index </a:t>
            </a:r>
            <a:r>
              <a:rPr lang="en-US" sz="1600" dirty="0"/>
              <a:t>metric.</a:t>
            </a:r>
          </a:p>
          <a:p>
            <a:pPr lvl="2">
              <a:buFont typeface="Arial" panose="020B0604020202020204" pitchFamily="34" charset="0"/>
              <a:buChar char="•"/>
            </a:pPr>
            <a:r>
              <a:rPr lang="en-US" dirty="0"/>
              <a:t>The score is defined as the average similarity measure of each cluster with its most similar cluster, where similarity is the ratio of within-cluster distances to between-cluster distances. Thus, clusters which are farther apart and less dispersed will result in a better score. </a:t>
            </a:r>
          </a:p>
          <a:p>
            <a:pPr lvl="2">
              <a:buFont typeface="Arial" panose="020B0604020202020204" pitchFamily="34" charset="0"/>
              <a:buChar char="•"/>
            </a:pPr>
            <a:r>
              <a:rPr lang="en-US" dirty="0"/>
              <a:t>Lower values indicate better clustering.</a:t>
            </a:r>
          </a:p>
          <a:p>
            <a:pPr marL="201168" lvl="1" indent="0">
              <a:buNone/>
            </a:pPr>
            <a:endParaRPr lang="en-US" sz="1600" dirty="0"/>
          </a:p>
          <a:p>
            <a:pPr marL="201168" lvl="1" indent="0">
              <a:buNone/>
            </a:pPr>
            <a:r>
              <a:rPr lang="en-US" sz="1600" dirty="0"/>
              <a:t>According to the results, a </a:t>
            </a:r>
            <a:r>
              <a:rPr lang="en-US" sz="1600" b="1" dirty="0"/>
              <a:t>vocabulary size of 400 visual words is sufficient</a:t>
            </a:r>
            <a:r>
              <a:rPr lang="en-US" sz="1600" dirty="0"/>
              <a:t>.</a:t>
            </a:r>
          </a:p>
        </p:txBody>
      </p:sp>
      <p:sp>
        <p:nvSpPr>
          <p:cNvPr id="33" name="Rectangle 32">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Footer Placeholder 4">
            <a:extLst>
              <a:ext uri="{FF2B5EF4-FFF2-40B4-BE49-F238E27FC236}">
                <a16:creationId xmlns:a16="http://schemas.microsoft.com/office/drawing/2014/main" id="{1439A401-9E11-45E1-9C6E-464865B40886}"/>
              </a:ext>
            </a:extLst>
          </p:cNvPr>
          <p:cNvSpPr>
            <a:spLocks noGrp="1"/>
          </p:cNvSpPr>
          <p:nvPr>
            <p:ph type="ftr" sz="quarter" idx="11"/>
          </p:nvPr>
        </p:nvSpPr>
        <p:spPr>
          <a:xfrm>
            <a:off x="1097279" y="6446838"/>
            <a:ext cx="6818262" cy="365125"/>
          </a:xfrm>
        </p:spPr>
        <p:txBody>
          <a:bodyPr>
            <a:normAutofit/>
          </a:bodyPr>
          <a:lstStyle/>
          <a:p>
            <a:pPr>
              <a:spcAft>
                <a:spcPts val="600"/>
              </a:spcAft>
            </a:pPr>
            <a:r>
              <a:rPr lang="en-US"/>
              <a:t>Lampros Lountzis</a:t>
            </a:r>
          </a:p>
        </p:txBody>
      </p:sp>
      <p:sp>
        <p:nvSpPr>
          <p:cNvPr id="3" name="Slide Number Placeholder 2">
            <a:extLst>
              <a:ext uri="{FF2B5EF4-FFF2-40B4-BE49-F238E27FC236}">
                <a16:creationId xmlns:a16="http://schemas.microsoft.com/office/drawing/2014/main" id="{1CA2F287-50CE-458A-9441-96E48DE47F01}"/>
              </a:ext>
            </a:extLst>
          </p:cNvPr>
          <p:cNvSpPr>
            <a:spLocks noGrp="1"/>
          </p:cNvSpPr>
          <p:nvPr>
            <p:ph type="sldNum" sz="quarter" idx="12"/>
          </p:nvPr>
        </p:nvSpPr>
        <p:spPr>
          <a:xfrm>
            <a:off x="10993582" y="6446838"/>
            <a:ext cx="780010" cy="365125"/>
          </a:xfrm>
        </p:spPr>
        <p:txBody>
          <a:bodyPr>
            <a:normAutofit/>
          </a:bodyPr>
          <a:lstStyle/>
          <a:p>
            <a:pPr>
              <a:spcAft>
                <a:spcPts val="600"/>
              </a:spcAft>
            </a:pPr>
            <a:fld id="{3A98EE3D-8CD1-4C3F-BD1C-C98C9596463C}" type="slidenum">
              <a:rPr lang="en-US" smtClean="0"/>
              <a:pPr>
                <a:spcAft>
                  <a:spcPts val="600"/>
                </a:spcAft>
              </a:pPr>
              <a:t>17</a:t>
            </a:fld>
            <a:endParaRPr lang="en-US"/>
          </a:p>
        </p:txBody>
      </p:sp>
      <p:pic>
        <p:nvPicPr>
          <p:cNvPr id="14" name="Content Placeholder 6" descr="Chart, line chart&#10;&#10;Description automatically generated">
            <a:extLst>
              <a:ext uri="{FF2B5EF4-FFF2-40B4-BE49-F238E27FC236}">
                <a16:creationId xmlns:a16="http://schemas.microsoft.com/office/drawing/2014/main" id="{D2148751-B503-4948-B756-239BFA6CD2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0987" y="2342832"/>
            <a:ext cx="4234693" cy="3292474"/>
          </a:xfrm>
          <a:prstGeom prst="rect">
            <a:avLst/>
          </a:prstGeom>
        </p:spPr>
      </p:pic>
    </p:spTree>
    <p:extLst>
      <p:ext uri="{BB962C8B-B14F-4D97-AF65-F5344CB8AC3E}">
        <p14:creationId xmlns:p14="http://schemas.microsoft.com/office/powerpoint/2010/main" val="2941846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Features</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1097280" y="2056996"/>
            <a:ext cx="10058400" cy="4199836"/>
          </a:xfrm>
        </p:spPr>
        <p:txBody>
          <a:bodyPr>
            <a:noAutofit/>
          </a:bodyPr>
          <a:lstStyle/>
          <a:p>
            <a:pPr marL="201168" lvl="1" indent="0">
              <a:buNone/>
            </a:pPr>
            <a:r>
              <a:rPr lang="en-US" sz="1600" dirty="0"/>
              <a:t>Having extracted the visual vocabulary and quantized the vectors of SIFT descriptors, we are ready to decide what features are we going to feed our classification models and the search engine.</a:t>
            </a:r>
          </a:p>
          <a:p>
            <a:pPr marL="201168" lvl="1" indent="0">
              <a:buNone/>
            </a:pPr>
            <a:endParaRPr lang="en-US" sz="1600" dirty="0"/>
          </a:p>
          <a:p>
            <a:pPr marL="201168" lvl="1" indent="0">
              <a:buNone/>
            </a:pPr>
            <a:r>
              <a:rPr lang="en-US" sz="1600" dirty="0"/>
              <a:t>We have used </a:t>
            </a:r>
            <a:r>
              <a:rPr lang="en-US" sz="1600" b="1" dirty="0"/>
              <a:t>early fusion </a:t>
            </a:r>
            <a:r>
              <a:rPr lang="en-US" sz="1600" dirty="0"/>
              <a:t>to combine the GCH descriptors, HOG descriptors and SIFT descriptors after quantization, before we feed them to our classification model. The combinations are the following:</a:t>
            </a:r>
          </a:p>
          <a:p>
            <a:pPr lvl="2">
              <a:buFont typeface="Arial" panose="020B0604020202020204" pitchFamily="34" charset="0"/>
              <a:buChar char="•"/>
            </a:pPr>
            <a:r>
              <a:rPr lang="en-US" dirty="0"/>
              <a:t>HOG and GCH descriptors,</a:t>
            </a:r>
          </a:p>
          <a:p>
            <a:pPr lvl="2">
              <a:buFont typeface="Arial" panose="020B0604020202020204" pitchFamily="34" charset="0"/>
              <a:buChar char="•"/>
            </a:pPr>
            <a:r>
              <a:rPr lang="en-US" dirty="0"/>
              <a:t>HOG and SIFT descriptors,</a:t>
            </a:r>
          </a:p>
          <a:p>
            <a:pPr lvl="2">
              <a:buFont typeface="Arial" panose="020B0604020202020204" pitchFamily="34" charset="0"/>
              <a:buChar char="•"/>
            </a:pPr>
            <a:r>
              <a:rPr lang="en-US" dirty="0"/>
              <a:t>HOG, GCH and SIFT descriptors.</a:t>
            </a:r>
          </a:p>
          <a:p>
            <a:pPr marL="201168" lvl="1" indent="0">
              <a:buNone/>
            </a:pPr>
            <a:endParaRPr lang="en-US" sz="1600" dirty="0"/>
          </a:p>
          <a:p>
            <a:pPr marL="201168" lvl="1" indent="0">
              <a:buNone/>
            </a:pPr>
            <a:r>
              <a:rPr lang="en-US" sz="1600" dirty="0"/>
              <a:t>We have decided to test only combinations that include HOG descriptors, because Histogram of Oriented Gradients is a state-of-the-art feature for machine learning applications and thus should be a de-facto feature.</a:t>
            </a:r>
          </a:p>
          <a:p>
            <a:pPr lvl="2">
              <a:buFont typeface="Arial" panose="020B0604020202020204" pitchFamily="34" charset="0"/>
              <a:buChar char="•"/>
            </a:pPr>
            <a:r>
              <a:rPr lang="en-US" dirty="0"/>
              <a:t>N. </a:t>
            </a:r>
            <a:r>
              <a:rPr lang="en-US" dirty="0" err="1"/>
              <a:t>Dalal</a:t>
            </a:r>
            <a:r>
              <a:rPr lang="en-US" dirty="0"/>
              <a:t> and B. </a:t>
            </a:r>
            <a:r>
              <a:rPr lang="en-US" dirty="0" err="1"/>
              <a:t>Triggs</a:t>
            </a:r>
            <a:r>
              <a:rPr lang="en-US" dirty="0"/>
              <a:t>, "Histograms of oriented gradients for human detection," 2005 IEEE Computer Society Conference on Computer Vision and Pattern Recognition (CVPR'05), 2005</a:t>
            </a:r>
          </a:p>
        </p:txBody>
      </p: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1CA2F287-50CE-458A-9441-96E48DE47F01}"/>
              </a:ext>
            </a:extLst>
          </p:cNvPr>
          <p:cNvSpPr>
            <a:spLocks noGrp="1"/>
          </p:cNvSpPr>
          <p:nvPr>
            <p:ph type="sldNum" sz="quarter" idx="12"/>
          </p:nvPr>
        </p:nvSpPr>
        <p:spPr/>
        <p:txBody>
          <a:bodyPr/>
          <a:lstStyle/>
          <a:p>
            <a:fld id="{3A98EE3D-8CD1-4C3F-BD1C-C98C9596463C}" type="slidenum">
              <a:rPr lang="en-US" smtClean="0"/>
              <a:t>18</a:t>
            </a:fld>
            <a:endParaRPr lang="en-US" dirty="0"/>
          </a:p>
        </p:txBody>
      </p:sp>
      <p:sp>
        <p:nvSpPr>
          <p:cNvPr id="5" name="Footer Placeholder 4">
            <a:extLst>
              <a:ext uri="{FF2B5EF4-FFF2-40B4-BE49-F238E27FC236}">
                <a16:creationId xmlns:a16="http://schemas.microsoft.com/office/drawing/2014/main" id="{1439A401-9E11-45E1-9C6E-464865B40886}"/>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4009062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Machine Learning models</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1097280" y="2056996"/>
            <a:ext cx="10058400" cy="4199836"/>
          </a:xfrm>
        </p:spPr>
        <p:txBody>
          <a:bodyPr>
            <a:noAutofit/>
          </a:bodyPr>
          <a:lstStyle/>
          <a:p>
            <a:pPr marL="201168" lvl="1" indent="0">
              <a:buNone/>
            </a:pPr>
            <a:r>
              <a:rPr lang="en-US" sz="1600" dirty="0"/>
              <a:t>The idea of this part is that </a:t>
            </a:r>
            <a:r>
              <a:rPr lang="en-US" sz="1600" b="1" dirty="0"/>
              <a:t>the final feature vector for each image will be a fusion of image features and the </a:t>
            </a:r>
            <a:r>
              <a:rPr lang="en-US" sz="1600" b="1" u="sng" dirty="0"/>
              <a:t>predicted</a:t>
            </a:r>
            <a:r>
              <a:rPr lang="en-US" sz="1600" b="1" dirty="0"/>
              <a:t> class one-hot vector.</a:t>
            </a:r>
          </a:p>
          <a:p>
            <a:pPr marL="201168" lvl="1" indent="0">
              <a:buNone/>
            </a:pPr>
            <a:endParaRPr lang="en-US" sz="800" dirty="0"/>
          </a:p>
          <a:p>
            <a:pPr marL="201168" lvl="1" indent="0">
              <a:buNone/>
            </a:pPr>
            <a:r>
              <a:rPr lang="en-US" sz="1600" dirty="0"/>
              <a:t>The models we have tested are the following:</a:t>
            </a:r>
          </a:p>
          <a:p>
            <a:pPr lvl="2">
              <a:buFont typeface="Arial" panose="020B0604020202020204" pitchFamily="34" charset="0"/>
              <a:buChar char="•"/>
            </a:pPr>
            <a:r>
              <a:rPr lang="en-US" b="1" dirty="0"/>
              <a:t>Gaussian Naïve Bayes,</a:t>
            </a:r>
          </a:p>
          <a:p>
            <a:pPr lvl="2">
              <a:buFont typeface="Arial" panose="020B0604020202020204" pitchFamily="34" charset="0"/>
              <a:buChar char="•"/>
            </a:pPr>
            <a:r>
              <a:rPr lang="en-US" b="1" dirty="0"/>
              <a:t>Logistic Regression,</a:t>
            </a:r>
          </a:p>
          <a:p>
            <a:pPr lvl="2">
              <a:buFont typeface="Arial" panose="020B0604020202020204" pitchFamily="34" charset="0"/>
              <a:buChar char="•"/>
            </a:pPr>
            <a:r>
              <a:rPr lang="en-US" b="1" dirty="0"/>
              <a:t>k Nearest Neighbors,</a:t>
            </a:r>
          </a:p>
          <a:p>
            <a:pPr lvl="2">
              <a:buFont typeface="Arial" panose="020B0604020202020204" pitchFamily="34" charset="0"/>
              <a:buChar char="•"/>
            </a:pPr>
            <a:r>
              <a:rPr lang="en-US" b="1" dirty="0"/>
              <a:t>Linear Support Vector Machines,</a:t>
            </a:r>
          </a:p>
          <a:p>
            <a:pPr lvl="2">
              <a:buFont typeface="Arial" panose="020B0604020202020204" pitchFamily="34" charset="0"/>
              <a:buChar char="•"/>
            </a:pPr>
            <a:r>
              <a:rPr lang="en-US" b="1" dirty="0"/>
              <a:t>Random Forest.</a:t>
            </a:r>
          </a:p>
          <a:p>
            <a:pPr marL="201168" lvl="1" indent="0">
              <a:buNone/>
            </a:pPr>
            <a:r>
              <a:rPr lang="en-US" sz="1600" dirty="0"/>
              <a:t>Moreover, we have tuned their hyperparameters exhaustively using </a:t>
            </a:r>
            <a:r>
              <a:rPr lang="en-US" sz="1600" b="1" dirty="0"/>
              <a:t>grid-search</a:t>
            </a:r>
            <a:r>
              <a:rPr lang="en-US" sz="1600" dirty="0"/>
              <a:t> and </a:t>
            </a:r>
            <a:r>
              <a:rPr lang="en-US" sz="1600" b="1" dirty="0"/>
              <a:t>5-fold cross-validation.</a:t>
            </a:r>
            <a:endParaRPr lang="en-US" sz="800" b="1" dirty="0"/>
          </a:p>
          <a:p>
            <a:pPr marL="201168" lvl="1" indent="0">
              <a:buNone/>
            </a:pPr>
            <a:r>
              <a:rPr lang="en-US" sz="1600" dirty="0"/>
              <a:t>The </a:t>
            </a:r>
            <a:r>
              <a:rPr lang="en-US" sz="1600" b="1" dirty="0"/>
              <a:t>primary metric </a:t>
            </a:r>
            <a:r>
              <a:rPr lang="en-US" sz="1600" dirty="0"/>
              <a:t>used to access our models is </a:t>
            </a:r>
            <a:r>
              <a:rPr lang="en-US" sz="1600" b="1" dirty="0"/>
              <a:t>accuracy</a:t>
            </a:r>
            <a:r>
              <a:rPr lang="en-US" sz="1600" dirty="0"/>
              <a:t>, since CIFAR-10 is a well-balanced dataset. Also, we have considered </a:t>
            </a:r>
            <a:r>
              <a:rPr lang="en-US" sz="1600" b="1" dirty="0"/>
              <a:t>precision</a:t>
            </a:r>
            <a:r>
              <a:rPr lang="en-US" sz="1600" dirty="0"/>
              <a:t>, since the models will be used for the image retrieval task.</a:t>
            </a:r>
          </a:p>
          <a:p>
            <a:pPr marL="201168" lvl="1" indent="0">
              <a:buNone/>
            </a:pPr>
            <a:endParaRPr lang="en-US" sz="800" b="1" dirty="0"/>
          </a:p>
          <a:p>
            <a:pPr marL="201168" lvl="1" indent="0">
              <a:buNone/>
            </a:pPr>
            <a:r>
              <a:rPr lang="en-US" sz="1600" dirty="0"/>
              <a:t>As the results show, </a:t>
            </a:r>
            <a:r>
              <a:rPr lang="en-US" sz="1600" b="1" dirty="0"/>
              <a:t>Logistic Regression is the top model </a:t>
            </a:r>
            <a:r>
              <a:rPr lang="en-US" sz="1600" dirty="0"/>
              <a:t>since it  accomplishes the highest accuracy and precision score and simultaneously doesn’t overfit.</a:t>
            </a:r>
          </a:p>
        </p:txBody>
      </p: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1CA2F287-50CE-458A-9441-96E48DE47F01}"/>
              </a:ext>
            </a:extLst>
          </p:cNvPr>
          <p:cNvSpPr>
            <a:spLocks noGrp="1"/>
          </p:cNvSpPr>
          <p:nvPr>
            <p:ph type="sldNum" sz="quarter" idx="12"/>
          </p:nvPr>
        </p:nvSpPr>
        <p:spPr/>
        <p:txBody>
          <a:bodyPr/>
          <a:lstStyle/>
          <a:p>
            <a:fld id="{3A98EE3D-8CD1-4C3F-BD1C-C98C9596463C}" type="slidenum">
              <a:rPr lang="en-US" smtClean="0"/>
              <a:t>19</a:t>
            </a:fld>
            <a:endParaRPr lang="en-US" dirty="0"/>
          </a:p>
        </p:txBody>
      </p:sp>
      <p:sp>
        <p:nvSpPr>
          <p:cNvPr id="5" name="Footer Placeholder 4">
            <a:extLst>
              <a:ext uri="{FF2B5EF4-FFF2-40B4-BE49-F238E27FC236}">
                <a16:creationId xmlns:a16="http://schemas.microsoft.com/office/drawing/2014/main" id="{1439A401-9E11-45E1-9C6E-464865B40886}"/>
              </a:ext>
            </a:extLst>
          </p:cNvPr>
          <p:cNvSpPr>
            <a:spLocks noGrp="1"/>
          </p:cNvSpPr>
          <p:nvPr>
            <p:ph type="ftr" sz="quarter" idx="11"/>
          </p:nvPr>
        </p:nvSpPr>
        <p:spPr/>
        <p:txBody>
          <a:bodyPr/>
          <a:lstStyle/>
          <a:p>
            <a:r>
              <a:rPr lang="en-US"/>
              <a:t>Lampros Lountzis</a:t>
            </a:r>
            <a:endParaRPr lang="en-US" dirty="0"/>
          </a:p>
        </p:txBody>
      </p:sp>
      <p:pic>
        <p:nvPicPr>
          <p:cNvPr id="7" name="Picture 6" descr="Logo&#10;&#10;Description automatically generated">
            <a:extLst>
              <a:ext uri="{FF2B5EF4-FFF2-40B4-BE49-F238E27FC236}">
                <a16:creationId xmlns:a16="http://schemas.microsoft.com/office/drawing/2014/main" id="{55D2F280-86EE-4C08-994D-35F0408723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7024" y="2923328"/>
            <a:ext cx="1878656" cy="1011343"/>
          </a:xfrm>
          <a:prstGeom prst="rect">
            <a:avLst/>
          </a:prstGeom>
        </p:spPr>
      </p:pic>
    </p:spTree>
    <p:extLst>
      <p:ext uri="{BB962C8B-B14F-4D97-AF65-F5344CB8AC3E}">
        <p14:creationId xmlns:p14="http://schemas.microsoft.com/office/powerpoint/2010/main" val="1569106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Table of Contents</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ontent Placeholder 5">
            <a:extLst>
              <a:ext uri="{FF2B5EF4-FFF2-40B4-BE49-F238E27FC236}">
                <a16:creationId xmlns:a16="http://schemas.microsoft.com/office/drawing/2014/main" id="{4C658203-8B17-4836-9A98-F35F416E5000}"/>
              </a:ext>
            </a:extLst>
          </p:cNvPr>
          <p:cNvSpPr>
            <a:spLocks noGrp="1"/>
          </p:cNvSpPr>
          <p:nvPr>
            <p:ph idx="1"/>
          </p:nvPr>
        </p:nvSpPr>
        <p:spPr/>
        <p:txBody>
          <a:bodyPr>
            <a:noAutofit/>
          </a:bodyPr>
          <a:lstStyle/>
          <a:p>
            <a:pPr marL="544068" lvl="1" indent="-342900">
              <a:buFont typeface="+mj-lt"/>
              <a:buAutoNum type="arabicPeriod"/>
            </a:pPr>
            <a:r>
              <a:rPr lang="en-US" sz="1600" b="1" dirty="0">
                <a:solidFill>
                  <a:schemeClr val="tx1"/>
                </a:solidFill>
              </a:rPr>
              <a:t>INTRODUCTION</a:t>
            </a:r>
          </a:p>
          <a:p>
            <a:pPr marL="726948" lvl="2" indent="-342900">
              <a:buFont typeface="+mj-lt"/>
              <a:buAutoNum type="arabicPeriod"/>
            </a:pPr>
            <a:r>
              <a:rPr lang="en-US" dirty="0">
                <a:solidFill>
                  <a:schemeClr val="tx1"/>
                </a:solidFill>
              </a:rPr>
              <a:t>The problem</a:t>
            </a:r>
          </a:p>
          <a:p>
            <a:pPr marL="726948" lvl="2" indent="-342900">
              <a:buFont typeface="+mj-lt"/>
              <a:buAutoNum type="arabicPeriod"/>
            </a:pPr>
            <a:r>
              <a:rPr lang="en-US" dirty="0">
                <a:solidFill>
                  <a:schemeClr val="tx1"/>
                </a:solidFill>
              </a:rPr>
              <a:t>Challenges deep-dive</a:t>
            </a:r>
          </a:p>
          <a:p>
            <a:pPr marL="544068" lvl="1" indent="-342900">
              <a:buFont typeface="+mj-lt"/>
              <a:buAutoNum type="arabicPeriod"/>
            </a:pPr>
            <a:r>
              <a:rPr lang="en-US" sz="1600" b="1" dirty="0">
                <a:solidFill>
                  <a:schemeClr val="tx1"/>
                </a:solidFill>
              </a:rPr>
              <a:t>SEARCH ENGINE</a:t>
            </a:r>
          </a:p>
          <a:p>
            <a:pPr marL="726948" lvl="2" indent="-342900">
              <a:buFont typeface="+mj-lt"/>
              <a:buAutoNum type="arabicPeriod"/>
            </a:pPr>
            <a:r>
              <a:rPr lang="en-US" dirty="0">
                <a:solidFill>
                  <a:schemeClr val="tx1"/>
                </a:solidFill>
              </a:rPr>
              <a:t>IR system architecture</a:t>
            </a:r>
          </a:p>
          <a:p>
            <a:pPr marL="726948" lvl="2" indent="-342900">
              <a:buFont typeface="+mj-lt"/>
              <a:buAutoNum type="arabicPeriod"/>
            </a:pPr>
            <a:r>
              <a:rPr lang="en-US" dirty="0">
                <a:solidFill>
                  <a:schemeClr val="tx1"/>
                </a:solidFill>
              </a:rPr>
              <a:t>CIFAR-10 data</a:t>
            </a:r>
          </a:p>
          <a:p>
            <a:pPr marL="726948" lvl="2" indent="-342900">
              <a:buFont typeface="+mj-lt"/>
              <a:buAutoNum type="arabicPeriod"/>
            </a:pPr>
            <a:r>
              <a:rPr lang="en-US" dirty="0">
                <a:solidFill>
                  <a:schemeClr val="tx1"/>
                </a:solidFill>
              </a:rPr>
              <a:t>Elasticsearch search engine</a:t>
            </a:r>
          </a:p>
          <a:p>
            <a:pPr marL="544068" lvl="1" indent="-342900">
              <a:buFont typeface="+mj-lt"/>
              <a:buAutoNum type="arabicPeriod"/>
            </a:pPr>
            <a:r>
              <a:rPr lang="en-US" sz="1600" b="1" dirty="0">
                <a:solidFill>
                  <a:schemeClr val="tx1"/>
                </a:solidFill>
              </a:rPr>
              <a:t>BAG OF VISUAL WORDS</a:t>
            </a:r>
          </a:p>
          <a:p>
            <a:pPr marL="726948" lvl="2" indent="-342900">
              <a:buFont typeface="+mj-lt"/>
              <a:buAutoNum type="arabicPeriod"/>
            </a:pPr>
            <a:r>
              <a:rPr lang="en-US" dirty="0">
                <a:solidFill>
                  <a:schemeClr val="tx1"/>
                </a:solidFill>
              </a:rPr>
              <a:t>Visual descriptors</a:t>
            </a:r>
          </a:p>
          <a:p>
            <a:pPr marL="726948" lvl="2" indent="-342900">
              <a:buFont typeface="+mj-lt"/>
              <a:buAutoNum type="arabicPeriod"/>
            </a:pPr>
            <a:r>
              <a:rPr lang="en-US" dirty="0">
                <a:solidFill>
                  <a:schemeClr val="tx1"/>
                </a:solidFill>
              </a:rPr>
              <a:t>BOVW model</a:t>
            </a:r>
          </a:p>
          <a:p>
            <a:pPr marL="726948" lvl="2" indent="-342900">
              <a:buFont typeface="+mj-lt"/>
              <a:buAutoNum type="arabicPeriod"/>
            </a:pPr>
            <a:r>
              <a:rPr lang="en-US" dirty="0"/>
              <a:t>Features</a:t>
            </a:r>
          </a:p>
          <a:p>
            <a:pPr marL="726948" lvl="2" indent="-342900">
              <a:buFont typeface="+mj-lt"/>
              <a:buAutoNum type="arabicPeriod"/>
            </a:pPr>
            <a:r>
              <a:rPr lang="en-US" dirty="0"/>
              <a:t>Machine Learning models</a:t>
            </a:r>
          </a:p>
        </p:txBody>
      </p:sp>
      <p:sp>
        <p:nvSpPr>
          <p:cNvPr id="9" name="Slide Number Placeholder 8">
            <a:extLst>
              <a:ext uri="{FF2B5EF4-FFF2-40B4-BE49-F238E27FC236}">
                <a16:creationId xmlns:a16="http://schemas.microsoft.com/office/drawing/2014/main" id="{19D2BFCB-23D0-42E2-A57E-F08002853E75}"/>
              </a:ext>
            </a:extLst>
          </p:cNvPr>
          <p:cNvSpPr>
            <a:spLocks noGrp="1"/>
          </p:cNvSpPr>
          <p:nvPr>
            <p:ph type="sldNum" sz="quarter" idx="12"/>
          </p:nvPr>
        </p:nvSpPr>
        <p:spPr/>
        <p:txBody>
          <a:bodyPr/>
          <a:lstStyle/>
          <a:p>
            <a:fld id="{3A98EE3D-8CD1-4C3F-BD1C-C98C9596463C}" type="slidenum">
              <a:rPr lang="en-US" smtClean="0"/>
              <a:t>2</a:t>
            </a:fld>
            <a:endParaRPr lang="en-US" dirty="0"/>
          </a:p>
        </p:txBody>
      </p:sp>
      <p:sp>
        <p:nvSpPr>
          <p:cNvPr id="3" name="Footer Placeholder 2">
            <a:extLst>
              <a:ext uri="{FF2B5EF4-FFF2-40B4-BE49-F238E27FC236}">
                <a16:creationId xmlns:a16="http://schemas.microsoft.com/office/drawing/2014/main" id="{D6E3AD3A-270B-4280-A54F-B2757E3B8AC8}"/>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696872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Machine Learning models</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Table 6">
            <a:extLst>
              <a:ext uri="{FF2B5EF4-FFF2-40B4-BE49-F238E27FC236}">
                <a16:creationId xmlns:a16="http://schemas.microsoft.com/office/drawing/2014/main" id="{9049F100-43D5-44A2-B9F8-C9DAFBB985F9}"/>
              </a:ext>
            </a:extLst>
          </p:cNvPr>
          <p:cNvGraphicFramePr>
            <a:graphicFrameLocks noGrp="1"/>
          </p:cNvGraphicFramePr>
          <p:nvPr>
            <p:ph idx="1"/>
            <p:extLst>
              <p:ext uri="{D42A27DB-BD31-4B8C-83A1-F6EECF244321}">
                <p14:modId xmlns:p14="http://schemas.microsoft.com/office/powerpoint/2010/main" val="4125021249"/>
              </p:ext>
            </p:extLst>
          </p:nvPr>
        </p:nvGraphicFramePr>
        <p:xfrm>
          <a:off x="1096963" y="2108199"/>
          <a:ext cx="10058400" cy="4146102"/>
        </p:xfrm>
        <a:graphic>
          <a:graphicData uri="http://schemas.openxmlformats.org/drawingml/2006/table">
            <a:tbl>
              <a:tblPr firstRow="1" bandRow="1">
                <a:tableStyleId>{5940675A-B579-460E-94D1-54222C63F5DA}</a:tableStyleId>
              </a:tblPr>
              <a:tblGrid>
                <a:gridCol w="1676400">
                  <a:extLst>
                    <a:ext uri="{9D8B030D-6E8A-4147-A177-3AD203B41FA5}">
                      <a16:colId xmlns:a16="http://schemas.microsoft.com/office/drawing/2014/main" val="2850099436"/>
                    </a:ext>
                  </a:extLst>
                </a:gridCol>
                <a:gridCol w="1402983">
                  <a:extLst>
                    <a:ext uri="{9D8B030D-6E8A-4147-A177-3AD203B41FA5}">
                      <a16:colId xmlns:a16="http://schemas.microsoft.com/office/drawing/2014/main" val="2335639406"/>
                    </a:ext>
                  </a:extLst>
                </a:gridCol>
                <a:gridCol w="1397977">
                  <a:extLst>
                    <a:ext uri="{9D8B030D-6E8A-4147-A177-3AD203B41FA5}">
                      <a16:colId xmlns:a16="http://schemas.microsoft.com/office/drawing/2014/main" val="4169965812"/>
                    </a:ext>
                  </a:extLst>
                </a:gridCol>
                <a:gridCol w="1380392">
                  <a:extLst>
                    <a:ext uri="{9D8B030D-6E8A-4147-A177-3AD203B41FA5}">
                      <a16:colId xmlns:a16="http://schemas.microsoft.com/office/drawing/2014/main" val="556915451"/>
                    </a:ext>
                  </a:extLst>
                </a:gridCol>
                <a:gridCol w="1459523">
                  <a:extLst>
                    <a:ext uri="{9D8B030D-6E8A-4147-A177-3AD203B41FA5}">
                      <a16:colId xmlns:a16="http://schemas.microsoft.com/office/drawing/2014/main" val="1703804736"/>
                    </a:ext>
                  </a:extLst>
                </a:gridCol>
                <a:gridCol w="1371600">
                  <a:extLst>
                    <a:ext uri="{9D8B030D-6E8A-4147-A177-3AD203B41FA5}">
                      <a16:colId xmlns:a16="http://schemas.microsoft.com/office/drawing/2014/main" val="4043069344"/>
                    </a:ext>
                  </a:extLst>
                </a:gridCol>
                <a:gridCol w="1369525">
                  <a:extLst>
                    <a:ext uri="{9D8B030D-6E8A-4147-A177-3AD203B41FA5}">
                      <a16:colId xmlns:a16="http://schemas.microsoft.com/office/drawing/2014/main" val="4027023944"/>
                    </a:ext>
                  </a:extLst>
                </a:gridCol>
              </a:tblGrid>
              <a:tr h="464876">
                <a:tc>
                  <a:txBody>
                    <a:bodyPr/>
                    <a:lstStyle/>
                    <a:p>
                      <a:pPr algn="ctr"/>
                      <a:endParaRPr lang="en-US" sz="1600" dirty="0"/>
                    </a:p>
                  </a:txBody>
                  <a:tcPr anchor="ctr">
                    <a:solidFill>
                      <a:schemeClr val="accent4">
                        <a:lumMod val="75000"/>
                      </a:schemeClr>
                    </a:solidFill>
                  </a:tcPr>
                </a:tc>
                <a:tc gridSpan="6">
                  <a:txBody>
                    <a:bodyPr/>
                    <a:lstStyle/>
                    <a:p>
                      <a:pPr algn="ctr"/>
                      <a:r>
                        <a:rPr lang="en-US" sz="1600" b="1" dirty="0">
                          <a:solidFill>
                            <a:schemeClr val="bg1"/>
                          </a:solidFill>
                        </a:rPr>
                        <a:t>Accuracy</a:t>
                      </a:r>
                    </a:p>
                  </a:txBody>
                  <a:tcPr anchor="ctr">
                    <a:solidFill>
                      <a:schemeClr val="accent4">
                        <a:lumMod val="75000"/>
                      </a:schemeClr>
                    </a:solidFill>
                  </a:tcPr>
                </a:tc>
                <a:tc hMerge="1">
                  <a:txBody>
                    <a:bodyPr/>
                    <a:lstStyle/>
                    <a:p>
                      <a:endParaRPr lang="en-US" dirty="0"/>
                    </a:p>
                  </a:txBody>
                  <a:tcPr/>
                </a:tc>
                <a:tc hMerge="1">
                  <a:txBody>
                    <a:bodyPr/>
                    <a:lstStyle/>
                    <a:p>
                      <a:pPr algn="ctr"/>
                      <a:r>
                        <a:rPr lang="en-US" sz="1600" b="1" dirty="0"/>
                        <a:t>HOG + SIFT</a:t>
                      </a:r>
                    </a:p>
                  </a:txBody>
                  <a:tcPr anchor="ctr"/>
                </a:tc>
                <a:tc hMerge="1">
                  <a:txBody>
                    <a:bodyPr/>
                    <a:lstStyle/>
                    <a:p>
                      <a:endParaRPr lang="en-US" dirty="0"/>
                    </a:p>
                  </a:txBody>
                  <a:tcPr/>
                </a:tc>
                <a:tc hMerge="1">
                  <a:txBody>
                    <a:bodyPr/>
                    <a:lstStyle/>
                    <a:p>
                      <a:pPr algn="ctr"/>
                      <a:r>
                        <a:rPr lang="en-US" sz="1600" b="1" dirty="0"/>
                        <a:t>HOG + GCH + SIFT</a:t>
                      </a:r>
                    </a:p>
                  </a:txBody>
                  <a:tcPr anchor="ctr"/>
                </a:tc>
                <a:tc hMerge="1">
                  <a:txBody>
                    <a:bodyPr/>
                    <a:lstStyle/>
                    <a:p>
                      <a:endParaRPr lang="en-US"/>
                    </a:p>
                  </a:txBody>
                  <a:tcPr/>
                </a:tc>
                <a:extLst>
                  <a:ext uri="{0D108BD9-81ED-4DB2-BD59-A6C34878D82A}">
                    <a16:rowId xmlns:a16="http://schemas.microsoft.com/office/drawing/2014/main" val="3558121936"/>
                  </a:ext>
                </a:extLst>
              </a:tr>
              <a:tr h="494530">
                <a:tc>
                  <a:txBody>
                    <a:bodyPr/>
                    <a:lstStyle/>
                    <a:p>
                      <a:pPr algn="ctr"/>
                      <a:endParaRPr lang="en-US" sz="1600" dirty="0"/>
                    </a:p>
                  </a:txBody>
                  <a:tcPr anchor="ctr"/>
                </a:tc>
                <a:tc gridSpan="2">
                  <a:txBody>
                    <a:bodyPr/>
                    <a:lstStyle/>
                    <a:p>
                      <a:pPr algn="ctr"/>
                      <a:r>
                        <a:rPr lang="en-US" sz="1600" b="1" dirty="0"/>
                        <a:t>HOG + GCH</a:t>
                      </a:r>
                    </a:p>
                  </a:txBody>
                  <a:tcPr anchor="ctr"/>
                </a:tc>
                <a:tc hMerge="1">
                  <a:txBody>
                    <a:bodyPr/>
                    <a:lstStyle/>
                    <a:p>
                      <a:endParaRPr lang="en-US" dirty="0"/>
                    </a:p>
                  </a:txBody>
                  <a:tcPr/>
                </a:tc>
                <a:tc gridSpan="2">
                  <a:txBody>
                    <a:bodyPr/>
                    <a:lstStyle/>
                    <a:p>
                      <a:pPr algn="ctr"/>
                      <a:r>
                        <a:rPr lang="en-US" sz="1600" b="1" dirty="0"/>
                        <a:t>HOG + SIFT</a:t>
                      </a:r>
                    </a:p>
                  </a:txBody>
                  <a:tcPr anchor="ctr"/>
                </a:tc>
                <a:tc hMerge="1">
                  <a:txBody>
                    <a:bodyPr/>
                    <a:lstStyle/>
                    <a:p>
                      <a:endParaRPr lang="en-US" dirty="0"/>
                    </a:p>
                  </a:txBody>
                  <a:tcPr/>
                </a:tc>
                <a:tc gridSpan="2">
                  <a:txBody>
                    <a:bodyPr/>
                    <a:lstStyle/>
                    <a:p>
                      <a:pPr algn="ctr"/>
                      <a:r>
                        <a:rPr lang="en-US" sz="1600" b="1" dirty="0"/>
                        <a:t>HOG + GCH + SIFT</a:t>
                      </a:r>
                    </a:p>
                  </a:txBody>
                  <a:tcPr anchor="ctr"/>
                </a:tc>
                <a:tc hMerge="1">
                  <a:txBody>
                    <a:bodyPr/>
                    <a:lstStyle/>
                    <a:p>
                      <a:endParaRPr lang="en-US"/>
                    </a:p>
                  </a:txBody>
                  <a:tcPr/>
                </a:tc>
                <a:extLst>
                  <a:ext uri="{0D108BD9-81ED-4DB2-BD59-A6C34878D82A}">
                    <a16:rowId xmlns:a16="http://schemas.microsoft.com/office/drawing/2014/main" val="3560635304"/>
                  </a:ext>
                </a:extLst>
              </a:tr>
              <a:tr h="507114">
                <a:tc>
                  <a:txBody>
                    <a:bodyPr/>
                    <a:lstStyle/>
                    <a:p>
                      <a:pPr algn="ctr"/>
                      <a:endParaRPr lang="en-US" sz="1600" dirty="0"/>
                    </a:p>
                  </a:txBody>
                  <a:tcPr anchor="ctr"/>
                </a:tc>
                <a:tc>
                  <a:txBody>
                    <a:bodyPr/>
                    <a:lstStyle/>
                    <a:p>
                      <a:pPr algn="ctr"/>
                      <a:r>
                        <a:rPr lang="en-US" sz="1600" b="1" dirty="0"/>
                        <a:t>Train</a:t>
                      </a:r>
                    </a:p>
                  </a:txBody>
                  <a:tcPr anchor="ctr"/>
                </a:tc>
                <a:tc>
                  <a:txBody>
                    <a:bodyPr/>
                    <a:lstStyle/>
                    <a:p>
                      <a:pPr algn="ctr"/>
                      <a:r>
                        <a:rPr lang="en-US" sz="1600" b="1" dirty="0"/>
                        <a:t>Test</a:t>
                      </a:r>
                    </a:p>
                  </a:txBody>
                  <a:tcPr anchor="ctr"/>
                </a:tc>
                <a:tc>
                  <a:txBody>
                    <a:bodyPr/>
                    <a:lstStyle/>
                    <a:p>
                      <a:pPr algn="ctr"/>
                      <a:r>
                        <a:rPr lang="en-US" sz="1600" b="1" dirty="0"/>
                        <a:t>Train</a:t>
                      </a:r>
                    </a:p>
                  </a:txBody>
                  <a:tcPr anchor="ctr"/>
                </a:tc>
                <a:tc>
                  <a:txBody>
                    <a:bodyPr/>
                    <a:lstStyle/>
                    <a:p>
                      <a:pPr algn="ctr"/>
                      <a:r>
                        <a:rPr lang="en-US" sz="1600" b="1" dirty="0"/>
                        <a:t>Test</a:t>
                      </a:r>
                    </a:p>
                  </a:txBody>
                  <a:tcPr anchor="ctr"/>
                </a:tc>
                <a:tc>
                  <a:txBody>
                    <a:bodyPr/>
                    <a:lstStyle/>
                    <a:p>
                      <a:pPr algn="ctr"/>
                      <a:r>
                        <a:rPr lang="en-US" sz="1600" b="1" dirty="0"/>
                        <a:t>Train</a:t>
                      </a:r>
                    </a:p>
                  </a:txBody>
                  <a:tcPr anchor="ctr"/>
                </a:tc>
                <a:tc>
                  <a:txBody>
                    <a:bodyPr/>
                    <a:lstStyle/>
                    <a:p>
                      <a:pPr algn="ctr"/>
                      <a:r>
                        <a:rPr lang="en-US" sz="1600" b="1" dirty="0"/>
                        <a:t>Test</a:t>
                      </a:r>
                    </a:p>
                  </a:txBody>
                  <a:tcPr anchor="ctr"/>
                </a:tc>
                <a:extLst>
                  <a:ext uri="{0D108BD9-81ED-4DB2-BD59-A6C34878D82A}">
                    <a16:rowId xmlns:a16="http://schemas.microsoft.com/office/drawing/2014/main" val="1797386385"/>
                  </a:ext>
                </a:extLst>
              </a:tr>
              <a:tr h="573125">
                <a:tc>
                  <a:txBody>
                    <a:bodyPr/>
                    <a:lstStyle/>
                    <a:p>
                      <a:pPr algn="ctr"/>
                      <a:r>
                        <a:rPr lang="en-US" sz="1600" b="1" dirty="0"/>
                        <a:t>Gaussian </a:t>
                      </a:r>
                    </a:p>
                    <a:p>
                      <a:pPr algn="ctr"/>
                      <a:r>
                        <a:rPr lang="en-US" sz="1600" b="1" dirty="0"/>
                        <a:t>Naïve Bayes</a:t>
                      </a:r>
                    </a:p>
                  </a:txBody>
                  <a:tcPr anchor="ctr"/>
                </a:tc>
                <a:tc>
                  <a:txBody>
                    <a:bodyPr/>
                    <a:lstStyle/>
                    <a:p>
                      <a:pPr algn="ctr"/>
                      <a:r>
                        <a:rPr lang="en-US" sz="1600" dirty="0"/>
                        <a:t>37%</a:t>
                      </a:r>
                    </a:p>
                  </a:txBody>
                  <a:tcPr anchor="ctr"/>
                </a:tc>
                <a:tc>
                  <a:txBody>
                    <a:bodyPr/>
                    <a:lstStyle/>
                    <a:p>
                      <a:pPr algn="ctr"/>
                      <a:r>
                        <a:rPr lang="en-US" sz="1600" dirty="0"/>
                        <a:t>37%</a:t>
                      </a:r>
                    </a:p>
                  </a:txBody>
                  <a:tcPr anchor="ctr"/>
                </a:tc>
                <a:tc>
                  <a:txBody>
                    <a:bodyPr/>
                    <a:lstStyle/>
                    <a:p>
                      <a:pPr algn="ctr"/>
                      <a:r>
                        <a:rPr lang="en-US" sz="1600" dirty="0"/>
                        <a:t>39%</a:t>
                      </a:r>
                    </a:p>
                  </a:txBody>
                  <a:tcPr anchor="ctr"/>
                </a:tc>
                <a:tc>
                  <a:txBody>
                    <a:bodyPr/>
                    <a:lstStyle/>
                    <a:p>
                      <a:pPr algn="ctr"/>
                      <a:r>
                        <a:rPr lang="en-US" sz="1600" dirty="0"/>
                        <a:t>37%</a:t>
                      </a:r>
                    </a:p>
                  </a:txBody>
                  <a:tcPr anchor="ctr"/>
                </a:tc>
                <a:tc>
                  <a:txBody>
                    <a:bodyPr/>
                    <a:lstStyle/>
                    <a:p>
                      <a:pPr algn="ctr"/>
                      <a:r>
                        <a:rPr lang="en-US" sz="1600" dirty="0"/>
                        <a:t>40%</a:t>
                      </a:r>
                    </a:p>
                  </a:txBody>
                  <a:tcPr anchor="ctr"/>
                </a:tc>
                <a:tc>
                  <a:txBody>
                    <a:bodyPr/>
                    <a:lstStyle/>
                    <a:p>
                      <a:pPr algn="ctr"/>
                      <a:r>
                        <a:rPr lang="en-US" sz="1600" dirty="0"/>
                        <a:t>37%</a:t>
                      </a:r>
                    </a:p>
                  </a:txBody>
                  <a:tcPr anchor="ctr"/>
                </a:tc>
                <a:extLst>
                  <a:ext uri="{0D108BD9-81ED-4DB2-BD59-A6C34878D82A}">
                    <a16:rowId xmlns:a16="http://schemas.microsoft.com/office/drawing/2014/main" val="1866706773"/>
                  </a:ext>
                </a:extLst>
              </a:tr>
              <a:tr h="5731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t>Logistic Regression</a:t>
                      </a:r>
                    </a:p>
                  </a:txBody>
                  <a:tcPr anchor="ctr">
                    <a:solidFill>
                      <a:schemeClr val="accent4">
                        <a:lumMod val="40000"/>
                        <a:lumOff val="60000"/>
                      </a:schemeClr>
                    </a:solidFill>
                  </a:tcPr>
                </a:tc>
                <a:tc>
                  <a:txBody>
                    <a:bodyPr/>
                    <a:lstStyle/>
                    <a:p>
                      <a:pPr algn="ctr"/>
                      <a:r>
                        <a:rPr lang="en-US" sz="1600" dirty="0"/>
                        <a:t>56%</a:t>
                      </a:r>
                    </a:p>
                  </a:txBody>
                  <a:tcPr anchor="ctr"/>
                </a:tc>
                <a:tc>
                  <a:txBody>
                    <a:bodyPr/>
                    <a:lstStyle/>
                    <a:p>
                      <a:pPr algn="ctr"/>
                      <a:r>
                        <a:rPr lang="en-US" sz="1600" dirty="0"/>
                        <a:t>52%</a:t>
                      </a:r>
                    </a:p>
                  </a:txBody>
                  <a:tcPr anchor="ctr"/>
                </a:tc>
                <a:tc>
                  <a:txBody>
                    <a:bodyPr/>
                    <a:lstStyle/>
                    <a:p>
                      <a:pPr algn="ctr"/>
                      <a:r>
                        <a:rPr lang="en-US" sz="1600" dirty="0"/>
                        <a:t>60%</a:t>
                      </a:r>
                    </a:p>
                  </a:txBody>
                  <a:tcPr anchor="ctr">
                    <a:solidFill>
                      <a:schemeClr val="accent4">
                        <a:lumMod val="40000"/>
                        <a:lumOff val="60000"/>
                      </a:schemeClr>
                    </a:solidFill>
                  </a:tcPr>
                </a:tc>
                <a:tc>
                  <a:txBody>
                    <a:bodyPr/>
                    <a:lstStyle/>
                    <a:p>
                      <a:pPr algn="ctr"/>
                      <a:r>
                        <a:rPr lang="en-US" sz="1600" dirty="0"/>
                        <a:t>56%</a:t>
                      </a:r>
                    </a:p>
                  </a:txBody>
                  <a:tcPr anchor="ctr">
                    <a:solidFill>
                      <a:schemeClr val="accent4">
                        <a:lumMod val="40000"/>
                        <a:lumOff val="60000"/>
                      </a:schemeClr>
                    </a:solidFill>
                  </a:tcPr>
                </a:tc>
                <a:tc>
                  <a:txBody>
                    <a:bodyPr/>
                    <a:lstStyle/>
                    <a:p>
                      <a:pPr algn="ctr"/>
                      <a:r>
                        <a:rPr lang="en-US" sz="1600" dirty="0"/>
                        <a:t>61%</a:t>
                      </a:r>
                    </a:p>
                  </a:txBody>
                  <a:tcPr anchor="ctr"/>
                </a:tc>
                <a:tc>
                  <a:txBody>
                    <a:bodyPr/>
                    <a:lstStyle/>
                    <a:p>
                      <a:pPr algn="ctr"/>
                      <a:r>
                        <a:rPr lang="en-US" sz="1600" dirty="0"/>
                        <a:t>56%</a:t>
                      </a:r>
                    </a:p>
                  </a:txBody>
                  <a:tcPr anchor="ctr"/>
                </a:tc>
                <a:extLst>
                  <a:ext uri="{0D108BD9-81ED-4DB2-BD59-A6C34878D82A}">
                    <a16:rowId xmlns:a16="http://schemas.microsoft.com/office/drawing/2014/main" val="806043475"/>
                  </a:ext>
                </a:extLst>
              </a:tr>
              <a:tr h="507114">
                <a:tc>
                  <a:txBody>
                    <a:bodyPr/>
                    <a:lstStyle/>
                    <a:p>
                      <a:pPr algn="ctr"/>
                      <a:r>
                        <a:rPr lang="en-US" sz="1600" b="1" dirty="0" err="1"/>
                        <a:t>kNN</a:t>
                      </a:r>
                      <a:endParaRPr lang="en-US" sz="1600" b="1" dirty="0"/>
                    </a:p>
                  </a:txBody>
                  <a:tcPr anchor="ctr"/>
                </a:tc>
                <a:tc>
                  <a:txBody>
                    <a:bodyPr/>
                    <a:lstStyle/>
                    <a:p>
                      <a:pPr algn="ctr"/>
                      <a:r>
                        <a:rPr lang="en-US" sz="1600" dirty="0"/>
                        <a:t>100%</a:t>
                      </a:r>
                    </a:p>
                  </a:txBody>
                  <a:tcPr anchor="ctr"/>
                </a:tc>
                <a:tc>
                  <a:txBody>
                    <a:bodyPr/>
                    <a:lstStyle/>
                    <a:p>
                      <a:pPr algn="ctr"/>
                      <a:r>
                        <a:rPr lang="en-US" sz="1600" dirty="0"/>
                        <a:t>23%</a:t>
                      </a:r>
                    </a:p>
                  </a:txBody>
                  <a:tcPr anchor="ctr"/>
                </a:tc>
                <a:tc>
                  <a:txBody>
                    <a:bodyPr/>
                    <a:lstStyle/>
                    <a:p>
                      <a:pPr algn="ctr"/>
                      <a:r>
                        <a:rPr lang="en-US" sz="1600" dirty="0"/>
                        <a:t>100%</a:t>
                      </a:r>
                    </a:p>
                  </a:txBody>
                  <a:tcPr anchor="ctr"/>
                </a:tc>
                <a:tc>
                  <a:txBody>
                    <a:bodyPr/>
                    <a:lstStyle/>
                    <a:p>
                      <a:pPr algn="ctr"/>
                      <a:r>
                        <a:rPr lang="en-US" sz="1600" dirty="0"/>
                        <a:t>19%</a:t>
                      </a:r>
                    </a:p>
                  </a:txBody>
                  <a:tcPr anchor="ctr"/>
                </a:tc>
                <a:tc>
                  <a:txBody>
                    <a:bodyPr/>
                    <a:lstStyle/>
                    <a:p>
                      <a:pPr algn="ctr"/>
                      <a:r>
                        <a:rPr lang="en-US" sz="1600" dirty="0"/>
                        <a:t>100%</a:t>
                      </a:r>
                    </a:p>
                  </a:txBody>
                  <a:tcPr anchor="ctr"/>
                </a:tc>
                <a:tc>
                  <a:txBody>
                    <a:bodyPr/>
                    <a:lstStyle/>
                    <a:p>
                      <a:pPr algn="ctr"/>
                      <a:r>
                        <a:rPr lang="en-US" sz="1600" dirty="0"/>
                        <a:t>23%</a:t>
                      </a:r>
                    </a:p>
                  </a:txBody>
                  <a:tcPr anchor="ctr"/>
                </a:tc>
                <a:extLst>
                  <a:ext uri="{0D108BD9-81ED-4DB2-BD59-A6C34878D82A}">
                    <a16:rowId xmlns:a16="http://schemas.microsoft.com/office/drawing/2014/main" val="4047880770"/>
                  </a:ext>
                </a:extLst>
              </a:tr>
              <a:tr h="507114">
                <a:tc>
                  <a:txBody>
                    <a:bodyPr/>
                    <a:lstStyle/>
                    <a:p>
                      <a:pPr algn="ctr"/>
                      <a:r>
                        <a:rPr lang="en-US" sz="1600" b="1" dirty="0"/>
                        <a:t>Linear SVM</a:t>
                      </a:r>
                    </a:p>
                  </a:txBody>
                  <a:tcPr anchor="ctr"/>
                </a:tc>
                <a:tc>
                  <a:txBody>
                    <a:bodyPr/>
                    <a:lstStyle/>
                    <a:p>
                      <a:pPr algn="ctr"/>
                      <a:r>
                        <a:rPr lang="en-US" sz="1600" dirty="0"/>
                        <a:t>54%</a:t>
                      </a:r>
                    </a:p>
                  </a:txBody>
                  <a:tcPr anchor="ctr"/>
                </a:tc>
                <a:tc>
                  <a:txBody>
                    <a:bodyPr/>
                    <a:lstStyle/>
                    <a:p>
                      <a:pPr algn="ctr"/>
                      <a:r>
                        <a:rPr lang="en-US" sz="1600" dirty="0"/>
                        <a:t>51%</a:t>
                      </a:r>
                    </a:p>
                  </a:txBody>
                  <a:tcPr anchor="ctr"/>
                </a:tc>
                <a:tc>
                  <a:txBody>
                    <a:bodyPr/>
                    <a:lstStyle/>
                    <a:p>
                      <a:pPr algn="ctr"/>
                      <a:r>
                        <a:rPr lang="en-US" sz="1600" dirty="0"/>
                        <a:t>58%</a:t>
                      </a:r>
                    </a:p>
                  </a:txBody>
                  <a:tcPr anchor="ctr"/>
                </a:tc>
                <a:tc>
                  <a:txBody>
                    <a:bodyPr/>
                    <a:lstStyle/>
                    <a:p>
                      <a:pPr algn="ctr"/>
                      <a:r>
                        <a:rPr lang="en-US" sz="1600" dirty="0"/>
                        <a:t>56%</a:t>
                      </a:r>
                    </a:p>
                  </a:txBody>
                  <a:tcPr anchor="ctr"/>
                </a:tc>
                <a:tc>
                  <a:txBody>
                    <a:bodyPr/>
                    <a:lstStyle/>
                    <a:p>
                      <a:pPr algn="ctr"/>
                      <a:r>
                        <a:rPr lang="en-US" sz="1600" dirty="0"/>
                        <a:t>58%</a:t>
                      </a:r>
                    </a:p>
                  </a:txBody>
                  <a:tcPr anchor="ctr"/>
                </a:tc>
                <a:tc>
                  <a:txBody>
                    <a:bodyPr/>
                    <a:lstStyle/>
                    <a:p>
                      <a:pPr algn="ctr"/>
                      <a:r>
                        <a:rPr lang="en-US" sz="1600" dirty="0"/>
                        <a:t>55%</a:t>
                      </a:r>
                    </a:p>
                  </a:txBody>
                  <a:tcPr anchor="ctr"/>
                </a:tc>
                <a:extLst>
                  <a:ext uri="{0D108BD9-81ED-4DB2-BD59-A6C34878D82A}">
                    <a16:rowId xmlns:a16="http://schemas.microsoft.com/office/drawing/2014/main" val="2188792740"/>
                  </a:ext>
                </a:extLst>
              </a:tr>
              <a:tr h="507114">
                <a:tc>
                  <a:txBody>
                    <a:bodyPr/>
                    <a:lstStyle/>
                    <a:p>
                      <a:pPr algn="ctr"/>
                      <a:r>
                        <a:rPr lang="en-US" sz="1600" b="1" dirty="0"/>
                        <a:t>Random Forest</a:t>
                      </a:r>
                    </a:p>
                  </a:txBody>
                  <a:tcPr anchor="ctr"/>
                </a:tc>
                <a:tc>
                  <a:txBody>
                    <a:bodyPr/>
                    <a:lstStyle/>
                    <a:p>
                      <a:pPr algn="ctr"/>
                      <a:r>
                        <a:rPr lang="en-US" sz="1600" dirty="0"/>
                        <a:t>100%</a:t>
                      </a:r>
                    </a:p>
                  </a:txBody>
                  <a:tcPr anchor="ctr"/>
                </a:tc>
                <a:tc>
                  <a:txBody>
                    <a:bodyPr/>
                    <a:lstStyle/>
                    <a:p>
                      <a:pPr algn="ctr"/>
                      <a:r>
                        <a:rPr lang="en-US" sz="1600" dirty="0"/>
                        <a:t>54%</a:t>
                      </a:r>
                    </a:p>
                  </a:txBody>
                  <a:tcPr anchor="ctr"/>
                </a:tc>
                <a:tc>
                  <a:txBody>
                    <a:bodyPr/>
                    <a:lstStyle/>
                    <a:p>
                      <a:pPr algn="ctr"/>
                      <a:r>
                        <a:rPr lang="en-US" sz="1600" dirty="0"/>
                        <a:t>100%</a:t>
                      </a:r>
                    </a:p>
                  </a:txBody>
                  <a:tcPr anchor="ctr"/>
                </a:tc>
                <a:tc>
                  <a:txBody>
                    <a:bodyPr/>
                    <a:lstStyle/>
                    <a:p>
                      <a:pPr algn="ctr"/>
                      <a:r>
                        <a:rPr lang="en-US" sz="1600" dirty="0"/>
                        <a:t>54%</a:t>
                      </a:r>
                    </a:p>
                  </a:txBody>
                  <a:tcPr anchor="ctr"/>
                </a:tc>
                <a:tc>
                  <a:txBody>
                    <a:bodyPr/>
                    <a:lstStyle/>
                    <a:p>
                      <a:pPr algn="ctr"/>
                      <a:r>
                        <a:rPr lang="en-US" sz="1600" dirty="0"/>
                        <a:t>100%</a:t>
                      </a:r>
                    </a:p>
                  </a:txBody>
                  <a:tcPr anchor="ctr"/>
                </a:tc>
                <a:tc>
                  <a:txBody>
                    <a:bodyPr/>
                    <a:lstStyle/>
                    <a:p>
                      <a:pPr algn="ctr"/>
                      <a:r>
                        <a:rPr lang="en-US" sz="1600" dirty="0"/>
                        <a:t>54%</a:t>
                      </a:r>
                    </a:p>
                  </a:txBody>
                  <a:tcPr anchor="ctr"/>
                </a:tc>
                <a:extLst>
                  <a:ext uri="{0D108BD9-81ED-4DB2-BD59-A6C34878D82A}">
                    <a16:rowId xmlns:a16="http://schemas.microsoft.com/office/drawing/2014/main" val="3287998982"/>
                  </a:ext>
                </a:extLst>
              </a:tr>
            </a:tbl>
          </a:graphicData>
        </a:graphic>
      </p:graphicFrame>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1CA2F287-50CE-458A-9441-96E48DE47F01}"/>
              </a:ext>
            </a:extLst>
          </p:cNvPr>
          <p:cNvSpPr>
            <a:spLocks noGrp="1"/>
          </p:cNvSpPr>
          <p:nvPr>
            <p:ph type="sldNum" sz="quarter" idx="12"/>
          </p:nvPr>
        </p:nvSpPr>
        <p:spPr/>
        <p:txBody>
          <a:bodyPr/>
          <a:lstStyle/>
          <a:p>
            <a:fld id="{3A98EE3D-8CD1-4C3F-BD1C-C98C9596463C}" type="slidenum">
              <a:rPr lang="en-US" smtClean="0"/>
              <a:t>20</a:t>
            </a:fld>
            <a:endParaRPr lang="en-US" dirty="0"/>
          </a:p>
        </p:txBody>
      </p:sp>
      <p:sp>
        <p:nvSpPr>
          <p:cNvPr id="5" name="Footer Placeholder 4">
            <a:extLst>
              <a:ext uri="{FF2B5EF4-FFF2-40B4-BE49-F238E27FC236}">
                <a16:creationId xmlns:a16="http://schemas.microsoft.com/office/drawing/2014/main" id="{1439A401-9E11-45E1-9C6E-464865B40886}"/>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855157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Machine Learning models</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Table 6">
            <a:extLst>
              <a:ext uri="{FF2B5EF4-FFF2-40B4-BE49-F238E27FC236}">
                <a16:creationId xmlns:a16="http://schemas.microsoft.com/office/drawing/2014/main" id="{9049F100-43D5-44A2-B9F8-C9DAFBB985F9}"/>
              </a:ext>
            </a:extLst>
          </p:cNvPr>
          <p:cNvGraphicFramePr>
            <a:graphicFrameLocks noGrp="1"/>
          </p:cNvGraphicFramePr>
          <p:nvPr>
            <p:ph idx="1"/>
            <p:extLst>
              <p:ext uri="{D42A27DB-BD31-4B8C-83A1-F6EECF244321}">
                <p14:modId xmlns:p14="http://schemas.microsoft.com/office/powerpoint/2010/main" val="1991644734"/>
              </p:ext>
            </p:extLst>
          </p:nvPr>
        </p:nvGraphicFramePr>
        <p:xfrm>
          <a:off x="1096963" y="2108199"/>
          <a:ext cx="10058400" cy="4146102"/>
        </p:xfrm>
        <a:graphic>
          <a:graphicData uri="http://schemas.openxmlformats.org/drawingml/2006/table">
            <a:tbl>
              <a:tblPr firstRow="1" bandRow="1">
                <a:tableStyleId>{5940675A-B579-460E-94D1-54222C63F5DA}</a:tableStyleId>
              </a:tblPr>
              <a:tblGrid>
                <a:gridCol w="1676400">
                  <a:extLst>
                    <a:ext uri="{9D8B030D-6E8A-4147-A177-3AD203B41FA5}">
                      <a16:colId xmlns:a16="http://schemas.microsoft.com/office/drawing/2014/main" val="2850099436"/>
                    </a:ext>
                  </a:extLst>
                </a:gridCol>
                <a:gridCol w="1402983">
                  <a:extLst>
                    <a:ext uri="{9D8B030D-6E8A-4147-A177-3AD203B41FA5}">
                      <a16:colId xmlns:a16="http://schemas.microsoft.com/office/drawing/2014/main" val="2335639406"/>
                    </a:ext>
                  </a:extLst>
                </a:gridCol>
                <a:gridCol w="1397977">
                  <a:extLst>
                    <a:ext uri="{9D8B030D-6E8A-4147-A177-3AD203B41FA5}">
                      <a16:colId xmlns:a16="http://schemas.microsoft.com/office/drawing/2014/main" val="4169965812"/>
                    </a:ext>
                  </a:extLst>
                </a:gridCol>
                <a:gridCol w="1380392">
                  <a:extLst>
                    <a:ext uri="{9D8B030D-6E8A-4147-A177-3AD203B41FA5}">
                      <a16:colId xmlns:a16="http://schemas.microsoft.com/office/drawing/2014/main" val="556915451"/>
                    </a:ext>
                  </a:extLst>
                </a:gridCol>
                <a:gridCol w="1459523">
                  <a:extLst>
                    <a:ext uri="{9D8B030D-6E8A-4147-A177-3AD203B41FA5}">
                      <a16:colId xmlns:a16="http://schemas.microsoft.com/office/drawing/2014/main" val="1703804736"/>
                    </a:ext>
                  </a:extLst>
                </a:gridCol>
                <a:gridCol w="1371600">
                  <a:extLst>
                    <a:ext uri="{9D8B030D-6E8A-4147-A177-3AD203B41FA5}">
                      <a16:colId xmlns:a16="http://schemas.microsoft.com/office/drawing/2014/main" val="4043069344"/>
                    </a:ext>
                  </a:extLst>
                </a:gridCol>
                <a:gridCol w="1369525">
                  <a:extLst>
                    <a:ext uri="{9D8B030D-6E8A-4147-A177-3AD203B41FA5}">
                      <a16:colId xmlns:a16="http://schemas.microsoft.com/office/drawing/2014/main" val="4027023944"/>
                    </a:ext>
                  </a:extLst>
                </a:gridCol>
              </a:tblGrid>
              <a:tr h="464876">
                <a:tc>
                  <a:txBody>
                    <a:bodyPr/>
                    <a:lstStyle/>
                    <a:p>
                      <a:pPr algn="ctr"/>
                      <a:endParaRPr lang="en-US" sz="1600" dirty="0"/>
                    </a:p>
                  </a:txBody>
                  <a:tcPr anchor="ctr">
                    <a:solidFill>
                      <a:schemeClr val="accent4">
                        <a:lumMod val="75000"/>
                      </a:schemeClr>
                    </a:solidFill>
                  </a:tcPr>
                </a:tc>
                <a:tc gridSpan="6">
                  <a:txBody>
                    <a:bodyPr/>
                    <a:lstStyle/>
                    <a:p>
                      <a:pPr algn="ctr"/>
                      <a:r>
                        <a:rPr lang="en-US" sz="1600" b="1" dirty="0">
                          <a:solidFill>
                            <a:schemeClr val="bg1"/>
                          </a:solidFill>
                        </a:rPr>
                        <a:t>Precision</a:t>
                      </a:r>
                    </a:p>
                  </a:txBody>
                  <a:tcPr anchor="ctr">
                    <a:solidFill>
                      <a:schemeClr val="accent4">
                        <a:lumMod val="75000"/>
                      </a:schemeClr>
                    </a:solidFill>
                  </a:tcPr>
                </a:tc>
                <a:tc hMerge="1">
                  <a:txBody>
                    <a:bodyPr/>
                    <a:lstStyle/>
                    <a:p>
                      <a:endParaRPr lang="en-US" dirty="0"/>
                    </a:p>
                  </a:txBody>
                  <a:tcPr/>
                </a:tc>
                <a:tc hMerge="1">
                  <a:txBody>
                    <a:bodyPr/>
                    <a:lstStyle/>
                    <a:p>
                      <a:pPr algn="ctr"/>
                      <a:r>
                        <a:rPr lang="en-US" sz="1600" b="1" dirty="0"/>
                        <a:t>HOG + SIFT</a:t>
                      </a:r>
                    </a:p>
                  </a:txBody>
                  <a:tcPr anchor="ctr"/>
                </a:tc>
                <a:tc hMerge="1">
                  <a:txBody>
                    <a:bodyPr/>
                    <a:lstStyle/>
                    <a:p>
                      <a:endParaRPr lang="en-US" dirty="0"/>
                    </a:p>
                  </a:txBody>
                  <a:tcPr/>
                </a:tc>
                <a:tc hMerge="1">
                  <a:txBody>
                    <a:bodyPr/>
                    <a:lstStyle/>
                    <a:p>
                      <a:pPr algn="ctr"/>
                      <a:r>
                        <a:rPr lang="en-US" sz="1600" b="1" dirty="0"/>
                        <a:t>HOG + GCH + SIFT</a:t>
                      </a:r>
                    </a:p>
                  </a:txBody>
                  <a:tcPr anchor="ctr"/>
                </a:tc>
                <a:tc hMerge="1">
                  <a:txBody>
                    <a:bodyPr/>
                    <a:lstStyle/>
                    <a:p>
                      <a:endParaRPr lang="en-US"/>
                    </a:p>
                  </a:txBody>
                  <a:tcPr/>
                </a:tc>
                <a:extLst>
                  <a:ext uri="{0D108BD9-81ED-4DB2-BD59-A6C34878D82A}">
                    <a16:rowId xmlns:a16="http://schemas.microsoft.com/office/drawing/2014/main" val="3558121936"/>
                  </a:ext>
                </a:extLst>
              </a:tr>
              <a:tr h="494530">
                <a:tc>
                  <a:txBody>
                    <a:bodyPr/>
                    <a:lstStyle/>
                    <a:p>
                      <a:pPr algn="ctr"/>
                      <a:endParaRPr lang="en-US" sz="1600" dirty="0"/>
                    </a:p>
                  </a:txBody>
                  <a:tcPr anchor="ctr"/>
                </a:tc>
                <a:tc gridSpan="2">
                  <a:txBody>
                    <a:bodyPr/>
                    <a:lstStyle/>
                    <a:p>
                      <a:pPr algn="ctr"/>
                      <a:r>
                        <a:rPr lang="en-US" sz="1600" b="1" dirty="0"/>
                        <a:t>HOG + GCH</a:t>
                      </a:r>
                    </a:p>
                  </a:txBody>
                  <a:tcPr anchor="ctr"/>
                </a:tc>
                <a:tc hMerge="1">
                  <a:txBody>
                    <a:bodyPr/>
                    <a:lstStyle/>
                    <a:p>
                      <a:endParaRPr lang="en-US" dirty="0"/>
                    </a:p>
                  </a:txBody>
                  <a:tcPr/>
                </a:tc>
                <a:tc gridSpan="2">
                  <a:txBody>
                    <a:bodyPr/>
                    <a:lstStyle/>
                    <a:p>
                      <a:pPr algn="ctr"/>
                      <a:r>
                        <a:rPr lang="en-US" sz="1600" b="1" dirty="0"/>
                        <a:t>HOG + SIFT</a:t>
                      </a:r>
                    </a:p>
                  </a:txBody>
                  <a:tcPr anchor="ctr"/>
                </a:tc>
                <a:tc hMerge="1">
                  <a:txBody>
                    <a:bodyPr/>
                    <a:lstStyle/>
                    <a:p>
                      <a:endParaRPr lang="en-US" dirty="0"/>
                    </a:p>
                  </a:txBody>
                  <a:tcPr/>
                </a:tc>
                <a:tc gridSpan="2">
                  <a:txBody>
                    <a:bodyPr/>
                    <a:lstStyle/>
                    <a:p>
                      <a:pPr algn="ctr"/>
                      <a:r>
                        <a:rPr lang="en-US" sz="1600" b="1" dirty="0"/>
                        <a:t>HOG + GCH + SIFT</a:t>
                      </a:r>
                    </a:p>
                  </a:txBody>
                  <a:tcPr anchor="ctr"/>
                </a:tc>
                <a:tc hMerge="1">
                  <a:txBody>
                    <a:bodyPr/>
                    <a:lstStyle/>
                    <a:p>
                      <a:endParaRPr lang="en-US"/>
                    </a:p>
                  </a:txBody>
                  <a:tcPr/>
                </a:tc>
                <a:extLst>
                  <a:ext uri="{0D108BD9-81ED-4DB2-BD59-A6C34878D82A}">
                    <a16:rowId xmlns:a16="http://schemas.microsoft.com/office/drawing/2014/main" val="3560635304"/>
                  </a:ext>
                </a:extLst>
              </a:tr>
              <a:tr h="507114">
                <a:tc>
                  <a:txBody>
                    <a:bodyPr/>
                    <a:lstStyle/>
                    <a:p>
                      <a:pPr algn="ctr"/>
                      <a:endParaRPr lang="en-US" sz="1600" dirty="0"/>
                    </a:p>
                  </a:txBody>
                  <a:tcPr anchor="ctr"/>
                </a:tc>
                <a:tc>
                  <a:txBody>
                    <a:bodyPr/>
                    <a:lstStyle/>
                    <a:p>
                      <a:pPr algn="ctr"/>
                      <a:r>
                        <a:rPr lang="en-US" sz="1600" b="1" dirty="0"/>
                        <a:t>Train</a:t>
                      </a:r>
                    </a:p>
                  </a:txBody>
                  <a:tcPr anchor="ctr"/>
                </a:tc>
                <a:tc>
                  <a:txBody>
                    <a:bodyPr/>
                    <a:lstStyle/>
                    <a:p>
                      <a:pPr algn="ctr"/>
                      <a:r>
                        <a:rPr lang="en-US" sz="1600" b="1" dirty="0"/>
                        <a:t>Test</a:t>
                      </a:r>
                    </a:p>
                  </a:txBody>
                  <a:tcPr anchor="ctr"/>
                </a:tc>
                <a:tc>
                  <a:txBody>
                    <a:bodyPr/>
                    <a:lstStyle/>
                    <a:p>
                      <a:pPr algn="ctr"/>
                      <a:r>
                        <a:rPr lang="en-US" sz="1600" b="1" dirty="0"/>
                        <a:t>Train</a:t>
                      </a:r>
                    </a:p>
                  </a:txBody>
                  <a:tcPr anchor="ctr"/>
                </a:tc>
                <a:tc>
                  <a:txBody>
                    <a:bodyPr/>
                    <a:lstStyle/>
                    <a:p>
                      <a:pPr algn="ctr"/>
                      <a:r>
                        <a:rPr lang="en-US" sz="1600" b="1" dirty="0"/>
                        <a:t>Test</a:t>
                      </a:r>
                    </a:p>
                  </a:txBody>
                  <a:tcPr anchor="ctr"/>
                </a:tc>
                <a:tc>
                  <a:txBody>
                    <a:bodyPr/>
                    <a:lstStyle/>
                    <a:p>
                      <a:pPr algn="ctr"/>
                      <a:r>
                        <a:rPr lang="en-US" sz="1600" b="1" dirty="0"/>
                        <a:t>Train</a:t>
                      </a:r>
                    </a:p>
                  </a:txBody>
                  <a:tcPr anchor="ctr"/>
                </a:tc>
                <a:tc>
                  <a:txBody>
                    <a:bodyPr/>
                    <a:lstStyle/>
                    <a:p>
                      <a:pPr algn="ctr"/>
                      <a:r>
                        <a:rPr lang="en-US" sz="1600" b="1" dirty="0"/>
                        <a:t>Test</a:t>
                      </a:r>
                    </a:p>
                  </a:txBody>
                  <a:tcPr anchor="ctr"/>
                </a:tc>
                <a:extLst>
                  <a:ext uri="{0D108BD9-81ED-4DB2-BD59-A6C34878D82A}">
                    <a16:rowId xmlns:a16="http://schemas.microsoft.com/office/drawing/2014/main" val="1797386385"/>
                  </a:ext>
                </a:extLst>
              </a:tr>
              <a:tr h="573125">
                <a:tc>
                  <a:txBody>
                    <a:bodyPr/>
                    <a:lstStyle/>
                    <a:p>
                      <a:pPr algn="ctr"/>
                      <a:r>
                        <a:rPr lang="en-US" sz="1600" b="1" dirty="0"/>
                        <a:t>Gaussian </a:t>
                      </a:r>
                    </a:p>
                    <a:p>
                      <a:pPr algn="ctr"/>
                      <a:r>
                        <a:rPr lang="en-US" sz="1600" b="1" dirty="0"/>
                        <a:t>Naïve Bayes</a:t>
                      </a:r>
                    </a:p>
                  </a:txBody>
                  <a:tcPr anchor="ctr"/>
                </a:tc>
                <a:tc>
                  <a:txBody>
                    <a:bodyPr/>
                    <a:lstStyle/>
                    <a:p>
                      <a:pPr algn="ctr"/>
                      <a:r>
                        <a:rPr lang="en-US" sz="1600" dirty="0"/>
                        <a:t>39%</a:t>
                      </a:r>
                    </a:p>
                  </a:txBody>
                  <a:tcPr anchor="ctr"/>
                </a:tc>
                <a:tc>
                  <a:txBody>
                    <a:bodyPr/>
                    <a:lstStyle/>
                    <a:p>
                      <a:pPr algn="ctr"/>
                      <a:r>
                        <a:rPr lang="en-US" sz="1600" dirty="0"/>
                        <a:t>38%</a:t>
                      </a:r>
                    </a:p>
                  </a:txBody>
                  <a:tcPr anchor="ctr"/>
                </a:tc>
                <a:tc>
                  <a:txBody>
                    <a:bodyPr/>
                    <a:lstStyle/>
                    <a:p>
                      <a:pPr algn="ctr"/>
                      <a:r>
                        <a:rPr lang="en-US" sz="1600" dirty="0"/>
                        <a:t>41%</a:t>
                      </a:r>
                    </a:p>
                  </a:txBody>
                  <a:tcPr anchor="ctr"/>
                </a:tc>
                <a:tc>
                  <a:txBody>
                    <a:bodyPr/>
                    <a:lstStyle/>
                    <a:p>
                      <a:pPr algn="ctr"/>
                      <a:r>
                        <a:rPr lang="en-US" sz="1600" dirty="0"/>
                        <a:t>38%</a:t>
                      </a:r>
                    </a:p>
                  </a:txBody>
                  <a:tcPr anchor="ctr"/>
                </a:tc>
                <a:tc>
                  <a:txBody>
                    <a:bodyPr/>
                    <a:lstStyle/>
                    <a:p>
                      <a:pPr algn="ctr"/>
                      <a:r>
                        <a:rPr lang="en-US" sz="1600" dirty="0"/>
                        <a:t>40%</a:t>
                      </a:r>
                    </a:p>
                  </a:txBody>
                  <a:tcPr anchor="ctr"/>
                </a:tc>
                <a:tc>
                  <a:txBody>
                    <a:bodyPr/>
                    <a:lstStyle/>
                    <a:p>
                      <a:pPr algn="ctr"/>
                      <a:r>
                        <a:rPr lang="en-US" sz="1600" dirty="0"/>
                        <a:t>37%</a:t>
                      </a:r>
                    </a:p>
                  </a:txBody>
                  <a:tcPr anchor="ctr"/>
                </a:tc>
                <a:extLst>
                  <a:ext uri="{0D108BD9-81ED-4DB2-BD59-A6C34878D82A}">
                    <a16:rowId xmlns:a16="http://schemas.microsoft.com/office/drawing/2014/main" val="1866706773"/>
                  </a:ext>
                </a:extLst>
              </a:tr>
              <a:tr h="5731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t>Logistic Regression</a:t>
                      </a:r>
                    </a:p>
                  </a:txBody>
                  <a:tcPr anchor="ctr">
                    <a:solidFill>
                      <a:schemeClr val="accent4">
                        <a:lumMod val="40000"/>
                        <a:lumOff val="60000"/>
                      </a:schemeClr>
                    </a:solidFill>
                  </a:tcPr>
                </a:tc>
                <a:tc>
                  <a:txBody>
                    <a:bodyPr/>
                    <a:lstStyle/>
                    <a:p>
                      <a:pPr algn="ctr"/>
                      <a:r>
                        <a:rPr lang="en-US" sz="1600" dirty="0"/>
                        <a:t>55%</a:t>
                      </a:r>
                    </a:p>
                  </a:txBody>
                  <a:tcPr anchor="ctr"/>
                </a:tc>
                <a:tc>
                  <a:txBody>
                    <a:bodyPr/>
                    <a:lstStyle/>
                    <a:p>
                      <a:pPr algn="ctr"/>
                      <a:r>
                        <a:rPr lang="en-US" sz="1600" dirty="0"/>
                        <a:t>52%</a:t>
                      </a:r>
                    </a:p>
                  </a:txBody>
                  <a:tcPr anchor="ctr"/>
                </a:tc>
                <a:tc>
                  <a:txBody>
                    <a:bodyPr/>
                    <a:lstStyle/>
                    <a:p>
                      <a:pPr algn="ctr"/>
                      <a:r>
                        <a:rPr lang="en-US" sz="1600" dirty="0"/>
                        <a:t>59%</a:t>
                      </a:r>
                    </a:p>
                  </a:txBody>
                  <a:tcPr anchor="ctr">
                    <a:solidFill>
                      <a:schemeClr val="accent4">
                        <a:lumMod val="40000"/>
                        <a:lumOff val="60000"/>
                      </a:schemeClr>
                    </a:solidFill>
                  </a:tcPr>
                </a:tc>
                <a:tc>
                  <a:txBody>
                    <a:bodyPr/>
                    <a:lstStyle/>
                    <a:p>
                      <a:pPr algn="ctr"/>
                      <a:r>
                        <a:rPr lang="en-US" sz="1600" dirty="0"/>
                        <a:t>56%</a:t>
                      </a:r>
                    </a:p>
                  </a:txBody>
                  <a:tcPr anchor="ctr">
                    <a:solidFill>
                      <a:schemeClr val="accent4">
                        <a:lumMod val="40000"/>
                        <a:lumOff val="60000"/>
                      </a:schemeClr>
                    </a:solidFill>
                  </a:tcPr>
                </a:tc>
                <a:tc>
                  <a:txBody>
                    <a:bodyPr/>
                    <a:lstStyle/>
                    <a:p>
                      <a:pPr algn="ctr"/>
                      <a:r>
                        <a:rPr lang="en-US" sz="1600" dirty="0"/>
                        <a:t>61%</a:t>
                      </a:r>
                    </a:p>
                  </a:txBody>
                  <a:tcPr anchor="ctr"/>
                </a:tc>
                <a:tc>
                  <a:txBody>
                    <a:bodyPr/>
                    <a:lstStyle/>
                    <a:p>
                      <a:pPr algn="ctr"/>
                      <a:r>
                        <a:rPr lang="en-US" sz="1600" dirty="0"/>
                        <a:t>55%</a:t>
                      </a:r>
                    </a:p>
                  </a:txBody>
                  <a:tcPr anchor="ctr"/>
                </a:tc>
                <a:extLst>
                  <a:ext uri="{0D108BD9-81ED-4DB2-BD59-A6C34878D82A}">
                    <a16:rowId xmlns:a16="http://schemas.microsoft.com/office/drawing/2014/main" val="806043475"/>
                  </a:ext>
                </a:extLst>
              </a:tr>
              <a:tr h="507114">
                <a:tc>
                  <a:txBody>
                    <a:bodyPr/>
                    <a:lstStyle/>
                    <a:p>
                      <a:pPr algn="ctr"/>
                      <a:r>
                        <a:rPr lang="en-US" sz="1600" b="1" dirty="0" err="1"/>
                        <a:t>kNN</a:t>
                      </a:r>
                      <a:endParaRPr lang="en-US" sz="1600" b="1" dirty="0"/>
                    </a:p>
                  </a:txBody>
                  <a:tcPr anchor="ctr"/>
                </a:tc>
                <a:tc>
                  <a:txBody>
                    <a:bodyPr/>
                    <a:lstStyle/>
                    <a:p>
                      <a:pPr algn="ctr"/>
                      <a:r>
                        <a:rPr lang="en-US" sz="1600" dirty="0"/>
                        <a:t>100%</a:t>
                      </a:r>
                    </a:p>
                  </a:txBody>
                  <a:tcPr anchor="ctr"/>
                </a:tc>
                <a:tc>
                  <a:txBody>
                    <a:bodyPr/>
                    <a:lstStyle/>
                    <a:p>
                      <a:pPr algn="ctr"/>
                      <a:r>
                        <a:rPr lang="en-US" sz="1600" dirty="0"/>
                        <a:t>24%</a:t>
                      </a:r>
                    </a:p>
                  </a:txBody>
                  <a:tcPr anchor="ctr"/>
                </a:tc>
                <a:tc>
                  <a:txBody>
                    <a:bodyPr/>
                    <a:lstStyle/>
                    <a:p>
                      <a:pPr algn="ctr"/>
                      <a:r>
                        <a:rPr lang="en-US" sz="1600" dirty="0"/>
                        <a:t>100%</a:t>
                      </a:r>
                    </a:p>
                  </a:txBody>
                  <a:tcPr anchor="ctr"/>
                </a:tc>
                <a:tc>
                  <a:txBody>
                    <a:bodyPr/>
                    <a:lstStyle/>
                    <a:p>
                      <a:pPr algn="ctr"/>
                      <a:r>
                        <a:rPr lang="en-US" sz="1600" dirty="0"/>
                        <a:t>22%</a:t>
                      </a:r>
                    </a:p>
                  </a:txBody>
                  <a:tcPr anchor="ctr"/>
                </a:tc>
                <a:tc>
                  <a:txBody>
                    <a:bodyPr/>
                    <a:lstStyle/>
                    <a:p>
                      <a:pPr algn="ctr"/>
                      <a:r>
                        <a:rPr lang="en-US" sz="1600" dirty="0"/>
                        <a:t>100%</a:t>
                      </a:r>
                    </a:p>
                  </a:txBody>
                  <a:tcPr anchor="ctr"/>
                </a:tc>
                <a:tc>
                  <a:txBody>
                    <a:bodyPr/>
                    <a:lstStyle/>
                    <a:p>
                      <a:pPr algn="ctr"/>
                      <a:r>
                        <a:rPr lang="en-US" sz="1600" dirty="0"/>
                        <a:t>24%</a:t>
                      </a:r>
                    </a:p>
                  </a:txBody>
                  <a:tcPr anchor="ctr"/>
                </a:tc>
                <a:extLst>
                  <a:ext uri="{0D108BD9-81ED-4DB2-BD59-A6C34878D82A}">
                    <a16:rowId xmlns:a16="http://schemas.microsoft.com/office/drawing/2014/main" val="4047880770"/>
                  </a:ext>
                </a:extLst>
              </a:tr>
              <a:tr h="507114">
                <a:tc>
                  <a:txBody>
                    <a:bodyPr/>
                    <a:lstStyle/>
                    <a:p>
                      <a:pPr algn="ctr"/>
                      <a:r>
                        <a:rPr lang="en-US" sz="1600" b="1" dirty="0"/>
                        <a:t>Linear SVM</a:t>
                      </a:r>
                    </a:p>
                  </a:txBody>
                  <a:tcPr anchor="ctr"/>
                </a:tc>
                <a:tc>
                  <a:txBody>
                    <a:bodyPr/>
                    <a:lstStyle/>
                    <a:p>
                      <a:pPr algn="ctr"/>
                      <a:r>
                        <a:rPr lang="en-US" sz="1600" dirty="0"/>
                        <a:t>54%</a:t>
                      </a:r>
                    </a:p>
                  </a:txBody>
                  <a:tcPr anchor="ctr"/>
                </a:tc>
                <a:tc>
                  <a:txBody>
                    <a:bodyPr/>
                    <a:lstStyle/>
                    <a:p>
                      <a:pPr algn="ctr"/>
                      <a:r>
                        <a:rPr lang="en-US" sz="1600" dirty="0"/>
                        <a:t>50%</a:t>
                      </a:r>
                    </a:p>
                  </a:txBody>
                  <a:tcPr anchor="ctr"/>
                </a:tc>
                <a:tc>
                  <a:txBody>
                    <a:bodyPr/>
                    <a:lstStyle/>
                    <a:p>
                      <a:pPr algn="ctr"/>
                      <a:r>
                        <a:rPr lang="en-US" sz="1600" dirty="0"/>
                        <a:t>58%</a:t>
                      </a:r>
                    </a:p>
                  </a:txBody>
                  <a:tcPr anchor="ctr"/>
                </a:tc>
                <a:tc>
                  <a:txBody>
                    <a:bodyPr/>
                    <a:lstStyle/>
                    <a:p>
                      <a:pPr algn="ctr"/>
                      <a:r>
                        <a:rPr lang="en-US" sz="1600" dirty="0"/>
                        <a:t>55%</a:t>
                      </a:r>
                    </a:p>
                  </a:txBody>
                  <a:tcPr anchor="ctr"/>
                </a:tc>
                <a:tc>
                  <a:txBody>
                    <a:bodyPr/>
                    <a:lstStyle/>
                    <a:p>
                      <a:pPr algn="ctr"/>
                      <a:r>
                        <a:rPr lang="en-US" sz="1600" dirty="0"/>
                        <a:t>59%</a:t>
                      </a:r>
                    </a:p>
                  </a:txBody>
                  <a:tcPr anchor="ctr"/>
                </a:tc>
                <a:tc>
                  <a:txBody>
                    <a:bodyPr/>
                    <a:lstStyle/>
                    <a:p>
                      <a:pPr algn="ctr"/>
                      <a:r>
                        <a:rPr lang="en-US" sz="1600" dirty="0"/>
                        <a:t>56%</a:t>
                      </a:r>
                    </a:p>
                  </a:txBody>
                  <a:tcPr anchor="ctr"/>
                </a:tc>
                <a:extLst>
                  <a:ext uri="{0D108BD9-81ED-4DB2-BD59-A6C34878D82A}">
                    <a16:rowId xmlns:a16="http://schemas.microsoft.com/office/drawing/2014/main" val="2188792740"/>
                  </a:ext>
                </a:extLst>
              </a:tr>
              <a:tr h="507114">
                <a:tc>
                  <a:txBody>
                    <a:bodyPr/>
                    <a:lstStyle/>
                    <a:p>
                      <a:pPr algn="ctr"/>
                      <a:r>
                        <a:rPr lang="en-US" sz="1600" b="1" dirty="0"/>
                        <a:t>Random Forest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100%</a:t>
                      </a:r>
                    </a:p>
                  </a:txBody>
                  <a:tcPr anchor="ctr"/>
                </a:tc>
                <a:tc>
                  <a:txBody>
                    <a:bodyPr/>
                    <a:lstStyle/>
                    <a:p>
                      <a:pPr algn="ctr"/>
                      <a:r>
                        <a:rPr lang="en-US" sz="1600" dirty="0"/>
                        <a:t>54%</a:t>
                      </a:r>
                    </a:p>
                  </a:txBody>
                  <a:tcPr anchor="ctr"/>
                </a:tc>
                <a:tc>
                  <a:txBody>
                    <a:bodyPr/>
                    <a:lstStyle/>
                    <a:p>
                      <a:pPr algn="ctr"/>
                      <a:r>
                        <a:rPr lang="en-US" sz="1600" dirty="0"/>
                        <a:t>100%</a:t>
                      </a:r>
                    </a:p>
                  </a:txBody>
                  <a:tcPr anchor="ctr"/>
                </a:tc>
                <a:tc>
                  <a:txBody>
                    <a:bodyPr/>
                    <a:lstStyle/>
                    <a:p>
                      <a:pPr algn="ctr"/>
                      <a:r>
                        <a:rPr lang="en-US" sz="1600" dirty="0"/>
                        <a:t>53%</a:t>
                      </a:r>
                    </a:p>
                  </a:txBody>
                  <a:tcPr anchor="ctr"/>
                </a:tc>
                <a:tc>
                  <a:txBody>
                    <a:bodyPr/>
                    <a:lstStyle/>
                    <a:p>
                      <a:pPr algn="ctr"/>
                      <a:r>
                        <a:rPr lang="en-US" sz="1600" dirty="0"/>
                        <a:t>100%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54%</a:t>
                      </a:r>
                    </a:p>
                  </a:txBody>
                  <a:tcPr anchor="ctr"/>
                </a:tc>
                <a:extLst>
                  <a:ext uri="{0D108BD9-81ED-4DB2-BD59-A6C34878D82A}">
                    <a16:rowId xmlns:a16="http://schemas.microsoft.com/office/drawing/2014/main" val="3287998982"/>
                  </a:ext>
                </a:extLst>
              </a:tr>
            </a:tbl>
          </a:graphicData>
        </a:graphic>
      </p:graphicFrame>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1CA2F287-50CE-458A-9441-96E48DE47F01}"/>
              </a:ext>
            </a:extLst>
          </p:cNvPr>
          <p:cNvSpPr>
            <a:spLocks noGrp="1"/>
          </p:cNvSpPr>
          <p:nvPr>
            <p:ph type="sldNum" sz="quarter" idx="12"/>
          </p:nvPr>
        </p:nvSpPr>
        <p:spPr/>
        <p:txBody>
          <a:bodyPr/>
          <a:lstStyle/>
          <a:p>
            <a:fld id="{3A98EE3D-8CD1-4C3F-BD1C-C98C9596463C}" type="slidenum">
              <a:rPr lang="en-US" smtClean="0"/>
              <a:t>21</a:t>
            </a:fld>
            <a:endParaRPr lang="en-US" dirty="0"/>
          </a:p>
        </p:txBody>
      </p:sp>
      <p:sp>
        <p:nvSpPr>
          <p:cNvPr id="5" name="Footer Placeholder 4">
            <a:extLst>
              <a:ext uri="{FF2B5EF4-FFF2-40B4-BE49-F238E27FC236}">
                <a16:creationId xmlns:a16="http://schemas.microsoft.com/office/drawing/2014/main" id="{1439A401-9E11-45E1-9C6E-464865B40886}"/>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682023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5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8" name="Rectangle 5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965201" y="772731"/>
            <a:ext cx="6255026" cy="5054008"/>
          </a:xfrm>
        </p:spPr>
        <p:txBody>
          <a:bodyPr vert="horz" lIns="91440" tIns="45720" rIns="91440" bIns="45720" rtlCol="0" anchor="ctr">
            <a:normAutofit/>
          </a:bodyPr>
          <a:lstStyle/>
          <a:p>
            <a:pPr algn="r"/>
            <a:r>
              <a:rPr lang="en-US" sz="6000" dirty="0">
                <a:solidFill>
                  <a:schemeClr val="tx1">
                    <a:lumMod val="85000"/>
                    <a:lumOff val="15000"/>
                  </a:schemeClr>
                </a:solidFill>
              </a:rPr>
              <a:t>VISUAL EMBEDDINGS</a:t>
            </a:r>
          </a:p>
        </p:txBody>
      </p:sp>
      <p:cxnSp>
        <p:nvCxnSpPr>
          <p:cNvPr id="60" name="Straight Connector 5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520631"/>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8D60EC1B-554F-47EF-839A-BAAD858F6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D5318DF9-6CD7-4F76-9F67-1A91D459F5FD}"/>
              </a:ext>
            </a:extLst>
          </p:cNvPr>
          <p:cNvSpPr>
            <a:spLocks noGrp="1"/>
          </p:cNvSpPr>
          <p:nvPr>
            <p:ph type="sldNum" sz="quarter" idx="12"/>
          </p:nvPr>
        </p:nvSpPr>
        <p:spPr/>
        <p:txBody>
          <a:bodyPr/>
          <a:lstStyle/>
          <a:p>
            <a:fld id="{3A98EE3D-8CD1-4C3F-BD1C-C98C9596463C}" type="slidenum">
              <a:rPr lang="en-US" smtClean="0"/>
              <a:t>22</a:t>
            </a:fld>
            <a:endParaRPr lang="en-US" dirty="0"/>
          </a:p>
        </p:txBody>
      </p:sp>
      <p:sp>
        <p:nvSpPr>
          <p:cNvPr id="4" name="Footer Placeholder 3">
            <a:extLst>
              <a:ext uri="{FF2B5EF4-FFF2-40B4-BE49-F238E27FC236}">
                <a16:creationId xmlns:a16="http://schemas.microsoft.com/office/drawing/2014/main" id="{DDA22EAD-E2F0-45B9-951B-756FF177C4EC}"/>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3995449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Model architecture</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D13223F0-DCB9-40DE-A93C-DFE6DFEB1DD6}"/>
              </a:ext>
            </a:extLst>
          </p:cNvPr>
          <p:cNvSpPr>
            <a:spLocks noGrp="1"/>
          </p:cNvSpPr>
          <p:nvPr>
            <p:ph type="sldNum" sz="quarter" idx="12"/>
          </p:nvPr>
        </p:nvSpPr>
        <p:spPr/>
        <p:txBody>
          <a:bodyPr/>
          <a:lstStyle/>
          <a:p>
            <a:fld id="{3A98EE3D-8CD1-4C3F-BD1C-C98C9596463C}" type="slidenum">
              <a:rPr lang="en-US" smtClean="0"/>
              <a:t>23</a:t>
            </a:fld>
            <a:endParaRPr lang="en-US" dirty="0"/>
          </a:p>
        </p:txBody>
      </p:sp>
      <p:sp>
        <p:nvSpPr>
          <p:cNvPr id="12" name="Footer Placeholder 11">
            <a:extLst>
              <a:ext uri="{FF2B5EF4-FFF2-40B4-BE49-F238E27FC236}">
                <a16:creationId xmlns:a16="http://schemas.microsoft.com/office/drawing/2014/main" id="{3B79F701-2D61-49B8-9C82-C92A2BA7225F}"/>
              </a:ext>
            </a:extLst>
          </p:cNvPr>
          <p:cNvSpPr>
            <a:spLocks noGrp="1"/>
          </p:cNvSpPr>
          <p:nvPr>
            <p:ph type="ftr" sz="quarter" idx="11"/>
          </p:nvPr>
        </p:nvSpPr>
        <p:spPr/>
        <p:txBody>
          <a:bodyPr/>
          <a:lstStyle/>
          <a:p>
            <a:r>
              <a:rPr lang="en-US"/>
              <a:t>Lampros Lountzis</a:t>
            </a:r>
            <a:endParaRPr lang="en-US" dirty="0"/>
          </a:p>
        </p:txBody>
      </p:sp>
      <p:pic>
        <p:nvPicPr>
          <p:cNvPr id="7" name="Content Placeholder 6" descr="Diagram&#10;&#10;Description automatically generated">
            <a:extLst>
              <a:ext uri="{FF2B5EF4-FFF2-40B4-BE49-F238E27FC236}">
                <a16:creationId xmlns:a16="http://schemas.microsoft.com/office/drawing/2014/main" id="{BB0D57E6-70AE-448E-A30F-5F9A7294326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95938" y="2267059"/>
            <a:ext cx="9962148" cy="3762528"/>
          </a:xfrm>
        </p:spPr>
      </p:pic>
    </p:spTree>
    <p:extLst>
      <p:ext uri="{BB962C8B-B14F-4D97-AF65-F5344CB8AC3E}">
        <p14:creationId xmlns:p14="http://schemas.microsoft.com/office/powerpoint/2010/main" val="1481299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5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8" name="Rectangle 5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965201" y="772731"/>
            <a:ext cx="6255026" cy="5054008"/>
          </a:xfrm>
        </p:spPr>
        <p:txBody>
          <a:bodyPr vert="horz" lIns="91440" tIns="45720" rIns="91440" bIns="45720" rtlCol="0" anchor="ctr">
            <a:normAutofit/>
          </a:bodyPr>
          <a:lstStyle/>
          <a:p>
            <a:pPr algn="r"/>
            <a:r>
              <a:rPr lang="en-US" sz="6000" dirty="0">
                <a:solidFill>
                  <a:schemeClr val="tx1">
                    <a:lumMod val="85000"/>
                    <a:lumOff val="15000"/>
                  </a:schemeClr>
                </a:solidFill>
              </a:rPr>
              <a:t>RESULTS</a:t>
            </a:r>
          </a:p>
        </p:txBody>
      </p:sp>
      <p:cxnSp>
        <p:nvCxnSpPr>
          <p:cNvPr id="60" name="Straight Connector 5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520631"/>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8D60EC1B-554F-47EF-839A-BAAD858F6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D5318DF9-6CD7-4F76-9F67-1A91D459F5FD}"/>
              </a:ext>
            </a:extLst>
          </p:cNvPr>
          <p:cNvSpPr>
            <a:spLocks noGrp="1"/>
          </p:cNvSpPr>
          <p:nvPr>
            <p:ph type="sldNum" sz="quarter" idx="12"/>
          </p:nvPr>
        </p:nvSpPr>
        <p:spPr/>
        <p:txBody>
          <a:bodyPr/>
          <a:lstStyle/>
          <a:p>
            <a:fld id="{3A98EE3D-8CD1-4C3F-BD1C-C98C9596463C}" type="slidenum">
              <a:rPr lang="en-US" smtClean="0"/>
              <a:t>24</a:t>
            </a:fld>
            <a:endParaRPr lang="en-US" dirty="0"/>
          </a:p>
        </p:txBody>
      </p:sp>
      <p:sp>
        <p:nvSpPr>
          <p:cNvPr id="4" name="Footer Placeholder 3">
            <a:extLst>
              <a:ext uri="{FF2B5EF4-FFF2-40B4-BE49-F238E27FC236}">
                <a16:creationId xmlns:a16="http://schemas.microsoft.com/office/drawing/2014/main" id="{DDA22EAD-E2F0-45B9-951B-756FF177C4EC}"/>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2250266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5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8" name="Rectangle 5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965201" y="772731"/>
            <a:ext cx="6255026" cy="5054008"/>
          </a:xfrm>
        </p:spPr>
        <p:txBody>
          <a:bodyPr vert="horz" lIns="91440" tIns="45720" rIns="91440" bIns="45720" rtlCol="0" anchor="ctr">
            <a:normAutofit/>
          </a:bodyPr>
          <a:lstStyle/>
          <a:p>
            <a:pPr algn="r"/>
            <a:r>
              <a:rPr lang="en-US" sz="6000" dirty="0">
                <a:solidFill>
                  <a:schemeClr val="tx1">
                    <a:lumMod val="85000"/>
                    <a:lumOff val="15000"/>
                  </a:schemeClr>
                </a:solidFill>
              </a:rPr>
              <a:t>DEMO</a:t>
            </a:r>
          </a:p>
        </p:txBody>
      </p:sp>
      <p:cxnSp>
        <p:nvCxnSpPr>
          <p:cNvPr id="60" name="Straight Connector 5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520631"/>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8D60EC1B-554F-47EF-839A-BAAD858F6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D5318DF9-6CD7-4F76-9F67-1A91D459F5FD}"/>
              </a:ext>
            </a:extLst>
          </p:cNvPr>
          <p:cNvSpPr>
            <a:spLocks noGrp="1"/>
          </p:cNvSpPr>
          <p:nvPr>
            <p:ph type="sldNum" sz="quarter" idx="12"/>
          </p:nvPr>
        </p:nvSpPr>
        <p:spPr/>
        <p:txBody>
          <a:bodyPr/>
          <a:lstStyle/>
          <a:p>
            <a:fld id="{3A98EE3D-8CD1-4C3F-BD1C-C98C9596463C}" type="slidenum">
              <a:rPr lang="en-US" smtClean="0"/>
              <a:t>25</a:t>
            </a:fld>
            <a:endParaRPr lang="en-US" dirty="0"/>
          </a:p>
        </p:txBody>
      </p:sp>
      <p:sp>
        <p:nvSpPr>
          <p:cNvPr id="4" name="Footer Placeholder 3">
            <a:extLst>
              <a:ext uri="{FF2B5EF4-FFF2-40B4-BE49-F238E27FC236}">
                <a16:creationId xmlns:a16="http://schemas.microsoft.com/office/drawing/2014/main" id="{DDA22EAD-E2F0-45B9-951B-756FF177C4EC}"/>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3172607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Table of Contents</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ontent Placeholder 5">
            <a:extLst>
              <a:ext uri="{FF2B5EF4-FFF2-40B4-BE49-F238E27FC236}">
                <a16:creationId xmlns:a16="http://schemas.microsoft.com/office/drawing/2014/main" id="{4C658203-8B17-4836-9A98-F35F416E5000}"/>
              </a:ext>
            </a:extLst>
          </p:cNvPr>
          <p:cNvSpPr>
            <a:spLocks noGrp="1"/>
          </p:cNvSpPr>
          <p:nvPr>
            <p:ph idx="1"/>
          </p:nvPr>
        </p:nvSpPr>
        <p:spPr/>
        <p:txBody>
          <a:bodyPr>
            <a:noAutofit/>
          </a:bodyPr>
          <a:lstStyle/>
          <a:p>
            <a:pPr marL="544068" lvl="1" indent="-342900">
              <a:buFont typeface="+mj-lt"/>
              <a:buAutoNum type="arabicPeriod" startAt="4"/>
            </a:pPr>
            <a:r>
              <a:rPr lang="en-US" sz="1600" b="1" dirty="0">
                <a:solidFill>
                  <a:schemeClr val="tx1"/>
                </a:solidFill>
              </a:rPr>
              <a:t>VISUAL EMBEDDINGS</a:t>
            </a:r>
          </a:p>
          <a:p>
            <a:pPr marL="726948" lvl="2" indent="-342900">
              <a:buFont typeface="+mj-lt"/>
              <a:buAutoNum type="arabicPeriod"/>
            </a:pPr>
            <a:r>
              <a:rPr lang="en-US" dirty="0">
                <a:solidFill>
                  <a:schemeClr val="tx1"/>
                </a:solidFill>
              </a:rPr>
              <a:t>Model architecture</a:t>
            </a:r>
            <a:endParaRPr lang="en-US" sz="1800" dirty="0">
              <a:solidFill>
                <a:schemeClr val="tx1"/>
              </a:solidFill>
            </a:endParaRPr>
          </a:p>
          <a:p>
            <a:pPr marL="544068" lvl="1" indent="-342900">
              <a:buFont typeface="+mj-lt"/>
              <a:buAutoNum type="arabicPeriod" startAt="4"/>
            </a:pPr>
            <a:r>
              <a:rPr lang="en-US" sz="1600" b="1" dirty="0">
                <a:solidFill>
                  <a:schemeClr val="tx1"/>
                </a:solidFill>
              </a:rPr>
              <a:t>RESULTS</a:t>
            </a:r>
          </a:p>
          <a:p>
            <a:pPr marL="726948" lvl="2" indent="-342900">
              <a:buFont typeface="+mj-lt"/>
              <a:buAutoNum type="arabicPeriod"/>
            </a:pPr>
            <a:r>
              <a:rPr lang="en-US" dirty="0">
                <a:solidFill>
                  <a:schemeClr val="tx1"/>
                </a:solidFill>
              </a:rPr>
              <a:t>Results</a:t>
            </a:r>
          </a:p>
          <a:p>
            <a:pPr marL="726948" lvl="2" indent="-342900">
              <a:buFont typeface="+mj-lt"/>
              <a:buAutoNum type="arabicPeriod"/>
            </a:pPr>
            <a:r>
              <a:rPr lang="en-US" dirty="0">
                <a:solidFill>
                  <a:schemeClr val="tx1"/>
                </a:solidFill>
              </a:rPr>
              <a:t>Discussion</a:t>
            </a:r>
          </a:p>
          <a:p>
            <a:pPr marL="544068" lvl="1" indent="-342900">
              <a:buFont typeface="+mj-lt"/>
              <a:buAutoNum type="arabicPeriod" startAt="4"/>
            </a:pPr>
            <a:r>
              <a:rPr lang="en-US" sz="1600" b="1" dirty="0">
                <a:solidFill>
                  <a:schemeClr val="tx1"/>
                </a:solidFill>
              </a:rPr>
              <a:t>DEMO</a:t>
            </a:r>
          </a:p>
        </p:txBody>
      </p:sp>
      <p:sp>
        <p:nvSpPr>
          <p:cNvPr id="9" name="Slide Number Placeholder 8">
            <a:extLst>
              <a:ext uri="{FF2B5EF4-FFF2-40B4-BE49-F238E27FC236}">
                <a16:creationId xmlns:a16="http://schemas.microsoft.com/office/drawing/2014/main" id="{19D2BFCB-23D0-42E2-A57E-F08002853E75}"/>
              </a:ext>
            </a:extLst>
          </p:cNvPr>
          <p:cNvSpPr>
            <a:spLocks noGrp="1"/>
          </p:cNvSpPr>
          <p:nvPr>
            <p:ph type="sldNum" sz="quarter" idx="12"/>
          </p:nvPr>
        </p:nvSpPr>
        <p:spPr/>
        <p:txBody>
          <a:bodyPr/>
          <a:lstStyle/>
          <a:p>
            <a:fld id="{3A98EE3D-8CD1-4C3F-BD1C-C98C9596463C}" type="slidenum">
              <a:rPr lang="en-US" smtClean="0"/>
              <a:t>3</a:t>
            </a:fld>
            <a:endParaRPr lang="en-US" dirty="0"/>
          </a:p>
        </p:txBody>
      </p:sp>
      <p:sp>
        <p:nvSpPr>
          <p:cNvPr id="3" name="Footer Placeholder 2">
            <a:extLst>
              <a:ext uri="{FF2B5EF4-FFF2-40B4-BE49-F238E27FC236}">
                <a16:creationId xmlns:a16="http://schemas.microsoft.com/office/drawing/2014/main" id="{D6E3AD3A-270B-4280-A54F-B2757E3B8AC8}"/>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2573719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5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8" name="Rectangle 5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965201" y="772731"/>
            <a:ext cx="6255026" cy="5054008"/>
          </a:xfrm>
        </p:spPr>
        <p:txBody>
          <a:bodyPr vert="horz" lIns="91440" tIns="45720" rIns="91440" bIns="45720" rtlCol="0" anchor="ctr">
            <a:normAutofit/>
          </a:bodyPr>
          <a:lstStyle/>
          <a:p>
            <a:pPr algn="r"/>
            <a:r>
              <a:rPr lang="en-US" sz="6000" dirty="0">
                <a:solidFill>
                  <a:schemeClr val="tx1">
                    <a:lumMod val="85000"/>
                    <a:lumOff val="15000"/>
                  </a:schemeClr>
                </a:solidFill>
              </a:rPr>
              <a:t>INTRODUCTION</a:t>
            </a:r>
          </a:p>
        </p:txBody>
      </p:sp>
      <p:cxnSp>
        <p:nvCxnSpPr>
          <p:cNvPr id="60" name="Straight Connector 5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520631"/>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8D60EC1B-554F-47EF-839A-BAAD858F6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89EF8955-290B-4A24-B91B-F4DB7CB961EA}"/>
              </a:ext>
            </a:extLst>
          </p:cNvPr>
          <p:cNvSpPr>
            <a:spLocks noGrp="1"/>
          </p:cNvSpPr>
          <p:nvPr>
            <p:ph type="sldNum" sz="quarter" idx="12"/>
          </p:nvPr>
        </p:nvSpPr>
        <p:spPr/>
        <p:txBody>
          <a:bodyPr/>
          <a:lstStyle/>
          <a:p>
            <a:fld id="{3A98EE3D-8CD1-4C3F-BD1C-C98C9596463C}" type="slidenum">
              <a:rPr lang="en-US" smtClean="0"/>
              <a:t>4</a:t>
            </a:fld>
            <a:endParaRPr lang="en-US" dirty="0"/>
          </a:p>
        </p:txBody>
      </p:sp>
      <p:sp>
        <p:nvSpPr>
          <p:cNvPr id="4" name="Footer Placeholder 3">
            <a:extLst>
              <a:ext uri="{FF2B5EF4-FFF2-40B4-BE49-F238E27FC236}">
                <a16:creationId xmlns:a16="http://schemas.microsoft.com/office/drawing/2014/main" id="{69B99A57-9DE9-404C-B9FD-6E5579C07372}"/>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2958182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The problem</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Slide Number Placeholder 17">
            <a:extLst>
              <a:ext uri="{FF2B5EF4-FFF2-40B4-BE49-F238E27FC236}">
                <a16:creationId xmlns:a16="http://schemas.microsoft.com/office/drawing/2014/main" id="{48F46F73-43C3-40B9-B2AB-9619D30CD06A}"/>
              </a:ext>
            </a:extLst>
          </p:cNvPr>
          <p:cNvSpPr>
            <a:spLocks noGrp="1"/>
          </p:cNvSpPr>
          <p:nvPr>
            <p:ph type="sldNum" sz="quarter" idx="12"/>
          </p:nvPr>
        </p:nvSpPr>
        <p:spPr/>
        <p:txBody>
          <a:bodyPr/>
          <a:lstStyle/>
          <a:p>
            <a:fld id="{3A98EE3D-8CD1-4C3F-BD1C-C98C9596463C}" type="slidenum">
              <a:rPr lang="en-US" smtClean="0"/>
              <a:t>5</a:t>
            </a:fld>
            <a:endParaRPr lang="en-US" dirty="0"/>
          </a:p>
        </p:txBody>
      </p: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3828078" y="2722605"/>
            <a:ext cx="3507343" cy="3308633"/>
          </a:xfrm>
          <a:ln>
            <a:solidFill>
              <a:schemeClr val="accent4">
                <a:lumMod val="75000"/>
              </a:schemeClr>
            </a:solidFill>
          </a:ln>
        </p:spPr>
        <p:style>
          <a:lnRef idx="2">
            <a:schemeClr val="accent4"/>
          </a:lnRef>
          <a:fillRef idx="1">
            <a:schemeClr val="lt1"/>
          </a:fillRef>
          <a:effectRef idx="0">
            <a:schemeClr val="accent4"/>
          </a:effectRef>
          <a:fontRef idx="minor">
            <a:schemeClr val="dk1"/>
          </a:fontRef>
        </p:style>
        <p:txBody>
          <a:bodyPr>
            <a:normAutofit fontScale="85000" lnSpcReduction="10000"/>
          </a:bodyPr>
          <a:lstStyle/>
          <a:p>
            <a:pPr marL="201168" lvl="1" indent="0">
              <a:buNone/>
            </a:pPr>
            <a:endParaRPr lang="en-US" sz="500" dirty="0"/>
          </a:p>
          <a:p>
            <a:pPr marL="201168" lvl="1" indent="0">
              <a:buNone/>
            </a:pPr>
            <a:r>
              <a:rPr lang="en-US" sz="1900" dirty="0"/>
              <a:t>Although we communicate in a variety of ways with each other, our favorite way to do so is via the written word. </a:t>
            </a:r>
          </a:p>
          <a:p>
            <a:pPr marL="201168" lvl="1" indent="0">
              <a:buNone/>
            </a:pPr>
            <a:r>
              <a:rPr lang="en-US" sz="1900" b="1" dirty="0"/>
              <a:t>However, when you think, do you think in words or images ?</a:t>
            </a:r>
          </a:p>
          <a:p>
            <a:pPr marL="201168" lvl="1" indent="0">
              <a:buNone/>
            </a:pPr>
            <a:r>
              <a:rPr lang="en-US" sz="1900" dirty="0"/>
              <a:t>Pictures sometimes are easier to recognize and process than words. What  is more, they can be a way  of communicating something that’s impossible to verbalize, like thoughts, feelings, memories.</a:t>
            </a:r>
          </a:p>
          <a:p>
            <a:pPr marL="201168" lvl="1" indent="0">
              <a:buNone/>
            </a:pPr>
            <a:r>
              <a:rPr lang="en-US" sz="1900" i="1" dirty="0"/>
              <a:t>So, how can we improve information retrieval and accessibility via images ?</a:t>
            </a:r>
          </a:p>
        </p:txBody>
      </p:sp>
      <p:sp>
        <p:nvSpPr>
          <p:cNvPr id="3" name="Rectangle 2">
            <a:extLst>
              <a:ext uri="{FF2B5EF4-FFF2-40B4-BE49-F238E27FC236}">
                <a16:creationId xmlns:a16="http://schemas.microsoft.com/office/drawing/2014/main" id="{B6E8F600-25B4-4132-91BB-F735D55DBB02}"/>
              </a:ext>
            </a:extLst>
          </p:cNvPr>
          <p:cNvSpPr/>
          <p:nvPr/>
        </p:nvSpPr>
        <p:spPr>
          <a:xfrm>
            <a:off x="3828079" y="2265406"/>
            <a:ext cx="3507342" cy="457199"/>
          </a:xfrm>
          <a:prstGeom prst="rect">
            <a:avLst/>
          </a:prstGeom>
          <a:solidFill>
            <a:schemeClr val="accent4">
              <a:lumMod val="75000"/>
            </a:schemeClr>
          </a:solidFill>
          <a:ln>
            <a:solidFill>
              <a:schemeClr val="accent4">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b="1" dirty="0"/>
              <a:t>Problem statement</a:t>
            </a:r>
          </a:p>
        </p:txBody>
      </p:sp>
      <p:sp>
        <p:nvSpPr>
          <p:cNvPr id="10" name="Rectangle 9">
            <a:extLst>
              <a:ext uri="{FF2B5EF4-FFF2-40B4-BE49-F238E27FC236}">
                <a16:creationId xmlns:a16="http://schemas.microsoft.com/office/drawing/2014/main" id="{50EA3985-9F2C-4DBD-B04D-53D119C20D05}"/>
              </a:ext>
            </a:extLst>
          </p:cNvPr>
          <p:cNvSpPr/>
          <p:nvPr/>
        </p:nvSpPr>
        <p:spPr>
          <a:xfrm>
            <a:off x="7648338" y="2265406"/>
            <a:ext cx="3507342" cy="437723"/>
          </a:xfrm>
          <a:prstGeom prst="rect">
            <a:avLst/>
          </a:prstGeom>
          <a:solidFill>
            <a:schemeClr val="accent4">
              <a:lumMod val="75000"/>
            </a:schemeClr>
          </a:solidFill>
          <a:ln>
            <a:solidFill>
              <a:schemeClr val="accent4">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b="1" dirty="0"/>
              <a:t>Context</a:t>
            </a:r>
          </a:p>
        </p:txBody>
      </p:sp>
      <p:sp>
        <p:nvSpPr>
          <p:cNvPr id="13" name="Content Placeholder 3">
            <a:extLst>
              <a:ext uri="{FF2B5EF4-FFF2-40B4-BE49-F238E27FC236}">
                <a16:creationId xmlns:a16="http://schemas.microsoft.com/office/drawing/2014/main" id="{64D79B71-6BA6-4D2F-AF4F-3B9588659EA8}"/>
              </a:ext>
            </a:extLst>
          </p:cNvPr>
          <p:cNvSpPr txBox="1">
            <a:spLocks/>
          </p:cNvSpPr>
          <p:nvPr/>
        </p:nvSpPr>
        <p:spPr>
          <a:xfrm>
            <a:off x="7648340" y="2703129"/>
            <a:ext cx="3507342" cy="3328112"/>
          </a:xfrm>
          <a:prstGeom prst="rect">
            <a:avLst/>
          </a:prstGeom>
          <a:ln>
            <a:solidFill>
              <a:schemeClr val="accent4">
                <a:lumMod val="75000"/>
              </a:schemeClr>
            </a:solidFill>
          </a:ln>
        </p:spPr>
        <p:style>
          <a:lnRef idx="2">
            <a:schemeClr val="accent4"/>
          </a:lnRef>
          <a:fillRef idx="1">
            <a:schemeClr val="lt1"/>
          </a:fillRef>
          <a:effectRef idx="0">
            <a:schemeClr val="accent4"/>
          </a:effectRef>
          <a:fontRef idx="minor">
            <a:schemeClr val="dk1"/>
          </a:fontRef>
        </p:style>
        <p:txBody>
          <a:bodyPr vert="horz" lIns="0" tIns="45720" rIns="0" bIns="45720" rtlCol="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marL="292608" lvl="1" indent="0">
              <a:buNone/>
            </a:pPr>
            <a:endParaRPr lang="en-US" sz="500" b="1" dirty="0"/>
          </a:p>
          <a:p>
            <a:pPr marL="292608" lvl="1" indent="0">
              <a:buNone/>
            </a:pPr>
            <a:r>
              <a:rPr lang="en-US" sz="1700" b="1" dirty="0"/>
              <a:t>Content-Based Image Retrieval </a:t>
            </a:r>
            <a:r>
              <a:rPr lang="en-US" sz="1700" dirty="0"/>
              <a:t>is, the problem of searching  for digital images in large databases based on their contents, rather than the metadata (keywords, tags, etc.), using computer vision techniques.</a:t>
            </a:r>
            <a:endParaRPr lang="en-US" sz="1700" b="1" dirty="0"/>
          </a:p>
          <a:p>
            <a:pPr marL="292608" lvl="1" indent="0">
              <a:buNone/>
            </a:pPr>
            <a:r>
              <a:rPr lang="en-US" sz="1700" b="1" dirty="0"/>
              <a:t>Computer Vision </a:t>
            </a:r>
            <a:r>
              <a:rPr lang="en-US" sz="1700" dirty="0"/>
              <a:t>deals with how computers can gain high-level understanding from digital images or videos.</a:t>
            </a:r>
          </a:p>
          <a:p>
            <a:pPr marL="292608" lvl="1" indent="0">
              <a:buNone/>
            </a:pPr>
            <a:r>
              <a:rPr lang="en-US" sz="1700" b="1" dirty="0"/>
              <a:t>Deep learning </a:t>
            </a:r>
            <a:r>
              <a:rPr lang="en-US" sz="1700" dirty="0"/>
              <a:t>is concerned  with algorithms inspired by the structure and function of the brain.</a:t>
            </a:r>
            <a:endParaRPr lang="en-US" sz="1700" b="1" dirty="0"/>
          </a:p>
        </p:txBody>
      </p:sp>
      <p:sp>
        <p:nvSpPr>
          <p:cNvPr id="5" name="Footer Placeholder 4">
            <a:extLst>
              <a:ext uri="{FF2B5EF4-FFF2-40B4-BE49-F238E27FC236}">
                <a16:creationId xmlns:a16="http://schemas.microsoft.com/office/drawing/2014/main" id="{80E7FB32-4D23-476D-9953-58545976544A}"/>
              </a:ext>
            </a:extLst>
          </p:cNvPr>
          <p:cNvSpPr>
            <a:spLocks noGrp="1"/>
          </p:cNvSpPr>
          <p:nvPr>
            <p:ph type="ftr" sz="quarter" idx="11"/>
          </p:nvPr>
        </p:nvSpPr>
        <p:spPr/>
        <p:txBody>
          <a:bodyPr/>
          <a:lstStyle/>
          <a:p>
            <a:r>
              <a:rPr lang="en-US" dirty="0"/>
              <a:t>Lampros Lountzis</a:t>
            </a:r>
          </a:p>
        </p:txBody>
      </p:sp>
      <p:pic>
        <p:nvPicPr>
          <p:cNvPr id="7" name="Picture 6" descr="Icon&#10;&#10;Description automatically generated">
            <a:extLst>
              <a:ext uri="{FF2B5EF4-FFF2-40B4-BE49-F238E27FC236}">
                <a16:creationId xmlns:a16="http://schemas.microsoft.com/office/drawing/2014/main" id="{D4D709A7-F137-4B47-86BD-F2161BAC89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3532" y="4035874"/>
            <a:ext cx="1810896" cy="1810896"/>
          </a:xfrm>
          <a:prstGeom prst="rect">
            <a:avLst/>
          </a:prstGeom>
        </p:spPr>
      </p:pic>
      <p:pic>
        <p:nvPicPr>
          <p:cNvPr id="8" name="Picture 7" descr="Shape&#10;&#10;Description automatically generated with medium confidence">
            <a:extLst>
              <a:ext uri="{FF2B5EF4-FFF2-40B4-BE49-F238E27FC236}">
                <a16:creationId xmlns:a16="http://schemas.microsoft.com/office/drawing/2014/main" id="{1E7EB34F-D061-4E37-9998-7877A6EBEC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8681" y="2326178"/>
            <a:ext cx="1663658" cy="1663658"/>
          </a:xfrm>
          <a:prstGeom prst="rect">
            <a:avLst/>
          </a:prstGeom>
        </p:spPr>
      </p:pic>
    </p:spTree>
    <p:extLst>
      <p:ext uri="{BB962C8B-B14F-4D97-AF65-F5344CB8AC3E}">
        <p14:creationId xmlns:p14="http://schemas.microsoft.com/office/powerpoint/2010/main" val="1249696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51433"/>
            <a:ext cx="10058400" cy="1450757"/>
          </a:xfrm>
        </p:spPr>
        <p:txBody>
          <a:bodyPr>
            <a:normAutofit/>
          </a:bodyPr>
          <a:lstStyle/>
          <a:p>
            <a:r>
              <a:rPr lang="en-US" sz="4400" b="1" dirty="0"/>
              <a:t>Challenges deep-dive</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1193532" y="3093918"/>
            <a:ext cx="3033346" cy="3392316"/>
          </a:xfrm>
        </p:spPr>
        <p:txBody>
          <a:bodyPr>
            <a:normAutofit/>
          </a:bodyPr>
          <a:lstStyle/>
          <a:p>
            <a:pPr marL="0" indent="0">
              <a:buNone/>
            </a:pPr>
            <a:r>
              <a:rPr lang="en-US" sz="1800" b="1" u="sng" dirty="0">
                <a:cs typeface="Aharoni" panose="02010803020104030203" pitchFamily="2" charset="-79"/>
              </a:rPr>
              <a:t>Image data:</a:t>
            </a:r>
            <a:endParaRPr lang="en-US" sz="1800" dirty="0">
              <a:cs typeface="Aharoni" panose="02010803020104030203" pitchFamily="2" charset="-79"/>
            </a:endParaRPr>
          </a:p>
          <a:p>
            <a:pPr lvl="1">
              <a:buFont typeface="Arial" panose="020B0604020202020204" pitchFamily="34" charset="0"/>
              <a:buChar char="•"/>
            </a:pPr>
            <a:r>
              <a:rPr lang="en-US" sz="1600" dirty="0"/>
              <a:t>What are the </a:t>
            </a:r>
            <a:r>
              <a:rPr lang="en-US" sz="1600" b="1" dirty="0"/>
              <a:t>attributes</a:t>
            </a:r>
            <a:r>
              <a:rPr lang="en-US" sz="1600" dirty="0"/>
              <a:t> of the images (e.g., size, color-space, format) ?</a:t>
            </a:r>
          </a:p>
          <a:p>
            <a:pPr lvl="1">
              <a:buFont typeface="Arial" panose="020B0604020202020204" pitchFamily="34" charset="0"/>
              <a:buChar char="•"/>
            </a:pPr>
            <a:r>
              <a:rPr lang="en-US" sz="1600" dirty="0"/>
              <a:t>What </a:t>
            </a:r>
            <a:r>
              <a:rPr lang="en-US" sz="1600" b="1" dirty="0"/>
              <a:t>kind of objects </a:t>
            </a:r>
            <a:r>
              <a:rPr lang="en-US" sz="1600" dirty="0"/>
              <a:t>and</a:t>
            </a:r>
            <a:r>
              <a:rPr lang="en-US" sz="1600" b="1" dirty="0"/>
              <a:t> how many of these objects </a:t>
            </a:r>
            <a:r>
              <a:rPr lang="en-US" sz="1600" dirty="0"/>
              <a:t>do the images contain ? </a:t>
            </a:r>
          </a:p>
          <a:p>
            <a:pPr lvl="1">
              <a:buFont typeface="Arial" panose="020B0604020202020204" pitchFamily="34" charset="0"/>
              <a:buChar char="•"/>
            </a:pPr>
            <a:r>
              <a:rPr lang="en-US" sz="1600" dirty="0"/>
              <a:t>Is the search engine </a:t>
            </a:r>
            <a:r>
              <a:rPr lang="en-US" sz="1600" b="1" dirty="0"/>
              <a:t>topic specific</a:t>
            </a:r>
            <a:r>
              <a:rPr lang="en-US" sz="1600" dirty="0"/>
              <a:t> or is it a </a:t>
            </a:r>
            <a:r>
              <a:rPr lang="en-US" sz="1600" b="1" dirty="0"/>
              <a:t>general-purpose</a:t>
            </a:r>
            <a:r>
              <a:rPr lang="en-US" sz="1600" dirty="0"/>
              <a:t> IR system ?</a:t>
            </a:r>
          </a:p>
          <a:p>
            <a:pPr lvl="1">
              <a:buFont typeface="Arial" panose="020B0604020202020204" pitchFamily="34" charset="0"/>
              <a:buChar char="•"/>
            </a:pPr>
            <a:endParaRPr lang="en-US" b="1" dirty="0"/>
          </a:p>
          <a:p>
            <a:pPr lvl="1">
              <a:buFont typeface="Arial" panose="020B0604020202020204" pitchFamily="34" charset="0"/>
              <a:buChar char="•"/>
            </a:pPr>
            <a:endParaRPr lang="en-US" b="1" dirty="0"/>
          </a:p>
        </p:txBody>
      </p: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Arrow: Chevron 4">
            <a:extLst>
              <a:ext uri="{FF2B5EF4-FFF2-40B4-BE49-F238E27FC236}">
                <a16:creationId xmlns:a16="http://schemas.microsoft.com/office/drawing/2014/main" id="{6499EACE-982D-42DB-8D0F-8AB8FFDA4B29}"/>
              </a:ext>
            </a:extLst>
          </p:cNvPr>
          <p:cNvSpPr/>
          <p:nvPr/>
        </p:nvSpPr>
        <p:spPr>
          <a:xfrm>
            <a:off x="1193532" y="2153319"/>
            <a:ext cx="2894428" cy="683127"/>
          </a:xfrm>
          <a:prstGeom prst="chevron">
            <a:avLst/>
          </a:prstGeom>
          <a:solidFill>
            <a:schemeClr val="accent4">
              <a:lumMod val="75000"/>
            </a:schemeClr>
          </a:solidFill>
          <a:ln>
            <a:solidFill>
              <a:schemeClr val="accent4">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bg1"/>
                </a:solidFill>
              </a:rPr>
              <a:t>Challenge 1</a:t>
            </a:r>
          </a:p>
        </p:txBody>
      </p:sp>
      <p:sp>
        <p:nvSpPr>
          <p:cNvPr id="12" name="Arrow: Chevron 11">
            <a:extLst>
              <a:ext uri="{FF2B5EF4-FFF2-40B4-BE49-F238E27FC236}">
                <a16:creationId xmlns:a16="http://schemas.microsoft.com/office/drawing/2014/main" id="{F370C4C5-27A8-46DE-884E-F74CE6D04070}"/>
              </a:ext>
            </a:extLst>
          </p:cNvPr>
          <p:cNvSpPr/>
          <p:nvPr/>
        </p:nvSpPr>
        <p:spPr>
          <a:xfrm>
            <a:off x="4742107" y="2153318"/>
            <a:ext cx="2894428" cy="683127"/>
          </a:xfrm>
          <a:prstGeom prst="chevron">
            <a:avLst/>
          </a:prstGeom>
          <a:solidFill>
            <a:schemeClr val="accent4">
              <a:lumMod val="75000"/>
            </a:schemeClr>
          </a:solidFill>
          <a:ln>
            <a:solidFill>
              <a:schemeClr val="accent4">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bg1"/>
                </a:solidFill>
              </a:rPr>
              <a:t>Challenge 2</a:t>
            </a:r>
          </a:p>
        </p:txBody>
      </p:sp>
      <p:sp>
        <p:nvSpPr>
          <p:cNvPr id="13" name="Arrow: Chevron 12">
            <a:extLst>
              <a:ext uri="{FF2B5EF4-FFF2-40B4-BE49-F238E27FC236}">
                <a16:creationId xmlns:a16="http://schemas.microsoft.com/office/drawing/2014/main" id="{112EFC50-0F34-4FA6-B011-724A649011B0}"/>
              </a:ext>
            </a:extLst>
          </p:cNvPr>
          <p:cNvSpPr/>
          <p:nvPr/>
        </p:nvSpPr>
        <p:spPr>
          <a:xfrm>
            <a:off x="8261252" y="2157305"/>
            <a:ext cx="2894428" cy="683127"/>
          </a:xfrm>
          <a:prstGeom prst="chevron">
            <a:avLst/>
          </a:prstGeom>
          <a:solidFill>
            <a:schemeClr val="accent4">
              <a:lumMod val="75000"/>
            </a:schemeClr>
          </a:solidFill>
          <a:ln>
            <a:solidFill>
              <a:schemeClr val="accent4">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bg1"/>
                </a:solidFill>
              </a:rPr>
              <a:t>Challenge 3</a:t>
            </a:r>
          </a:p>
        </p:txBody>
      </p:sp>
      <p:sp>
        <p:nvSpPr>
          <p:cNvPr id="14" name="Content Placeholder 3">
            <a:extLst>
              <a:ext uri="{FF2B5EF4-FFF2-40B4-BE49-F238E27FC236}">
                <a16:creationId xmlns:a16="http://schemas.microsoft.com/office/drawing/2014/main" id="{F924FA0F-2525-403C-8474-57B1885C6482}"/>
              </a:ext>
            </a:extLst>
          </p:cNvPr>
          <p:cNvSpPr txBox="1">
            <a:spLocks/>
          </p:cNvSpPr>
          <p:nvPr/>
        </p:nvSpPr>
        <p:spPr>
          <a:xfrm>
            <a:off x="4742107" y="3029119"/>
            <a:ext cx="2919046" cy="3417719"/>
          </a:xfrm>
          <a:prstGeom prst="rect">
            <a:avLst/>
          </a:prstGeom>
        </p:spPr>
        <p:txBody>
          <a:bodyPr vert="horz" lIns="0" tIns="45720" rIns="0" bIns="45720" rtlCol="0">
            <a:normAutofit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sz="1900" b="1" u="sng" dirty="0"/>
              <a:t>Retrieval method:</a:t>
            </a:r>
          </a:p>
          <a:p>
            <a:pPr marL="578358" lvl="1" indent="-285750">
              <a:buFont typeface="Arial" panose="020B0604020202020204" pitchFamily="34" charset="0"/>
              <a:buChar char="•"/>
            </a:pPr>
            <a:r>
              <a:rPr lang="en-US" sz="1600" dirty="0"/>
              <a:t>The method is </a:t>
            </a:r>
            <a:r>
              <a:rPr lang="en-US" sz="1600" b="1" dirty="0"/>
              <a:t>heavily dependent</a:t>
            </a:r>
            <a:r>
              <a:rPr lang="en-US" sz="1600" dirty="0"/>
              <a:t> on the techniques of computer vision (classification, object detection, etc.), that are used to extract information from images.</a:t>
            </a:r>
          </a:p>
          <a:p>
            <a:pPr marL="578358" lvl="1" indent="-285750">
              <a:buFont typeface="Arial" panose="020B0604020202020204" pitchFamily="34" charset="0"/>
              <a:buChar char="•"/>
            </a:pPr>
            <a:r>
              <a:rPr lang="en-US" sz="1600" dirty="0"/>
              <a:t>Should we use </a:t>
            </a:r>
            <a:r>
              <a:rPr lang="en-US" sz="1600" b="1" dirty="0"/>
              <a:t>machine learning</a:t>
            </a:r>
            <a:r>
              <a:rPr lang="en-US" sz="1600" dirty="0"/>
              <a:t> methods or </a:t>
            </a:r>
            <a:r>
              <a:rPr lang="en-US" sz="1600" b="1" dirty="0"/>
              <a:t>deep learning</a:t>
            </a:r>
            <a:r>
              <a:rPr lang="en-US" sz="1600" dirty="0"/>
              <a:t> models ?</a:t>
            </a:r>
          </a:p>
          <a:p>
            <a:pPr marL="578358" lvl="1" indent="-285750">
              <a:buFont typeface="Arial" panose="020B0604020202020204" pitchFamily="34" charset="0"/>
              <a:buChar char="•"/>
            </a:pPr>
            <a:r>
              <a:rPr lang="en-US" sz="1600" dirty="0"/>
              <a:t>What kind of </a:t>
            </a:r>
            <a:r>
              <a:rPr lang="en-US" sz="1600" b="1" dirty="0"/>
              <a:t>features</a:t>
            </a:r>
            <a:r>
              <a:rPr lang="en-US" sz="1600" dirty="0"/>
              <a:t> should we extract ?</a:t>
            </a:r>
          </a:p>
        </p:txBody>
      </p:sp>
      <p:sp>
        <p:nvSpPr>
          <p:cNvPr id="15" name="Content Placeholder 3">
            <a:extLst>
              <a:ext uri="{FF2B5EF4-FFF2-40B4-BE49-F238E27FC236}">
                <a16:creationId xmlns:a16="http://schemas.microsoft.com/office/drawing/2014/main" id="{6E404AEF-FE4C-44DD-95D7-8B00213DD61A}"/>
              </a:ext>
            </a:extLst>
          </p:cNvPr>
          <p:cNvSpPr txBox="1">
            <a:spLocks/>
          </p:cNvSpPr>
          <p:nvPr/>
        </p:nvSpPr>
        <p:spPr>
          <a:xfrm>
            <a:off x="8146073" y="3029119"/>
            <a:ext cx="3124786" cy="340586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sz="1800" b="1" u="sng" dirty="0"/>
              <a:t>Performance:</a:t>
            </a:r>
          </a:p>
          <a:p>
            <a:pPr marL="578358" lvl="1" indent="-285750">
              <a:buFont typeface="Arial" panose="020B0604020202020204" pitchFamily="34" charset="0"/>
              <a:buChar char="•"/>
            </a:pPr>
            <a:r>
              <a:rPr lang="en-US" sz="1600" dirty="0"/>
              <a:t>The IR system’s performance is </a:t>
            </a:r>
            <a:r>
              <a:rPr lang="en-US" sz="1600" b="1" dirty="0"/>
              <a:t>dependent</a:t>
            </a:r>
            <a:r>
              <a:rPr lang="en-US" sz="1600" dirty="0"/>
              <a:t> on the computer vision method used to extract visual information. </a:t>
            </a:r>
          </a:p>
          <a:p>
            <a:pPr marL="578358" lvl="1" indent="-285750">
              <a:buFont typeface="Arial" panose="020B0604020202020204" pitchFamily="34" charset="0"/>
              <a:buChar char="•"/>
            </a:pPr>
            <a:r>
              <a:rPr lang="en-US" sz="1600" dirty="0"/>
              <a:t>How do we </a:t>
            </a:r>
            <a:r>
              <a:rPr lang="en-US" sz="1600" b="1" dirty="0"/>
              <a:t>measure</a:t>
            </a:r>
            <a:r>
              <a:rPr lang="en-US" sz="1600" dirty="0"/>
              <a:t> the IR systems performance ?</a:t>
            </a:r>
          </a:p>
          <a:p>
            <a:pPr marL="578358" lvl="1" indent="-285750">
              <a:buFont typeface="Arial" panose="020B0604020202020204" pitchFamily="34" charset="0"/>
              <a:buChar char="•"/>
            </a:pPr>
            <a:r>
              <a:rPr lang="en-US" sz="1600" dirty="0"/>
              <a:t>The search engine’s efficiency  is also affected by the </a:t>
            </a:r>
            <a:r>
              <a:rPr lang="en-US" sz="1600" b="1" dirty="0"/>
              <a:t>libraries and tools</a:t>
            </a:r>
            <a:r>
              <a:rPr lang="en-US" sz="1600" dirty="0"/>
              <a:t> used for IR and CV.</a:t>
            </a:r>
          </a:p>
        </p:txBody>
      </p:sp>
      <p:sp>
        <p:nvSpPr>
          <p:cNvPr id="7" name="Slide Number Placeholder 6">
            <a:extLst>
              <a:ext uri="{FF2B5EF4-FFF2-40B4-BE49-F238E27FC236}">
                <a16:creationId xmlns:a16="http://schemas.microsoft.com/office/drawing/2014/main" id="{E703A682-345A-4EE2-8C8B-29A3B679B6AE}"/>
              </a:ext>
            </a:extLst>
          </p:cNvPr>
          <p:cNvSpPr>
            <a:spLocks noGrp="1"/>
          </p:cNvSpPr>
          <p:nvPr>
            <p:ph type="sldNum" sz="quarter" idx="12"/>
          </p:nvPr>
        </p:nvSpPr>
        <p:spPr/>
        <p:txBody>
          <a:bodyPr/>
          <a:lstStyle/>
          <a:p>
            <a:fld id="{3A98EE3D-8CD1-4C3F-BD1C-C98C9596463C}" type="slidenum">
              <a:rPr lang="en-US" smtClean="0"/>
              <a:t>6</a:t>
            </a:fld>
            <a:endParaRPr lang="en-US" dirty="0"/>
          </a:p>
        </p:txBody>
      </p:sp>
      <p:sp>
        <p:nvSpPr>
          <p:cNvPr id="3" name="Footer Placeholder 2">
            <a:extLst>
              <a:ext uri="{FF2B5EF4-FFF2-40B4-BE49-F238E27FC236}">
                <a16:creationId xmlns:a16="http://schemas.microsoft.com/office/drawing/2014/main" id="{351084AA-CDAD-4523-89F9-D5331B33870B}"/>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619235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5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8" name="Rectangle 5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965201" y="772731"/>
            <a:ext cx="6255026" cy="5054008"/>
          </a:xfrm>
        </p:spPr>
        <p:txBody>
          <a:bodyPr vert="horz" lIns="91440" tIns="45720" rIns="91440" bIns="45720" rtlCol="0" anchor="ctr">
            <a:normAutofit/>
          </a:bodyPr>
          <a:lstStyle/>
          <a:p>
            <a:pPr algn="r"/>
            <a:r>
              <a:rPr lang="en-US" sz="6000" dirty="0">
                <a:solidFill>
                  <a:schemeClr val="tx1">
                    <a:lumMod val="85000"/>
                    <a:lumOff val="15000"/>
                  </a:schemeClr>
                </a:solidFill>
              </a:rPr>
              <a:t>SEARCH ENGINE</a:t>
            </a:r>
          </a:p>
        </p:txBody>
      </p:sp>
      <p:cxnSp>
        <p:nvCxnSpPr>
          <p:cNvPr id="60" name="Straight Connector 5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520631"/>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8D60EC1B-554F-47EF-839A-BAAD858F6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D5318DF9-6CD7-4F76-9F67-1A91D459F5FD}"/>
              </a:ext>
            </a:extLst>
          </p:cNvPr>
          <p:cNvSpPr>
            <a:spLocks noGrp="1"/>
          </p:cNvSpPr>
          <p:nvPr>
            <p:ph type="sldNum" sz="quarter" idx="12"/>
          </p:nvPr>
        </p:nvSpPr>
        <p:spPr/>
        <p:txBody>
          <a:bodyPr/>
          <a:lstStyle/>
          <a:p>
            <a:fld id="{3A98EE3D-8CD1-4C3F-BD1C-C98C9596463C}" type="slidenum">
              <a:rPr lang="en-US" smtClean="0"/>
              <a:t>7</a:t>
            </a:fld>
            <a:endParaRPr lang="en-US" dirty="0"/>
          </a:p>
        </p:txBody>
      </p:sp>
      <p:sp>
        <p:nvSpPr>
          <p:cNvPr id="4" name="Footer Placeholder 3">
            <a:extLst>
              <a:ext uri="{FF2B5EF4-FFF2-40B4-BE49-F238E27FC236}">
                <a16:creationId xmlns:a16="http://schemas.microsoft.com/office/drawing/2014/main" id="{DDA22EAD-E2F0-45B9-951B-756FF177C4EC}"/>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4282751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IR system architecture</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D13223F0-DCB9-40DE-A93C-DFE6DFEB1DD6}"/>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12" name="Footer Placeholder 11">
            <a:extLst>
              <a:ext uri="{FF2B5EF4-FFF2-40B4-BE49-F238E27FC236}">
                <a16:creationId xmlns:a16="http://schemas.microsoft.com/office/drawing/2014/main" id="{3B79F701-2D61-49B8-9C82-C92A2BA7225F}"/>
              </a:ext>
            </a:extLst>
          </p:cNvPr>
          <p:cNvSpPr>
            <a:spLocks noGrp="1"/>
          </p:cNvSpPr>
          <p:nvPr>
            <p:ph type="ftr" sz="quarter" idx="11"/>
          </p:nvPr>
        </p:nvSpPr>
        <p:spPr/>
        <p:txBody>
          <a:bodyPr/>
          <a:lstStyle/>
          <a:p>
            <a:r>
              <a:rPr lang="en-US"/>
              <a:t>Lampros Lountzis</a:t>
            </a:r>
            <a:endParaRPr lang="en-US" dirty="0"/>
          </a:p>
        </p:txBody>
      </p:sp>
      <p:pic>
        <p:nvPicPr>
          <p:cNvPr id="7" name="Content Placeholder 6" descr="Diagram&#10;&#10;Description automatically generated">
            <a:extLst>
              <a:ext uri="{FF2B5EF4-FFF2-40B4-BE49-F238E27FC236}">
                <a16:creationId xmlns:a16="http://schemas.microsoft.com/office/drawing/2014/main" id="{58F941B5-2A9D-464F-9AC7-AE41AEDE611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24868" y="2411476"/>
            <a:ext cx="9248775" cy="3438525"/>
          </a:xfrm>
        </p:spPr>
      </p:pic>
    </p:spTree>
    <p:extLst>
      <p:ext uri="{BB962C8B-B14F-4D97-AF65-F5344CB8AC3E}">
        <p14:creationId xmlns:p14="http://schemas.microsoft.com/office/powerpoint/2010/main" val="3651155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CIFAR-10 data</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D13223F0-DCB9-40DE-A93C-DFE6DFEB1DD6}"/>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12" name="Footer Placeholder 11">
            <a:extLst>
              <a:ext uri="{FF2B5EF4-FFF2-40B4-BE49-F238E27FC236}">
                <a16:creationId xmlns:a16="http://schemas.microsoft.com/office/drawing/2014/main" id="{3B79F701-2D61-49B8-9C82-C92A2BA7225F}"/>
              </a:ext>
            </a:extLst>
          </p:cNvPr>
          <p:cNvSpPr>
            <a:spLocks noGrp="1"/>
          </p:cNvSpPr>
          <p:nvPr>
            <p:ph type="ftr" sz="quarter" idx="11"/>
          </p:nvPr>
        </p:nvSpPr>
        <p:spPr/>
        <p:txBody>
          <a:bodyPr/>
          <a:lstStyle/>
          <a:p>
            <a:r>
              <a:rPr lang="en-US"/>
              <a:t>Lampros Lountzis</a:t>
            </a:r>
            <a:endParaRPr lang="en-US" dirty="0"/>
          </a:p>
        </p:txBody>
      </p:sp>
      <p:sp>
        <p:nvSpPr>
          <p:cNvPr id="5" name="Content Placeholder 4">
            <a:extLst>
              <a:ext uri="{FF2B5EF4-FFF2-40B4-BE49-F238E27FC236}">
                <a16:creationId xmlns:a16="http://schemas.microsoft.com/office/drawing/2014/main" id="{9CC83DC5-A0A7-4CAB-8BA9-19DB2FF95FAA}"/>
              </a:ext>
            </a:extLst>
          </p:cNvPr>
          <p:cNvSpPr>
            <a:spLocks noGrp="1"/>
          </p:cNvSpPr>
          <p:nvPr>
            <p:ph idx="1"/>
          </p:nvPr>
        </p:nvSpPr>
        <p:spPr/>
        <p:txBody>
          <a:bodyPr>
            <a:normAutofit fontScale="92500" lnSpcReduction="20000"/>
          </a:bodyPr>
          <a:lstStyle/>
          <a:p>
            <a:pPr lvl="1">
              <a:buFont typeface="Arial" panose="020B0604020202020204" pitchFamily="34" charset="0"/>
              <a:buChar char="•"/>
            </a:pPr>
            <a:r>
              <a:rPr lang="en-US" sz="1700" dirty="0"/>
              <a:t>We’re using the </a:t>
            </a:r>
            <a:r>
              <a:rPr lang="en-US" sz="1700" b="1" dirty="0"/>
              <a:t>CIFAR-10</a:t>
            </a:r>
            <a:r>
              <a:rPr lang="en-US" sz="1700" dirty="0"/>
              <a:t> corpus (by Alex </a:t>
            </a:r>
            <a:r>
              <a:rPr lang="en-US" sz="1700" dirty="0" err="1"/>
              <a:t>Krizhevsky</a:t>
            </a:r>
            <a:r>
              <a:rPr lang="en-US" sz="1700" dirty="0"/>
              <a:t>, Vinod Nair, and Geoffrey Hinton) which consists of image data, about 50000 training images and 10000 test images.</a:t>
            </a:r>
          </a:p>
          <a:p>
            <a:pPr lvl="1">
              <a:buFont typeface="Arial" panose="020B0604020202020204" pitchFamily="34" charset="0"/>
              <a:buChar char="•"/>
            </a:pPr>
            <a:endParaRPr lang="en-US" sz="1700" dirty="0"/>
          </a:p>
          <a:p>
            <a:pPr lvl="1">
              <a:buFont typeface="Arial" panose="020B0604020202020204" pitchFamily="34" charset="0"/>
              <a:buChar char="•"/>
            </a:pPr>
            <a:r>
              <a:rPr lang="en-US" sz="1700" dirty="0"/>
              <a:t>Each image is a </a:t>
            </a:r>
            <a:r>
              <a:rPr lang="en-US" sz="1700" b="1" dirty="0"/>
              <a:t>32x32 color image</a:t>
            </a:r>
            <a:r>
              <a:rPr lang="en-US" sz="1700" dirty="0"/>
              <a:t>.</a:t>
            </a:r>
          </a:p>
          <a:p>
            <a:pPr lvl="1">
              <a:buFont typeface="Arial" panose="020B0604020202020204" pitchFamily="34" charset="0"/>
              <a:buChar char="•"/>
            </a:pPr>
            <a:endParaRPr lang="en-US" sz="1700" dirty="0"/>
          </a:p>
          <a:p>
            <a:pPr lvl="1">
              <a:buFont typeface="Arial" panose="020B0604020202020204" pitchFamily="34" charset="0"/>
              <a:buChar char="•"/>
            </a:pPr>
            <a:r>
              <a:rPr lang="en-US" sz="1700" dirty="0"/>
              <a:t>The dataset contains </a:t>
            </a:r>
            <a:r>
              <a:rPr lang="en-US" sz="1700" b="1" dirty="0"/>
              <a:t>10 classes</a:t>
            </a:r>
            <a:r>
              <a:rPr lang="en-US" sz="1700" dirty="0"/>
              <a:t>, namely airplane, automobile, bird, cat, deer, dog, frog, horse, ship, truck.</a:t>
            </a:r>
          </a:p>
          <a:p>
            <a:pPr lvl="2">
              <a:buFont typeface="Arial" panose="020B0604020202020204" pitchFamily="34" charset="0"/>
              <a:buChar char="•"/>
            </a:pPr>
            <a:r>
              <a:rPr lang="en-US" sz="1500" dirty="0"/>
              <a:t>The classes are completely mutually exclusive (e.g. there is no overlap).</a:t>
            </a:r>
          </a:p>
          <a:p>
            <a:pPr lvl="1">
              <a:buFont typeface="Arial" panose="020B0604020202020204" pitchFamily="34" charset="0"/>
              <a:buChar char="•"/>
            </a:pPr>
            <a:endParaRPr lang="en-US" sz="1700" dirty="0"/>
          </a:p>
          <a:p>
            <a:pPr lvl="1">
              <a:buFont typeface="Arial" panose="020B0604020202020204" pitchFamily="34" charset="0"/>
              <a:buChar char="•"/>
            </a:pPr>
            <a:r>
              <a:rPr lang="en-US" sz="1700" dirty="0"/>
              <a:t>We consider the training images as </a:t>
            </a:r>
            <a:r>
              <a:rPr lang="en-US" sz="1700" b="1" dirty="0"/>
              <a:t>index images</a:t>
            </a:r>
            <a:r>
              <a:rPr lang="en-US" sz="1700" dirty="0"/>
              <a:t>, meaning that these will be indexed in our IR system. In the same manner, we consider the test images as </a:t>
            </a:r>
            <a:r>
              <a:rPr lang="en-US" sz="1700" b="1" dirty="0"/>
              <a:t>query images</a:t>
            </a:r>
            <a:r>
              <a:rPr lang="en-US" sz="1700" dirty="0"/>
              <a:t>.</a:t>
            </a:r>
          </a:p>
          <a:p>
            <a:pPr lvl="1">
              <a:buFont typeface="Arial" panose="020B0604020202020204" pitchFamily="34" charset="0"/>
              <a:buChar char="•"/>
            </a:pPr>
            <a:endParaRPr lang="en-US" sz="1700" dirty="0"/>
          </a:p>
          <a:p>
            <a:pPr lvl="1">
              <a:buFont typeface="Arial" panose="020B0604020202020204" pitchFamily="34" charset="0"/>
              <a:buChar char="•"/>
            </a:pPr>
            <a:r>
              <a:rPr lang="en-US" sz="1700" dirty="0"/>
              <a:t>The </a:t>
            </a:r>
            <a:r>
              <a:rPr lang="en-US" sz="1700" b="1" dirty="0"/>
              <a:t>query relevance </a:t>
            </a:r>
            <a:r>
              <a:rPr lang="en-US" sz="1700" dirty="0"/>
              <a:t>is</a:t>
            </a:r>
            <a:r>
              <a:rPr lang="el-GR" sz="1700" dirty="0"/>
              <a:t> </a:t>
            </a:r>
            <a:r>
              <a:rPr lang="en-US" sz="1700" dirty="0"/>
              <a:t>defined as follows: </a:t>
            </a:r>
            <a:r>
              <a:rPr lang="en-US" sz="1700" b="1" dirty="0"/>
              <a:t>each query image (test image) is related with a set of indexed images (training images) where the relevance relationship depends on the class label.</a:t>
            </a:r>
          </a:p>
          <a:p>
            <a:pPr lvl="2">
              <a:buFont typeface="Arial" panose="020B0604020202020204" pitchFamily="34" charset="0"/>
              <a:buChar char="•"/>
            </a:pPr>
            <a:r>
              <a:rPr lang="en-US" sz="1500" dirty="0"/>
              <a:t>For example, a query image that is a car is associated with indexed images that belong to the car class.</a:t>
            </a:r>
          </a:p>
        </p:txBody>
      </p:sp>
    </p:spTree>
    <p:extLst>
      <p:ext uri="{BB962C8B-B14F-4D97-AF65-F5344CB8AC3E}">
        <p14:creationId xmlns:p14="http://schemas.microsoft.com/office/powerpoint/2010/main" val="2945491196"/>
      </p:ext>
    </p:extLst>
  </p:cSld>
  <p:clrMapOvr>
    <a:masterClrMapping/>
  </p:clrMapOvr>
</p:sld>
</file>

<file path=ppt/theme/theme1.xml><?xml version="1.0" encoding="utf-8"?>
<a:theme xmlns:a="http://schemas.openxmlformats.org/drawingml/2006/main" name="PortalVTI">
  <a:themeElements>
    <a:clrScheme name="Earth">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ppt/theme/theme2.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3.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4.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0.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3.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4.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5.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6.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7.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8.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9.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0.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3.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4.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5.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3.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4.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5.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6.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7.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8.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9.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docProps/app.xml><?xml version="1.0" encoding="utf-8"?>
<Properties xmlns="http://schemas.openxmlformats.org/officeDocument/2006/extended-properties" xmlns:vt="http://schemas.openxmlformats.org/officeDocument/2006/docPropsVTypes">
  <TotalTime>1938</TotalTime>
  <Words>2001</Words>
  <Application>Microsoft Office PowerPoint</Application>
  <PresentationFormat>Widescreen</PresentationFormat>
  <Paragraphs>290</Paragraphs>
  <Slides>25</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25</vt:i4>
      </vt:variant>
    </vt:vector>
  </HeadingPairs>
  <TitlesOfParts>
    <vt:vector size="35" baseType="lpstr">
      <vt:lpstr>Arial</vt:lpstr>
      <vt:lpstr>Calibri</vt:lpstr>
      <vt:lpstr>Georgia Pro Cond Light</vt:lpstr>
      <vt:lpstr>Speak Pro</vt:lpstr>
      <vt:lpstr>Trade Gothic Next Cond</vt:lpstr>
      <vt:lpstr>Trade Gothic Next Light</vt:lpstr>
      <vt:lpstr>PortalVTI</vt:lpstr>
      <vt:lpstr>RetrospectVTI</vt:lpstr>
      <vt:lpstr>RetrospectVTI</vt:lpstr>
      <vt:lpstr>RetrospectVTI</vt:lpstr>
      <vt:lpstr>Content-Based Image Retrieval (CBIR) with Deep Learning</vt:lpstr>
      <vt:lpstr>Table of Contents</vt:lpstr>
      <vt:lpstr>Table of Contents</vt:lpstr>
      <vt:lpstr>INTRODUCTION</vt:lpstr>
      <vt:lpstr>The problem</vt:lpstr>
      <vt:lpstr>Challenges deep-dive</vt:lpstr>
      <vt:lpstr>SEARCH ENGINE</vt:lpstr>
      <vt:lpstr>IR system architecture</vt:lpstr>
      <vt:lpstr>CIFAR-10 data</vt:lpstr>
      <vt:lpstr>Elasticsearch search engine</vt:lpstr>
      <vt:lpstr>Elasticsearch search engine</vt:lpstr>
      <vt:lpstr>BAG OF VISUAL WORDS</vt:lpstr>
      <vt:lpstr>Model architecture</vt:lpstr>
      <vt:lpstr>Visual descriptors</vt:lpstr>
      <vt:lpstr>BOVW model</vt:lpstr>
      <vt:lpstr>BOVW model</vt:lpstr>
      <vt:lpstr>BOVW model</vt:lpstr>
      <vt:lpstr>Features</vt:lpstr>
      <vt:lpstr>Machine Learning models</vt:lpstr>
      <vt:lpstr>Machine Learning models</vt:lpstr>
      <vt:lpstr>Machine Learning models</vt:lpstr>
      <vt:lpstr>VISUAL EMBEDDINGS</vt:lpstr>
      <vt:lpstr>Model architecture</vt:lpstr>
      <vt:lpstr>RESULTS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Content-Based Image Retrieval (CBIR) with Deep Learning</dc:title>
  <dc:creator>LAMPROS LOUNTZIS</dc:creator>
  <cp:lastModifiedBy>LAMPROS LOUNTZIS</cp:lastModifiedBy>
  <cp:revision>23</cp:revision>
  <dcterms:created xsi:type="dcterms:W3CDTF">2021-11-08T18:10:10Z</dcterms:created>
  <dcterms:modified xsi:type="dcterms:W3CDTF">2021-11-15T21:00:41Z</dcterms:modified>
</cp:coreProperties>
</file>