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  <p:sldMasterId id="2147483660" r:id="rId2"/>
    <p:sldMasterId id="2147483665" r:id="rId3"/>
    <p:sldMasterId id="2147483663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7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1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31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2EFC-ED59-4B4D-993E-400BC651A785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Lampros Lountzis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E7C5-37BF-4B94-8AB4-87E727052233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Lampros Lountzis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78A3-FD76-4F63-AF81-1396C1841E9C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Lampros Lountzis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4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56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6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26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6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4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7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11/12/2021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59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39" r:id="rId7"/>
    <p:sldLayoutId id="2147483740" r:id="rId8"/>
    <p:sldLayoutId id="2147483741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30B9AB43-16D5-496C-92E2-DD88A4837C90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Lampros Lountzis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2983D189-BC30-430F-BBBC-47FE85CCFEB3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Lampros Lountzis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E5E1D892-C2A9-4E2A-B7C0-5932B657ED52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Lampros Lountzis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99FBCFA0-DE7C-40A3-9978-4F2839067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774" y="1524001"/>
            <a:ext cx="5039140" cy="1989118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dirty="0"/>
              <a:t>Content-Based Image Retrieval (CBIR) with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8270" y="4115880"/>
            <a:ext cx="3299460" cy="16279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Lampros Lountzis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0564F31-73E3-4680-87FF-579A2447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9197" y="1114197"/>
            <a:ext cx="4629606" cy="46296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829739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black, night sky&#10;&#10;Description automatically generated">
            <a:extLst>
              <a:ext uri="{FF2B5EF4-FFF2-40B4-BE49-F238E27FC236}">
                <a16:creationId xmlns:a16="http://schemas.microsoft.com/office/drawing/2014/main" id="{5CA847D3-7A4E-4077-80E6-8FBB5FCD6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40" y="2392324"/>
            <a:ext cx="2415903" cy="241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41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400" b="1" dirty="0"/>
              <a:t>Elasticsearch search engine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3223F0-DCB9-40DE-A93C-DFE6DFEB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B79F701-2D61-49B8-9C82-C92A2BA7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Lampros Lountzis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3ADAC2-C7EE-4972-818F-5C0326ACB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We have decided to </a:t>
            </a:r>
            <a:r>
              <a:rPr lang="en-US" sz="1600" b="1" dirty="0"/>
              <a:t>not create any replicas </a:t>
            </a:r>
            <a:r>
              <a:rPr lang="en-US" sz="1600" dirty="0"/>
              <a:t>for the indexes, since this is a demo application.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Each index is </a:t>
            </a:r>
            <a:r>
              <a:rPr lang="en-US" sz="1600" b="1" dirty="0"/>
              <a:t>distributed in 30 shards </a:t>
            </a:r>
            <a:r>
              <a:rPr lang="en-US" sz="1600" dirty="0"/>
              <a:t>(each shard is an instance of a Lucene index, that indexes and handles queries for a subset of the data in an Elasticsearch cluster) so that we can handle the big volume of the CIFAR-10 data.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We gain better performance in indexing and searching operations.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b="1" dirty="0"/>
              <a:t>mapping</a:t>
            </a:r>
            <a:r>
              <a:rPr lang="en-US" sz="1600" dirty="0"/>
              <a:t> for the image-documents that the indexes can handle, consists of the fields of the documents and queries that we have described before. The only </a:t>
            </a:r>
            <a:r>
              <a:rPr lang="en-US" sz="1600" b="1" dirty="0"/>
              <a:t>field that can be used for retrieval is “features” </a:t>
            </a:r>
            <a:r>
              <a:rPr lang="en-US" sz="1600" dirty="0"/>
              <a:t>which is of </a:t>
            </a:r>
            <a:r>
              <a:rPr lang="en-US" sz="1600" b="1" dirty="0"/>
              <a:t>dense</a:t>
            </a:r>
            <a:r>
              <a:rPr lang="en-US" sz="1600" dirty="0"/>
              <a:t> </a:t>
            </a:r>
            <a:r>
              <a:rPr lang="en-US" sz="1600" b="1" dirty="0"/>
              <a:t>vector</a:t>
            </a:r>
            <a:r>
              <a:rPr lang="en-US" sz="1600" dirty="0"/>
              <a:t> type and the dimensions are dependent on the CV method. </a:t>
            </a:r>
            <a:r>
              <a:rPr lang="en-US" sz="1600" b="1" dirty="0">
                <a:solidFill>
                  <a:srgbClr val="FF0000"/>
                </a:solidFill>
              </a:rPr>
              <a:t>However, the size of the dense vector is always smaller than 2048 since this is the maximum size Elasticsearch can handle.</a:t>
            </a:r>
          </a:p>
          <a:p>
            <a:pPr marL="201168" lvl="1" indent="0">
              <a:buNone/>
            </a:pPr>
            <a:endParaRPr lang="en-US" sz="1600" dirty="0"/>
          </a:p>
          <a:p>
            <a:pPr marL="201168" lvl="1" indent="0">
              <a:buNone/>
            </a:pPr>
            <a:r>
              <a:rPr lang="en-US" sz="1600" b="1" u="sng" dirty="0"/>
              <a:t>Evaluation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To evaluate our IR system, we have used the </a:t>
            </a:r>
            <a:r>
              <a:rPr lang="en-US" sz="1600" b="1" dirty="0"/>
              <a:t>trec_eval </a:t>
            </a:r>
            <a:r>
              <a:rPr lang="en-US" sz="1600" dirty="0"/>
              <a:t>tool and its metrics.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Specifically, the search engine is evaluated on </a:t>
            </a:r>
            <a:r>
              <a:rPr lang="en-US" sz="1600" b="1" dirty="0"/>
              <a:t>the top 100 retrieved image documents</a:t>
            </a:r>
            <a:r>
              <a:rPr lang="en-US" sz="1600" dirty="0"/>
              <a:t>, and we consider the </a:t>
            </a:r>
            <a:r>
              <a:rPr lang="en-US" sz="1600" b="1" dirty="0">
                <a:solidFill>
                  <a:schemeClr val="tx1"/>
                </a:solidFill>
              </a:rPr>
              <a:t>mean average precision (MAP)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19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772731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BAG OF VISUAL WORDS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520631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8D60EC1B-554F-47EF-839A-BAAD858F6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318DF9-6CD7-4F76-9F67-1A91D459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22EAD-E2F0-45B9-951B-756FF177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Lampros Lountzis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43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400" b="1" dirty="0"/>
              <a:t>Table of Contents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58203-8B17-4836-9A98-F35F416E5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4068" lvl="1" indent="-342900">
              <a:buFont typeface="+mj-lt"/>
              <a:buAutoNum type="arabicPeriod"/>
            </a:pPr>
            <a:r>
              <a:rPr lang="en-US" sz="1600" b="1" dirty="0">
                <a:solidFill>
                  <a:schemeClr val="tx1"/>
                </a:solidFill>
              </a:rPr>
              <a:t>INTRODUCTION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The problem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Challenges deep-dive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600" b="1" dirty="0">
                <a:solidFill>
                  <a:schemeClr val="tx1"/>
                </a:solidFill>
              </a:rPr>
              <a:t>SEARCH ENGINE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IR system architecture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CIFAR-10 data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Elasticsearch search engine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600" b="1">
                <a:solidFill>
                  <a:schemeClr val="tx1"/>
                </a:solidFill>
              </a:rPr>
              <a:t>Bag </a:t>
            </a:r>
            <a:r>
              <a:rPr lang="en-US" sz="1600" b="1" dirty="0">
                <a:solidFill>
                  <a:schemeClr val="tx1"/>
                </a:solidFill>
              </a:rPr>
              <a:t>of Visual Words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D2BFCB-23D0-42E2-A57E-F0800285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E3AD3A-270B-4280-A54F-B2757E3B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Lampros Lountzis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72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772731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520631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8D60EC1B-554F-47EF-839A-BAAD858F6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EF8955-290B-4A24-B91B-F4DB7CB9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99A57-9DE9-404C-B9FD-6E5579C0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Lampros Lountzis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8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400" b="1" dirty="0"/>
              <a:t>The problem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8F46F73-43C3-40B9-B2AB-9619D30CD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F726A-2FB9-4103-87F4-2B00BFC07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078" y="2722605"/>
            <a:ext cx="3507343" cy="3308633"/>
          </a:xfr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201168" lvl="1" indent="0">
              <a:buNone/>
            </a:pPr>
            <a:endParaRPr lang="en-US" sz="500" dirty="0"/>
          </a:p>
          <a:p>
            <a:pPr marL="201168" lvl="1" indent="0">
              <a:buNone/>
            </a:pPr>
            <a:r>
              <a:rPr lang="en-US" sz="1900" dirty="0"/>
              <a:t>Although we communicate in a variety of ways with each other, our favorite way to do so is via the written word. </a:t>
            </a:r>
          </a:p>
          <a:p>
            <a:pPr marL="201168" lvl="1" indent="0">
              <a:buNone/>
            </a:pPr>
            <a:r>
              <a:rPr lang="en-US" sz="1900" b="1" dirty="0"/>
              <a:t>However, when you think, do you think in words or images ?</a:t>
            </a:r>
          </a:p>
          <a:p>
            <a:pPr marL="201168" lvl="1" indent="0">
              <a:buNone/>
            </a:pPr>
            <a:r>
              <a:rPr lang="en-US" sz="1900" dirty="0"/>
              <a:t>Pictures sometimes are easier to recognize and process than words. What  is more, they can be a way  of communicating something that’s impossible to verbalize, like thoughts, feelings, memories.</a:t>
            </a:r>
          </a:p>
          <a:p>
            <a:pPr marL="201168" lvl="1" indent="0">
              <a:buNone/>
            </a:pPr>
            <a:r>
              <a:rPr lang="en-US" sz="1900" i="1" dirty="0"/>
              <a:t>So, how can we improve information retrieval and accessibility via images 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E8F600-25B4-4132-91BB-F735D55DBB02}"/>
              </a:ext>
            </a:extLst>
          </p:cNvPr>
          <p:cNvSpPr/>
          <p:nvPr/>
        </p:nvSpPr>
        <p:spPr>
          <a:xfrm>
            <a:off x="3828079" y="2265406"/>
            <a:ext cx="3507342" cy="4571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EA3985-9F2C-4DBD-B04D-53D119C20D05}"/>
              </a:ext>
            </a:extLst>
          </p:cNvPr>
          <p:cNvSpPr/>
          <p:nvPr/>
        </p:nvSpPr>
        <p:spPr>
          <a:xfrm>
            <a:off x="7648338" y="2265406"/>
            <a:ext cx="3507342" cy="43772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Context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4D79B71-6BA6-4D2F-AF4F-3B9588659EA8}"/>
              </a:ext>
            </a:extLst>
          </p:cNvPr>
          <p:cNvSpPr txBox="1">
            <a:spLocks/>
          </p:cNvSpPr>
          <p:nvPr/>
        </p:nvSpPr>
        <p:spPr>
          <a:xfrm>
            <a:off x="7648340" y="2703129"/>
            <a:ext cx="3507342" cy="3328112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608" lvl="1" indent="0">
              <a:buNone/>
            </a:pPr>
            <a:endParaRPr lang="en-US" sz="500" b="1" dirty="0"/>
          </a:p>
          <a:p>
            <a:pPr marL="292608" lvl="1" indent="0">
              <a:buNone/>
            </a:pPr>
            <a:r>
              <a:rPr lang="en-US" sz="1700" b="1" dirty="0"/>
              <a:t>Content-Based Image Retrieval </a:t>
            </a:r>
            <a:r>
              <a:rPr lang="en-US" sz="1700" dirty="0"/>
              <a:t>is, the problem of searching  for digital images in large databases based on their contents, rather than the metadata (keywords, tags, etc.), using computer vision techniques.</a:t>
            </a:r>
            <a:endParaRPr lang="en-US" sz="1700" b="1" dirty="0"/>
          </a:p>
          <a:p>
            <a:pPr marL="292608" lvl="1" indent="0">
              <a:buNone/>
            </a:pPr>
            <a:r>
              <a:rPr lang="en-US" sz="1700" b="1" dirty="0"/>
              <a:t>Computer Vision </a:t>
            </a:r>
            <a:r>
              <a:rPr lang="en-US" sz="1700" dirty="0"/>
              <a:t>deals with how computers can gain high-level understanding from digital images or videos.</a:t>
            </a:r>
          </a:p>
          <a:p>
            <a:pPr marL="292608" lvl="1" indent="0">
              <a:buNone/>
            </a:pPr>
            <a:r>
              <a:rPr lang="en-US" sz="1700" b="1" dirty="0"/>
              <a:t>Deep learning </a:t>
            </a:r>
            <a:r>
              <a:rPr lang="en-US" sz="1700" dirty="0"/>
              <a:t>is concerned  with algorithms inspired by the structure and function of the brain.</a:t>
            </a:r>
            <a:endParaRPr lang="en-US" sz="17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7FB32-4D23-476D-9953-585459765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Lampros Lountzis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D4D709A7-F137-4B47-86BD-F2161BAC8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32" y="4035874"/>
            <a:ext cx="1810896" cy="1810896"/>
          </a:xfrm>
          <a:prstGeom prst="rect">
            <a:avLst/>
          </a:prstGeom>
        </p:spPr>
      </p:pic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E7EB34F-D061-4E37-9998-7877A6EBEC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681" y="2326178"/>
            <a:ext cx="1663658" cy="166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96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1433"/>
            <a:ext cx="10058400" cy="1450757"/>
          </a:xfrm>
        </p:spPr>
        <p:txBody>
          <a:bodyPr>
            <a:normAutofit/>
          </a:bodyPr>
          <a:lstStyle/>
          <a:p>
            <a:r>
              <a:rPr lang="en-US" sz="4400" b="1" dirty="0"/>
              <a:t>Challenges deep-dive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F726A-2FB9-4103-87F4-2B00BFC07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532" y="3093918"/>
            <a:ext cx="3033346" cy="3392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u="sng" dirty="0">
                <a:cs typeface="Aharoni" panose="02010803020104030203" pitchFamily="2" charset="-79"/>
              </a:rPr>
              <a:t>Image data:</a:t>
            </a:r>
            <a:endParaRPr lang="en-US" sz="1800" dirty="0">
              <a:cs typeface="Aharoni" panose="02010803020104030203" pitchFamily="2" charset="-79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What are the </a:t>
            </a:r>
            <a:r>
              <a:rPr lang="en-US" sz="1600" b="1" dirty="0"/>
              <a:t>attributes</a:t>
            </a:r>
            <a:r>
              <a:rPr lang="en-US" sz="1600" dirty="0"/>
              <a:t> of the images (e.g., size, color-space, format) 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What </a:t>
            </a:r>
            <a:r>
              <a:rPr lang="en-US" sz="1600" b="1" dirty="0"/>
              <a:t>kind of objects </a:t>
            </a:r>
            <a:r>
              <a:rPr lang="en-US" sz="1600" dirty="0"/>
              <a:t>and</a:t>
            </a:r>
            <a:r>
              <a:rPr lang="en-US" sz="1600" b="1" dirty="0"/>
              <a:t> how many of these objects </a:t>
            </a:r>
            <a:r>
              <a:rPr lang="en-US" sz="1600" dirty="0"/>
              <a:t>do the images contain 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Is the search engine </a:t>
            </a:r>
            <a:r>
              <a:rPr lang="en-US" sz="1600" b="1" dirty="0"/>
              <a:t>topic specific</a:t>
            </a:r>
            <a:r>
              <a:rPr lang="en-US" sz="1600" dirty="0"/>
              <a:t> or is it a </a:t>
            </a:r>
            <a:r>
              <a:rPr lang="en-US" sz="1600" b="1" dirty="0"/>
              <a:t>general-purpose</a:t>
            </a:r>
            <a:r>
              <a:rPr lang="en-US" sz="1600" dirty="0"/>
              <a:t> IR system 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499EACE-982D-42DB-8D0F-8AB8FFDA4B29}"/>
              </a:ext>
            </a:extLst>
          </p:cNvPr>
          <p:cNvSpPr/>
          <p:nvPr/>
        </p:nvSpPr>
        <p:spPr>
          <a:xfrm>
            <a:off x="1193532" y="2153319"/>
            <a:ext cx="2894428" cy="683127"/>
          </a:xfrm>
          <a:prstGeom prst="chevro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Challenge 1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F370C4C5-27A8-46DE-884E-F74CE6D04070}"/>
              </a:ext>
            </a:extLst>
          </p:cNvPr>
          <p:cNvSpPr/>
          <p:nvPr/>
        </p:nvSpPr>
        <p:spPr>
          <a:xfrm>
            <a:off x="4742107" y="2153318"/>
            <a:ext cx="2894428" cy="683127"/>
          </a:xfrm>
          <a:prstGeom prst="chevro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Challenge 2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112EFC50-0F34-4FA6-B011-724A649011B0}"/>
              </a:ext>
            </a:extLst>
          </p:cNvPr>
          <p:cNvSpPr/>
          <p:nvPr/>
        </p:nvSpPr>
        <p:spPr>
          <a:xfrm>
            <a:off x="8261252" y="2157305"/>
            <a:ext cx="2894428" cy="683127"/>
          </a:xfrm>
          <a:prstGeom prst="chevro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Challenge 3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924FA0F-2525-403C-8474-57B1885C6482}"/>
              </a:ext>
            </a:extLst>
          </p:cNvPr>
          <p:cNvSpPr txBox="1">
            <a:spLocks/>
          </p:cNvSpPr>
          <p:nvPr/>
        </p:nvSpPr>
        <p:spPr>
          <a:xfrm>
            <a:off x="4742107" y="3029119"/>
            <a:ext cx="2919046" cy="3417719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1900" b="1" u="sng" dirty="0"/>
              <a:t>Retrieval method: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method is </a:t>
            </a:r>
            <a:r>
              <a:rPr lang="en-US" sz="1600" b="1" dirty="0"/>
              <a:t>heavily dependent</a:t>
            </a:r>
            <a:r>
              <a:rPr lang="en-US" sz="1600" dirty="0"/>
              <a:t> on the techniques of computer vision (classification, object detection, etc.), that are used to extract information from images.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Should we use </a:t>
            </a:r>
            <a:r>
              <a:rPr lang="en-US" sz="1600" b="1" dirty="0"/>
              <a:t>machine learning</a:t>
            </a:r>
            <a:r>
              <a:rPr lang="en-US" sz="1600" dirty="0"/>
              <a:t> methods or </a:t>
            </a:r>
            <a:r>
              <a:rPr lang="en-US" sz="1600" b="1" dirty="0"/>
              <a:t>deep learning</a:t>
            </a:r>
            <a:r>
              <a:rPr lang="en-US" sz="1600" dirty="0"/>
              <a:t> models ?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What kind of </a:t>
            </a:r>
            <a:r>
              <a:rPr lang="en-US" sz="1600" b="1" dirty="0"/>
              <a:t>features</a:t>
            </a:r>
            <a:r>
              <a:rPr lang="en-US" sz="1600" dirty="0"/>
              <a:t> should we extract ?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E404AEF-FE4C-44DD-95D7-8B00213DD61A}"/>
              </a:ext>
            </a:extLst>
          </p:cNvPr>
          <p:cNvSpPr txBox="1">
            <a:spLocks/>
          </p:cNvSpPr>
          <p:nvPr/>
        </p:nvSpPr>
        <p:spPr>
          <a:xfrm>
            <a:off x="8146073" y="3029119"/>
            <a:ext cx="3124786" cy="34058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1800" b="1" u="sng" dirty="0"/>
              <a:t>Performance: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IR system’s performance is </a:t>
            </a:r>
            <a:r>
              <a:rPr lang="en-US" sz="1600" b="1" dirty="0"/>
              <a:t>dependent</a:t>
            </a:r>
            <a:r>
              <a:rPr lang="en-US" sz="1600" dirty="0"/>
              <a:t> on the computer vision method used to extract visual information. 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How do we </a:t>
            </a:r>
            <a:r>
              <a:rPr lang="en-US" sz="1600" b="1" dirty="0"/>
              <a:t>measure</a:t>
            </a:r>
            <a:r>
              <a:rPr lang="en-US" sz="1600" dirty="0"/>
              <a:t> the IR systems performance ?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search engine’s efficiency  is also affected by the </a:t>
            </a:r>
            <a:r>
              <a:rPr lang="en-US" sz="1600" b="1" dirty="0"/>
              <a:t>libraries and tools</a:t>
            </a:r>
            <a:r>
              <a:rPr lang="en-US" sz="1600" dirty="0"/>
              <a:t> used for IR and CV.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3A682-345A-4EE2-8C8B-29A3B679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1084AA-CDAD-4523-89F9-D5331B33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Lampros Lountzis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35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772731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SEARCH ENGINE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520631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8D60EC1B-554F-47EF-839A-BAAD858F6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318DF9-6CD7-4F76-9F67-1A91D459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22EAD-E2F0-45B9-951B-756FF177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Lampros Lountzis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751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400" b="1" dirty="0"/>
              <a:t>IR system architecture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3223F0-DCB9-40DE-A93C-DFE6DFEB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B79F701-2D61-49B8-9C82-C92A2BA7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Lampros Lountzis</a:t>
            </a:r>
            <a:endParaRPr lang="en-US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58F941B5-2A9D-464F-9AC7-AE41AEDE6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868" y="2411476"/>
            <a:ext cx="9248775" cy="3438525"/>
          </a:xfrm>
        </p:spPr>
      </p:pic>
    </p:spTree>
    <p:extLst>
      <p:ext uri="{BB962C8B-B14F-4D97-AF65-F5344CB8AC3E}">
        <p14:creationId xmlns:p14="http://schemas.microsoft.com/office/powerpoint/2010/main" val="3651155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400" b="1" dirty="0"/>
              <a:t>CIFAR-10 data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3223F0-DCB9-40DE-A93C-DFE6DFEB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B79F701-2D61-49B8-9C82-C92A2BA7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Lampros Lountzis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C83DC5-A0A7-4CAB-8BA9-19DB2FF95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We’re using the </a:t>
            </a:r>
            <a:r>
              <a:rPr lang="en-US" sz="1700" b="1" dirty="0"/>
              <a:t>CIFAR-10</a:t>
            </a:r>
            <a:r>
              <a:rPr lang="en-US" sz="1700" dirty="0"/>
              <a:t> corpus (by Alex </a:t>
            </a:r>
            <a:r>
              <a:rPr lang="en-US" sz="1700" dirty="0" err="1"/>
              <a:t>Krizhevsky</a:t>
            </a:r>
            <a:r>
              <a:rPr lang="en-US" sz="1700" dirty="0"/>
              <a:t>, Vinod Nair, and Geoffrey Hinton) which consists of image data, about 50000 training images and 10000 test images.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7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Each image is a </a:t>
            </a:r>
            <a:r>
              <a:rPr lang="en-US" sz="1700" b="1" dirty="0"/>
              <a:t>32x32 color image</a:t>
            </a:r>
            <a:r>
              <a:rPr lang="en-US" sz="17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7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The dataset contains </a:t>
            </a:r>
            <a:r>
              <a:rPr lang="en-US" sz="1700" b="1" dirty="0"/>
              <a:t>10 classes</a:t>
            </a:r>
            <a:r>
              <a:rPr lang="en-US" sz="1700" dirty="0"/>
              <a:t>, namely airplane, automobile, bird, cat, deer, dog, frog, horse, ship, truck.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500" dirty="0"/>
              <a:t>The classes are completely mutually exclusive (e.g. there is no overlap).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7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We consider the training images as </a:t>
            </a:r>
            <a:r>
              <a:rPr lang="en-US" sz="1700" b="1" dirty="0"/>
              <a:t>index images</a:t>
            </a:r>
            <a:r>
              <a:rPr lang="en-US" sz="1700" dirty="0"/>
              <a:t>, meaning that these will be indexed in our IR system. In the same manner, we consider the test images as </a:t>
            </a:r>
            <a:r>
              <a:rPr lang="en-US" sz="1700" b="1" dirty="0"/>
              <a:t>query images</a:t>
            </a:r>
            <a:r>
              <a:rPr lang="en-US" sz="17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7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The </a:t>
            </a:r>
            <a:r>
              <a:rPr lang="en-US" sz="1700" b="1" dirty="0"/>
              <a:t>query relevance </a:t>
            </a:r>
            <a:r>
              <a:rPr lang="en-US" sz="1700" dirty="0"/>
              <a:t>is</a:t>
            </a:r>
            <a:r>
              <a:rPr lang="el-GR" sz="1700" dirty="0"/>
              <a:t> </a:t>
            </a:r>
            <a:r>
              <a:rPr lang="en-US" sz="1700" dirty="0"/>
              <a:t>defined as follows: </a:t>
            </a:r>
            <a:r>
              <a:rPr lang="en-US" sz="1700" b="1" dirty="0"/>
              <a:t>each query image (test image) is related with a set of indexed images (training images) where the relevance relationship depends on the class label.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500" dirty="0"/>
              <a:t>For example, a query image that is a car is associated with indexed images that belong to the car class.</a:t>
            </a:r>
          </a:p>
        </p:txBody>
      </p:sp>
    </p:spTree>
    <p:extLst>
      <p:ext uri="{BB962C8B-B14F-4D97-AF65-F5344CB8AC3E}">
        <p14:creationId xmlns:p14="http://schemas.microsoft.com/office/powerpoint/2010/main" val="2945491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400" b="1" dirty="0"/>
              <a:t>Elasticsearch search engine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3223F0-DCB9-40DE-A93C-DFE6DFEB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B79F701-2D61-49B8-9C82-C92A2BA7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Lampros Lountzis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3ADAC2-C7EE-4972-818F-5C0326ACB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01168" lvl="1" indent="0">
              <a:buNone/>
            </a:pPr>
            <a:r>
              <a:rPr lang="en-US" sz="1600" dirty="0"/>
              <a:t>The Information Retrieval system (search engine) was created using the </a:t>
            </a:r>
            <a:r>
              <a:rPr lang="en-US" sz="1600" b="1" dirty="0"/>
              <a:t>Elasticsearch </a:t>
            </a:r>
            <a:r>
              <a:rPr lang="en-US" sz="1600" dirty="0"/>
              <a:t>service, in </a:t>
            </a:r>
            <a:r>
              <a:rPr lang="en-US" sz="1600" b="1" dirty="0"/>
              <a:t>Python</a:t>
            </a:r>
            <a:r>
              <a:rPr lang="en-US" sz="1600" dirty="0"/>
              <a:t>.</a:t>
            </a:r>
          </a:p>
          <a:p>
            <a:pPr marL="201168" lvl="1" indent="0">
              <a:buNone/>
            </a:pPr>
            <a:endParaRPr lang="en-US" sz="800" b="1" u="sng" dirty="0"/>
          </a:p>
          <a:p>
            <a:pPr marL="201168" lvl="1" indent="0">
              <a:buNone/>
            </a:pPr>
            <a:r>
              <a:rPr lang="en-US" sz="1600" b="1" u="sng" dirty="0"/>
              <a:t>Queries and Documents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The image document and queries consist of the following fields: </a:t>
            </a:r>
            <a:r>
              <a:rPr lang="en-US" sz="1600" b="1" dirty="0"/>
              <a:t>id</a:t>
            </a:r>
            <a:r>
              <a:rPr lang="en-US" sz="1600" dirty="0"/>
              <a:t>, </a:t>
            </a:r>
            <a:r>
              <a:rPr lang="en-US" sz="1600" b="1" dirty="0"/>
              <a:t>filename</a:t>
            </a:r>
            <a:r>
              <a:rPr lang="en-US" sz="1600" dirty="0"/>
              <a:t>, </a:t>
            </a:r>
            <a:r>
              <a:rPr lang="en-US" sz="1600" b="1" dirty="0"/>
              <a:t>path </a:t>
            </a:r>
            <a:r>
              <a:rPr lang="en-US" sz="1600" dirty="0"/>
              <a:t>(absolute path to file), </a:t>
            </a:r>
            <a:r>
              <a:rPr lang="en-US" sz="1600" b="1" dirty="0"/>
              <a:t>features </a:t>
            </a:r>
            <a:r>
              <a:rPr lang="en-US" sz="1600" dirty="0"/>
              <a:t>(dense vector of image features as found by the underlying computer vision model) 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/>
              <a:t>The image documents are retrieved and ranked using the features vector</a:t>
            </a:r>
            <a:r>
              <a:rPr lang="en-US" sz="1600" dirty="0"/>
              <a:t>. In order to accomplish this, we compare the image-query feature vector with the image-document feature vector using the </a:t>
            </a:r>
            <a:r>
              <a:rPr lang="en-US" sz="1600" b="1" dirty="0"/>
              <a:t>cosine similarity. </a:t>
            </a:r>
            <a:r>
              <a:rPr lang="en-US" sz="1600" dirty="0"/>
              <a:t>Specifically</a:t>
            </a:r>
          </a:p>
          <a:p>
            <a:pPr marL="201168" lvl="1" indent="0">
              <a:buNone/>
            </a:pPr>
            <a:r>
              <a:rPr lang="en-US" sz="1600" b="1" dirty="0"/>
              <a:t>		</a:t>
            </a:r>
            <a:r>
              <a:rPr lang="en-US" sz="1600" b="1" dirty="0" err="1"/>
              <a:t>cosineSimilarity</a:t>
            </a:r>
            <a:r>
              <a:rPr lang="en-US" sz="1600" b="1" dirty="0"/>
              <a:t>(</a:t>
            </a:r>
            <a:r>
              <a:rPr lang="en-US" sz="1600" b="1" dirty="0" err="1"/>
              <a:t>query.features</a:t>
            </a:r>
            <a:r>
              <a:rPr lang="en-US" sz="1600" b="1" dirty="0"/>
              <a:t>, </a:t>
            </a:r>
            <a:r>
              <a:rPr lang="en-US" sz="1600" b="1" dirty="0" err="1"/>
              <a:t>doc.features</a:t>
            </a:r>
            <a:r>
              <a:rPr lang="en-US" sz="1600" b="1" dirty="0"/>
              <a:t>) + 1.0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where we add 1.0 to the cosine similarity to prevent the score from being negative.</a:t>
            </a:r>
          </a:p>
          <a:p>
            <a:pPr marL="201168" lvl="1" indent="0">
              <a:buNone/>
            </a:pPr>
            <a:endParaRPr lang="en-US" sz="800" b="1" u="sng" dirty="0"/>
          </a:p>
          <a:p>
            <a:pPr marL="201168" lvl="1" indent="0">
              <a:buNone/>
            </a:pPr>
            <a:r>
              <a:rPr lang="en-US" sz="1600" b="1" u="sng" dirty="0"/>
              <a:t>Elasticsearch configuration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We configure the Elasticsearch client to run on localhost (port 9200) with a timeout of 60sec and retry on timeout.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We create only </a:t>
            </a:r>
            <a:r>
              <a:rPr lang="en-US" sz="1600" b="1" dirty="0"/>
              <a:t>one node per cluster</a:t>
            </a:r>
            <a:r>
              <a:rPr lang="en-US" sz="1600" dirty="0"/>
              <a:t>, since this is not a system ready for production.</a:t>
            </a:r>
          </a:p>
        </p:txBody>
      </p:sp>
    </p:spTree>
    <p:extLst>
      <p:ext uri="{BB962C8B-B14F-4D97-AF65-F5344CB8AC3E}">
        <p14:creationId xmlns:p14="http://schemas.microsoft.com/office/powerpoint/2010/main" val="214603510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3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4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10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1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3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4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5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6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7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8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9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937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Georgia Pro Cond Light</vt:lpstr>
      <vt:lpstr>Speak Pro</vt:lpstr>
      <vt:lpstr>Trade Gothic Next Cond</vt:lpstr>
      <vt:lpstr>Trade Gothic Next Light</vt:lpstr>
      <vt:lpstr>PortalVTI</vt:lpstr>
      <vt:lpstr>RetrospectVTI</vt:lpstr>
      <vt:lpstr>RetrospectVTI</vt:lpstr>
      <vt:lpstr>RetrospectVTI</vt:lpstr>
      <vt:lpstr>Content-Based Image Retrieval (CBIR) with Deep Learning</vt:lpstr>
      <vt:lpstr>Table of Contents</vt:lpstr>
      <vt:lpstr>INTRODUCTION</vt:lpstr>
      <vt:lpstr>The problem</vt:lpstr>
      <vt:lpstr>Challenges deep-dive</vt:lpstr>
      <vt:lpstr>SEARCH ENGINE</vt:lpstr>
      <vt:lpstr>IR system architecture</vt:lpstr>
      <vt:lpstr>CIFAR-10 data</vt:lpstr>
      <vt:lpstr>Elasticsearch search engine</vt:lpstr>
      <vt:lpstr>Elasticsearch search engine</vt:lpstr>
      <vt:lpstr>BAG OF VISUAL 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Content-Based Image Retrieval (CBIR) with Deep Learning</dc:title>
  <dc:creator>LAMPROS LOUNTZIS</dc:creator>
  <cp:lastModifiedBy>LAMPROS LOUNTZIS</cp:lastModifiedBy>
  <cp:revision>11</cp:revision>
  <dcterms:created xsi:type="dcterms:W3CDTF">2021-11-08T18:10:10Z</dcterms:created>
  <dcterms:modified xsi:type="dcterms:W3CDTF">2021-11-12T16:54:11Z</dcterms:modified>
</cp:coreProperties>
</file>