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2"/>
  </p:notesMasterIdLst>
  <p:sldIdLst>
    <p:sldId id="256" r:id="rId5"/>
    <p:sldId id="272" r:id="rId6"/>
    <p:sldId id="274" r:id="rId7"/>
    <p:sldId id="275" r:id="rId8"/>
    <p:sldId id="277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1" autoAdjust="0"/>
    <p:restoredTop sz="94675"/>
  </p:normalViewPr>
  <p:slideViewPr>
    <p:cSldViewPr snapToGrid="0" snapToObjects="1">
      <p:cViewPr varScale="1">
        <p:scale>
          <a:sx n="66" d="100"/>
          <a:sy n="66" d="100"/>
        </p:scale>
        <p:origin x="224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1/3/19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379" y="1860452"/>
            <a:ext cx="9165795" cy="2188714"/>
          </a:xfrm>
          <a:noFill/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chemeClr val="bg1">
                    <a:alpha val="32000"/>
                  </a:schemeClr>
                </a:solidFill>
              </a:rPr>
              <a:t>IBM Capstone</a:t>
            </a:r>
            <a:br>
              <a:rPr lang="en-US" b="1" dirty="0">
                <a:solidFill>
                  <a:schemeClr val="bg1">
                    <a:alpha val="32000"/>
                  </a:schemeClr>
                </a:solidFill>
              </a:rPr>
            </a:br>
            <a:r>
              <a:rPr lang="en-IN" sz="8900" dirty="0">
                <a:solidFill>
                  <a:schemeClr val="bg1">
                    <a:alpha val="32000"/>
                  </a:schemeClr>
                </a:solidFill>
              </a:rPr>
              <a:t>project</a:t>
            </a:r>
            <a:endParaRPr lang="en-US" dirty="0">
              <a:solidFill>
                <a:schemeClr val="bg1">
                  <a:alpha val="32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689" y="4371480"/>
            <a:ext cx="7891272" cy="1069848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44000"/>
                  </a:srgbClr>
                </a:solidFill>
              </a:rPr>
              <a:t>CHINESE RESTAURANTS – MUMBAI</a:t>
            </a:r>
          </a:p>
          <a:p>
            <a:r>
              <a:rPr lang="en-US" dirty="0">
                <a:solidFill>
                  <a:srgbClr val="FFFFFF">
                    <a:alpha val="44000"/>
                  </a:srgbClr>
                </a:solidFill>
              </a:rPr>
              <a:t>MYRON D’SOUZA</a:t>
            </a:r>
          </a:p>
        </p:txBody>
      </p:sp>
      <p:pic>
        <p:nvPicPr>
          <p:cNvPr id="9" name="Picture 8" descr="carrots">
            <a:extLst>
              <a:ext uri="{FF2B5EF4-FFF2-40B4-BE49-F238E27FC236}">
                <a16:creationId xmlns:a16="http://schemas.microsoft.com/office/drawing/2014/main" id="{68B38873-E308-7D4E-96C7-ACF7426AF4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0" y="-33344"/>
            <a:ext cx="2079379" cy="25198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of Mumbai consists of a large number of restaurants, but still there is always scope for new ones. </a:t>
            </a:r>
          </a:p>
          <a:p>
            <a:r>
              <a:rPr lang="en-US" dirty="0"/>
              <a:t>Finding a suitable location for it to flourish is the most important factor for a restaurant. </a:t>
            </a:r>
          </a:p>
          <a:p>
            <a:r>
              <a:rPr lang="en-US" dirty="0"/>
              <a:t>It has to be set up in a location where one can attract a good crowd as well as it must be located in an area where there is little or no competition.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that will be used in this projects is a csv file having data related to all neighborhoods in the city of Mumbai.</a:t>
            </a:r>
            <a:endParaRPr lang="en-IN" b="1" dirty="0"/>
          </a:p>
          <a:p>
            <a:r>
              <a:rPr lang="en-US" dirty="0"/>
              <a:t>Finding a suitable location for a restaurant to flourish is an important</a:t>
            </a:r>
            <a:endParaRPr lang="en-IN" b="1" dirty="0"/>
          </a:p>
          <a:p>
            <a:r>
              <a:rPr lang="en-US" dirty="0"/>
              <a:t>We explore the neighborhoods using Foursquare API to find the avenues within 500 meters of each neighborhood.</a:t>
            </a:r>
            <a:endParaRPr lang="en-IN" b="1" dirty="0"/>
          </a:p>
          <a:p>
            <a:r>
              <a:rPr lang="en-US" dirty="0"/>
              <a:t>The Foursquare API that will be used to explore the neighborhoods is https://</a:t>
            </a:r>
            <a:r>
              <a:rPr lang="en-US" dirty="0" err="1"/>
              <a:t>api.foursquare.com</a:t>
            </a:r>
            <a:r>
              <a:rPr lang="en-US" dirty="0"/>
              <a:t>/v2/venues/explore.</a:t>
            </a:r>
            <a:endParaRPr lang="en-IN" b="1" dirty="0"/>
          </a:p>
          <a:p>
            <a:r>
              <a:rPr lang="en-US" dirty="0"/>
              <a:t>This API returns </a:t>
            </a:r>
            <a:r>
              <a:rPr lang="en-US" dirty="0" err="1"/>
              <a:t>json</a:t>
            </a:r>
            <a:r>
              <a:rPr lang="en-US" dirty="0"/>
              <a:t> response which will be transformed into a Data Frame, taking only the required details into consideration.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IN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Foursquare API venue information is obtained in nearby vicinity of postal locations in Mumbai. </a:t>
            </a:r>
            <a:endParaRPr lang="en-IN" b="1" dirty="0"/>
          </a:p>
          <a:p>
            <a:r>
              <a:rPr lang="en-US" dirty="0"/>
              <a:t>A radius is set to cover large neighborhoods in a particular area in Mumbai.</a:t>
            </a:r>
            <a:endParaRPr lang="en-IN" b="1" dirty="0"/>
          </a:p>
          <a:p>
            <a:r>
              <a:rPr lang="en-US" dirty="0"/>
              <a:t>This data is then merge with the Location dataset (Postal Codes) and a clustering algorithm is applied to the data.</a:t>
            </a:r>
            <a:endParaRPr lang="en-IN" b="1" dirty="0"/>
          </a:p>
          <a:p>
            <a:r>
              <a:rPr lang="en-US" dirty="0"/>
              <a:t>K-Means Clustering : The data points are clustered into 4 clusters using K-Means algorithm. 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dirty="0"/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exploring the requirements we found only two neighborhoods that match the requirements (Many restaurants in the vicinity &amp; only a few Chinese restaurants)</a:t>
            </a:r>
            <a:endParaRPr lang="en-IN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6ED26-DA16-1C48-9F11-1DF07D553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3196790"/>
            <a:ext cx="4752907" cy="2844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0A4C0-2307-5C46-9499-16455B4E8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96790"/>
            <a:ext cx="4765767" cy="284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/>
              <a:t>Conclusion &amp; discussion</a:t>
            </a:r>
            <a:endParaRPr lang="en-IN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According to results we observe that most common venues (Top 10) come out to be restaurants and Pizza places and Snack places, which means any new chef/business man can start a restaurant provided that they need to compete with existing restaurants (Other Types) but only if he provides top class facilities to get to top.</a:t>
            </a:r>
            <a:endParaRPr lang="en-IN" b="1" dirty="0"/>
          </a:p>
          <a:p>
            <a:r>
              <a:rPr lang="en-US" dirty="0"/>
              <a:t> Based on the Clusters formed it would be a good idea to open a restaurant in Clusters 2 &amp; 3 since the other clusters already have Chinese Restaurants in their vicinities.</a:t>
            </a:r>
            <a:endParaRPr lang="en-IN" b="1" dirty="0"/>
          </a:p>
          <a:p>
            <a:r>
              <a:rPr lang="en-US" dirty="0"/>
              <a:t>Also, cluster 2 &amp; 3 have many restaurants in the vicinity (Pizza restaurants, European, Intercontinental, Indian) so one will be able to attract a good crowd.</a:t>
            </a:r>
            <a:endParaRPr lang="en-IN" b="1" dirty="0"/>
          </a:p>
          <a:p>
            <a:r>
              <a:rPr lang="en-US" dirty="0"/>
              <a:t>Also, there is no other competitors in this neighborhood who have set up Chinese restaurants nearby.</a:t>
            </a:r>
            <a:endParaRPr lang="en-IN" b="1" dirty="0"/>
          </a:p>
          <a:p>
            <a:r>
              <a:rPr lang="en-US" dirty="0"/>
              <a:t>These results have limitations - The venue data obtained is of top 10 venues in each neighborhood, where we might neglect Chinese restaurants with less frequency.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3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4913" y="1179304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>
                    <a:alpha val="47000"/>
                  </a:srgbClr>
                </a:solidFill>
              </a:rPr>
              <a:t>Thank you</a:t>
            </a:r>
          </a:p>
        </p:txBody>
      </p:sp>
      <p:pic>
        <p:nvPicPr>
          <p:cNvPr id="11" name="Picture 10" descr="carrots">
            <a:extLst>
              <a:ext uri="{FF2B5EF4-FFF2-40B4-BE49-F238E27FC236}">
                <a16:creationId xmlns:a16="http://schemas.microsoft.com/office/drawing/2014/main" id="{0D377E46-0802-3546-A178-AF29AFDE70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1AD0D-5AA3-43A0-84D8-AC6974CB91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AC3065C-8148-474B-B749-16DE84A0A9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7C3DB3-DEEE-473B-BDFC-C01382482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357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IBM Capstone project</vt:lpstr>
      <vt:lpstr>introduction</vt:lpstr>
      <vt:lpstr>data</vt:lpstr>
      <vt:lpstr>Methodology</vt:lpstr>
      <vt:lpstr>results</vt:lpstr>
      <vt:lpstr>Conclusion &amp; 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2019-01-03T06:51:39Z</dcterms:created>
  <dcterms:modified xsi:type="dcterms:W3CDTF">2019-01-03T07:05:19Z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