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7509d8f8a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d7509d8f8a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d7509d8f8a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d7509d8f8a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7509d8f8a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d7509d8f8a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7509d8f8a_2_35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d7509d8f8a_2_35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d7509d8f8a_2_35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d7509d8f8a_2_35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d7509d8f8a_2_35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d7509d8f8a_2_35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7509d8f8a_2_3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d7509d8f8a_2_3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d7509d8f8a_2_38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d7509d8f8a_2_3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d7509d8f8a_2_3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2d7509d8f8a_2_3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7509d8f8a_2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d7509d8f8a_2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d7509d8f8a_2_10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d7509d8f8a_2_10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d7509d8f8a_2_10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d7509d8f8a_2_10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7509d8f8a_2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d7509d8f8a_2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d7509d8f8a_2_1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d7509d8f8a_2_1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d7509d8f8a_2_1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d7509d8f8a_2_1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7509d8f8a_2_16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d7509d8f8a_2_16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d7509d8f8a_2_16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d7509d8f8a_2_16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7509d8f8a_2_16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d7509d8f8a_2_16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7509d8f8a_2_19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d7509d8f8a_2_19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d7509d8f8a_2_19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d7509d8f8a_2_19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7509d8f8a_2_19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d7509d8f8a_2_19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7509d8f8a_2_2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d7509d8f8a_2_2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d7509d8f8a_2_2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d7509d8f8a_2_2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d7509d8f8a_2_2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d7509d8f8a_2_2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7509d8f8a_2_2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d7509d8f8a_2_2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d7509d8f8a_2_27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d7509d8f8a_2_27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d7509d8f8a_2_27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d7509d8f8a_2_27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7509d8f8a_2_3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d7509d8f8a_2_3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d7509d8f8a_2_32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d7509d8f8a_2_32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d7509d8f8a_2_32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d7509d8f8a_2_32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7509d8f8a_2_29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d7509d8f8a_2_29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d7509d8f8a_2_29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d7509d8f8a_2_29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d7509d8f8a_2_29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d7509d8f8a_2_29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Relationship Id="rId7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8197366" y="0"/>
            <a:ext cx="94663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3272867" y="203076"/>
            <a:ext cx="5021267" cy="4737346"/>
            <a:chOff x="0" y="0"/>
            <a:chExt cx="13390046" cy="12632924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5"/>
          <p:cNvGrpSpPr/>
          <p:nvPr/>
        </p:nvGrpSpPr>
        <p:grpSpPr>
          <a:xfrm>
            <a:off x="552450" y="412142"/>
            <a:ext cx="4375422" cy="4159097"/>
            <a:chOff x="-1" y="-1"/>
            <a:chExt cx="11667792" cy="11090924"/>
          </a:xfrm>
        </p:grpSpPr>
        <p:sp>
          <p:nvSpPr>
            <p:cNvPr id="152" name="Google Shape;152;p25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25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5"/>
          <p:cNvSpPr txBox="1"/>
          <p:nvPr/>
        </p:nvSpPr>
        <p:spPr>
          <a:xfrm>
            <a:off x="1098350" y="1314850"/>
            <a:ext cx="27729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SOCIAL BUZZ ANALYSIS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4"/>
          <p:cNvPicPr preferRelativeResize="0"/>
          <p:nvPr/>
        </p:nvPicPr>
        <p:blipFill rotWithShape="1">
          <a:blip r:embed="rId3">
            <a:alphaModFix/>
          </a:blip>
          <a:srcRect b="1617" l="4068" r="4069" t="1616"/>
          <a:stretch/>
        </p:blipFill>
        <p:spPr>
          <a:xfrm>
            <a:off x="1714500" y="588875"/>
            <a:ext cx="2330649" cy="398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4"/>
          <p:cNvSpPr txBox="1"/>
          <p:nvPr/>
        </p:nvSpPr>
        <p:spPr>
          <a:xfrm>
            <a:off x="228600" y="2269800"/>
            <a:ext cx="14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ummary</a:t>
            </a:r>
            <a:endParaRPr sz="100"/>
          </a:p>
        </p:txBody>
      </p:sp>
      <p:grpSp>
        <p:nvGrpSpPr>
          <p:cNvPr id="422" name="Google Shape;422;p34"/>
          <p:cNvGrpSpPr/>
          <p:nvPr/>
        </p:nvGrpSpPr>
        <p:grpSpPr>
          <a:xfrm>
            <a:off x="163516" y="4740713"/>
            <a:ext cx="4855669" cy="1008540"/>
            <a:chOff x="0" y="0"/>
            <a:chExt cx="12948452" cy="2689439"/>
          </a:xfrm>
        </p:grpSpPr>
        <p:pic>
          <p:nvPicPr>
            <p:cNvPr id="423" name="Google Shape;423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34"/>
          <p:cNvGrpSpPr/>
          <p:nvPr/>
        </p:nvGrpSpPr>
        <p:grpSpPr>
          <a:xfrm>
            <a:off x="163525" y="-589801"/>
            <a:ext cx="4855670" cy="710281"/>
            <a:chOff x="0" y="0"/>
            <a:chExt cx="12948452" cy="2689439"/>
          </a:xfrm>
        </p:grpSpPr>
        <p:pic>
          <p:nvPicPr>
            <p:cNvPr id="428" name="Google Shape;428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34"/>
          <p:cNvGrpSpPr/>
          <p:nvPr/>
        </p:nvGrpSpPr>
        <p:grpSpPr>
          <a:xfrm>
            <a:off x="5790917" y="790215"/>
            <a:ext cx="2838734" cy="433809"/>
            <a:chOff x="0" y="-47625"/>
            <a:chExt cx="7569956" cy="1156823"/>
          </a:xfrm>
        </p:grpSpPr>
        <p:sp>
          <p:nvSpPr>
            <p:cNvPr id="433" name="Google Shape;433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34"/>
          <p:cNvGrpSpPr/>
          <p:nvPr/>
        </p:nvGrpSpPr>
        <p:grpSpPr>
          <a:xfrm>
            <a:off x="5790917" y="3482434"/>
            <a:ext cx="2838734" cy="433808"/>
            <a:chOff x="0" y="-47625"/>
            <a:chExt cx="7569956" cy="1156823"/>
          </a:xfrm>
        </p:grpSpPr>
        <p:sp>
          <p:nvSpPr>
            <p:cNvPr id="436" name="Google Shape;436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34"/>
          <p:cNvSpPr txBox="1"/>
          <p:nvPr/>
        </p:nvSpPr>
        <p:spPr>
          <a:xfrm>
            <a:off x="4165700" y="271375"/>
            <a:ext cx="45810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Focus on Popular Categories</a:t>
            </a:r>
            <a:r>
              <a:rPr lang="en" sz="1100">
                <a:solidFill>
                  <a:schemeClr val="dk1"/>
                </a:solidFill>
              </a:rPr>
              <a:t>: Prioritize content in Animals, Science, Healthy Eating, Technology, and Food to maximize engagement.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Leverage Content Types</a:t>
            </a:r>
            <a:r>
              <a:rPr lang="en" sz="1100">
                <a:solidFill>
                  <a:schemeClr val="dk1"/>
                </a:solidFill>
              </a:rPr>
              <a:t>: Create more photos and videos (26.8% and 25.4% engagement) while experimenting with GIFs and audio for variety.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Boost Engagement with Reactions</a:t>
            </a:r>
            <a:r>
              <a:rPr lang="en" sz="1100">
                <a:solidFill>
                  <a:schemeClr val="dk1"/>
                </a:solidFill>
              </a:rPr>
              <a:t>: Craft emotionally appealing posts to encourage reactions like "Super Love," "Adore," and "Love."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Optimize Posting Times</a:t>
            </a:r>
            <a:r>
              <a:rPr lang="en" sz="1100">
                <a:solidFill>
                  <a:schemeClr val="dk1"/>
                </a:solidFill>
              </a:rPr>
              <a:t>: Post more on Sundays and Fridays, and consider running campaigns in April to boost engagement.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Run Seasonal Campaigns</a:t>
            </a:r>
            <a:r>
              <a:rPr lang="en" sz="1100">
                <a:solidFill>
                  <a:schemeClr val="dk1"/>
                </a:solidFill>
              </a:rPr>
              <a:t>: Take advantage of high engagement in January and explore tech trends for technology-focused posts.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By aligning content with these insights, you can increase interaction and drive better results.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/>
        </p:nvSpPr>
        <p:spPr>
          <a:xfrm>
            <a:off x="2710956" y="2776123"/>
            <a:ext cx="2692869" cy="21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700"/>
          </a:p>
        </p:txBody>
      </p:sp>
      <p:grpSp>
        <p:nvGrpSpPr>
          <p:cNvPr id="448" name="Google Shape;448;p35"/>
          <p:cNvGrpSpPr/>
          <p:nvPr/>
        </p:nvGrpSpPr>
        <p:grpSpPr>
          <a:xfrm>
            <a:off x="364214" y="1799612"/>
            <a:ext cx="1773298" cy="1685624"/>
            <a:chOff x="0" y="0"/>
            <a:chExt cx="4728794" cy="4494997"/>
          </a:xfrm>
        </p:grpSpPr>
        <p:sp>
          <p:nvSpPr>
            <p:cNvPr id="449" name="Google Shape;449;p35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35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" name="Google Shape;451;p35"/>
          <p:cNvSpPr txBox="1"/>
          <p:nvPr/>
        </p:nvSpPr>
        <p:spPr>
          <a:xfrm>
            <a:off x="2334538" y="2089188"/>
            <a:ext cx="28649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258557" y="-570153"/>
            <a:ext cx="8626888" cy="1008540"/>
            <a:chOff x="0" y="0"/>
            <a:chExt cx="23005033" cy="2689439"/>
          </a:xfrm>
        </p:grpSpPr>
        <p:pic>
          <p:nvPicPr>
            <p:cNvPr id="453" name="Google Shape;45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35"/>
          <p:cNvGrpSpPr/>
          <p:nvPr/>
        </p:nvGrpSpPr>
        <p:grpSpPr>
          <a:xfrm>
            <a:off x="258557" y="4697185"/>
            <a:ext cx="8626888" cy="1008540"/>
            <a:chOff x="0" y="0"/>
            <a:chExt cx="23005033" cy="2689439"/>
          </a:xfrm>
        </p:grpSpPr>
        <p:pic>
          <p:nvPicPr>
            <p:cNvPr id="461" name="Google Shape;46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6"/>
          <p:cNvGrpSpPr/>
          <p:nvPr/>
        </p:nvGrpSpPr>
        <p:grpSpPr>
          <a:xfrm>
            <a:off x="1460796" y="1642651"/>
            <a:ext cx="4336722" cy="1881419"/>
            <a:chOff x="0" y="0"/>
            <a:chExt cx="11564591" cy="5017118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Today's agenda</a:t>
              </a:r>
              <a:endParaRPr sz="700"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Project recap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Analytics team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Insights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700"/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7653621" y="-842575"/>
            <a:ext cx="1772754" cy="1685151"/>
            <a:chOff x="0" y="0"/>
            <a:chExt cx="4727344" cy="4493736"/>
          </a:xfrm>
        </p:grpSpPr>
        <p:sp>
          <p:nvSpPr>
            <p:cNvPr id="167" name="Google Shape;167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6"/>
          <p:cNvGrpSpPr/>
          <p:nvPr/>
        </p:nvGrpSpPr>
        <p:grpSpPr>
          <a:xfrm>
            <a:off x="6805035" y="1729175"/>
            <a:ext cx="1772754" cy="1685151"/>
            <a:chOff x="0" y="0"/>
            <a:chExt cx="4727344" cy="4493736"/>
          </a:xfrm>
        </p:grpSpPr>
        <p:sp>
          <p:nvSpPr>
            <p:cNvPr id="170" name="Google Shape;170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6"/>
          <p:cNvGrpSpPr/>
          <p:nvPr/>
        </p:nvGrpSpPr>
        <p:grpSpPr>
          <a:xfrm>
            <a:off x="5956449" y="4300924"/>
            <a:ext cx="1772754" cy="1685151"/>
            <a:chOff x="0" y="0"/>
            <a:chExt cx="4727344" cy="4493736"/>
          </a:xfrm>
        </p:grpSpPr>
        <p:sp>
          <p:nvSpPr>
            <p:cNvPr id="173" name="Google Shape;173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6"/>
          <p:cNvGrpSpPr/>
          <p:nvPr/>
        </p:nvGrpSpPr>
        <p:grpSpPr>
          <a:xfrm>
            <a:off x="-463778" y="203076"/>
            <a:ext cx="1126900" cy="4737346"/>
            <a:chOff x="0" y="0"/>
            <a:chExt cx="3005065" cy="12632924"/>
          </a:xfrm>
        </p:grpSpPr>
        <p:pic>
          <p:nvPicPr>
            <p:cNvPr id="176" name="Google Shape;176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7"/>
          <p:cNvGrpSpPr/>
          <p:nvPr/>
        </p:nvGrpSpPr>
        <p:grpSpPr>
          <a:xfrm>
            <a:off x="258557" y="292301"/>
            <a:ext cx="8626888" cy="4558900"/>
            <a:chOff x="0" y="0"/>
            <a:chExt cx="23005033" cy="12157065"/>
          </a:xfrm>
        </p:grpSpPr>
        <p:pic>
          <p:nvPicPr>
            <p:cNvPr id="189" name="Google Shape;18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7"/>
          <p:cNvSpPr/>
          <p:nvPr/>
        </p:nvSpPr>
        <p:spPr>
          <a:xfrm>
            <a:off x="2473448" y="1002792"/>
            <a:ext cx="5671142" cy="3137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991524" y="954834"/>
            <a:ext cx="3226952" cy="32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1484507" y="1967850"/>
            <a:ext cx="2240987" cy="1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Recap</a:t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4359974" y="1390650"/>
            <a:ext cx="3679125" cy="25545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engagement with Social Buzz is a three-month initial project aimed at demonstrating our capabilities as the best advisory firm to support their growth and prepare for an IPO.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Social Buzz big data practice</a:t>
            </a:r>
            <a:endParaRPr sz="700"/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analysis of their content categories that highlights the top 5 categories with the largest aggregate popularity.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8"/>
          <p:cNvGrpSpPr/>
          <p:nvPr/>
        </p:nvGrpSpPr>
        <p:grpSpPr>
          <a:xfrm>
            <a:off x="4572000" y="4097848"/>
            <a:ext cx="1772754" cy="1685151"/>
            <a:chOff x="0" y="0"/>
            <a:chExt cx="4727344" cy="4493736"/>
          </a:xfrm>
        </p:grpSpPr>
        <p:sp>
          <p:nvSpPr>
            <p:cNvPr id="230" name="Google Shape;230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8"/>
          <p:cNvSpPr/>
          <p:nvPr/>
        </p:nvSpPr>
        <p:spPr>
          <a:xfrm>
            <a:off x="0" y="0"/>
            <a:ext cx="4982241" cy="51435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8"/>
          <p:cNvGrpSpPr/>
          <p:nvPr/>
        </p:nvGrpSpPr>
        <p:grpSpPr>
          <a:xfrm>
            <a:off x="-73140" y="203076"/>
            <a:ext cx="1126900" cy="4737346"/>
            <a:chOff x="0" y="0"/>
            <a:chExt cx="3005065" cy="12632924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8"/>
          <p:cNvGrpSpPr/>
          <p:nvPr/>
        </p:nvGrpSpPr>
        <p:grpSpPr>
          <a:xfrm>
            <a:off x="649344" y="674280"/>
            <a:ext cx="1777172" cy="1706549"/>
            <a:chOff x="0" y="-1"/>
            <a:chExt cx="4739124" cy="4550798"/>
          </a:xfrm>
        </p:grpSpPr>
        <p:sp>
          <p:nvSpPr>
            <p:cNvPr id="239" name="Google Shape;239;p28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0" name="Google Shape;240;p28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28"/>
          <p:cNvGrpSpPr/>
          <p:nvPr/>
        </p:nvGrpSpPr>
        <p:grpSpPr>
          <a:xfrm>
            <a:off x="7993134" y="-530674"/>
            <a:ext cx="1772754" cy="1685151"/>
            <a:chOff x="0" y="0"/>
            <a:chExt cx="4727344" cy="4493736"/>
          </a:xfrm>
        </p:grpSpPr>
        <p:sp>
          <p:nvSpPr>
            <p:cNvPr id="242" name="Google Shape;242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8"/>
          <p:cNvSpPr txBox="1"/>
          <p:nvPr/>
        </p:nvSpPr>
        <p:spPr>
          <a:xfrm>
            <a:off x="1534869" y="1154477"/>
            <a:ext cx="28934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700"/>
          </a:p>
        </p:txBody>
      </p:sp>
      <p:sp>
        <p:nvSpPr>
          <p:cNvPr id="245" name="Google Shape;245;p28"/>
          <p:cNvSpPr txBox="1"/>
          <p:nvPr/>
        </p:nvSpPr>
        <p:spPr>
          <a:xfrm>
            <a:off x="5164575" y="785975"/>
            <a:ext cx="3180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4605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 Social Buzz top 5 most popular categories of content.</a:t>
            </a:r>
            <a:endParaRPr sz="800"/>
          </a:p>
          <a:p>
            <a:pPr indent="-14605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many unique categories are there?</a:t>
            </a:r>
            <a:endParaRPr sz="800"/>
          </a:p>
          <a:p>
            <a:pPr indent="-14605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reactions are there to the most popular category?</a:t>
            </a:r>
            <a:endParaRPr sz="800"/>
          </a:p>
          <a:p>
            <a:pPr indent="-14605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the month with the most posts?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⮚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the day with most posts?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9"/>
          <p:cNvGrpSpPr/>
          <p:nvPr/>
        </p:nvGrpSpPr>
        <p:grpSpPr>
          <a:xfrm>
            <a:off x="253361" y="203076"/>
            <a:ext cx="4969922" cy="4737346"/>
            <a:chOff x="0" y="0"/>
            <a:chExt cx="13253125" cy="12632924"/>
          </a:xfrm>
        </p:grpSpPr>
        <p:pic>
          <p:nvPicPr>
            <p:cNvPr id="255" name="Google Shape;255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29"/>
          <p:cNvSpPr/>
          <p:nvPr/>
        </p:nvSpPr>
        <p:spPr>
          <a:xfrm>
            <a:off x="1055372" y="912763"/>
            <a:ext cx="3375407" cy="3317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912899" y="635365"/>
            <a:ext cx="1042568" cy="1042569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9"/>
          <p:cNvGrpSpPr/>
          <p:nvPr/>
        </p:nvGrpSpPr>
        <p:grpSpPr>
          <a:xfrm>
            <a:off x="5705758" y="458193"/>
            <a:ext cx="1093667" cy="1061541"/>
            <a:chOff x="-23042" y="66269"/>
            <a:chExt cx="6542159" cy="6349987"/>
          </a:xfrm>
        </p:grpSpPr>
        <p:sp>
          <p:nvSpPr>
            <p:cNvPr id="270" name="Google Shape;270;p29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9"/>
          <p:cNvSpPr/>
          <p:nvPr/>
        </p:nvSpPr>
        <p:spPr>
          <a:xfrm>
            <a:off x="5912899" y="2110974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29"/>
          <p:cNvGrpSpPr/>
          <p:nvPr/>
        </p:nvGrpSpPr>
        <p:grpSpPr>
          <a:xfrm>
            <a:off x="5553222" y="2043597"/>
            <a:ext cx="1093667" cy="1061541"/>
            <a:chOff x="-23042" y="66269"/>
            <a:chExt cx="6542158" cy="6349987"/>
          </a:xfrm>
        </p:grpSpPr>
        <p:sp>
          <p:nvSpPr>
            <p:cNvPr id="274" name="Google Shape;274;p29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9"/>
          <p:cNvSpPr/>
          <p:nvPr/>
        </p:nvSpPr>
        <p:spPr>
          <a:xfrm>
            <a:off x="5912899" y="3586582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335254" y="1665900"/>
            <a:ext cx="280613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Analytics team</a:t>
            </a:r>
            <a:endParaRPr sz="700"/>
          </a:p>
        </p:txBody>
      </p:sp>
      <p:sp>
        <p:nvSpPr>
          <p:cNvPr id="278" name="Google Shape;278;p29"/>
          <p:cNvSpPr txBox="1"/>
          <p:nvPr/>
        </p:nvSpPr>
        <p:spPr>
          <a:xfrm>
            <a:off x="6783363" y="1440104"/>
            <a:ext cx="192183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(Chief Technical Architect)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6937538" y="2632258"/>
            <a:ext cx="192183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(Senior Principle)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7316" y="3609035"/>
            <a:ext cx="829099" cy="71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/>
          <p:nvPr/>
        </p:nvSpPr>
        <p:spPr>
          <a:xfrm>
            <a:off x="5705757" y="3409950"/>
            <a:ext cx="1077606" cy="1104900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6904921" y="4230736"/>
            <a:ext cx="192183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Mariam Morenikeji.W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Analyst)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7">
            <a:alphaModFix/>
          </a:blip>
          <a:srcRect b="11971" l="0" r="0" t="0"/>
          <a:stretch/>
        </p:blipFill>
        <p:spPr>
          <a:xfrm>
            <a:off x="5770425" y="3471000"/>
            <a:ext cx="964500" cy="927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222648" y="203076"/>
            <a:ext cx="5021267" cy="4737346"/>
            <a:chOff x="0" y="0"/>
            <a:chExt cx="13390046" cy="12632924"/>
          </a:xfrm>
        </p:grpSpPr>
        <p:pic>
          <p:nvPicPr>
            <p:cNvPr id="293" name="Google Shape;293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30"/>
          <p:cNvGrpSpPr/>
          <p:nvPr/>
        </p:nvGrpSpPr>
        <p:grpSpPr>
          <a:xfrm>
            <a:off x="951695" y="513946"/>
            <a:ext cx="927481" cy="890624"/>
            <a:chOff x="0" y="0"/>
            <a:chExt cx="2473282" cy="2374997"/>
          </a:xfrm>
        </p:grpSpPr>
        <p:sp>
          <p:nvSpPr>
            <p:cNvPr id="304" name="Google Shape;304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5" name="Google Shape;305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30"/>
          <p:cNvGrpSpPr/>
          <p:nvPr/>
        </p:nvGrpSpPr>
        <p:grpSpPr>
          <a:xfrm>
            <a:off x="1879377" y="1319990"/>
            <a:ext cx="927481" cy="890624"/>
            <a:chOff x="0" y="0"/>
            <a:chExt cx="2473282" cy="2374997"/>
          </a:xfrm>
        </p:grpSpPr>
        <p:sp>
          <p:nvSpPr>
            <p:cNvPr id="307" name="Google Shape;307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" name="Google Shape;308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30"/>
          <p:cNvGrpSpPr/>
          <p:nvPr/>
        </p:nvGrpSpPr>
        <p:grpSpPr>
          <a:xfrm>
            <a:off x="2807059" y="2126034"/>
            <a:ext cx="927481" cy="890624"/>
            <a:chOff x="0" y="0"/>
            <a:chExt cx="2473282" cy="2374997"/>
          </a:xfrm>
        </p:grpSpPr>
        <p:sp>
          <p:nvSpPr>
            <p:cNvPr id="310" name="Google Shape;310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30"/>
          <p:cNvGrpSpPr/>
          <p:nvPr/>
        </p:nvGrpSpPr>
        <p:grpSpPr>
          <a:xfrm>
            <a:off x="3734740" y="2932078"/>
            <a:ext cx="927481" cy="890624"/>
            <a:chOff x="0" y="0"/>
            <a:chExt cx="2473282" cy="2374997"/>
          </a:xfrm>
        </p:grpSpPr>
        <p:sp>
          <p:nvSpPr>
            <p:cNvPr id="313" name="Google Shape;313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4" name="Google Shape;314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30"/>
          <p:cNvGrpSpPr/>
          <p:nvPr/>
        </p:nvGrpSpPr>
        <p:grpSpPr>
          <a:xfrm>
            <a:off x="4662422" y="3738122"/>
            <a:ext cx="927481" cy="890624"/>
            <a:chOff x="0" y="0"/>
            <a:chExt cx="2473282" cy="2374997"/>
          </a:xfrm>
        </p:grpSpPr>
        <p:sp>
          <p:nvSpPr>
            <p:cNvPr id="316" name="Google Shape;316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7" name="Google Shape;317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30"/>
          <p:cNvSpPr txBox="1"/>
          <p:nvPr/>
        </p:nvSpPr>
        <p:spPr>
          <a:xfrm>
            <a:off x="5333909" y="514350"/>
            <a:ext cx="33212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700"/>
          </a:p>
        </p:txBody>
      </p:sp>
      <p:sp>
        <p:nvSpPr>
          <p:cNvPr id="319" name="Google Shape;319;p30"/>
          <p:cNvSpPr txBox="1"/>
          <p:nvPr/>
        </p:nvSpPr>
        <p:spPr>
          <a:xfrm>
            <a:off x="1315472" y="686179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320" name="Google Shape;320;p30"/>
          <p:cNvSpPr txBox="1"/>
          <p:nvPr/>
        </p:nvSpPr>
        <p:spPr>
          <a:xfrm>
            <a:off x="2267323" y="1492022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5054112" y="3914310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/>
          </a:p>
        </p:txBody>
      </p:sp>
      <p:sp>
        <p:nvSpPr>
          <p:cNvPr id="322" name="Google Shape;322;p30"/>
          <p:cNvSpPr txBox="1"/>
          <p:nvPr/>
        </p:nvSpPr>
        <p:spPr>
          <a:xfrm>
            <a:off x="4096940" y="3102383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/>
          </a:p>
        </p:txBody>
      </p:sp>
      <p:sp>
        <p:nvSpPr>
          <p:cNvPr id="323" name="Google Shape;323;p30"/>
          <p:cNvSpPr txBox="1"/>
          <p:nvPr/>
        </p:nvSpPr>
        <p:spPr>
          <a:xfrm>
            <a:off x="3198375" y="2302626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/>
          </a:p>
        </p:txBody>
      </p:sp>
      <p:sp>
        <p:nvSpPr>
          <p:cNvPr id="324" name="Google Shape;324;p30"/>
          <p:cNvSpPr txBox="1"/>
          <p:nvPr/>
        </p:nvSpPr>
        <p:spPr>
          <a:xfrm>
            <a:off x="1857977" y="792656"/>
            <a:ext cx="1921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2751849" y="1523576"/>
            <a:ext cx="1921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3719549" y="2400017"/>
            <a:ext cx="192183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4662222" y="3228011"/>
            <a:ext cx="19218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5589902" y="4267984"/>
            <a:ext cx="1864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/>
        </p:nvSpPr>
        <p:spPr>
          <a:xfrm>
            <a:off x="509000" y="0"/>
            <a:ext cx="233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00"/>
          </a:p>
        </p:txBody>
      </p:sp>
      <p:grpSp>
        <p:nvGrpSpPr>
          <p:cNvPr id="338" name="Google Shape;338;p31"/>
          <p:cNvGrpSpPr/>
          <p:nvPr/>
        </p:nvGrpSpPr>
        <p:grpSpPr>
          <a:xfrm>
            <a:off x="258550" y="4781852"/>
            <a:ext cx="8626887" cy="131783"/>
            <a:chOff x="0" y="0"/>
            <a:chExt cx="23005033" cy="2689439"/>
          </a:xfrm>
        </p:grpSpPr>
        <p:pic>
          <p:nvPicPr>
            <p:cNvPr id="339" name="Google Shape;339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6" name="Google Shape;3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00" y="538800"/>
            <a:ext cx="8251025" cy="4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277600" y="5143501"/>
            <a:ext cx="8626887" cy="610503"/>
            <a:chOff x="0" y="0"/>
            <a:chExt cx="23005033" cy="2689439"/>
          </a:xfrm>
        </p:grpSpPr>
        <p:pic>
          <p:nvPicPr>
            <p:cNvPr id="356" name="Google Shape;356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32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364" name="Google Shape;364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5" name="Google Shape;365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32"/>
          <p:cNvGrpSpPr/>
          <p:nvPr/>
        </p:nvGrpSpPr>
        <p:grpSpPr>
          <a:xfrm>
            <a:off x="327875" y="-617697"/>
            <a:ext cx="8626887" cy="684731"/>
            <a:chOff x="0" y="0"/>
            <a:chExt cx="23005033" cy="2689439"/>
          </a:xfrm>
        </p:grpSpPr>
        <p:pic>
          <p:nvPicPr>
            <p:cNvPr id="367" name="Google Shape;367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32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2"/>
          <p:cNvGrpSpPr/>
          <p:nvPr/>
        </p:nvGrpSpPr>
        <p:grpSpPr>
          <a:xfrm>
            <a:off x="8451950" y="-842575"/>
            <a:ext cx="1578460" cy="1405191"/>
            <a:chOff x="0" y="0"/>
            <a:chExt cx="4727344" cy="4493736"/>
          </a:xfrm>
        </p:grpSpPr>
        <p:sp>
          <p:nvSpPr>
            <p:cNvPr id="376" name="Google Shape;376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7" name="Google Shape;377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250" y="0"/>
            <a:ext cx="7950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3"/>
          <p:cNvGrpSpPr/>
          <p:nvPr/>
        </p:nvGrpSpPr>
        <p:grpSpPr>
          <a:xfrm>
            <a:off x="277600" y="5411402"/>
            <a:ext cx="8626887" cy="342635"/>
            <a:chOff x="0" y="0"/>
            <a:chExt cx="23005033" cy="2689439"/>
          </a:xfrm>
        </p:grpSpPr>
        <p:pic>
          <p:nvPicPr>
            <p:cNvPr id="388" name="Google Shape;388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33"/>
          <p:cNvGrpSpPr/>
          <p:nvPr/>
        </p:nvGrpSpPr>
        <p:grpSpPr>
          <a:xfrm rot="1153639">
            <a:off x="489957" y="4407024"/>
            <a:ext cx="1771569" cy="1683961"/>
            <a:chOff x="0" y="0"/>
            <a:chExt cx="4723947" cy="4490339"/>
          </a:xfrm>
        </p:grpSpPr>
        <p:sp>
          <p:nvSpPr>
            <p:cNvPr id="396" name="Google Shape;396;p3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7" name="Google Shape;397;p33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1" cy="4091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33"/>
          <p:cNvGrpSpPr/>
          <p:nvPr/>
        </p:nvGrpSpPr>
        <p:grpSpPr>
          <a:xfrm>
            <a:off x="327875" y="0"/>
            <a:ext cx="8626887" cy="133934"/>
            <a:chOff x="0" y="0"/>
            <a:chExt cx="23005033" cy="2689439"/>
          </a:xfrm>
        </p:grpSpPr>
        <p:pic>
          <p:nvPicPr>
            <p:cNvPr id="399" name="Google Shape;39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6" name="Google Shape;406;p33"/>
          <p:cNvSpPr/>
          <p:nvPr/>
        </p:nvSpPr>
        <p:spPr>
          <a:xfrm>
            <a:off x="0" y="0"/>
            <a:ext cx="1193100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8257625" y="-842575"/>
            <a:ext cx="1546148" cy="1350694"/>
            <a:chOff x="0" y="0"/>
            <a:chExt cx="4723947" cy="4490339"/>
          </a:xfrm>
        </p:grpSpPr>
        <p:sp>
          <p:nvSpPr>
            <p:cNvPr id="408" name="Google Shape;408;p3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33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1" cy="4091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33"/>
          <p:cNvSpPr txBox="1"/>
          <p:nvPr/>
        </p:nvSpPr>
        <p:spPr>
          <a:xfrm>
            <a:off x="1296300" y="401825"/>
            <a:ext cx="1409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1421900" y="937625"/>
            <a:ext cx="73782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total of 25,000 posts.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16 unique categories, 4 content types, and 16 reaction types.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has the highest number of posts, followed by July, August, October, while April has the least posts.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reactions for the five most popular categories are Animals, Science, Healthy Eating, Technology, and Food.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4 content types: Photo, Video, GIF, and Audio, with distribution rates of 26.8%, 25.4%, 24.7%, and 23.0%, respectively.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popular reactions out of the 16 available reactions are "Super Love," "Adore," "Want," "Cherish," and "Love."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 is the day with the most posts, followed by Friday, Monday, Wednesday, Thursday, Tuesday, and Saturday, which has the least.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