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9df2f2561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9df2f2561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9df2f2561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9df2f2561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9df2f2561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9df2f2561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9df2f2561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9df2f2561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9df2f2561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9df2f2561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9df2f25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9df2f25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9df2f25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9df2f25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d8ee7a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d8ee7a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d8ee7a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d8ee7a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9d8ee7ab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9d8ee7ab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18c8e2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18c8e2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9df2f256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9df2f256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9d8ee7ab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9d8ee7ab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9df2f256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9df2f256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9d8ee7ab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9d8ee7ab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d8ee7ab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d8ee7ab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d8ee7ab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d8ee7ab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9d8ee7ab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9d8ee7ab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9d8ee7ab8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9d8ee7ab8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9df2f256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9df2f256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18c8e2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018c8e2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d8ee0c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d8ee0c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018c8e2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018c8e2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018c8e2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018c8e2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18c8e2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18c8e2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018c8e2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018c8e2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9df2f2561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9df2f2561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>
                <a:highlight>
                  <a:srgbClr val="FFFFFF"/>
                </a:highlight>
              </a:rPr>
              <a:t>Mobile App για Διαχείριση Φυσικοθεραπευτηρίου, Ανάλυση Ανταγωνισμού και Ευχρηστίας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 u="sng"/>
              <a:t>Μέλη Ομάδας: </a:t>
            </a:r>
            <a:endParaRPr sz="22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Γκουζέλη Αικατερίνη         Δενεσίδης Γεώργιος(PM)         Δίσκος Γεώργιος	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Κυριάκου Ιωσήφ               Κυριακίδης Φώτιος	              Νιάκα Μυρτώ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Παπαδοπούλου Ιωάννα	Πετρακίδου Φωτεινή-Ηλιάνα	Σουλτάνης Ευστάθιος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	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211" y="162050"/>
            <a:ext cx="878128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(6)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94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chemeClr val="dk1"/>
                </a:solidFill>
              </a:rPr>
              <a:t>Αναγνώριση αντί Α</a:t>
            </a:r>
            <a:r>
              <a:rPr lang="el" sz="1700" u="sng">
                <a:solidFill>
                  <a:schemeClr val="dk1"/>
                </a:solidFill>
              </a:rPr>
              <a:t>νάκλησης</a:t>
            </a:r>
            <a:r>
              <a:rPr lang="el" sz="1700" u="sng">
                <a:solidFill>
                  <a:schemeClr val="dk1"/>
                </a:solidFill>
              </a:rPr>
              <a:t>:</a:t>
            </a:r>
            <a:endParaRPr sz="1700" u="sng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Όταν προβάλλονται στον χρήστη τα αποτελέσματα της αναζήτησής του, παραμένουν διαθέσιμα στο search bar, στο πάνω μέρος της οθόνης, η ειδικότητα του ιατρού που αναζητήθηκε καθώς και η τοποθεσία στην οποία βρίσκεται το ιατρείο.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3651"/>
          <a:stretch/>
        </p:blipFill>
        <p:spPr>
          <a:xfrm>
            <a:off x="6595350" y="226275"/>
            <a:ext cx="2236949" cy="45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(7)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49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chemeClr val="dk1"/>
                </a:solidFill>
              </a:rPr>
              <a:t>Ευελιξία και Α</a:t>
            </a:r>
            <a:r>
              <a:rPr lang="el" sz="1700" u="sng">
                <a:solidFill>
                  <a:schemeClr val="dk1"/>
                </a:solidFill>
              </a:rPr>
              <a:t>ποτελεσματικότητα Χρήσης:</a:t>
            </a:r>
            <a:endParaRPr sz="1700" u="sng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Παρατηρούμε πως όταν ο χρήστης έχει πραγματοποιήσει αναζήτηση κάποιας ειδικότητας σε προηγούμενη χρήση της εφαρμογής, κατά την μεταφορά του στην σελίδα αναζήτησης, εμφανίζεται στην κορυφή του drop-down menu, η κατηγορία “Πρόσφατες Αναζητήσεις”, που μπορεί να λειτουργήσει ως συντόμευση.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1048" l="0" r="0" t="3613"/>
          <a:stretch/>
        </p:blipFill>
        <p:spPr>
          <a:xfrm>
            <a:off x="6570300" y="284325"/>
            <a:ext cx="2336251" cy="467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(8)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61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800" u="sng">
                <a:solidFill>
                  <a:schemeClr val="dk1"/>
                </a:solidFill>
                <a:highlight>
                  <a:schemeClr val="lt1"/>
                </a:highlight>
              </a:rPr>
              <a:t>Αισθητική και μινιμαλιστική σχεδίαση:</a:t>
            </a:r>
            <a:endParaRPr sz="68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400">
                <a:solidFill>
                  <a:schemeClr val="dk1"/>
                </a:solidFill>
                <a:highlight>
                  <a:schemeClr val="lt1"/>
                </a:highlight>
              </a:rPr>
              <a:t>Η σελίδα στην οποία οδηγείται ο χρήστης όταν 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400">
                <a:solidFill>
                  <a:schemeClr val="dk1"/>
                </a:solidFill>
                <a:highlight>
                  <a:schemeClr val="lt1"/>
                </a:highlight>
              </a:rPr>
              <a:t>επιλέγει κάποιον </a:t>
            </a:r>
            <a:r>
              <a:rPr lang="el" sz="6400">
                <a:solidFill>
                  <a:schemeClr val="dk1"/>
                </a:solidFill>
                <a:highlight>
                  <a:schemeClr val="lt1"/>
                </a:highlight>
              </a:rPr>
              <a:t>γιατρό, που συγκεντρώνει όλες 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400">
                <a:solidFill>
                  <a:schemeClr val="dk1"/>
                </a:solidFill>
                <a:highlight>
                  <a:schemeClr val="lt1"/>
                </a:highlight>
              </a:rPr>
              <a:t>τις πληροφορίες σχετικά με αυτόν, είναι υπερφορτωμένη 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400">
                <a:solidFill>
                  <a:schemeClr val="dk1"/>
                </a:solidFill>
                <a:highlight>
                  <a:schemeClr val="lt1"/>
                </a:highlight>
              </a:rPr>
              <a:t>και αρκετά εκτενής, πράγμα που μπορεί να καταστήσει 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400">
                <a:solidFill>
                  <a:schemeClr val="dk1"/>
                </a:solidFill>
                <a:highlight>
                  <a:schemeClr val="lt1"/>
                </a:highlight>
              </a:rPr>
              <a:t>το περιβάλλον χαοτικό για τον χρήστη.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u="sng"/>
              <a:t>       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850" y="55300"/>
            <a:ext cx="755700" cy="501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57512" l="0" r="10" t="1036"/>
          <a:stretch/>
        </p:blipFill>
        <p:spPr>
          <a:xfrm>
            <a:off x="7359725" y="55299"/>
            <a:ext cx="755700" cy="501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0" l="0" r="0" t="47826"/>
          <a:stretch/>
        </p:blipFill>
        <p:spPr>
          <a:xfrm>
            <a:off x="8308525" y="65700"/>
            <a:ext cx="653325" cy="501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(9)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63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chemeClr val="dk1"/>
                </a:solidFill>
              </a:rPr>
              <a:t>Βοήθεια στην </a:t>
            </a:r>
            <a:r>
              <a:rPr lang="el" sz="1700" u="sng">
                <a:solidFill>
                  <a:schemeClr val="dk1"/>
                </a:solidFill>
              </a:rPr>
              <a:t>αναγνώριση</a:t>
            </a:r>
            <a:r>
              <a:rPr lang="el" sz="1700" u="sng">
                <a:solidFill>
                  <a:schemeClr val="dk1"/>
                </a:solidFill>
              </a:rPr>
              <a:t>, διάγνωση και επαναφορά </a:t>
            </a:r>
            <a:r>
              <a:rPr lang="el" sz="1700" u="sng">
                <a:solidFill>
                  <a:schemeClr val="dk1"/>
                </a:solidFill>
              </a:rPr>
              <a:t>από</a:t>
            </a:r>
            <a:r>
              <a:rPr lang="el" sz="1700" u="sng">
                <a:solidFill>
                  <a:schemeClr val="dk1"/>
                </a:solidFill>
              </a:rPr>
              <a:t> σφάλματα:</a:t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         Αν ο χρήστης κάνει κάποιο λάθος κατά την αναζήτηση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και δεν βρεθούν αποτελέσματα, η </a:t>
            </a:r>
            <a:r>
              <a:rPr lang="el" sz="1600">
                <a:solidFill>
                  <a:schemeClr val="dk1"/>
                </a:solidFill>
              </a:rPr>
              <a:t>εφαρμογή</a:t>
            </a:r>
            <a:r>
              <a:rPr lang="el" sz="1600">
                <a:solidFill>
                  <a:schemeClr val="dk1"/>
                </a:solidFill>
              </a:rPr>
              <a:t> βοηθά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στην διάγνωση του λάθους και παρέχει συμβουλές για την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αντιμετώπιση του.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3595"/>
          <a:stretch/>
        </p:blipFill>
        <p:spPr>
          <a:xfrm>
            <a:off x="6639000" y="395381"/>
            <a:ext cx="2300750" cy="463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(10)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63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chemeClr val="dk1"/>
                </a:solidFill>
              </a:rPr>
              <a:t>Βοήθεια και τεκμηρίωση:</a:t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         Κατά την διάρκεια αναζήτησης κάποι</a:t>
            </a:r>
            <a:r>
              <a:rPr lang="el" sz="1600">
                <a:solidFill>
                  <a:schemeClr val="dk1"/>
                </a:solidFill>
              </a:rPr>
              <a:t>ας</a:t>
            </a:r>
            <a:r>
              <a:rPr lang="el" sz="1600">
                <a:solidFill>
                  <a:schemeClr val="dk1"/>
                </a:solidFill>
              </a:rPr>
              <a:t> ειδικότητας,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 η εφαρμογή βοηθάει τον χρήστη με αυτόματη συμπλήρωση.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Επιπλέον, πάνω στην μπάρα αναζήτησης υπάρχουν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προτρεπτικά </a:t>
            </a:r>
            <a:r>
              <a:rPr lang="el" sz="1600">
                <a:solidFill>
                  <a:schemeClr val="dk1"/>
                </a:solidFill>
              </a:rPr>
              <a:t>μηνύματα, που τεκμηριώνουν παράλληλα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την ενέργεια που αναμένεται από αυτόν.</a:t>
            </a:r>
            <a:r>
              <a:rPr lang="el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3446"/>
          <a:stretch/>
        </p:blipFill>
        <p:spPr>
          <a:xfrm>
            <a:off x="6683225" y="307295"/>
            <a:ext cx="2307901" cy="46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Mobile App Ομάδας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3642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Πρόκειται για μια εφαρμογή διαχείρισης φυσικοθεραπευτηρίου, η οποία ακολουθεί την </a:t>
            </a:r>
            <a:r>
              <a:rPr lang="el" sz="1400">
                <a:solidFill>
                  <a:schemeClr val="dk1"/>
                </a:solidFill>
              </a:rPr>
              <a:t>κατεύθυνση των 10 Βασικών Αρχών του Jakob Nielsen.</a:t>
            </a:r>
            <a:r>
              <a:rPr lang="el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Θα αφορά την εξυπηρέτηση των χρηστών: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1. Πανελλήνιος Σύλλογος </a:t>
            </a:r>
            <a:r>
              <a:rPr lang="el" sz="1400">
                <a:solidFill>
                  <a:schemeClr val="dk1"/>
                </a:solidFill>
              </a:rPr>
              <a:t>Φυσικοθεραπευτών (ΠΣΦ)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2. Φυσικοθεραπευτής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3. Ασθενής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225" y="86355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Λειτουργία Σύνδεσης “Log In”</a:t>
            </a:r>
            <a:endParaRPr sz="2200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 χρήστης με την είσοδο του στην εφαρμογή, οδηγείται στην Οθόνη 1.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Επιλέγει ένα από τα κουμπιά σύνδεσης ανάλογα με τον ρόλο του (ΠΣΦ, Φυσικοθεραπευτής, Ασθενής).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Οδηγείται στην Οθόνη 2.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Συμπληρώνει τα στοιχεία του και συνδέεται στο σύστημα-εφαρμογή.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450" y="424763"/>
            <a:ext cx="2051526" cy="413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250" y="424800"/>
            <a:ext cx="2051526" cy="413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4633400" y="4561125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</a:t>
            </a:r>
            <a:endParaRPr sz="1000"/>
          </a:p>
        </p:txBody>
      </p:sp>
      <p:sp>
        <p:nvSpPr>
          <p:cNvPr id="167" name="Google Shape;167;p28"/>
          <p:cNvSpPr txBox="1"/>
          <p:nvPr/>
        </p:nvSpPr>
        <p:spPr>
          <a:xfrm>
            <a:off x="6941913" y="4561125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2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ΠΣΦ (1)</a:t>
            </a:r>
            <a:endParaRPr sz="22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R1: Δημιουργία Φυσικοθεραπευτηρίου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 χρήστης εισέρχεται στην κεντρική σελίδα (Οθόνη 3).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Επιλέγει το κουμπί “Νέο Φυσικοθεραπευτήριο”.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Εμφανίζεται η Οθόνη 4, συμπληρώνει τα στοιχεία και πατάει “Δημιουργία”.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Επιστρέφει στην Οθόνη 3.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675" y="432609"/>
            <a:ext cx="2051526" cy="413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200" y="432619"/>
            <a:ext cx="2051526" cy="413636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4653138" y="4569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3</a:t>
            </a:r>
            <a:endParaRPr sz="1000"/>
          </a:p>
        </p:txBody>
      </p:sp>
      <p:sp>
        <p:nvSpPr>
          <p:cNvPr id="177" name="Google Shape;177;p29"/>
          <p:cNvSpPr txBox="1"/>
          <p:nvPr/>
        </p:nvSpPr>
        <p:spPr>
          <a:xfrm>
            <a:off x="6950663" y="4569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4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200"/>
              <a:t>Χρήστης ΠΣΦ (2)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R2: Δημιουργία Νέας Παροχής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 χρήστης επέλεξε κάποιο φυσικοθεραπευτήριο (Οθόνη 3).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Οδηγείται στην σελίδα του </a:t>
            </a:r>
            <a:r>
              <a:rPr lang="el" sz="1400">
                <a:solidFill>
                  <a:schemeClr val="dk1"/>
                </a:solidFill>
              </a:rPr>
              <a:t>Φυσικοθεραπευτηρίου</a:t>
            </a:r>
            <a:r>
              <a:rPr lang="el" sz="1400">
                <a:solidFill>
                  <a:schemeClr val="dk1"/>
                </a:solidFill>
              </a:rPr>
              <a:t> (Οθόνη 5)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Πατάει “Νέα Παροχή” και οδηγείται στην Οθόνη 6.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Συμπληρώνει την φόρμα και πατάει “Δημιουργία”.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538" y="432598"/>
            <a:ext cx="2051526" cy="413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99" y="432631"/>
            <a:ext cx="2051526" cy="413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4512825" y="4569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5 </a:t>
            </a:r>
            <a:endParaRPr sz="1000"/>
          </a:p>
        </p:txBody>
      </p:sp>
      <p:sp>
        <p:nvSpPr>
          <p:cNvPr id="187" name="Google Shape;187;p30"/>
          <p:cNvSpPr txBox="1"/>
          <p:nvPr/>
        </p:nvSpPr>
        <p:spPr>
          <a:xfrm>
            <a:off x="6859075" y="4569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6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750" y="432611"/>
            <a:ext cx="2051526" cy="413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950" y="432612"/>
            <a:ext cx="2051526" cy="41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6898800" y="4569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8</a:t>
            </a:r>
            <a:endParaRPr sz="1000"/>
          </a:p>
        </p:txBody>
      </p:sp>
      <p:sp>
        <p:nvSpPr>
          <p:cNvPr id="195" name="Google Shape;195;p31"/>
          <p:cNvSpPr txBox="1"/>
          <p:nvPr/>
        </p:nvSpPr>
        <p:spPr>
          <a:xfrm>
            <a:off x="4572000" y="4568988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7</a:t>
            </a:r>
            <a:endParaRPr sz="1000"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Φυσικοθεραπευτής (1)</a:t>
            </a:r>
            <a:endParaRPr sz="22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389600"/>
            <a:ext cx="272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R3: Δημιουργία Ασθενή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 φυσικοθεραπευτής επιλέγει το κουμπί “Νέος Ασθενής” στην Οθόνη 7.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Μεταφέρεται στην σελίδα “Νέος Ασθενής” για την δημιουργία ασθενή και την συμπλήρωση των στοιχείων του (Οθόνη 8)</a:t>
            </a:r>
            <a:r>
              <a:rPr lang="el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Αρχές Ευχρηστίας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Οι Αρχές Ευχρηστίας είναι κατά κύριο λόγο κανόνες που προέκυψαν από την εμπειρία ανάπτυξης συστημάτων.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Θα πρέπει ένα σύστημα/εφαρμογή να ακολουθεί αυτές τις αρχές για να είναι εύχρηστο ως προς τον χρήστη.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Υπάρχουν πολλές προσεγγίσεις για τις Αρχές, δεν υπάρχει μια καθολικά αποδεκτή.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dk1"/>
                </a:solidFill>
              </a:rPr>
              <a:t>Εμείς χρησιμοποιήσαμε τις 10 Αρχές Ευχρηστίας του Jakob Nielsen.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200" y="1088700"/>
            <a:ext cx="4260300" cy="3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112" y="503575"/>
            <a:ext cx="2051526" cy="413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857350" y="469195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10</a:t>
            </a:r>
            <a:endParaRPr sz="1000"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Φυσικοθεραπευτής (2)</a:t>
            </a:r>
            <a:endParaRPr sz="2200"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389600"/>
            <a:ext cx="3053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R5: Αναζήτηση και Επιλογή Ασθενή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Ο χρήστης επιλέγει το κουμπί “Ασθενείς” από την Οθόνη 7.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Οδηγείται στην σελίδα αναζήτησης (Οθόνη 9).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Αναζητεί κάποιο όνομα και εμφανίζονται οι σχετικοί ασθενείς, σε dropdown list.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Πατάει σε κάποια επιλογή και εμφανίζεται η σελίδα Προφίλ Ασθενή (Οθόνη 10).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4">
            <a:alphaModFix/>
          </a:blip>
          <a:srcRect b="0" l="2610" r="0" t="2931"/>
          <a:stretch/>
        </p:blipFill>
        <p:spPr>
          <a:xfrm>
            <a:off x="4278250" y="624900"/>
            <a:ext cx="1998050" cy="401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4542013" y="4691975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dk1"/>
                </a:solidFill>
              </a:rPr>
              <a:t>Οθόνη 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350" y="503550"/>
            <a:ext cx="2051526" cy="413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5993663" y="4692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11</a:t>
            </a:r>
            <a:endParaRPr sz="1000"/>
          </a:p>
        </p:txBody>
      </p:sp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Φυσικοθεραπευτής (3)</a:t>
            </a:r>
            <a:endParaRPr sz="2200"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375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R4: Προβολή Ιστορικού Ασθενή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Ο Φυσικοθεραπευτής επιλέγει το κουμπί “Ιστορικό Ασθενή” από το προφίλ του ασθενή (Οθόνη 10).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Μεταφέρεται στην αντίστοιχη σελίδα όπου φαίνεται αναλυτικά το ιστορικό του επιλεγμένου ασθενή (Οθόνη 11).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450" y="503600"/>
            <a:ext cx="2051526" cy="4136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4580750" y="4705775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12</a:t>
            </a:r>
            <a:endParaRPr sz="1000"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5275" y="503604"/>
            <a:ext cx="2051526" cy="4136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6920575" y="4720775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13</a:t>
            </a:r>
            <a:endParaRPr sz="1000"/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Φυσικοθεραπευτής (4)</a:t>
            </a:r>
            <a:endParaRPr sz="2200"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389600"/>
            <a:ext cx="2897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R6: Εμφάνιση Εβδομαδιαίου Πλάνου Ραντεβού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Αφού επιλέξει ο χρήστης το κουμπί “Ραντεβού” (Οθόνη 7), εμφανίζεται η σελίδα με τις ημερομηνίες και ημέρες των προγραμματισμένων ραντεβού (Οθόνη 12).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Επιλέγει κάποια ημερομηνία και ημέρα της εβδομάδας και κατευθύνεται στην σελίδα των ημερήσιων ραντεβού (Οθόνη 13).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R7: Προβολή και Διαχείριση Αιτημάτων Ραντεβού</a:t>
            </a:r>
            <a:endParaRPr sz="14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 Φυσικοθεραπευτής επιλέγει “Συνέχεια” στο pop-up παράθυρο της Οθόνης 7 για την προβολή των αιτήσεών του.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Από την καρτέλα “Αιτήσεις” στην Οθόνη 14 επιλέγει αν θέλει να δεχθεί ή να απορρίψει τις αιτήσεις.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262" y="376500"/>
            <a:ext cx="2051526" cy="41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5999563" y="4569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14</a:t>
            </a:r>
            <a:endParaRPr sz="1000"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Φυσικοθεραπευτής (5)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162" y="391125"/>
            <a:ext cx="2051526" cy="413635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5993463" y="4569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15</a:t>
            </a:r>
            <a:endParaRPr sz="1000"/>
          </a:p>
        </p:txBody>
      </p:sp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Φυσικοθεραπευτής (6)</a:t>
            </a:r>
            <a:endParaRPr sz="2200"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R8: Προσθήκη Επίσκεψης και Καταγραφή Ενεργειών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 χρήστης επιλέγει το κουμπί “Νέα Επίσκεψη” στην Οθόνη 10.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Εμφανίζεται η φόρμα συμπλήρωσης/ δημιουργίας Επίσκεψης (Οθόνη 15).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Συμπληρώνει τα πεδία και πατάει το κουμπί “Προσθήκη Επίσκεψης”.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555600"/>
            <a:ext cx="3239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Ασθενής (1)</a:t>
            </a:r>
            <a:endParaRPr sz="2200"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R9: Αίτημα για Ραντεβού</a:t>
            </a:r>
            <a:r>
              <a:rPr lang="el" sz="1400">
                <a:solidFill>
                  <a:schemeClr val="dk1"/>
                </a:solidFill>
              </a:rPr>
              <a:t> (1)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Ο χρήστης εισέρχεται στην κεντρική σελίδα (Οθόνη 16).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Επιλέγει το κουμπί “Κλείστε Ραντεβού”.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Εμφανίζεται η Οθόνη 17, συμπληρώνει ημερομηνία και ώρα και επιλέγει το κουμπί “Επιβεβαίωση”.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50" y="481131"/>
            <a:ext cx="2051526" cy="41363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6846850" y="4643075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17</a:t>
            </a:r>
            <a:endParaRPr sz="1000"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825" y="481117"/>
            <a:ext cx="2051526" cy="413633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4423125" y="46623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16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772425"/>
            <a:ext cx="30375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Ασθενής (2)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R9: Αίτημα για Ραντεβού</a:t>
            </a:r>
            <a:r>
              <a:rPr lang="el" sz="1400">
                <a:solidFill>
                  <a:schemeClr val="dk1"/>
                </a:solidFill>
              </a:rPr>
              <a:t> (2)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400">
                <a:solidFill>
                  <a:schemeClr val="dk1"/>
                </a:solidFill>
              </a:rPr>
              <a:t>Ο χρήστης μεταφέρεται στην κεντρική σελίδα και του εμφανίζεται επιβεβαιωτικό μήνυμα (Οθόνη 18).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5" y="327977"/>
            <a:ext cx="2051526" cy="413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/>
        </p:nvSpPr>
        <p:spPr>
          <a:xfrm>
            <a:off x="5998475" y="456900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18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389600"/>
            <a:ext cx="28080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u="sng">
                <a:solidFill>
                  <a:schemeClr val="dk1"/>
                </a:solidFill>
              </a:rPr>
              <a:t>R10: Προβολή Οικονομικών Κινήσεων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 χρήστης επιλέγει το κουμπί “Οικονομικές Κινήσεις” από την Οθόνη 17.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Οδηγείται στην Σελίδα Οικονομικών Κινήσεων (Οθόνη 19).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1"/>
                </a:solidFill>
              </a:rPr>
              <a:t>Μπορεί να επιλέξει την λήψη των Οικονομικών του Στοιχείων.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612" y="286450"/>
            <a:ext cx="2051526" cy="413639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 txBox="1"/>
          <p:nvPr/>
        </p:nvSpPr>
        <p:spPr>
          <a:xfrm>
            <a:off x="5998925" y="4587350"/>
            <a:ext cx="13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Οθόνη 19</a:t>
            </a:r>
            <a:endParaRPr sz="1000"/>
          </a:p>
        </p:txBody>
      </p:sp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555600"/>
            <a:ext cx="3239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Χρήστης Ασθενής (3)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 rot="-121">
            <a:off x="172471" y="632199"/>
            <a:ext cx="8520900" cy="8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/>
              <a:t>Σας Ευχαριστούμε!</a:t>
            </a:r>
            <a:endParaRPr i="1"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518" y="1764900"/>
            <a:ext cx="2794975" cy="279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" y="0"/>
            <a:ext cx="9143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Αρχές Ευχρηστίας κατά Jakob Nielsen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Ορατότητα της Κατάστασης του Συστήματος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Ταίριασμα μεταξύ Συστήματος και Πραγματικού Κόσμου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Έλεγχος από τον Χρήστη και Ελευθερία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Συνέπεια και Πρότυπα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Πρόληψη Σφάλματος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Αναγνώριση αντί Ανάκλησης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Ευελιξία και Αποτελεσματικότητα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Αισθητική και Μινιμαλιστική Σχεδίαση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Βοήθεια στον Χρήστη, να Αναγνωρίσει, να Διαγνώσει και να Ανακτήσει Σφάλματα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">
                <a:solidFill>
                  <a:schemeClr val="dk1"/>
                </a:solidFill>
              </a:rPr>
              <a:t>Βοήθεια και Τεκμηρίωση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832288" y="4041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solidFill>
                  <a:schemeClr val="dk1"/>
                </a:solidFill>
              </a:rPr>
              <a:t>Jakob Nielsen </a:t>
            </a:r>
            <a:r>
              <a:rPr i="1" lang="el" sz="1350">
                <a:solidFill>
                  <a:schemeClr val="dk1"/>
                </a:solidFill>
                <a:highlight>
                  <a:srgbClr val="FFFFFF"/>
                </a:highlight>
              </a:rPr>
              <a:t>“the king of usability</a:t>
            </a:r>
            <a:r>
              <a:rPr i="1" lang="el" sz="1350">
                <a:solidFill>
                  <a:schemeClr val="dk1"/>
                </a:solidFill>
                <a:highlight>
                  <a:srgbClr val="FFFFFF"/>
                </a:highlight>
              </a:rPr>
              <a:t>”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101" y="1138000"/>
            <a:ext cx="2226379" cy="2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Εφαρμογή Doctoranytime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3677"/>
              <a:t> </a:t>
            </a:r>
            <a:r>
              <a:rPr lang="el" sz="4181"/>
              <a:t>   </a:t>
            </a:r>
            <a:r>
              <a:rPr lang="el" sz="4300">
                <a:solidFill>
                  <a:schemeClr val="dk1"/>
                </a:solidFill>
              </a:rPr>
              <a:t>Αποφασίσαμε να αξιολογήσουμε, ως προς την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4300">
                <a:solidFill>
                  <a:schemeClr val="dk1"/>
                </a:solidFill>
              </a:rPr>
              <a:t>    ευχρηστία της, την εφαρμογή doctoranytime.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4300">
                <a:solidFill>
                  <a:schemeClr val="dk1"/>
                </a:solidFill>
              </a:rPr>
              <a:t>    Πρόκειται για μια εφαρμογή που φιλοξενεί πληθώρα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4300">
                <a:solidFill>
                  <a:schemeClr val="dk1"/>
                </a:solidFill>
              </a:rPr>
              <a:t>    ιατρικών ειδικοτήτων και </a:t>
            </a:r>
            <a:r>
              <a:rPr lang="el" sz="4300">
                <a:solidFill>
                  <a:schemeClr val="dk1"/>
                </a:solidFill>
              </a:rPr>
              <a:t>δίνει</a:t>
            </a:r>
            <a:r>
              <a:rPr lang="el" sz="4300">
                <a:solidFill>
                  <a:schemeClr val="dk1"/>
                </a:solidFill>
              </a:rPr>
              <a:t> την </a:t>
            </a:r>
            <a:r>
              <a:rPr lang="el" sz="4300">
                <a:solidFill>
                  <a:schemeClr val="dk1"/>
                </a:solidFill>
              </a:rPr>
              <a:t>δυνατότητα</a:t>
            </a:r>
            <a:r>
              <a:rPr lang="el" sz="4300">
                <a:solidFill>
                  <a:schemeClr val="dk1"/>
                </a:solidFill>
              </a:rPr>
              <a:t> στον 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4300">
                <a:solidFill>
                  <a:schemeClr val="dk1"/>
                </a:solidFill>
              </a:rPr>
              <a:t>    χρήστη να επιλέξει με βάση τις ανάγκες και την 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4300">
                <a:solidFill>
                  <a:schemeClr val="dk1"/>
                </a:solidFill>
              </a:rPr>
              <a:t>    τοποθεσία του, τον κατάλληλο επαγγελματία και να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4300">
                <a:solidFill>
                  <a:schemeClr val="dk1"/>
                </a:solidFill>
              </a:rPr>
              <a:t>    κλείσει το ραντεβού του ηλεκτρονικά.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775" y="1257588"/>
            <a:ext cx="2628325" cy="26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Αξιολόγηση Εφαρμογής Doctoranytime (1)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29350"/>
            <a:ext cx="47478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chemeClr val="dk1"/>
                </a:solidFill>
              </a:rPr>
              <a:t>Ορατότητα</a:t>
            </a:r>
            <a:r>
              <a:rPr lang="el" sz="1700" u="sng">
                <a:solidFill>
                  <a:schemeClr val="dk1"/>
                </a:solidFill>
              </a:rPr>
              <a:t> Κατάστασης του Συστήματος: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Παρατηρούμε πως όταν ο χρήστης </a:t>
            </a:r>
            <a:r>
              <a:rPr lang="el" sz="1600">
                <a:solidFill>
                  <a:schemeClr val="dk1"/>
                </a:solidFill>
              </a:rPr>
              <a:t>επιλέγει το  search bar</a:t>
            </a:r>
            <a:r>
              <a:rPr lang="el" sz="1600">
                <a:solidFill>
                  <a:schemeClr val="dk1"/>
                </a:solidFill>
              </a:rPr>
              <a:t>, </a:t>
            </a:r>
            <a:r>
              <a:rPr lang="el" sz="1600">
                <a:solidFill>
                  <a:schemeClr val="dk1"/>
                </a:solidFill>
              </a:rPr>
              <a:t>κατευθύνεται στην αντίστοιχη σελίδα αναζήτησης, κατάσταση την οποία καθιστά ορατή η ένδειξη στο navigation bar, στο κάτω μέρος τη οθόνης.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5947" l="0" r="0" t="3390"/>
          <a:stretch/>
        </p:blipFill>
        <p:spPr>
          <a:xfrm>
            <a:off x="6707750" y="490425"/>
            <a:ext cx="2066951" cy="416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(2)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07900"/>
            <a:ext cx="56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6800" u="sng">
                <a:solidFill>
                  <a:schemeClr val="dk1"/>
                </a:solidFill>
              </a:rPr>
              <a:t>Ταίριασμα μεταξύ Συστήματος και Πραγματικού Κόσμου:</a:t>
            </a:r>
            <a:endParaRPr sz="68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400">
                <a:solidFill>
                  <a:schemeClr val="dk1"/>
                </a:solidFill>
              </a:rPr>
              <a:t>Ο χρήστης προκειμένου να κλείσει ραντεβού, καλείται να ορίσει ημερομηνία και ώρα. </a:t>
            </a:r>
            <a:endParaRPr sz="64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400">
                <a:solidFill>
                  <a:schemeClr val="dk1"/>
                </a:solidFill>
              </a:rPr>
              <a:t>Η διαδικασία ολοκληρώνεται ευκολότερα με τη χρήση συμβάσεων που χρησιμοποιούνται στον πραγματικό κόσμο, όπως το ημερολόγιο για την επιλογή ημέρας, και ο διαχωρισμός σε ζώνες ώρας (μεσημέρι, απόγευμα) για την </a:t>
            </a:r>
            <a:r>
              <a:rPr lang="el" sz="6400">
                <a:solidFill>
                  <a:schemeClr val="dk1"/>
                </a:solidFill>
              </a:rPr>
              <a:t>ε</a:t>
            </a:r>
            <a:r>
              <a:rPr lang="el" sz="6400">
                <a:solidFill>
                  <a:schemeClr val="dk1"/>
                </a:solidFill>
              </a:rPr>
              <a:t>πιλογή ακριβούς ώρας.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050" y="509825"/>
            <a:ext cx="2066957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(3)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72650"/>
            <a:ext cx="50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chemeClr val="dk1"/>
                </a:solidFill>
              </a:rPr>
              <a:t>Έλεγχος από τον </a:t>
            </a:r>
            <a:r>
              <a:rPr lang="el" sz="1700" u="sng">
                <a:solidFill>
                  <a:schemeClr val="dk1"/>
                </a:solidFill>
              </a:rPr>
              <a:t>Χρήστη</a:t>
            </a:r>
            <a:r>
              <a:rPr lang="el" sz="1700" u="sng">
                <a:solidFill>
                  <a:schemeClr val="dk1"/>
                </a:solidFill>
              </a:rPr>
              <a:t> και </a:t>
            </a:r>
            <a:r>
              <a:rPr lang="el" sz="1700" u="sng">
                <a:solidFill>
                  <a:schemeClr val="dk1"/>
                </a:solidFill>
              </a:rPr>
              <a:t>Ελευθερία</a:t>
            </a:r>
            <a:r>
              <a:rPr lang="el" sz="1700" u="sng">
                <a:solidFill>
                  <a:schemeClr val="dk1"/>
                </a:solidFill>
              </a:rPr>
              <a:t>:</a:t>
            </a:r>
            <a:endParaRPr sz="1700" u="sng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Πατώντας το κουμπί “Φίλτρα”, ο χρήστης οδηγείται στην αντίστοιχη σελίδα με τις διαθέσιμες κατηγορίες φίλτρων. 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Επιλέγοντας παραδείγματος χάριν το μενού “Υπηρεσίες”, έχει την δυνατότητα επιλογής με checkbox και επιβεβαίωση της ενέργειας. Του δίνεται, ωστόσο, η ελευθερία να ανακαλέσει την επιλογή αυτή, πατώντας “</a:t>
            </a:r>
            <a:r>
              <a:rPr lang="el" sz="1600">
                <a:solidFill>
                  <a:schemeClr val="dk1"/>
                </a:solidFill>
              </a:rPr>
              <a:t>Εκκαθάριση</a:t>
            </a:r>
            <a:r>
              <a:rPr lang="el" sz="1600">
                <a:solidFill>
                  <a:schemeClr val="dk1"/>
                </a:solidFill>
              </a:rPr>
              <a:t> όλων”.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150" y="518138"/>
            <a:ext cx="2066950" cy="410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56375" y="478225"/>
            <a:ext cx="63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(4)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07775"/>
            <a:ext cx="52164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6950" u="sng">
                <a:solidFill>
                  <a:schemeClr val="dk1"/>
                </a:solidFill>
              </a:rPr>
              <a:t>Συνέπεια και Πρότυπα:</a:t>
            </a:r>
            <a:endParaRPr sz="6950" u="sng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476">
                <a:solidFill>
                  <a:schemeClr val="dk1"/>
                </a:solidFill>
              </a:rPr>
              <a:t>Η εφαρμογή ακολουθεί τις συμβάσεις που έχουν καθιερωθεί από παρεμφερή συστήματα </a:t>
            </a:r>
            <a:r>
              <a:rPr lang="el" sz="6476">
                <a:solidFill>
                  <a:schemeClr val="dk1"/>
                </a:solidFill>
              </a:rPr>
              <a:t>προκειμένου να μην δημιουργούνται αμφιβολίες στον χρήστη.</a:t>
            </a:r>
            <a:endParaRPr sz="6476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527">
                <a:solidFill>
                  <a:schemeClr val="dk1"/>
                </a:solidFill>
              </a:rPr>
              <a:t>Η λέξη “Φίλτρα”</a:t>
            </a:r>
            <a:r>
              <a:rPr lang="el" sz="6527">
                <a:solidFill>
                  <a:schemeClr val="dk1"/>
                </a:solidFill>
              </a:rPr>
              <a:t> έχει την ίδια σημασία και λειτουργία με παρεμφερείς εφαρμογές.</a:t>
            </a:r>
            <a:endParaRPr sz="6527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6315">
                <a:solidFill>
                  <a:schemeClr val="dk1"/>
                </a:solidFill>
              </a:rPr>
              <a:t>Ακόμη, τα icons στο navigation bar που αντιστοιχούν στην αρχική οθόνη, την αναζήτηση και το προφίλ, παραμένουν ίδια στην συντριπτική πλειοψηφία των mobile εφαρμογών.</a:t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4479"/>
          <a:stretch/>
        </p:blipFill>
        <p:spPr>
          <a:xfrm>
            <a:off x="6596350" y="305187"/>
            <a:ext cx="2273325" cy="45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Αξιολόγηση Εφαρμογής Doctoranytime (5)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9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chemeClr val="dk1"/>
                </a:solidFill>
              </a:rPr>
              <a:t>Πρόληψη Σφαλμάτων:</a:t>
            </a:r>
            <a:endParaRPr sz="1700" u="sng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Παρατηρούμε πως αν ο χρήστης παραλείψει την συμπλήρωση υποχρεωτικών πεδίων, το σύστημα δεν του επιτρέπει να προχωρήσει σε επιβεβαίωση του ραντεβού.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Επιπλέον, τα πλαίσια αλλάζουν σε κόκκινο χρώμα και εμφανίζονται προτρεπτικά </a:t>
            </a:r>
            <a:r>
              <a:rPr lang="el" sz="1600">
                <a:solidFill>
                  <a:schemeClr val="dk1"/>
                </a:solidFill>
              </a:rPr>
              <a:t>μηνύματα.</a:t>
            </a:r>
            <a:r>
              <a:rPr lang="el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6620025" y="342988"/>
            <a:ext cx="2212275" cy="445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