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embeddedFontLst>
    <p:embeddedFont>
      <p:font typeface="Ubuntu"/>
      <p:regular r:id="rId11"/>
      <p:bold r:id="rId12"/>
      <p:italic r:id="rId13"/>
      <p:boldItalic r:id="rId14"/>
    </p:embeddedFont>
    <p:embeddedFont>
      <p:font typeface="Raleway"/>
      <p:regular r:id="rId15"/>
      <p:bold r:id="rId16"/>
      <p:italic r:id="rId17"/>
      <p:boldItalic r:id="rId18"/>
    </p:embeddedFont>
    <p:embeddedFont>
      <p:font typeface="Lat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bold.fntdata"/><Relationship Id="rId11" Type="http://schemas.openxmlformats.org/officeDocument/2006/relationships/font" Target="fonts/Ubuntu-regular.fntdata"/><Relationship Id="rId22" Type="http://schemas.openxmlformats.org/officeDocument/2006/relationships/font" Target="fonts/Lato-boldItalic.fntdata"/><Relationship Id="rId10" Type="http://schemas.openxmlformats.org/officeDocument/2006/relationships/slide" Target="slides/slide5.xml"/><Relationship Id="rId21" Type="http://schemas.openxmlformats.org/officeDocument/2006/relationships/font" Target="fonts/Lato-italic.fntdata"/><Relationship Id="rId13" Type="http://schemas.openxmlformats.org/officeDocument/2006/relationships/font" Target="fonts/Ubuntu-italic.fntdata"/><Relationship Id="rId12" Type="http://schemas.openxmlformats.org/officeDocument/2006/relationships/font" Target="fonts/Ubuntu-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aleway-regular.fntdata"/><Relationship Id="rId14" Type="http://schemas.openxmlformats.org/officeDocument/2006/relationships/font" Target="fonts/Ubuntu-boldItalic.fntdata"/><Relationship Id="rId17" Type="http://schemas.openxmlformats.org/officeDocument/2006/relationships/font" Target="fonts/Raleway-italic.fntdata"/><Relationship Id="rId16" Type="http://schemas.openxmlformats.org/officeDocument/2006/relationships/font" Target="fonts/Raleway-bold.fntdata"/><Relationship Id="rId5" Type="http://schemas.openxmlformats.org/officeDocument/2006/relationships/notesMaster" Target="notesMasters/notesMaster1.xml"/><Relationship Id="rId19" Type="http://schemas.openxmlformats.org/officeDocument/2006/relationships/font" Target="fonts/Lato-regular.fntdata"/><Relationship Id="rId6" Type="http://schemas.openxmlformats.org/officeDocument/2006/relationships/slide" Target="slides/slide1.xml"/><Relationship Id="rId18" Type="http://schemas.openxmlformats.org/officeDocument/2006/relationships/font" Target="fonts/Raleway-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 name="Google Shape;14;p2"/>
          <p:cNvSpPr txBox="1"/>
          <p:nvPr>
            <p:ph type="ctrTitle"/>
          </p:nvPr>
        </p:nvSpPr>
        <p:spPr>
          <a:xfrm>
            <a:off x="729450" y="1322450"/>
            <a:ext cx="7688100" cy="166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7" name="Google Shape;77;p11"/>
          <p:cNvSpPr txBox="1"/>
          <p:nvPr>
            <p:ph hasCustomPrompt="1" type="title"/>
          </p:nvPr>
        </p:nvSpPr>
        <p:spPr>
          <a:xfrm>
            <a:off x="729450" y="733950"/>
            <a:ext cx="7688400" cy="1244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Clr>
                <a:schemeClr val="lt1"/>
              </a:buClr>
              <a:buSzPts val="1300"/>
              <a:buChar char="●"/>
              <a:defRPr>
                <a:solidFill>
                  <a:schemeClr val="lt1"/>
                </a:solidFill>
              </a:defRPr>
            </a:lvl1pPr>
            <a:lvl2pPr indent="-298450" lvl="1" marL="914400" algn="l">
              <a:lnSpc>
                <a:spcPct val="115000"/>
              </a:lnSpc>
              <a:spcBef>
                <a:spcPts val="0"/>
              </a:spcBef>
              <a:spcAft>
                <a:spcPts val="0"/>
              </a:spcAft>
              <a:buClr>
                <a:schemeClr val="lt1"/>
              </a:buClr>
              <a:buSzPts val="1100"/>
              <a:buChar char="○"/>
              <a:defRPr>
                <a:solidFill>
                  <a:schemeClr val="lt1"/>
                </a:solidFill>
              </a:defRPr>
            </a:lvl2pPr>
            <a:lvl3pPr indent="-298450" lvl="2" marL="1371600" algn="l">
              <a:lnSpc>
                <a:spcPct val="115000"/>
              </a:lnSpc>
              <a:spcBef>
                <a:spcPts val="0"/>
              </a:spcBef>
              <a:spcAft>
                <a:spcPts val="0"/>
              </a:spcAft>
              <a:buClr>
                <a:schemeClr val="lt1"/>
              </a:buClr>
              <a:buSzPts val="1100"/>
              <a:buChar char="■"/>
              <a:defRPr>
                <a:solidFill>
                  <a:schemeClr val="lt1"/>
                </a:solidFill>
              </a:defRPr>
            </a:lvl3pPr>
            <a:lvl4pPr indent="-298450" lvl="3" marL="1828800" algn="l">
              <a:lnSpc>
                <a:spcPct val="115000"/>
              </a:lnSpc>
              <a:spcBef>
                <a:spcPts val="0"/>
              </a:spcBef>
              <a:spcAft>
                <a:spcPts val="0"/>
              </a:spcAft>
              <a:buClr>
                <a:schemeClr val="lt1"/>
              </a:buClr>
              <a:buSzPts val="1100"/>
              <a:buChar char="●"/>
              <a:defRPr>
                <a:solidFill>
                  <a:schemeClr val="lt1"/>
                </a:solidFill>
              </a:defRPr>
            </a:lvl4pPr>
            <a:lvl5pPr indent="-298450" lvl="4" marL="2286000" algn="l">
              <a:lnSpc>
                <a:spcPct val="115000"/>
              </a:lnSpc>
              <a:spcBef>
                <a:spcPts val="0"/>
              </a:spcBef>
              <a:spcAft>
                <a:spcPts val="0"/>
              </a:spcAft>
              <a:buClr>
                <a:schemeClr val="lt1"/>
              </a:buClr>
              <a:buSzPts val="1100"/>
              <a:buChar char="○"/>
              <a:defRPr>
                <a:solidFill>
                  <a:schemeClr val="lt1"/>
                </a:solidFill>
              </a:defRPr>
            </a:lvl5pPr>
            <a:lvl6pPr indent="-298450" lvl="5" marL="2743200" algn="l">
              <a:lnSpc>
                <a:spcPct val="115000"/>
              </a:lnSpc>
              <a:spcBef>
                <a:spcPts val="0"/>
              </a:spcBef>
              <a:spcAft>
                <a:spcPts val="0"/>
              </a:spcAft>
              <a:buClr>
                <a:schemeClr val="lt1"/>
              </a:buClr>
              <a:buSzPts val="1100"/>
              <a:buChar char="■"/>
              <a:defRPr>
                <a:solidFill>
                  <a:schemeClr val="lt1"/>
                </a:solidFill>
              </a:defRPr>
            </a:lvl6pPr>
            <a:lvl7pPr indent="-298450" lvl="6" marL="3200400" algn="l">
              <a:lnSpc>
                <a:spcPct val="115000"/>
              </a:lnSpc>
              <a:spcBef>
                <a:spcPts val="0"/>
              </a:spcBef>
              <a:spcAft>
                <a:spcPts val="0"/>
              </a:spcAft>
              <a:buClr>
                <a:schemeClr val="lt1"/>
              </a:buClr>
              <a:buSzPts val="1100"/>
              <a:buChar char="●"/>
              <a:defRPr>
                <a:solidFill>
                  <a:schemeClr val="lt1"/>
                </a:solidFill>
              </a:defRPr>
            </a:lvl7pPr>
            <a:lvl8pPr indent="-298450" lvl="7" marL="3657600" algn="l">
              <a:lnSpc>
                <a:spcPct val="115000"/>
              </a:lnSpc>
              <a:spcBef>
                <a:spcPts val="0"/>
              </a:spcBef>
              <a:spcAft>
                <a:spcPts val="0"/>
              </a:spcAft>
              <a:buClr>
                <a:schemeClr val="lt1"/>
              </a:buClr>
              <a:buSzPts val="1100"/>
              <a:buChar char="○"/>
              <a:defRPr>
                <a:solidFill>
                  <a:schemeClr val="lt1"/>
                </a:solidFill>
              </a:defRPr>
            </a:lvl8pPr>
            <a:lvl9pPr indent="-298450" lvl="8" marL="4114800" algn="l">
              <a:lnSpc>
                <a:spcPct val="115000"/>
              </a:lnSpc>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 name="Google Shape;22;p3"/>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23" name="Google Shape;23;p3"/>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24" name="Google Shape;24;p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5" name="Shape 25"/>
        <p:cNvGrpSpPr/>
        <p:nvPr/>
      </p:nvGrpSpPr>
      <p:grpSpPr>
        <a:xfrm>
          <a:off x="0" y="0"/>
          <a:ext cx="0" cy="0"/>
          <a:chOff x="0" y="0"/>
          <a:chExt cx="0" cy="0"/>
        </a:xfrm>
      </p:grpSpPr>
      <p:grpSp>
        <p:nvGrpSpPr>
          <p:cNvPr id="26" name="Google Shape;26;p4"/>
          <p:cNvGrpSpPr/>
          <p:nvPr/>
        </p:nvGrpSpPr>
        <p:grpSpPr>
          <a:xfrm>
            <a:off x="830392" y="1191256"/>
            <a:ext cx="745763" cy="45826"/>
            <a:chOff x="4580561" y="2589004"/>
            <a:chExt cx="1064464" cy="25200"/>
          </a:xfrm>
        </p:grpSpPr>
        <p:sp>
          <p:nvSpPr>
            <p:cNvPr id="27" name="Google Shape;27;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 name="Google Shape;29;p4"/>
          <p:cNvSpPr txBox="1"/>
          <p:nvPr>
            <p:ph type="title"/>
          </p:nvPr>
        </p:nvSpPr>
        <p:spPr>
          <a:xfrm>
            <a:off x="729450" y="1322450"/>
            <a:ext cx="7688400" cy="15186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30" name="Google Shape;30;p4"/>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6" name="Google Shape;36;p5"/>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6"/>
          <p:cNvSpPr txBox="1"/>
          <p:nvPr>
            <p:ph type="title"/>
          </p:nvPr>
        </p:nvSpPr>
        <p:spPr>
          <a:xfrm>
            <a:off x="729450" y="1318650"/>
            <a:ext cx="7688400" cy="535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2" name="Google Shape;52;p7"/>
          <p:cNvSpPr txBox="1"/>
          <p:nvPr>
            <p:ph type="title"/>
          </p:nvPr>
        </p:nvSpPr>
        <p:spPr>
          <a:xfrm>
            <a:off x="730000" y="1318650"/>
            <a:ext cx="3300900" cy="1381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8"/>
          <p:cNvSpPr txBox="1"/>
          <p:nvPr>
            <p:ph type="title"/>
          </p:nvPr>
        </p:nvSpPr>
        <p:spPr>
          <a:xfrm>
            <a:off x="729450" y="864300"/>
            <a:ext cx="7021200" cy="29850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6" name="Google Shape;66;p9"/>
          <p:cNvSpPr txBox="1"/>
          <p:nvPr>
            <p:ph type="title"/>
          </p:nvPr>
        </p:nvSpPr>
        <p:spPr>
          <a:xfrm>
            <a:off x="730000" y="1318650"/>
            <a:ext cx="3300900" cy="16872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None/>
              <a:defRPr sz="2600"/>
            </a:lvl1pPr>
            <a:lvl2pPr lvl="1" algn="l">
              <a:lnSpc>
                <a:spcPct val="100000"/>
              </a:lnSpc>
              <a:spcBef>
                <a:spcPts val="0"/>
              </a:spcBef>
              <a:spcAft>
                <a:spcPts val="0"/>
              </a:spcAft>
              <a:buSzPts val="2600"/>
              <a:buNone/>
              <a:defRPr sz="2600"/>
            </a:lvl2pPr>
            <a:lvl3pPr lvl="2" algn="l">
              <a:lnSpc>
                <a:spcPct val="100000"/>
              </a:lnSpc>
              <a:spcBef>
                <a:spcPts val="0"/>
              </a:spcBef>
              <a:spcAft>
                <a:spcPts val="0"/>
              </a:spcAft>
              <a:buSzPts val="2600"/>
              <a:buNone/>
              <a:defRPr sz="2600"/>
            </a:lvl3pPr>
            <a:lvl4pPr lvl="3" algn="l">
              <a:lnSpc>
                <a:spcPct val="100000"/>
              </a:lnSpc>
              <a:spcBef>
                <a:spcPts val="0"/>
              </a:spcBef>
              <a:spcAft>
                <a:spcPts val="0"/>
              </a:spcAft>
              <a:buSzPts val="2600"/>
              <a:buNone/>
              <a:defRPr sz="2600"/>
            </a:lvl4pPr>
            <a:lvl5pPr lvl="4" algn="l">
              <a:lnSpc>
                <a:spcPct val="100000"/>
              </a:lnSpc>
              <a:spcBef>
                <a:spcPts val="0"/>
              </a:spcBef>
              <a:spcAft>
                <a:spcPts val="0"/>
              </a:spcAft>
              <a:buSzPts val="2600"/>
              <a:buNone/>
              <a:defRPr sz="2600"/>
            </a:lvl5pPr>
            <a:lvl6pPr lvl="5" algn="l">
              <a:lnSpc>
                <a:spcPct val="100000"/>
              </a:lnSpc>
              <a:spcBef>
                <a:spcPts val="0"/>
              </a:spcBef>
              <a:spcAft>
                <a:spcPts val="0"/>
              </a:spcAft>
              <a:buSzPts val="2600"/>
              <a:buNone/>
              <a:defRPr sz="2600"/>
            </a:lvl6pPr>
            <a:lvl7pPr lvl="6" algn="l">
              <a:lnSpc>
                <a:spcPct val="100000"/>
              </a:lnSpc>
              <a:spcBef>
                <a:spcPts val="0"/>
              </a:spcBef>
              <a:spcAft>
                <a:spcPts val="0"/>
              </a:spcAft>
              <a:buSzPts val="2600"/>
              <a:buNone/>
              <a:defRPr sz="2600"/>
            </a:lvl7pPr>
            <a:lvl8pPr lvl="7" algn="l">
              <a:lnSpc>
                <a:spcPct val="100000"/>
              </a:lnSpc>
              <a:spcBef>
                <a:spcPts val="0"/>
              </a:spcBef>
              <a:spcAft>
                <a:spcPts val="0"/>
              </a:spcAft>
              <a:buSzPts val="2600"/>
              <a:buNone/>
              <a:defRPr sz="2600"/>
            </a:lvl8pPr>
            <a:lvl9pPr lvl="8" algn="l">
              <a:lnSpc>
                <a:spcPct val="100000"/>
              </a:lnSpc>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a:noFill/>
          <a:ln>
            <a:noFill/>
          </a:ln>
        </p:spPr>
        <p:txBody>
          <a:bodyPr anchorCtr="0" anchor="t" bIns="91425" lIns="91425" spcFirstLastPara="1" rIns="91425" wrap="square" tIns="91425">
            <a:norm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0"/>
              </a:spcBef>
              <a:spcAft>
                <a:spcPts val="0"/>
              </a:spcAft>
              <a:buSzPts val="1100"/>
              <a:buChar char="○"/>
              <a:defRPr/>
            </a:lvl2pPr>
            <a:lvl3pPr indent="-298450" lvl="2" marL="1371600" algn="l">
              <a:lnSpc>
                <a:spcPct val="115000"/>
              </a:lnSpc>
              <a:spcBef>
                <a:spcPts val="0"/>
              </a:spcBef>
              <a:spcAft>
                <a:spcPts val="0"/>
              </a:spcAft>
              <a:buSzPts val="1100"/>
              <a:buChar char="■"/>
              <a:defRPr/>
            </a:lvl3pPr>
            <a:lvl4pPr indent="-298450" lvl="3" marL="1828800" algn="l">
              <a:lnSpc>
                <a:spcPct val="115000"/>
              </a:lnSpc>
              <a:spcBef>
                <a:spcPts val="0"/>
              </a:spcBef>
              <a:spcAft>
                <a:spcPts val="0"/>
              </a:spcAft>
              <a:buSzPts val="1100"/>
              <a:buChar char="●"/>
              <a:defRPr/>
            </a:lvl4pPr>
            <a:lvl5pPr indent="-298450" lvl="4" marL="2286000" algn="l">
              <a:lnSpc>
                <a:spcPct val="115000"/>
              </a:lnSpc>
              <a:spcBef>
                <a:spcPts val="0"/>
              </a:spcBef>
              <a:spcAft>
                <a:spcPts val="0"/>
              </a:spcAft>
              <a:buSzPts val="1100"/>
              <a:buChar char="○"/>
              <a:defRPr/>
            </a:lvl5pPr>
            <a:lvl6pPr indent="-298450" lvl="5" marL="2743200" algn="l">
              <a:lnSpc>
                <a:spcPct val="115000"/>
              </a:lnSpc>
              <a:spcBef>
                <a:spcPts val="0"/>
              </a:spcBef>
              <a:spcAft>
                <a:spcPts val="0"/>
              </a:spcAft>
              <a:buSzPts val="1100"/>
              <a:buChar char="■"/>
              <a:defRPr/>
            </a:lvl6pPr>
            <a:lvl7pPr indent="-298450" lvl="6" marL="3200400" algn="l">
              <a:lnSpc>
                <a:spcPct val="115000"/>
              </a:lnSpc>
              <a:spcBef>
                <a:spcPts val="0"/>
              </a:spcBef>
              <a:spcAft>
                <a:spcPts val="0"/>
              </a:spcAft>
              <a:buSzPts val="1100"/>
              <a:buChar char="●"/>
              <a:defRPr/>
            </a:lvl7pPr>
            <a:lvl8pPr indent="-298450" lvl="7" marL="3657600" algn="l">
              <a:lnSpc>
                <a:spcPct val="115000"/>
              </a:lnSpc>
              <a:spcBef>
                <a:spcPts val="0"/>
              </a:spcBef>
              <a:spcAft>
                <a:spcPts val="0"/>
              </a:spcAft>
              <a:buSzPts val="1100"/>
              <a:buChar char="○"/>
              <a:defRPr/>
            </a:lvl8pPr>
            <a:lvl9pPr indent="-298450" lvl="8" marL="4114800" algn="l">
              <a:lnSpc>
                <a:spcPct val="115000"/>
              </a:lnSpc>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1pPr>
            <a:lvl2pPr lvl="1"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2pPr>
            <a:lvl3pPr lvl="2"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3pPr>
            <a:lvl4pPr lvl="3"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4pPr>
            <a:lvl5pPr lvl="4"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5pPr>
            <a:lvl6pPr lvl="5"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6pPr>
            <a:lvl7pPr lvl="6"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7pPr>
            <a:lvl8pPr lvl="7"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8pPr>
            <a:lvl9pPr lvl="8" marR="0" rtl="0" algn="l">
              <a:lnSpc>
                <a:spcPct val="100000"/>
              </a:lnSpc>
              <a:spcBef>
                <a:spcPts val="0"/>
              </a:spcBef>
              <a:spcAft>
                <a:spcPts val="0"/>
              </a:spcAft>
              <a:buClr>
                <a:schemeClr val="dk2"/>
              </a:buClr>
              <a:buSzPts val="2800"/>
              <a:buFont typeface="Raleway"/>
              <a:buNone/>
              <a:defRPr b="1" i="0" sz="2800" u="none" cap="none" strike="noStrike">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marR="0" rtl="0" algn="l">
              <a:lnSpc>
                <a:spcPct val="115000"/>
              </a:lnSpc>
              <a:spcBef>
                <a:spcPts val="0"/>
              </a:spcBef>
              <a:spcAft>
                <a:spcPts val="0"/>
              </a:spcAft>
              <a:buClr>
                <a:schemeClr val="accent1"/>
              </a:buClr>
              <a:buSzPts val="1300"/>
              <a:buFont typeface="Lato"/>
              <a:buChar char="●"/>
              <a:defRPr b="0" i="0" sz="1300" u="none" cap="none" strike="noStrike">
                <a:solidFill>
                  <a:schemeClr val="accent1"/>
                </a:solidFill>
                <a:latin typeface="Lato"/>
                <a:ea typeface="Lato"/>
                <a:cs typeface="Lato"/>
                <a:sym typeface="Lato"/>
              </a:defRPr>
            </a:lvl1pPr>
            <a:lvl2pPr indent="-298450" lvl="1" marL="914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2pPr>
            <a:lvl3pPr indent="-298450" lvl="2" marL="1371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3pPr>
            <a:lvl4pPr indent="-298450" lvl="3" marL="1828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4pPr>
            <a:lvl5pPr indent="-298450" lvl="4" marL="22860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5pPr>
            <a:lvl6pPr indent="-298450" lvl="5" marL="27432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6pPr>
            <a:lvl7pPr indent="-298450" lvl="6" marL="32004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7pPr>
            <a:lvl8pPr indent="-298450" lvl="7" marL="36576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8pPr>
            <a:lvl9pPr indent="-298450" lvl="8" marL="4114800" marR="0" rtl="0" algn="l">
              <a:lnSpc>
                <a:spcPct val="115000"/>
              </a:lnSpc>
              <a:spcBef>
                <a:spcPts val="0"/>
              </a:spcBef>
              <a:spcAft>
                <a:spcPts val="0"/>
              </a:spcAft>
              <a:buClr>
                <a:schemeClr val="accent1"/>
              </a:buClr>
              <a:buSzPts val="1100"/>
              <a:buFont typeface="Lato"/>
              <a:buChar char="■"/>
              <a:defRPr b="0" i="0" sz="1100" u="none" cap="none" strike="noStrike">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l"/>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33500" y="422050"/>
            <a:ext cx="7677000" cy="20574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990"/>
              <a:buNone/>
            </a:pPr>
            <a:r>
              <a:rPr lang="el" sz="3180">
                <a:latin typeface="Times New Roman"/>
                <a:ea typeface="Times New Roman"/>
                <a:cs typeface="Times New Roman"/>
                <a:sym typeface="Times New Roman"/>
              </a:rPr>
              <a:t>Ψηφιακά δίδυμα και  κατασκευαστικά έργα</a:t>
            </a:r>
            <a:endParaRPr sz="3180">
              <a:latin typeface="Times New Roman"/>
              <a:ea typeface="Times New Roman"/>
              <a:cs typeface="Times New Roman"/>
              <a:sym typeface="Times New Roman"/>
            </a:endParaRPr>
          </a:p>
          <a:p>
            <a:pPr indent="0" lvl="0" marL="0" rtl="0" algn="ctr">
              <a:lnSpc>
                <a:spcPct val="100000"/>
              </a:lnSpc>
              <a:spcBef>
                <a:spcPts val="0"/>
              </a:spcBef>
              <a:spcAft>
                <a:spcPts val="0"/>
              </a:spcAft>
              <a:buSzPts val="990"/>
              <a:buNone/>
            </a:pPr>
            <a:r>
              <a:t/>
            </a:r>
            <a:endParaRPr sz="1200">
              <a:latin typeface="Times New Roman"/>
              <a:ea typeface="Times New Roman"/>
              <a:cs typeface="Times New Roman"/>
              <a:sym typeface="Times New Roman"/>
            </a:endParaRPr>
          </a:p>
          <a:p>
            <a:pPr indent="0" lvl="0" marL="0" rtl="0" algn="ctr">
              <a:lnSpc>
                <a:spcPct val="100000"/>
              </a:lnSpc>
              <a:spcBef>
                <a:spcPts val="0"/>
              </a:spcBef>
              <a:spcAft>
                <a:spcPts val="0"/>
              </a:spcAft>
              <a:buSzPts val="990"/>
              <a:buNone/>
            </a:pPr>
            <a:r>
              <a:rPr lang="el" sz="1200">
                <a:latin typeface="Times New Roman"/>
                <a:ea typeface="Times New Roman"/>
                <a:cs typeface="Times New Roman"/>
                <a:sym typeface="Times New Roman"/>
              </a:rPr>
              <a:t>Κυριακίδης Φώτιος ics20030</a:t>
            </a:r>
            <a:endParaRPr sz="1200">
              <a:latin typeface="Times New Roman"/>
              <a:ea typeface="Times New Roman"/>
              <a:cs typeface="Times New Roman"/>
              <a:sym typeface="Times New Roman"/>
            </a:endParaRPr>
          </a:p>
          <a:p>
            <a:pPr indent="0" lvl="0" marL="0" rtl="0" algn="ctr">
              <a:lnSpc>
                <a:spcPct val="100000"/>
              </a:lnSpc>
              <a:spcBef>
                <a:spcPts val="0"/>
              </a:spcBef>
              <a:spcAft>
                <a:spcPts val="0"/>
              </a:spcAft>
              <a:buSzPts val="990"/>
              <a:buNone/>
            </a:pPr>
            <a:r>
              <a:rPr lang="el" sz="1200">
                <a:latin typeface="Times New Roman"/>
                <a:ea typeface="Times New Roman"/>
                <a:cs typeface="Times New Roman"/>
                <a:sym typeface="Times New Roman"/>
              </a:rPr>
              <a:t>Νιάκα Μυρτώ iis21075</a:t>
            </a:r>
            <a:endParaRPr sz="1200">
              <a:latin typeface="Times New Roman"/>
              <a:ea typeface="Times New Roman"/>
              <a:cs typeface="Times New Roman"/>
              <a:sym typeface="Times New Roman"/>
            </a:endParaRPr>
          </a:p>
          <a:p>
            <a:pPr indent="0" lvl="0" marL="0" rtl="0" algn="ctr">
              <a:lnSpc>
                <a:spcPct val="100000"/>
              </a:lnSpc>
              <a:spcBef>
                <a:spcPts val="0"/>
              </a:spcBef>
              <a:spcAft>
                <a:spcPts val="0"/>
              </a:spcAft>
              <a:buSzPts val="990"/>
              <a:buNone/>
            </a:pPr>
            <a:r>
              <a:rPr lang="el" sz="1200">
                <a:latin typeface="Times New Roman"/>
                <a:ea typeface="Times New Roman"/>
                <a:cs typeface="Times New Roman"/>
                <a:sym typeface="Times New Roman"/>
              </a:rPr>
              <a:t>Πετρακίδου φωτεινή Ηλιάνα iis21047</a:t>
            </a:r>
            <a:endParaRPr sz="1200">
              <a:latin typeface="Times New Roman"/>
              <a:ea typeface="Times New Roman"/>
              <a:cs typeface="Times New Roman"/>
              <a:sym typeface="Times New Roman"/>
            </a:endParaRPr>
          </a:p>
        </p:txBody>
      </p:sp>
      <p:sp>
        <p:nvSpPr>
          <p:cNvPr id="87" name="Google Shape;87;p13"/>
          <p:cNvSpPr txBox="1"/>
          <p:nvPr>
            <p:ph idx="1" type="subTitle"/>
          </p:nvPr>
        </p:nvSpPr>
        <p:spPr>
          <a:xfrm>
            <a:off x="311700" y="2646775"/>
            <a:ext cx="8520600" cy="2327100"/>
          </a:xfrm>
          <a:prstGeom prst="rect">
            <a:avLst/>
          </a:prstGeom>
          <a:noFill/>
          <a:ln>
            <a:noFill/>
          </a:ln>
        </p:spPr>
        <p:txBody>
          <a:bodyPr anchorCtr="0" anchor="t" bIns="91425" lIns="91425" spcFirstLastPara="1" rIns="91425" wrap="square" tIns="91425">
            <a:normAutofit fontScale="25000" lnSpcReduction="10000"/>
          </a:bodyPr>
          <a:lstStyle/>
          <a:p>
            <a:pPr indent="-228600" lvl="0" marL="457200" rtl="0" algn="l">
              <a:lnSpc>
                <a:spcPct val="115000"/>
              </a:lnSpc>
              <a:spcBef>
                <a:spcPts val="1500"/>
              </a:spcBef>
              <a:spcAft>
                <a:spcPts val="0"/>
              </a:spcAft>
              <a:buClr>
                <a:srgbClr val="0D0D0D"/>
              </a:buClr>
              <a:buSzPct val="100000"/>
              <a:buFont typeface="Times New Roman"/>
              <a:buNone/>
            </a:pPr>
            <a:r>
              <a:rPr lang="el" sz="5600">
                <a:solidFill>
                  <a:srgbClr val="0D0D0D"/>
                </a:solidFill>
                <a:latin typeface="Times New Roman"/>
                <a:ea typeface="Times New Roman"/>
                <a:cs typeface="Times New Roman"/>
                <a:sym typeface="Times New Roman"/>
              </a:rPr>
              <a:t>     </a:t>
            </a:r>
            <a:r>
              <a:rPr lang="el" sz="5600">
                <a:solidFill>
                  <a:srgbClr val="0D0D0D"/>
                </a:solidFill>
                <a:latin typeface="Times New Roman"/>
                <a:ea typeface="Times New Roman"/>
                <a:cs typeface="Times New Roman"/>
                <a:sym typeface="Times New Roman"/>
              </a:rPr>
              <a:t>Οι αρχιτέκτονες και οι μηχανικοί χρησιμοποιούν τα ψηφιακά δίδυμα για τον σχεδιασμό και την ανάπτυξη κτιρίων και υποδομών. Μπορούν να δημιουργήσουν ψηφιακά μοντέλα των κτιρίων που είναι πιστά στην πραγματικότητα, χρησιμοποιώντας τεχνολογίες όπως η Building Information Modeling (BIM). Επιτρέπουν την αξιολόγηση της απόδοσης των κτιρίων, όπως η αντοχή σε σεισμούς, η ενεργειακή απόδοση και η κατανάλωση ενέργειας. Αυτό βοηθά στη βελτίωση του σχεδιασμού και στη μείωση του κόστους λειτουργίας τους. Βοηθούν στη διαχείριση των οικοδομικών έργων, διευκολύνοντας τον συντονισμό μεταξύ διαφόρων ομάδων εργασίας και βοηθώντας στην ανίχνευση προβλημάτων πριν ακόμα από την πραγματική κατασκευή.</a:t>
            </a:r>
            <a:endParaRPr sz="5600">
              <a:solidFill>
                <a:srgbClr val="0D0D0D"/>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ct val="100000"/>
              <a:buFont typeface="Times New Roman"/>
              <a:buNone/>
            </a:pPr>
            <a:r>
              <a:t/>
            </a:r>
            <a:endParaRPr sz="5218">
              <a:solidFill>
                <a:srgbClr val="0D0D0D"/>
              </a:solidFill>
              <a:latin typeface="Times New Roman"/>
              <a:ea typeface="Times New Roman"/>
              <a:cs typeface="Times New Roman"/>
              <a:sym typeface="Times New Roman"/>
            </a:endParaRPr>
          </a:p>
          <a:p>
            <a:pPr indent="0" lvl="0" marL="0" rtl="0" algn="l">
              <a:lnSpc>
                <a:spcPct val="100000"/>
              </a:lnSpc>
              <a:spcBef>
                <a:spcPts val="1500"/>
              </a:spcBef>
              <a:spcAft>
                <a:spcPts val="0"/>
              </a:spcAft>
              <a:buSzPct val="247965"/>
              <a:buNone/>
            </a:pPr>
            <a:r>
              <a:t/>
            </a:r>
            <a:endParaRPr sz="258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61182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87542"/>
              <a:buNone/>
            </a:pPr>
            <a:r>
              <a:rPr lang="el" sz="3300"/>
              <a:t>Παροχές:</a:t>
            </a:r>
            <a:endParaRPr sz="3300"/>
          </a:p>
        </p:txBody>
      </p:sp>
      <p:sp>
        <p:nvSpPr>
          <p:cNvPr id="93" name="Google Shape;93;p14"/>
          <p:cNvSpPr txBox="1"/>
          <p:nvPr>
            <p:ph idx="1" type="body"/>
          </p:nvPr>
        </p:nvSpPr>
        <p:spPr>
          <a:xfrm>
            <a:off x="729450" y="1341875"/>
            <a:ext cx="7688700" cy="3708000"/>
          </a:xfrm>
          <a:prstGeom prst="rect">
            <a:avLst/>
          </a:prstGeom>
          <a:noFill/>
          <a:ln>
            <a:noFill/>
          </a:ln>
        </p:spPr>
        <p:txBody>
          <a:bodyPr anchorCtr="0" anchor="t" bIns="91425" lIns="91425" spcFirstLastPara="1" rIns="91425" wrap="square" tIns="91425">
            <a:normAutofit fontScale="40000" lnSpcReduction="20000"/>
          </a:bodyPr>
          <a:lstStyle/>
          <a:p>
            <a:pPr indent="0" lvl="0" marL="457200" rtl="0" algn="l">
              <a:lnSpc>
                <a:spcPct val="115000"/>
              </a:lnSpc>
              <a:spcBef>
                <a:spcPts val="1500"/>
              </a:spcBef>
              <a:spcAft>
                <a:spcPts val="0"/>
              </a:spcAft>
              <a:buSzPct val="295454"/>
              <a:buNone/>
            </a:pPr>
            <a:r>
              <a:t/>
            </a:r>
            <a:endParaRPr sz="1100">
              <a:solidFill>
                <a:srgbClr val="0D0D0D"/>
              </a:solidFill>
              <a:latin typeface="Times New Roman"/>
              <a:ea typeface="Times New Roman"/>
              <a:cs typeface="Times New Roman"/>
              <a:sym typeface="Times New Roman"/>
            </a:endParaRPr>
          </a:p>
          <a:p>
            <a:pPr indent="-302260" lvl="0" marL="457200" rtl="0" algn="l">
              <a:lnSpc>
                <a:spcPct val="115000"/>
              </a:lnSpc>
              <a:spcBef>
                <a:spcPts val="1500"/>
              </a:spcBef>
              <a:spcAft>
                <a:spcPts val="0"/>
              </a:spcAft>
              <a:buClr>
                <a:srgbClr val="0D0D0D"/>
              </a:buClr>
              <a:buSzPct val="79452"/>
              <a:buFont typeface="Times New Roman"/>
              <a:buChar char="●"/>
            </a:pPr>
            <a:r>
              <a:rPr lang="el" sz="3650">
                <a:solidFill>
                  <a:srgbClr val="0D0D0D"/>
                </a:solidFill>
                <a:latin typeface="Times New Roman"/>
                <a:ea typeface="Times New Roman"/>
                <a:cs typeface="Times New Roman"/>
                <a:sym typeface="Times New Roman"/>
              </a:rPr>
              <a:t>Ακρίβεια και Αποτελεσματικότητα:</a:t>
            </a:r>
            <a:r>
              <a:rPr lang="el" sz="2900">
                <a:solidFill>
                  <a:srgbClr val="0D0D0D"/>
                </a:solidFill>
                <a:latin typeface="Times New Roman"/>
                <a:ea typeface="Times New Roman"/>
                <a:cs typeface="Times New Roman"/>
                <a:sym typeface="Times New Roman"/>
              </a:rPr>
              <a:t> </a:t>
            </a:r>
            <a:r>
              <a:rPr lang="el" sz="3150">
                <a:solidFill>
                  <a:srgbClr val="0D0D0D"/>
                </a:solidFill>
                <a:latin typeface="Times New Roman"/>
                <a:ea typeface="Times New Roman"/>
                <a:cs typeface="Times New Roman"/>
                <a:sym typeface="Times New Roman"/>
              </a:rPr>
              <a:t>Βοηθάνε στην σχεδίαση με μεγαλύτερη ακρίβεια και αποτελεσματικότητα, κατασκευή και διαχείριση έργων.Η χρήση ψηφιακών διδύμων στη διαχείριση έργων επιτρέπει τη δημιουργία ενός ενιαίου και συνεχώς ενημερωμένου μοντέλου του κτιρίου ή του έργου, το οποίο μπορεί να χρησιμοποιηθεί από όλους τους ενδιαφερόμενους.Οι διαφορετικές ομάδες εργασίας, όπως αρχιτέκτονες, μηχανικοί, εργολάβοι και υπεύθυνοι διαχείρισης έργων, μπορούν να συνεργαστούν σε ένα κοινό περιβάλλον εργασίας, ανταλλάσσοντας πληροφορίες και συνεργαζόμενοι για την επίλυση προβλημάτων.Επιπλέον, η χρήση ψηφιακών διδύμων μπορεί να βοηθήσει στην εντοπισμό προβλημάτων ή αντιφάσεων στον σχεδιασμό και να προβλέψει τις επιπτώσεις των αλλαγών στο έργο.</a:t>
            </a:r>
            <a:endParaRPr sz="3150">
              <a:solidFill>
                <a:srgbClr val="0D0D0D"/>
              </a:solidFill>
              <a:latin typeface="Times New Roman"/>
              <a:ea typeface="Times New Roman"/>
              <a:cs typeface="Times New Roman"/>
              <a:sym typeface="Times New Roman"/>
            </a:endParaRPr>
          </a:p>
          <a:p>
            <a:pPr indent="-306305" lvl="0" marL="457200" rtl="0" algn="l">
              <a:lnSpc>
                <a:spcPct val="115000"/>
              </a:lnSpc>
              <a:spcBef>
                <a:spcPts val="0"/>
              </a:spcBef>
              <a:spcAft>
                <a:spcPts val="0"/>
              </a:spcAft>
              <a:buClr>
                <a:srgbClr val="0D0D0D"/>
              </a:buClr>
              <a:buSzPct val="80303"/>
              <a:buFont typeface="Times New Roman"/>
              <a:buChar char="●"/>
            </a:pPr>
            <a:r>
              <a:rPr lang="el" sz="3807">
                <a:solidFill>
                  <a:srgbClr val="0D0D0D"/>
                </a:solidFill>
                <a:latin typeface="Times New Roman"/>
                <a:ea typeface="Times New Roman"/>
                <a:cs typeface="Times New Roman"/>
                <a:sym typeface="Times New Roman"/>
              </a:rPr>
              <a:t>Κόστος:</a:t>
            </a:r>
            <a:r>
              <a:rPr lang="el" sz="3057">
                <a:solidFill>
                  <a:srgbClr val="0D0D0D"/>
                </a:solidFill>
                <a:latin typeface="Times New Roman"/>
                <a:ea typeface="Times New Roman"/>
                <a:cs typeface="Times New Roman"/>
                <a:sym typeface="Times New Roman"/>
              </a:rPr>
              <a:t> </a:t>
            </a:r>
            <a:r>
              <a:rPr lang="el" sz="3307">
                <a:solidFill>
                  <a:srgbClr val="0D0D0D"/>
                </a:solidFill>
                <a:latin typeface="Times New Roman"/>
                <a:ea typeface="Times New Roman"/>
                <a:cs typeface="Times New Roman"/>
                <a:sym typeface="Times New Roman"/>
              </a:rPr>
              <a:t>Η χρήση ψηφιακών διδύμων μπορεί να μειώσει τον χρόνο και το κόστος που απαιτούνται για την ολοκλήρωση ενός έργου, μέσω της βελτιστοποίησης διαδικασιών και της εντοπισμού προβλημάτων πριν από την πραγματική κατασκευή.Η διαχείριση έργων με τη χρήση ψηφιακών διδύμων βελτιώνει την επικοινωνία μεταξύ των διαφόρων ενδιαφερομένων μερών και επιταχύνει τη λήψη αποφάσεων. Επιπλέον, η ανάλυση απόδοσης βοηθάει στην πρόβλεψη της ενεργειακής απόδοσης των κτιρίων, επιτρέποντας την εφαρμογή των βέλτιστων πρακτικών σχεδιασμού για τη μείωση της κατανάλωσης ενέργειας και τον περιορισμό των εκπομπών αερίων θερμοκηπίου.</a:t>
            </a:r>
            <a:endParaRPr sz="1100">
              <a:solidFill>
                <a:srgbClr val="0D0D0D"/>
              </a:solidFill>
              <a:latin typeface="Times New Roman"/>
              <a:ea typeface="Times New Roman"/>
              <a:cs typeface="Times New Roman"/>
              <a:sym typeface="Times New Roman"/>
            </a:endParaRPr>
          </a:p>
          <a:p>
            <a:pPr indent="0" lvl="0" marL="0" rtl="0" algn="l">
              <a:lnSpc>
                <a:spcPct val="115000"/>
              </a:lnSpc>
              <a:spcBef>
                <a:spcPts val="1500"/>
              </a:spcBef>
              <a:spcAft>
                <a:spcPts val="1200"/>
              </a:spcAft>
              <a:buSzPct val="25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lnSpcReduction="10000"/>
          </a:bodyPr>
          <a:lstStyle/>
          <a:p>
            <a:pPr indent="-311150" lvl="0" marL="457200" rtl="0" algn="l">
              <a:lnSpc>
                <a:spcPct val="115000"/>
              </a:lnSpc>
              <a:spcBef>
                <a:spcPts val="1500"/>
              </a:spcBef>
              <a:spcAft>
                <a:spcPts val="0"/>
              </a:spcAft>
              <a:buClr>
                <a:srgbClr val="0D0D0D"/>
              </a:buClr>
              <a:buSzPts val="1300"/>
              <a:buFont typeface="Times New Roman"/>
              <a:buChar char="●"/>
            </a:pPr>
            <a:r>
              <a:rPr lang="el" sz="1500">
                <a:solidFill>
                  <a:srgbClr val="0D0D0D"/>
                </a:solidFill>
                <a:latin typeface="Times New Roman"/>
                <a:ea typeface="Times New Roman"/>
                <a:cs typeface="Times New Roman"/>
                <a:sym typeface="Times New Roman"/>
              </a:rPr>
              <a:t>Αυξημένη Ασφάλεια:</a:t>
            </a:r>
            <a:r>
              <a:rPr lang="el" sz="1300">
                <a:solidFill>
                  <a:srgbClr val="0D0D0D"/>
                </a:solidFill>
                <a:latin typeface="Times New Roman"/>
                <a:ea typeface="Times New Roman"/>
                <a:cs typeface="Times New Roman"/>
                <a:sym typeface="Times New Roman"/>
              </a:rPr>
              <a:t> </a:t>
            </a:r>
            <a:r>
              <a:rPr lang="el" sz="1400">
                <a:solidFill>
                  <a:srgbClr val="0D0D0D"/>
                </a:solidFill>
                <a:latin typeface="Times New Roman"/>
                <a:ea typeface="Times New Roman"/>
                <a:cs typeface="Times New Roman"/>
                <a:sym typeface="Times New Roman"/>
              </a:rPr>
              <a:t>Η προσομοίωση και η επαυξημένη πραγματικότητα με χρήση ψηφιακών διδύμων μπορούν να βοηθήσουν στην πρόβλεψη και την αντιμετώπιση ενδεχόμενων κινδύνων και απειλών για την ασφάλεια των εργαζομένων και του κοινού.</a:t>
            </a:r>
            <a:r>
              <a:rPr lang="el" sz="1400">
                <a:solidFill>
                  <a:srgbClr val="000000"/>
                </a:solidFill>
                <a:latin typeface="Times New Roman"/>
                <a:ea typeface="Times New Roman"/>
                <a:cs typeface="Times New Roman"/>
                <a:sym typeface="Times New Roman"/>
              </a:rPr>
              <a:t>Η προσομοίωση με χρήση ψηφιακών διδύμων επιτρέπει στους επαγγελματίες της οικοδομικής και αρχιτεκτονικής να δοκιμάσουν διάφορες σχεδιαστικές και κατασκευαστικές λύσεις πριν από την πραγματική υλοποίηση τους. Μπορεί να περιλαμβάνει την εξομοίωση διαφόρων σεναρίων κατασκευής και λειτουργίας κτιρίων, όπως η ροή του αέρα, οι θερμοκρασιακές συνθήκες και η απόδοση των φωτιστικών συστημάτων.</a:t>
            </a:r>
            <a:endParaRPr sz="1400">
              <a:solidFill>
                <a:srgbClr val="000000"/>
              </a:solidFill>
              <a:latin typeface="Times New Roman"/>
              <a:ea typeface="Times New Roman"/>
              <a:cs typeface="Times New Roman"/>
              <a:sym typeface="Times New Roman"/>
            </a:endParaRPr>
          </a:p>
          <a:p>
            <a:pPr indent="0" lvl="0" marL="457200" rtl="0" algn="l">
              <a:lnSpc>
                <a:spcPct val="115000"/>
              </a:lnSpc>
              <a:spcBef>
                <a:spcPts val="1500"/>
              </a:spcBef>
              <a:spcAft>
                <a:spcPts val="1500"/>
              </a:spcAft>
              <a:buSzPts val="1300"/>
              <a:buNone/>
            </a:pPr>
            <a:r>
              <a:t/>
            </a:r>
            <a:endParaRPr>
              <a:solidFill>
                <a:srgbClr val="0D0D0D"/>
              </a:solidFill>
              <a:latin typeface="Times New Roman"/>
              <a:ea typeface="Times New Roman"/>
              <a:cs typeface="Times New Roman"/>
              <a:sym typeface="Times New Roman"/>
            </a:endParaRPr>
          </a:p>
        </p:txBody>
      </p:sp>
      <p:sp>
        <p:nvSpPr>
          <p:cNvPr id="99" name="Google Shape;99;p15"/>
          <p:cNvSpPr txBox="1"/>
          <p:nvPr/>
        </p:nvSpPr>
        <p:spPr>
          <a:xfrm>
            <a:off x="729450" y="504575"/>
            <a:ext cx="6263400" cy="692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300"/>
              <a:buFont typeface="Arial"/>
              <a:buNone/>
            </a:pPr>
            <a:r>
              <a:rPr b="1" i="0" lang="el" sz="3300" u="none" cap="none" strike="noStrike">
                <a:solidFill>
                  <a:schemeClr val="dk2"/>
                </a:solidFill>
                <a:latin typeface="Raleway"/>
                <a:ea typeface="Raleway"/>
                <a:cs typeface="Raleway"/>
                <a:sym typeface="Raleway"/>
              </a:rPr>
              <a:t>Παροχές:</a:t>
            </a:r>
            <a:endParaRPr b="0" i="0" sz="1300" u="none" cap="none" strike="noStrike">
              <a:solidFill>
                <a:schemeClr val="accent1"/>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590075"/>
            <a:ext cx="7688700" cy="5352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l"/>
              <a:t>Εκτιμώμενα μειονεκτήματα:</a:t>
            </a:r>
            <a:endParaRPr/>
          </a:p>
        </p:txBody>
      </p:sp>
      <p:sp>
        <p:nvSpPr>
          <p:cNvPr id="105" name="Google Shape;105;p16"/>
          <p:cNvSpPr txBox="1"/>
          <p:nvPr>
            <p:ph idx="1" type="body"/>
          </p:nvPr>
        </p:nvSpPr>
        <p:spPr>
          <a:xfrm>
            <a:off x="729450" y="2078875"/>
            <a:ext cx="7688700" cy="2261100"/>
          </a:xfrm>
          <a:prstGeom prst="rect">
            <a:avLst/>
          </a:prstGeom>
          <a:noFill/>
          <a:ln>
            <a:noFill/>
          </a:ln>
        </p:spPr>
        <p:txBody>
          <a:bodyPr anchorCtr="0" anchor="t" bIns="91425" lIns="91425" spcFirstLastPara="1" rIns="91425" wrap="square" tIns="91425">
            <a:normAutofit fontScale="85000" lnSpcReduction="20000"/>
          </a:bodyPr>
          <a:lstStyle/>
          <a:p>
            <a:pPr indent="-228600" lvl="0" marL="457200" rtl="0" algn="l">
              <a:lnSpc>
                <a:spcPct val="115000"/>
              </a:lnSpc>
              <a:spcBef>
                <a:spcPts val="1500"/>
              </a:spcBef>
              <a:spcAft>
                <a:spcPts val="0"/>
              </a:spcAft>
              <a:buClr>
                <a:srgbClr val="0D0D0D"/>
              </a:buClr>
              <a:buSzPct val="80000"/>
              <a:buFont typeface="Times New Roman"/>
              <a:buNone/>
            </a:pPr>
            <a:r>
              <a:rPr lang="el" sz="1500">
                <a:solidFill>
                  <a:srgbClr val="0D0D0D"/>
                </a:solidFill>
                <a:latin typeface="Times New Roman"/>
                <a:ea typeface="Times New Roman"/>
                <a:cs typeface="Times New Roman"/>
                <a:sym typeface="Times New Roman"/>
              </a:rPr>
              <a:t>Υψηλό Κόστος:</a:t>
            </a:r>
            <a:r>
              <a:rPr lang="el" sz="1200">
                <a:solidFill>
                  <a:srgbClr val="0D0D0D"/>
                </a:solidFill>
                <a:latin typeface="Times New Roman"/>
                <a:ea typeface="Times New Roman"/>
                <a:cs typeface="Times New Roman"/>
                <a:sym typeface="Times New Roman"/>
              </a:rPr>
              <a:t> </a:t>
            </a:r>
            <a:r>
              <a:rPr lang="el" sz="1400">
                <a:solidFill>
                  <a:srgbClr val="0D0D0D"/>
                </a:solidFill>
                <a:latin typeface="Times New Roman"/>
                <a:ea typeface="Times New Roman"/>
                <a:cs typeface="Times New Roman"/>
                <a:sym typeface="Times New Roman"/>
              </a:rPr>
              <a:t>Η εισαγωγή των ψηφιακών διδύμων απαιτεί συχνά σημαντικές επενδύσεις σε τεχνολογικό εξοπλισμό και λογισμικό, καθώς και εξειδικευμένη κατάρτιση του προσωπικού.</a:t>
            </a:r>
            <a:endParaRPr sz="1400">
              <a:solidFill>
                <a:srgbClr val="0D0D0D"/>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ct val="80000"/>
              <a:buFont typeface="Times New Roman"/>
              <a:buNone/>
            </a:pPr>
            <a:r>
              <a:rPr lang="el" sz="1500">
                <a:solidFill>
                  <a:srgbClr val="0D0D0D"/>
                </a:solidFill>
                <a:latin typeface="Times New Roman"/>
                <a:ea typeface="Times New Roman"/>
                <a:cs typeface="Times New Roman"/>
                <a:sym typeface="Times New Roman"/>
              </a:rPr>
              <a:t>Ανάγκη για Εξειδικευμένη Γνώση και Κατάρτιση: </a:t>
            </a:r>
            <a:r>
              <a:rPr lang="el" sz="1400">
                <a:solidFill>
                  <a:srgbClr val="0D0D0D"/>
                </a:solidFill>
                <a:latin typeface="Times New Roman"/>
                <a:ea typeface="Times New Roman"/>
                <a:cs typeface="Times New Roman"/>
                <a:sym typeface="Times New Roman"/>
              </a:rPr>
              <a:t>Η χρήση των ψηφιακών διδύμων απαιτεί από τους επαγγελματίες να έχουν εξοικείωση με τις τεχνολογίες BIM και άλλα λογισμικά, καθώς και εξειδικευμένες δεξιότητες για τη διαχείριση και την ανάλυση των δεδομένων.</a:t>
            </a:r>
            <a:endParaRPr sz="1400">
              <a:solidFill>
                <a:srgbClr val="0D0D0D"/>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ct val="80000"/>
              <a:buFont typeface="Times New Roman"/>
              <a:buNone/>
            </a:pPr>
            <a:r>
              <a:rPr lang="el" sz="1500">
                <a:solidFill>
                  <a:srgbClr val="0D0D0D"/>
                </a:solidFill>
                <a:latin typeface="Times New Roman"/>
                <a:ea typeface="Times New Roman"/>
                <a:cs typeface="Times New Roman"/>
                <a:sym typeface="Times New Roman"/>
              </a:rPr>
              <a:t>Περιπλοκότητα Εφαρμογής και Ενσωμάτωσης:</a:t>
            </a:r>
            <a:r>
              <a:rPr lang="el" sz="1200">
                <a:solidFill>
                  <a:srgbClr val="0D0D0D"/>
                </a:solidFill>
                <a:latin typeface="Times New Roman"/>
                <a:ea typeface="Times New Roman"/>
                <a:cs typeface="Times New Roman"/>
                <a:sym typeface="Times New Roman"/>
              </a:rPr>
              <a:t> </a:t>
            </a:r>
            <a:r>
              <a:rPr lang="el" sz="1400">
                <a:solidFill>
                  <a:srgbClr val="0D0D0D"/>
                </a:solidFill>
                <a:latin typeface="Times New Roman"/>
                <a:ea typeface="Times New Roman"/>
                <a:cs typeface="Times New Roman"/>
                <a:sym typeface="Times New Roman"/>
              </a:rPr>
              <a:t>Η εφαρμογή των ψηφιακών διδύμων μπορεί να είναι περίπλοκη και να απαιτεί συνεργασία από διάφορες ομάδες εργασίας, ενώ η ενσωμάτωσή τους στις υπάρχουσες διαδικασίες εργασίας μπορεί να απαιτήσει προσαρμογές.</a:t>
            </a:r>
            <a:endParaRPr sz="1400">
              <a:solidFill>
                <a:srgbClr val="0D0D0D"/>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ct val="80000"/>
              <a:buFont typeface="Times New Roman"/>
              <a:buNone/>
            </a:pPr>
            <a:r>
              <a:rPr lang="el" sz="1500">
                <a:solidFill>
                  <a:srgbClr val="0D0D0D"/>
                </a:solidFill>
                <a:latin typeface="Times New Roman"/>
                <a:ea typeface="Times New Roman"/>
                <a:cs typeface="Times New Roman"/>
                <a:sym typeface="Times New Roman"/>
              </a:rPr>
              <a:t>Κίνδυνοι Ασφαλείας και Πρόβλημα Προστασίας Δεδομένων: </a:t>
            </a:r>
            <a:r>
              <a:rPr lang="el" sz="1400">
                <a:solidFill>
                  <a:srgbClr val="0D0D0D"/>
                </a:solidFill>
                <a:latin typeface="Times New Roman"/>
                <a:ea typeface="Times New Roman"/>
                <a:cs typeface="Times New Roman"/>
                <a:sym typeface="Times New Roman"/>
              </a:rPr>
              <a:t>Η αποθήκευση και η διαχείριση μεγάλου όγκου δεδομένων σε ψηφιακά περιβάλλοντα μπορεί να δημιουργήσει προβλήματα ασφαλείας και προστασίας δεδομένων.</a:t>
            </a:r>
            <a:endParaRPr sz="1400">
              <a:solidFill>
                <a:srgbClr val="0D0D0D"/>
              </a:solidFill>
              <a:latin typeface="Times New Roman"/>
              <a:ea typeface="Times New Roman"/>
              <a:cs typeface="Times New Roman"/>
              <a:sym typeface="Times New Roman"/>
            </a:endParaRPr>
          </a:p>
          <a:p>
            <a:pPr indent="-228600" lvl="0" marL="457200" rtl="0" algn="l">
              <a:lnSpc>
                <a:spcPct val="115000"/>
              </a:lnSpc>
              <a:spcBef>
                <a:spcPts val="0"/>
              </a:spcBef>
              <a:spcAft>
                <a:spcPts val="0"/>
              </a:spcAft>
              <a:buClr>
                <a:srgbClr val="0D0D0D"/>
              </a:buClr>
              <a:buSzPct val="92307"/>
              <a:buFont typeface="Times New Roman"/>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990"/>
              <a:buNone/>
            </a:pPr>
            <a:r>
              <a:rPr lang="el" sz="2580"/>
              <a:t>Γιατί να ασχοληθεί κανείς με την εφαρμογή των digital twins στις κατασκευές δομών;</a:t>
            </a:r>
            <a:endParaRPr sz="2580"/>
          </a:p>
        </p:txBody>
      </p:sp>
      <p:sp>
        <p:nvSpPr>
          <p:cNvPr id="111" name="Google Shape;111;p17"/>
          <p:cNvSpPr txBox="1"/>
          <p:nvPr>
            <p:ph idx="1" type="body"/>
          </p:nvPr>
        </p:nvSpPr>
        <p:spPr>
          <a:xfrm>
            <a:off x="202950" y="1318650"/>
            <a:ext cx="8520600" cy="3074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0"/>
              </a:spcAft>
              <a:buSzPts val="1300"/>
              <a:buNone/>
            </a:pPr>
            <a:r>
              <a:t/>
            </a:r>
            <a:endParaRPr sz="1300">
              <a:solidFill>
                <a:srgbClr val="0D0D0D"/>
              </a:solidFill>
              <a:highlight>
                <a:srgbClr val="FFFFFF"/>
              </a:highlight>
              <a:latin typeface="Ubuntu"/>
              <a:ea typeface="Ubuntu"/>
              <a:cs typeface="Ubuntu"/>
              <a:sym typeface="Ubuntu"/>
            </a:endParaRPr>
          </a:p>
          <a:p>
            <a:pPr indent="0" lvl="0" marL="0" rtl="0" algn="l">
              <a:lnSpc>
                <a:spcPct val="115000"/>
              </a:lnSpc>
              <a:spcBef>
                <a:spcPts val="1200"/>
              </a:spcBef>
              <a:spcAft>
                <a:spcPts val="0"/>
              </a:spcAft>
              <a:buSzPts val="1300"/>
              <a:buNone/>
            </a:pPr>
            <a:r>
              <a:t/>
            </a:r>
            <a:endParaRPr>
              <a:solidFill>
                <a:srgbClr val="0D0D0D"/>
              </a:solidFill>
              <a:highlight>
                <a:srgbClr val="FFFFFF"/>
              </a:highlight>
              <a:latin typeface="Ubuntu"/>
              <a:ea typeface="Ubuntu"/>
              <a:cs typeface="Ubuntu"/>
              <a:sym typeface="Ubuntu"/>
            </a:endParaRPr>
          </a:p>
          <a:p>
            <a:pPr indent="0" lvl="0" marL="0" rtl="0" algn="l">
              <a:lnSpc>
                <a:spcPct val="115000"/>
              </a:lnSpc>
              <a:spcBef>
                <a:spcPts val="1200"/>
              </a:spcBef>
              <a:spcAft>
                <a:spcPts val="0"/>
              </a:spcAft>
              <a:buSzPts val="1300"/>
              <a:buNone/>
            </a:pPr>
            <a:r>
              <a:t/>
            </a:r>
            <a:endParaRPr>
              <a:solidFill>
                <a:srgbClr val="0D0D0D"/>
              </a:solidFill>
              <a:highlight>
                <a:srgbClr val="FFFFFF"/>
              </a:highlight>
              <a:latin typeface="Ubuntu"/>
              <a:ea typeface="Ubuntu"/>
              <a:cs typeface="Ubuntu"/>
              <a:sym typeface="Ubuntu"/>
            </a:endParaRPr>
          </a:p>
          <a:p>
            <a:pPr indent="0" lvl="0" marL="0" rtl="0" algn="l">
              <a:lnSpc>
                <a:spcPct val="115000"/>
              </a:lnSpc>
              <a:spcBef>
                <a:spcPts val="1200"/>
              </a:spcBef>
              <a:spcAft>
                <a:spcPts val="0"/>
              </a:spcAft>
              <a:buSzPts val="1300"/>
              <a:buNone/>
            </a:pPr>
            <a:r>
              <a:t/>
            </a:r>
            <a:endParaRPr>
              <a:solidFill>
                <a:srgbClr val="0D0D0D"/>
              </a:solidFill>
              <a:highlight>
                <a:srgbClr val="FFFFFF"/>
              </a:highlight>
              <a:latin typeface="Ubuntu"/>
              <a:ea typeface="Ubuntu"/>
              <a:cs typeface="Ubuntu"/>
              <a:sym typeface="Ubuntu"/>
            </a:endParaRPr>
          </a:p>
          <a:p>
            <a:pPr indent="0" lvl="0" marL="0" rtl="0" algn="l">
              <a:lnSpc>
                <a:spcPct val="115000"/>
              </a:lnSpc>
              <a:spcBef>
                <a:spcPts val="1200"/>
              </a:spcBef>
              <a:spcAft>
                <a:spcPts val="1200"/>
              </a:spcAft>
              <a:buSzPts val="1300"/>
              <a:buNone/>
            </a:pPr>
            <a:r>
              <a:rPr lang="el" sz="1400">
                <a:solidFill>
                  <a:srgbClr val="0D0D0D"/>
                </a:solidFill>
                <a:highlight>
                  <a:srgbClr val="FFFFFF"/>
                </a:highlight>
                <a:latin typeface="Times New Roman"/>
                <a:ea typeface="Times New Roman"/>
                <a:cs typeface="Times New Roman"/>
                <a:sym typeface="Times New Roman"/>
              </a:rPr>
              <a:t>Η βιομηχανία της κατασκευής αντιμετωπίζει προκλήσεις όπως η χαμηλή παραγωγικότητα και η έλλειψη έρευνας και ανάπτυξης. Ωστόσο, οι ψηφιακές τεχνολογίες, όπως το ψηφιακό δίδυμο, έχουν εφαρμογές σε προηγμένους κλάδους, όπως η κατασκευή, προσφέροντας ευκαιρίες για τη μετάβαση στον ψηφιακό κόσμο. Η τεχνολογία του ψηφιακού διδύμου μπορεί να αλλάξει τον τρόπο λειτουργίας της βιομηχανίας και να παρέχει λύσεις σε ορισμένες από τις προκλήσεις που αντιμετωπίζει.</a:t>
            </a:r>
            <a:endParaRPr sz="2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