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E97405-F0CE-46D2-90CD-B85C7B74BAE9}">
  <a:tblStyle styleId="{53E97405-F0CE-46D2-90CD-B85C7B74BAE9}"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98F5887-DB44-4433-9431-028C47CB70E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051ad23c7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e051ad23c7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051ad23c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2e051ad23c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051ad23c7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e051ad23c7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51ad23c7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e051ad23c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51ad23c7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e051ad23c7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051ad23c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e051ad23c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051ad23c7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e051ad23c7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e051ad23c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e051ad23c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051ad23c7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e051ad23c7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e051ad23c7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e051ad23c7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4fa040d1e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e4fa040d1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066cf3fe0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e066cf3fe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e066cf3fe0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e066cf3fe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066cf3fe0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2e066cf3fe0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066cf3fe0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e066cf3fe0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066cf3fe0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e066cf3fe0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051ad23c7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e051ad23c7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04d1aed54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e04d1aed54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051ad23c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e051ad23c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04d1aed54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2e04d1aed54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4fa040d1e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e4fa040d1e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354021"/>
        </a:solidFill>
      </p:bgPr>
    </p:bg>
    <p:spTree>
      <p:nvGrpSpPr>
        <p:cNvPr id="13" name="Shape 13"/>
        <p:cNvGrpSpPr/>
        <p:nvPr/>
      </p:nvGrpSpPr>
      <p:grpSpPr>
        <a:xfrm>
          <a:off x="0" y="0"/>
          <a:ext cx="0" cy="0"/>
          <a:chOff x="0" y="0"/>
          <a:chExt cx="0" cy="0"/>
        </a:xfrm>
      </p:grpSpPr>
      <p:sp>
        <p:nvSpPr>
          <p:cNvPr id="14" name="Google Shape;14;p2"/>
          <p:cNvSpPr/>
          <p:nvPr>
            <p:ph idx="2" type="pic"/>
          </p:nvPr>
        </p:nvSpPr>
        <p:spPr>
          <a:xfrm>
            <a:off x="0" y="-2"/>
            <a:ext cx="12192000" cy="6858000"/>
          </a:xfrm>
          <a:prstGeom prst="rect">
            <a:avLst/>
          </a:prstGeom>
          <a:noFill/>
          <a:ln>
            <a:noFill/>
          </a:ln>
        </p:spPr>
      </p:sp>
      <p:sp>
        <p:nvSpPr>
          <p:cNvPr id="15" name="Google Shape;15;p2"/>
          <p:cNvSpPr txBox="1"/>
          <p:nvPr>
            <p:ph type="title"/>
          </p:nvPr>
        </p:nvSpPr>
        <p:spPr>
          <a:xfrm>
            <a:off x="1199909" y="2335192"/>
            <a:ext cx="9792182" cy="2187616"/>
          </a:xfrm>
          <a:prstGeom prst="rect">
            <a:avLst/>
          </a:prstGeom>
          <a:noFill/>
          <a:ln cap="flat" cmpd="sng" w="38100">
            <a:solidFill>
              <a:schemeClr val="accent1"/>
            </a:solidFill>
            <a:prstDash val="solid"/>
            <a:round/>
            <a:headEnd len="sm" w="sm" type="none"/>
            <a:tailEnd len="sm" w="sm" type="none"/>
          </a:ln>
        </p:spPr>
        <p:txBody>
          <a:bodyPr anchorCtr="0" anchor="ctr" bIns="45700" lIns="914400" spcFirstLastPara="1" rIns="914400" wrap="square" tIns="91425">
            <a:noAutofit/>
          </a:bodyPr>
          <a:lstStyle>
            <a:lvl1pPr lvl="0" marR="0" rtl="0" algn="ctr">
              <a:lnSpc>
                <a:spcPct val="90000"/>
              </a:lnSpc>
              <a:spcBef>
                <a:spcPts val="0"/>
              </a:spcBef>
              <a:spcAft>
                <a:spcPts val="0"/>
              </a:spcAft>
              <a:buClr>
                <a:schemeClr val="accent1"/>
              </a:buClr>
              <a:buSzPts val="5400"/>
              <a:buFont typeface="Arial"/>
              <a:buNone/>
              <a:defRPr b="1" i="0" sz="54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s">
  <p:cSld name="Financials">
    <p:spTree>
      <p:nvGrpSpPr>
        <p:cNvPr id="71" name="Shape 71"/>
        <p:cNvGrpSpPr/>
        <p:nvPr/>
      </p:nvGrpSpPr>
      <p:grpSpPr>
        <a:xfrm>
          <a:off x="0" y="0"/>
          <a:ext cx="0" cy="0"/>
          <a:chOff x="0" y="0"/>
          <a:chExt cx="0" cy="0"/>
        </a:xfrm>
      </p:grpSpPr>
      <p:sp>
        <p:nvSpPr>
          <p:cNvPr id="72" name="Google Shape;72;p11"/>
          <p:cNvSpPr/>
          <p:nvPr/>
        </p:nvSpPr>
        <p:spPr>
          <a:xfrm>
            <a:off x="4532671" y="0"/>
            <a:ext cx="7659329" cy="6858000"/>
          </a:xfrm>
          <a:prstGeom prst="rect">
            <a:avLst/>
          </a:prstGeom>
          <a:solidFill>
            <a:srgbClr val="AEC6CE">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1"/>
          <p:cNvSpPr txBox="1"/>
          <p:nvPr>
            <p:ph type="title"/>
          </p:nvPr>
        </p:nvSpPr>
        <p:spPr>
          <a:xfrm>
            <a:off x="933791" y="787869"/>
            <a:ext cx="2743200" cy="2142144"/>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a:off x="933449" y="3429000"/>
            <a:ext cx="2920796" cy="29273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25000"/>
              </a:lnSpc>
              <a:spcBef>
                <a:spcPts val="6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25000"/>
              </a:lnSpc>
              <a:spcBef>
                <a:spcPts val="6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228600" lvl="3" marL="1828800" marR="0" rtl="0" algn="l">
              <a:lnSpc>
                <a:spcPct val="125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25000"/>
              </a:lnSpc>
              <a:spcBef>
                <a:spcPts val="6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5" name="Google Shape;75;p11"/>
          <p:cNvSpPr txBox="1"/>
          <p:nvPr>
            <p:ph idx="2" type="body"/>
          </p:nvPr>
        </p:nvSpPr>
        <p:spPr>
          <a:xfrm>
            <a:off x="5220928" y="787869"/>
            <a:ext cx="6292646" cy="5432263"/>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rgbClr val="4D6710"/>
              </a:buClr>
              <a:buSzPts val="1600"/>
              <a:buFont typeface="Arial"/>
              <a:buNone/>
              <a:defRPr b="0" i="0" sz="1600" u="none" cap="none" strike="noStrike">
                <a:solidFill>
                  <a:srgbClr val="4D6710"/>
                </a:solidFill>
                <a:latin typeface="Arial"/>
                <a:ea typeface="Arial"/>
                <a:cs typeface="Arial"/>
                <a:sym typeface="Arial"/>
              </a:defRPr>
            </a:lvl2pPr>
            <a:lvl3pPr indent="-228600" lvl="2" marL="1371600" marR="0" rtl="0" algn="l">
              <a:lnSpc>
                <a:spcPct val="90000"/>
              </a:lnSpc>
              <a:spcBef>
                <a:spcPts val="500"/>
              </a:spcBef>
              <a:spcAft>
                <a:spcPts val="0"/>
              </a:spcAft>
              <a:buClr>
                <a:srgbClr val="4D6710"/>
              </a:buClr>
              <a:buSzPts val="1400"/>
              <a:buFont typeface="Arial"/>
              <a:buNone/>
              <a:defRPr b="0" i="0" sz="1400" u="none" cap="none" strike="noStrike">
                <a:solidFill>
                  <a:srgbClr val="4D6710"/>
                </a:solidFill>
                <a:latin typeface="Arial"/>
                <a:ea typeface="Arial"/>
                <a:cs typeface="Arial"/>
                <a:sym typeface="Arial"/>
              </a:defRPr>
            </a:lvl3pPr>
            <a:lvl4pPr indent="-228600" lvl="3" marL="1828800" marR="0" rtl="0" algn="l">
              <a:lnSpc>
                <a:spcPct val="90000"/>
              </a:lnSpc>
              <a:spcBef>
                <a:spcPts val="50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4pPr>
            <a:lvl5pPr indent="-228600" lvl="4" marL="2286000" marR="0" rtl="0" algn="l">
              <a:lnSpc>
                <a:spcPct val="90000"/>
              </a:lnSpc>
              <a:spcBef>
                <a:spcPts val="500"/>
              </a:spcBef>
              <a:spcAft>
                <a:spcPts val="0"/>
              </a:spcAft>
              <a:buClr>
                <a:srgbClr val="4D6710"/>
              </a:buClr>
              <a:buSzPts val="1200"/>
              <a:buFont typeface="Arial"/>
              <a:buNone/>
              <a:defRPr b="0" i="0" sz="1200" u="none" cap="none" strike="noStrike">
                <a:solidFill>
                  <a:srgbClr val="4D6710"/>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6" name="Google Shape;7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Competition">
  <p:cSld name="Our Competition">
    <p:spTree>
      <p:nvGrpSpPr>
        <p:cNvPr id="79" name="Shape 79"/>
        <p:cNvGrpSpPr/>
        <p:nvPr/>
      </p:nvGrpSpPr>
      <p:grpSpPr>
        <a:xfrm>
          <a:off x="0" y="0"/>
          <a:ext cx="0" cy="0"/>
          <a:chOff x="0" y="0"/>
          <a:chExt cx="0" cy="0"/>
        </a:xfrm>
      </p:grpSpPr>
      <p:sp>
        <p:nvSpPr>
          <p:cNvPr id="80" name="Google Shape;80;p12"/>
          <p:cNvSpPr txBox="1"/>
          <p:nvPr>
            <p:ph type="title"/>
          </p:nvPr>
        </p:nvSpPr>
        <p:spPr>
          <a:xfrm>
            <a:off x="-10559" y="1"/>
            <a:ext cx="4952999" cy="2182482"/>
          </a:xfrm>
          <a:prstGeom prst="rect">
            <a:avLst/>
          </a:prstGeom>
          <a:solidFill>
            <a:schemeClr val="accent2">
              <a:alpha val="91764"/>
            </a:schemeClr>
          </a:solidFill>
          <a:ln>
            <a:noFill/>
          </a:ln>
        </p:spPr>
        <p:txBody>
          <a:bodyPr anchorCtr="0" anchor="ctr" bIns="45700" lIns="731500" spcFirstLastPara="1" rIns="731500" wrap="square" tIns="45700">
            <a:noAutofit/>
          </a:bodyPr>
          <a:lstStyle>
            <a:lvl1pPr lvl="0" marR="0" rtl="0" algn="ctr">
              <a:lnSpc>
                <a:spcPct val="9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12"/>
          <p:cNvSpPr/>
          <p:nvPr>
            <p:ph idx="2" type="pic"/>
          </p:nvPr>
        </p:nvSpPr>
        <p:spPr>
          <a:xfrm>
            <a:off x="4942932" y="0"/>
            <a:ext cx="7249067" cy="2182483"/>
          </a:xfrm>
          <a:prstGeom prst="rect">
            <a:avLst/>
          </a:prstGeom>
          <a:noFill/>
          <a:ln>
            <a:noFill/>
          </a:ln>
        </p:spPr>
      </p:sp>
      <p:sp>
        <p:nvSpPr>
          <p:cNvPr id="82" name="Google Shape;82;p12"/>
          <p:cNvSpPr txBox="1"/>
          <p:nvPr>
            <p:ph idx="1" type="body"/>
          </p:nvPr>
        </p:nvSpPr>
        <p:spPr>
          <a:xfrm>
            <a:off x="819728" y="2924355"/>
            <a:ext cx="3769525" cy="330064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3" type="body"/>
          </p:nvPr>
        </p:nvSpPr>
        <p:spPr>
          <a:xfrm>
            <a:off x="4933262" y="2932801"/>
            <a:ext cx="6411912" cy="3300851"/>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87" name="Shape 87"/>
        <p:cNvGrpSpPr/>
        <p:nvPr/>
      </p:nvGrpSpPr>
      <p:grpSpPr>
        <a:xfrm>
          <a:off x="0" y="0"/>
          <a:ext cx="0" cy="0"/>
          <a:chOff x="0" y="0"/>
          <a:chExt cx="0" cy="0"/>
        </a:xfrm>
      </p:grpSpPr>
      <p:sp>
        <p:nvSpPr>
          <p:cNvPr id="88" name="Google Shape;88;p13"/>
          <p:cNvSpPr/>
          <p:nvPr/>
        </p:nvSpPr>
        <p:spPr>
          <a:xfrm>
            <a:off x="0" y="0"/>
            <a:ext cx="12192000" cy="2170545"/>
          </a:xfrm>
          <a:prstGeom prst="rect">
            <a:avLst/>
          </a:prstGeom>
          <a:solidFill>
            <a:srgbClr val="D6E2E6">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3"/>
          <p:cNvSpPr txBox="1"/>
          <p:nvPr>
            <p:ph type="title"/>
          </p:nvPr>
        </p:nvSpPr>
        <p:spPr>
          <a:xfrm>
            <a:off x="838200" y="241541"/>
            <a:ext cx="10515600" cy="1215894"/>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3"/>
          <p:cNvSpPr txBox="1"/>
          <p:nvPr>
            <p:ph idx="1" type="body"/>
          </p:nvPr>
        </p:nvSpPr>
        <p:spPr>
          <a:xfrm>
            <a:off x="859468" y="2674190"/>
            <a:ext cx="10494331" cy="36058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1" name="Google Shape;9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2">
  <p:cSld name="Thank you 2">
    <p:bg>
      <p:bgPr>
        <a:solidFill>
          <a:schemeClr val="accent5">
            <a:alpha val="9803"/>
          </a:schemeClr>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1130061" y="1541398"/>
            <a:ext cx="4442603" cy="2124827"/>
          </a:xfrm>
          <a:prstGeom prst="rect">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4"/>
          <p:cNvSpPr txBox="1"/>
          <p:nvPr>
            <p:ph idx="1" type="body"/>
          </p:nvPr>
        </p:nvSpPr>
        <p:spPr>
          <a:xfrm>
            <a:off x="1130061" y="3984426"/>
            <a:ext cx="4442603" cy="2424999"/>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7" name="Google Shape;97;p14"/>
          <p:cNvSpPr/>
          <p:nvPr>
            <p:ph idx="2" type="pic"/>
          </p:nvPr>
        </p:nvSpPr>
        <p:spPr>
          <a:xfrm>
            <a:off x="6771736" y="0"/>
            <a:ext cx="5420263" cy="6858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p:cSld name="Agenda ">
    <p:bg>
      <p:bgPr>
        <a:solidFill>
          <a:schemeClr val="accent5">
            <a:alpha val="9803"/>
          </a:schemeClr>
        </a:solidFill>
      </p:bgPr>
    </p:bg>
    <p:spTree>
      <p:nvGrpSpPr>
        <p:cNvPr id="16" name="Shape 16"/>
        <p:cNvGrpSpPr/>
        <p:nvPr/>
      </p:nvGrpSpPr>
      <p:grpSpPr>
        <a:xfrm>
          <a:off x="0" y="0"/>
          <a:ext cx="0" cy="0"/>
          <a:chOff x="0" y="0"/>
          <a:chExt cx="0" cy="0"/>
        </a:xfrm>
      </p:grpSpPr>
      <p:sp>
        <p:nvSpPr>
          <p:cNvPr id="17" name="Google Shape;17;p3"/>
          <p:cNvSpPr/>
          <p:nvPr>
            <p:ph idx="2" type="pic"/>
          </p:nvPr>
        </p:nvSpPr>
        <p:spPr>
          <a:xfrm>
            <a:off x="0" y="0"/>
            <a:ext cx="6772276" cy="6858000"/>
          </a:xfrm>
          <a:prstGeom prst="rect">
            <a:avLst/>
          </a:prstGeom>
          <a:solidFill>
            <a:srgbClr val="A9BD82"/>
          </a:solidFill>
          <a:ln>
            <a:noFill/>
          </a:ln>
        </p:spPr>
      </p:sp>
      <p:sp>
        <p:nvSpPr>
          <p:cNvPr id="18" name="Google Shape;18;p3"/>
          <p:cNvSpPr txBox="1"/>
          <p:nvPr>
            <p:ph type="title"/>
          </p:nvPr>
        </p:nvSpPr>
        <p:spPr>
          <a:xfrm>
            <a:off x="1224747" y="2365057"/>
            <a:ext cx="4377400" cy="2160644"/>
          </a:xfrm>
          <a:prstGeom prst="rect">
            <a:avLst/>
          </a:prstGeom>
          <a:gradFill>
            <a:gsLst>
              <a:gs pos="0">
                <a:srgbClr val="F9FBFD">
                  <a:alpha val="0"/>
                </a:srgbClr>
              </a:gs>
              <a:gs pos="50000">
                <a:srgbClr val="F9FBFD">
                  <a:alpha val="0"/>
                </a:srgbClr>
              </a:gs>
              <a:gs pos="100000">
                <a:srgbClr val="9ACF21">
                  <a:alpha val="9803"/>
                </a:srgbClr>
              </a:gs>
            </a:gsLst>
            <a:lin ang="0" scaled="0"/>
          </a:grad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3427896" y="0"/>
            <a:ext cx="3344379" cy="6858000"/>
          </a:xfrm>
          <a:prstGeom prst="rect">
            <a:avLst/>
          </a:prstGeom>
          <a:solidFill>
            <a:schemeClr val="accent5">
              <a:alpha val="9803"/>
            </a:schemeClr>
          </a:solid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SzPts val="2800"/>
              <a:buFont typeface="Arial"/>
              <a:buNone/>
              <a:defRPr b="0" i="0" sz="2800" u="none" cap="none" strike="noStrike">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3" type="body"/>
          </p:nvPr>
        </p:nvSpPr>
        <p:spPr>
          <a:xfrm>
            <a:off x="7835900" y="2071688"/>
            <a:ext cx="3773488" cy="273208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125000"/>
              </a:lnSpc>
              <a:spcBef>
                <a:spcPts val="6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125000"/>
              </a:lnSpc>
              <a:spcBef>
                <a:spcPts val="6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228600" lvl="3" marL="1828800" marR="0" rtl="0" algn="l">
              <a:lnSpc>
                <a:spcPct val="125000"/>
              </a:lnSpc>
              <a:spcBef>
                <a:spcPts val="6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25000"/>
              </a:lnSpc>
              <a:spcBef>
                <a:spcPts val="6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0" type="dt"/>
          </p:nvPr>
        </p:nvSpPr>
        <p:spPr>
          <a:xfrm>
            <a:off x="838200" y="6356350"/>
            <a:ext cx="159067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2">
  <p:cSld name="Divider Slide 2">
    <p:bg>
      <p:bgPr>
        <a:solidFill>
          <a:srgbClr val="354021"/>
        </a:solidFill>
      </p:bgPr>
    </p:bg>
    <p:spTree>
      <p:nvGrpSpPr>
        <p:cNvPr id="24" name="Shape 24"/>
        <p:cNvGrpSpPr/>
        <p:nvPr/>
      </p:nvGrpSpPr>
      <p:grpSpPr>
        <a:xfrm>
          <a:off x="0" y="0"/>
          <a:ext cx="0" cy="0"/>
          <a:chOff x="0" y="0"/>
          <a:chExt cx="0" cy="0"/>
        </a:xfrm>
      </p:grpSpPr>
      <p:sp>
        <p:nvSpPr>
          <p:cNvPr id="25" name="Google Shape;25;p4"/>
          <p:cNvSpPr/>
          <p:nvPr>
            <p:ph idx="2" type="pic"/>
          </p:nvPr>
        </p:nvSpPr>
        <p:spPr>
          <a:xfrm>
            <a:off x="0" y="-2"/>
            <a:ext cx="12192000" cy="6858000"/>
          </a:xfrm>
          <a:prstGeom prst="rect">
            <a:avLst/>
          </a:prstGeom>
          <a:noFill/>
          <a:ln>
            <a:noFill/>
          </a:ln>
        </p:spPr>
      </p:sp>
      <p:sp>
        <p:nvSpPr>
          <p:cNvPr id="26" name="Google Shape;26;p4"/>
          <p:cNvSpPr txBox="1"/>
          <p:nvPr>
            <p:ph type="title"/>
          </p:nvPr>
        </p:nvSpPr>
        <p:spPr>
          <a:xfrm>
            <a:off x="1199909" y="2335192"/>
            <a:ext cx="9792182" cy="2187616"/>
          </a:xfrm>
          <a:prstGeom prst="rect">
            <a:avLst/>
          </a:prstGeom>
          <a:noFill/>
          <a:ln cap="flat" cmpd="sng" w="38100">
            <a:solidFill>
              <a:schemeClr val="accent5"/>
            </a:solidFill>
            <a:prstDash val="solid"/>
            <a:round/>
            <a:headEnd len="sm" w="sm" type="none"/>
            <a:tailEnd len="sm" w="sm" type="none"/>
          </a:ln>
        </p:spPr>
        <p:txBody>
          <a:bodyPr anchorCtr="0" anchor="ctr" bIns="45700" lIns="914400" spcFirstLastPara="1" rIns="914400" wrap="square" tIns="182875">
            <a:noAutofit/>
          </a:bodyPr>
          <a:lstStyle>
            <a:lvl1pPr lvl="0" marR="0" rtl="0" algn="ctr">
              <a:lnSpc>
                <a:spcPct val="90000"/>
              </a:lnSpc>
              <a:spcBef>
                <a:spcPts val="0"/>
              </a:spcBef>
              <a:spcAft>
                <a:spcPts val="0"/>
              </a:spcAft>
              <a:buClr>
                <a:schemeClr val="accent5"/>
              </a:buClr>
              <a:buSzPts val="5400"/>
              <a:buFont typeface="Arial"/>
              <a:buNone/>
              <a:defRPr b="1" i="0" sz="5400" u="none" cap="none" strike="noStrike">
                <a:solidFill>
                  <a:schemeClr val="accent5"/>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accent5">
            <a:alpha val="9803"/>
          </a:schemeClr>
        </a:solidFill>
      </p:bgPr>
    </p:bg>
    <p:spTree>
      <p:nvGrpSpPr>
        <p:cNvPr id="27" name="Shape 27"/>
        <p:cNvGrpSpPr/>
        <p:nvPr/>
      </p:nvGrpSpPr>
      <p:grpSpPr>
        <a:xfrm>
          <a:off x="0" y="0"/>
          <a:ext cx="0" cy="0"/>
          <a:chOff x="0" y="0"/>
          <a:chExt cx="0" cy="0"/>
        </a:xfrm>
      </p:grpSpPr>
      <p:sp>
        <p:nvSpPr>
          <p:cNvPr id="28" name="Google Shape;28;p5"/>
          <p:cNvSpPr/>
          <p:nvPr/>
        </p:nvSpPr>
        <p:spPr>
          <a:xfrm>
            <a:off x="-20322" y="-7084"/>
            <a:ext cx="12212321" cy="6858000"/>
          </a:xfrm>
          <a:prstGeom prst="rect">
            <a:avLst/>
          </a:prstGeom>
          <a:solidFill>
            <a:schemeClr val="accent5">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5"/>
          <p:cNvSpPr txBox="1"/>
          <p:nvPr>
            <p:ph type="title"/>
          </p:nvPr>
        </p:nvSpPr>
        <p:spPr>
          <a:xfrm>
            <a:off x="1250065" y="2372810"/>
            <a:ext cx="4352081" cy="2129742"/>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54021"/>
              </a:buClr>
              <a:buSzPts val="2400"/>
              <a:buFont typeface="Arial"/>
              <a:buNone/>
              <a:defRPr b="0" i="0" sz="2400" u="none" cap="none" strike="noStrike">
                <a:solidFill>
                  <a:srgbClr val="35402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5"/>
          <p:cNvSpPr/>
          <p:nvPr>
            <p:ph idx="2" type="pic"/>
          </p:nvPr>
        </p:nvSpPr>
        <p:spPr>
          <a:xfrm>
            <a:off x="6789480" y="0"/>
            <a:ext cx="5394960" cy="6858000"/>
          </a:xfrm>
          <a:prstGeom prst="rect">
            <a:avLst/>
          </a:prstGeom>
          <a:noFill/>
          <a:ln>
            <a:noFill/>
          </a:ln>
        </p:spPr>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blem">
  <p:cSld name="Problem">
    <p:spTree>
      <p:nvGrpSpPr>
        <p:cNvPr id="34" name="Shape 34"/>
        <p:cNvGrpSpPr/>
        <p:nvPr/>
      </p:nvGrpSpPr>
      <p:grpSpPr>
        <a:xfrm>
          <a:off x="0" y="0"/>
          <a:ext cx="0" cy="0"/>
          <a:chOff x="0" y="0"/>
          <a:chExt cx="0" cy="0"/>
        </a:xfrm>
      </p:grpSpPr>
      <p:sp>
        <p:nvSpPr>
          <p:cNvPr id="35" name="Google Shape;35;p6"/>
          <p:cNvSpPr/>
          <p:nvPr/>
        </p:nvSpPr>
        <p:spPr>
          <a:xfrm>
            <a:off x="-1" y="-7515"/>
            <a:ext cx="4661648" cy="6871651"/>
          </a:xfrm>
          <a:prstGeom prst="rect">
            <a:avLst/>
          </a:prstGeom>
          <a:solidFill>
            <a:srgbClr val="4769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6"/>
          <p:cNvSpPr txBox="1"/>
          <p:nvPr>
            <p:ph type="title"/>
          </p:nvPr>
        </p:nvSpPr>
        <p:spPr>
          <a:xfrm>
            <a:off x="636608" y="804862"/>
            <a:ext cx="3401992" cy="5121375"/>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5579338" y="804863"/>
            <a:ext cx="5716587" cy="5248276"/>
          </a:xfrm>
          <a:prstGeom prst="rect">
            <a:avLst/>
          </a:prstGeom>
          <a:noFill/>
          <a:ln>
            <a:noFill/>
          </a:ln>
        </p:spPr>
        <p:txBody>
          <a:bodyPr anchorCtr="0" anchor="ctr" bIns="45700" lIns="91425" spcFirstLastPara="1" rIns="91425" wrap="square" tIns="45700">
            <a:noAutofit/>
          </a:bodyPr>
          <a:lstStyle>
            <a:lvl1pPr indent="-342900" lvl="0" marL="457200" marR="0" rtl="0" algn="l">
              <a:lnSpc>
                <a:spcPct val="125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Picture">
  <p:cSld name="Title and Picture">
    <p:bg>
      <p:bgPr>
        <a:solidFill>
          <a:schemeClr val="accent5">
            <a:alpha val="9803"/>
          </a:schemeClr>
        </a:solidFill>
      </p:bgPr>
    </p:bg>
    <p:spTree>
      <p:nvGrpSpPr>
        <p:cNvPr id="41" name="Shape 41"/>
        <p:cNvGrpSpPr/>
        <p:nvPr/>
      </p:nvGrpSpPr>
      <p:grpSpPr>
        <a:xfrm>
          <a:off x="0" y="0"/>
          <a:ext cx="0" cy="0"/>
          <a:chOff x="0" y="0"/>
          <a:chExt cx="0" cy="0"/>
        </a:xfrm>
      </p:grpSpPr>
      <p:sp>
        <p:nvSpPr>
          <p:cNvPr id="42" name="Google Shape;42;p7"/>
          <p:cNvSpPr txBox="1"/>
          <p:nvPr>
            <p:ph type="title"/>
          </p:nvPr>
        </p:nvSpPr>
        <p:spPr>
          <a:xfrm>
            <a:off x="6647727" y="2060294"/>
            <a:ext cx="4359795" cy="2141316"/>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54021"/>
              </a:buClr>
              <a:buSzPts val="2400"/>
              <a:buFont typeface="Arial"/>
              <a:buNone/>
              <a:defRPr b="0" i="0" sz="2400" u="none" cap="none" strike="noStrike">
                <a:solidFill>
                  <a:srgbClr val="35402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7"/>
          <p:cNvSpPr/>
          <p:nvPr>
            <p:ph idx="2" type="pic"/>
          </p:nvPr>
        </p:nvSpPr>
        <p:spPr>
          <a:xfrm>
            <a:off x="0" y="-9009"/>
            <a:ext cx="5521124" cy="6878584"/>
          </a:xfrm>
          <a:prstGeom prst="rect">
            <a:avLst/>
          </a:prstGeom>
          <a:noFill/>
          <a:ln>
            <a:noFill/>
          </a:ln>
        </p:spPr>
      </p:sp>
      <p:sp>
        <p:nvSpPr>
          <p:cNvPr id="44" name="Google Shape;44;p7"/>
          <p:cNvSpPr txBox="1"/>
          <p:nvPr>
            <p:ph idx="1" type="body"/>
          </p:nvPr>
        </p:nvSpPr>
        <p:spPr>
          <a:xfrm>
            <a:off x="6670878" y="4550199"/>
            <a:ext cx="4359795" cy="1790164"/>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80000"/>
              </a:lnSpc>
              <a:spcBef>
                <a:spcPts val="0"/>
              </a:spcBef>
              <a:spcAft>
                <a:spcPts val="0"/>
              </a:spcAft>
              <a:buClr>
                <a:srgbClr val="354021"/>
              </a:buClr>
              <a:buSzPts val="1800"/>
              <a:buFont typeface="Arial"/>
              <a:buNone/>
              <a:defRPr b="1" i="0" sz="1800" u="none" cap="none" strike="noStrike">
                <a:solidFill>
                  <a:srgbClr val="35402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6473608" y="6356350"/>
            <a:ext cx="27432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9791700" y="6356350"/>
            <a:ext cx="15621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ution">
  <p:cSld name="Solution">
    <p:spTree>
      <p:nvGrpSpPr>
        <p:cNvPr id="48" name="Shape 48"/>
        <p:cNvGrpSpPr/>
        <p:nvPr/>
      </p:nvGrpSpPr>
      <p:grpSpPr>
        <a:xfrm>
          <a:off x="0" y="0"/>
          <a:ext cx="0" cy="0"/>
          <a:chOff x="0" y="0"/>
          <a:chExt cx="0" cy="0"/>
        </a:xfrm>
      </p:grpSpPr>
      <p:sp>
        <p:nvSpPr>
          <p:cNvPr id="49" name="Google Shape;49;p8"/>
          <p:cNvSpPr txBox="1"/>
          <p:nvPr>
            <p:ph type="title"/>
          </p:nvPr>
        </p:nvSpPr>
        <p:spPr>
          <a:xfrm>
            <a:off x="5134980" y="706056"/>
            <a:ext cx="6323957" cy="108802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8"/>
          <p:cNvSpPr/>
          <p:nvPr>
            <p:ph idx="2" type="pic"/>
          </p:nvPr>
        </p:nvSpPr>
        <p:spPr>
          <a:xfrm>
            <a:off x="-1" y="0"/>
            <a:ext cx="4495801" cy="6858000"/>
          </a:xfrm>
          <a:prstGeom prst="rect">
            <a:avLst/>
          </a:prstGeom>
          <a:noFill/>
          <a:ln>
            <a:noFill/>
          </a:ln>
        </p:spPr>
      </p:sp>
      <p:sp>
        <p:nvSpPr>
          <p:cNvPr id="51" name="Google Shape;51;p8"/>
          <p:cNvSpPr txBox="1"/>
          <p:nvPr>
            <p:ph idx="1" type="body"/>
          </p:nvPr>
        </p:nvSpPr>
        <p:spPr>
          <a:xfrm>
            <a:off x="5135563" y="2291786"/>
            <a:ext cx="3017837" cy="396722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3" type="body"/>
          </p:nvPr>
        </p:nvSpPr>
        <p:spPr>
          <a:xfrm>
            <a:off x="8473281" y="2294680"/>
            <a:ext cx="3136127" cy="396722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3" name="Google Shape;5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Overview">
  <p:cSld name="Product Overview">
    <p:spTree>
      <p:nvGrpSpPr>
        <p:cNvPr id="56" name="Shape 56"/>
        <p:cNvGrpSpPr/>
        <p:nvPr/>
      </p:nvGrpSpPr>
      <p:grpSpPr>
        <a:xfrm>
          <a:off x="0" y="0"/>
          <a:ext cx="0" cy="0"/>
          <a:chOff x="0" y="0"/>
          <a:chExt cx="0" cy="0"/>
        </a:xfrm>
      </p:grpSpPr>
      <p:sp>
        <p:nvSpPr>
          <p:cNvPr id="57" name="Google Shape;57;p9"/>
          <p:cNvSpPr/>
          <p:nvPr/>
        </p:nvSpPr>
        <p:spPr>
          <a:xfrm>
            <a:off x="0" y="0"/>
            <a:ext cx="12192000" cy="2170545"/>
          </a:xfrm>
          <a:prstGeom prst="rect">
            <a:avLst/>
          </a:prstGeom>
          <a:solidFill>
            <a:srgbClr val="D6E2E6">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9"/>
          <p:cNvSpPr txBox="1"/>
          <p:nvPr>
            <p:ph type="title"/>
          </p:nvPr>
        </p:nvSpPr>
        <p:spPr>
          <a:xfrm>
            <a:off x="838200" y="226143"/>
            <a:ext cx="10515600" cy="1229033"/>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rgbClr val="323F4F"/>
              </a:buClr>
              <a:buSzPts val="2400"/>
              <a:buFont typeface="Arial"/>
              <a:buNone/>
              <a:defRPr b="0" i="0" sz="2400" u="none" cap="none" strike="noStrike">
                <a:solidFill>
                  <a:srgbClr val="323F4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9"/>
          <p:cNvSpPr txBox="1"/>
          <p:nvPr>
            <p:ph idx="1" type="body"/>
          </p:nvPr>
        </p:nvSpPr>
        <p:spPr>
          <a:xfrm>
            <a:off x="849775" y="2858625"/>
            <a:ext cx="3941763" cy="3338513"/>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25000"/>
              </a:lnSpc>
              <a:spcBef>
                <a:spcPts val="0"/>
              </a:spcBef>
              <a:spcAft>
                <a:spcPts val="0"/>
              </a:spcAft>
              <a:buClr>
                <a:schemeClr val="dk1"/>
              </a:buClr>
              <a:buSzPts val="1800"/>
              <a:buFont typeface="Arial"/>
              <a:buAutoNum type="arabicPeriod"/>
              <a:defRPr b="0" i="0" sz="1800" u="none" cap="none" strike="noStrike">
                <a:solidFill>
                  <a:schemeClr val="dk1"/>
                </a:solidFill>
                <a:latin typeface="Arial"/>
                <a:ea typeface="Arial"/>
                <a:cs typeface="Arial"/>
                <a:sym typeface="Arial"/>
              </a:defRPr>
            </a:lvl1pPr>
            <a:lvl2pPr indent="-330200" lvl="1" marL="914400" marR="0" rtl="0" algn="l">
              <a:lnSpc>
                <a:spcPct val="125000"/>
              </a:lnSpc>
              <a:spcBef>
                <a:spcPts val="600"/>
              </a:spcBef>
              <a:spcAft>
                <a:spcPts val="0"/>
              </a:spcAft>
              <a:buClr>
                <a:schemeClr val="dk1"/>
              </a:buClr>
              <a:buSzPts val="1600"/>
              <a:buFont typeface="Arial"/>
              <a:buAutoNum type="alphaLcPeriod"/>
              <a:defRPr b="0" i="0" sz="1600" u="none" cap="none" strike="noStrike">
                <a:solidFill>
                  <a:schemeClr val="dk1"/>
                </a:solidFill>
                <a:latin typeface="Arial"/>
                <a:ea typeface="Arial"/>
                <a:cs typeface="Arial"/>
                <a:sym typeface="Arial"/>
              </a:defRPr>
            </a:lvl2pPr>
            <a:lvl3pPr indent="-317500" lvl="2" marL="1371600" marR="0" rtl="0" algn="l">
              <a:lnSpc>
                <a:spcPct val="125000"/>
              </a:lnSpc>
              <a:spcBef>
                <a:spcPts val="600"/>
              </a:spcBef>
              <a:spcAft>
                <a:spcPts val="0"/>
              </a:spcAft>
              <a:buClr>
                <a:schemeClr val="dk1"/>
              </a:buClr>
              <a:buSzPts val="1400"/>
              <a:buFont typeface="Arial"/>
              <a:buAutoNum type="arabicParenR"/>
              <a:defRPr b="0" i="0" sz="1400" u="none" cap="none" strike="noStrike">
                <a:solidFill>
                  <a:schemeClr val="dk1"/>
                </a:solidFill>
                <a:latin typeface="Arial"/>
                <a:ea typeface="Arial"/>
                <a:cs typeface="Arial"/>
                <a:sym typeface="Arial"/>
              </a:defRPr>
            </a:lvl3pPr>
            <a:lvl4pPr indent="-304800" lvl="3" marL="1828800" marR="0" rtl="0" algn="l">
              <a:lnSpc>
                <a:spcPct val="125000"/>
              </a:lnSpc>
              <a:spcBef>
                <a:spcPts val="600"/>
              </a:spcBef>
              <a:spcAft>
                <a:spcPts val="0"/>
              </a:spcAft>
              <a:buClr>
                <a:schemeClr val="dk1"/>
              </a:buClr>
              <a:buSzPts val="1200"/>
              <a:buFont typeface="Arial"/>
              <a:buAutoNum type="alphaLcParenR"/>
              <a:defRPr b="0" i="0" sz="1200" u="none" cap="none" strike="noStrike">
                <a:solidFill>
                  <a:schemeClr val="dk1"/>
                </a:solidFill>
                <a:latin typeface="Arial"/>
                <a:ea typeface="Arial"/>
                <a:cs typeface="Arial"/>
                <a:sym typeface="Arial"/>
              </a:defRPr>
            </a:lvl4pPr>
            <a:lvl5pPr indent="-304800" lvl="4" marL="2286000" marR="0" rtl="0" algn="l">
              <a:lnSpc>
                <a:spcPct val="125000"/>
              </a:lnSpc>
              <a:spcBef>
                <a:spcPts val="600"/>
              </a:spcBef>
              <a:spcAft>
                <a:spcPts val="0"/>
              </a:spcAft>
              <a:buClr>
                <a:schemeClr val="dk1"/>
              </a:buClr>
              <a:buSzPts val="1200"/>
              <a:buFont typeface="Arial"/>
              <a:buAutoNum type="romanLcPeriod"/>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2" type="body"/>
          </p:nvPr>
        </p:nvSpPr>
        <p:spPr>
          <a:xfrm>
            <a:off x="5342681" y="2858625"/>
            <a:ext cx="6011119" cy="33385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42900" lvl="1" marL="9144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25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rgbClr val="757070"/>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757070"/>
                </a:solidFill>
                <a:latin typeface="Arial"/>
                <a:ea typeface="Arial"/>
                <a:cs typeface="Arial"/>
                <a:sym typeface="Arial"/>
              </a:defRPr>
            </a:lvl1pPr>
            <a:lvl2pPr indent="0" lvl="1" marL="0" algn="r">
              <a:spcBef>
                <a:spcPts val="0"/>
              </a:spcBef>
              <a:buNone/>
              <a:defRPr b="0" i="0" sz="1200" u="none" cap="none" strike="noStrike">
                <a:solidFill>
                  <a:srgbClr val="757070"/>
                </a:solidFill>
                <a:latin typeface="Arial"/>
                <a:ea typeface="Arial"/>
                <a:cs typeface="Arial"/>
                <a:sym typeface="Arial"/>
              </a:defRPr>
            </a:lvl2pPr>
            <a:lvl3pPr indent="0" lvl="2" marL="0" algn="r">
              <a:spcBef>
                <a:spcPts val="0"/>
              </a:spcBef>
              <a:buNone/>
              <a:defRPr b="0" i="0" sz="1200" u="none" cap="none" strike="noStrike">
                <a:solidFill>
                  <a:srgbClr val="757070"/>
                </a:solidFill>
                <a:latin typeface="Arial"/>
                <a:ea typeface="Arial"/>
                <a:cs typeface="Arial"/>
                <a:sym typeface="Arial"/>
              </a:defRPr>
            </a:lvl3pPr>
            <a:lvl4pPr indent="0" lvl="3" marL="0" algn="r">
              <a:spcBef>
                <a:spcPts val="0"/>
              </a:spcBef>
              <a:buNone/>
              <a:defRPr b="0" i="0" sz="1200" u="none" cap="none" strike="noStrike">
                <a:solidFill>
                  <a:srgbClr val="757070"/>
                </a:solidFill>
                <a:latin typeface="Arial"/>
                <a:ea typeface="Arial"/>
                <a:cs typeface="Arial"/>
                <a:sym typeface="Arial"/>
              </a:defRPr>
            </a:lvl4pPr>
            <a:lvl5pPr indent="0" lvl="4" marL="0" algn="r">
              <a:spcBef>
                <a:spcPts val="0"/>
              </a:spcBef>
              <a:buNone/>
              <a:defRPr b="0" i="0" sz="1200" u="none" cap="none" strike="noStrike">
                <a:solidFill>
                  <a:srgbClr val="757070"/>
                </a:solidFill>
                <a:latin typeface="Arial"/>
                <a:ea typeface="Arial"/>
                <a:cs typeface="Arial"/>
                <a:sym typeface="Arial"/>
              </a:defRPr>
            </a:lvl5pPr>
            <a:lvl6pPr indent="0" lvl="5" marL="0" algn="r">
              <a:spcBef>
                <a:spcPts val="0"/>
              </a:spcBef>
              <a:buNone/>
              <a:defRPr b="0" i="0" sz="1200" u="none" cap="none" strike="noStrike">
                <a:solidFill>
                  <a:srgbClr val="757070"/>
                </a:solidFill>
                <a:latin typeface="Arial"/>
                <a:ea typeface="Arial"/>
                <a:cs typeface="Arial"/>
                <a:sym typeface="Arial"/>
              </a:defRPr>
            </a:lvl6pPr>
            <a:lvl7pPr indent="0" lvl="6" marL="0" algn="r">
              <a:spcBef>
                <a:spcPts val="0"/>
              </a:spcBef>
              <a:buNone/>
              <a:defRPr b="0" i="0" sz="1200" u="none" cap="none" strike="noStrike">
                <a:solidFill>
                  <a:srgbClr val="757070"/>
                </a:solidFill>
                <a:latin typeface="Arial"/>
                <a:ea typeface="Arial"/>
                <a:cs typeface="Arial"/>
                <a:sym typeface="Arial"/>
              </a:defRPr>
            </a:lvl7pPr>
            <a:lvl8pPr indent="0" lvl="7" marL="0" algn="r">
              <a:spcBef>
                <a:spcPts val="0"/>
              </a:spcBef>
              <a:buNone/>
              <a:defRPr b="0" i="0" sz="1200" u="none" cap="none" strike="noStrike">
                <a:solidFill>
                  <a:srgbClr val="757070"/>
                </a:solidFill>
                <a:latin typeface="Arial"/>
                <a:ea typeface="Arial"/>
                <a:cs typeface="Arial"/>
                <a:sym typeface="Arial"/>
              </a:defRPr>
            </a:lvl8pPr>
            <a:lvl9pPr indent="0" lvl="8" mar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About Us">
    <p:spTree>
      <p:nvGrpSpPr>
        <p:cNvPr id="64" name="Shape 64"/>
        <p:cNvGrpSpPr/>
        <p:nvPr/>
      </p:nvGrpSpPr>
      <p:grpSpPr>
        <a:xfrm>
          <a:off x="0" y="0"/>
          <a:ext cx="0" cy="0"/>
          <a:chOff x="0" y="0"/>
          <a:chExt cx="0" cy="0"/>
        </a:xfrm>
      </p:grpSpPr>
      <p:sp>
        <p:nvSpPr>
          <p:cNvPr id="65" name="Google Shape;65;p10"/>
          <p:cNvSpPr txBox="1"/>
          <p:nvPr>
            <p:ph type="title"/>
          </p:nvPr>
        </p:nvSpPr>
        <p:spPr>
          <a:xfrm>
            <a:off x="914400" y="766915"/>
            <a:ext cx="2782529" cy="2163098"/>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10"/>
          <p:cNvSpPr txBox="1"/>
          <p:nvPr>
            <p:ph idx="1" type="body"/>
          </p:nvPr>
        </p:nvSpPr>
        <p:spPr>
          <a:xfrm>
            <a:off x="4864796" y="960385"/>
            <a:ext cx="6341212" cy="196962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25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81000" lvl="1" marL="9144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10"/>
          <p:cNvSpPr/>
          <p:nvPr>
            <p:ph idx="2" type="pic"/>
          </p:nvPr>
        </p:nvSpPr>
        <p:spPr>
          <a:xfrm>
            <a:off x="0" y="3716594"/>
            <a:ext cx="12192000" cy="3141406"/>
          </a:xfrm>
          <a:prstGeom prst="rect">
            <a:avLst/>
          </a:prstGeom>
          <a:noFill/>
          <a:ln>
            <a:noFill/>
          </a:ln>
        </p:spPr>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i="0" sz="1200" cap="none">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Arial"/>
                <a:ea typeface="Arial"/>
                <a:cs typeface="Arial"/>
                <a:sym typeface="Arial"/>
              </a:defRPr>
            </a:lvl1pPr>
            <a:lvl2pPr indent="0" lvl="1" marL="0" algn="r">
              <a:spcBef>
                <a:spcPts val="0"/>
              </a:spcBef>
              <a:buNone/>
              <a:defRPr b="0" i="0" sz="1200" u="none" cap="none" strike="noStrike">
                <a:solidFill>
                  <a:schemeClr val="lt1"/>
                </a:solidFill>
                <a:latin typeface="Arial"/>
                <a:ea typeface="Arial"/>
                <a:cs typeface="Arial"/>
                <a:sym typeface="Arial"/>
              </a:defRPr>
            </a:lvl2pPr>
            <a:lvl3pPr indent="0" lvl="2" marL="0" algn="r">
              <a:spcBef>
                <a:spcPts val="0"/>
              </a:spcBef>
              <a:buNone/>
              <a:defRPr b="0" i="0" sz="1200" u="none" cap="none" strike="noStrike">
                <a:solidFill>
                  <a:schemeClr val="lt1"/>
                </a:solidFill>
                <a:latin typeface="Arial"/>
                <a:ea typeface="Arial"/>
                <a:cs typeface="Arial"/>
                <a:sym typeface="Arial"/>
              </a:defRPr>
            </a:lvl3pPr>
            <a:lvl4pPr indent="0" lvl="3" marL="0" algn="r">
              <a:spcBef>
                <a:spcPts val="0"/>
              </a:spcBef>
              <a:buNone/>
              <a:defRPr b="0" i="0" sz="1200" u="none" cap="none" strike="noStrike">
                <a:solidFill>
                  <a:schemeClr val="lt1"/>
                </a:solidFill>
                <a:latin typeface="Arial"/>
                <a:ea typeface="Arial"/>
                <a:cs typeface="Arial"/>
                <a:sym typeface="Arial"/>
              </a:defRPr>
            </a:lvl4pPr>
            <a:lvl5pPr indent="0" lvl="4" marL="0" algn="r">
              <a:spcBef>
                <a:spcPts val="0"/>
              </a:spcBef>
              <a:buNone/>
              <a:defRPr b="0" i="0" sz="1200" u="none" cap="none" strike="noStrike">
                <a:solidFill>
                  <a:schemeClr val="lt1"/>
                </a:solidFill>
                <a:latin typeface="Arial"/>
                <a:ea typeface="Arial"/>
                <a:cs typeface="Arial"/>
                <a:sym typeface="Arial"/>
              </a:defRPr>
            </a:lvl5pPr>
            <a:lvl6pPr indent="0" lvl="5" marL="0" algn="r">
              <a:spcBef>
                <a:spcPts val="0"/>
              </a:spcBef>
              <a:buNone/>
              <a:defRPr b="0" i="0" sz="1200" u="none" cap="none" strike="noStrike">
                <a:solidFill>
                  <a:schemeClr val="lt1"/>
                </a:solidFill>
                <a:latin typeface="Arial"/>
                <a:ea typeface="Arial"/>
                <a:cs typeface="Arial"/>
                <a:sym typeface="Arial"/>
              </a:defRPr>
            </a:lvl6pPr>
            <a:lvl7pPr indent="0" lvl="6" marL="0" algn="r">
              <a:spcBef>
                <a:spcPts val="0"/>
              </a:spcBef>
              <a:buNone/>
              <a:defRPr b="0" i="0" sz="1200" u="none" cap="none" strike="noStrike">
                <a:solidFill>
                  <a:schemeClr val="lt1"/>
                </a:solidFill>
                <a:latin typeface="Arial"/>
                <a:ea typeface="Arial"/>
                <a:cs typeface="Arial"/>
                <a:sym typeface="Arial"/>
              </a:defRPr>
            </a:lvl7pPr>
            <a:lvl8pPr indent="0" lvl="7" marL="0" algn="r">
              <a:spcBef>
                <a:spcPts val="0"/>
              </a:spcBef>
              <a:buNone/>
              <a:defRPr b="0" i="0" sz="1200" u="none" cap="none" strike="noStrike">
                <a:solidFill>
                  <a:schemeClr val="lt1"/>
                </a:solidFill>
                <a:latin typeface="Arial"/>
                <a:ea typeface="Arial"/>
                <a:cs typeface="Arial"/>
                <a:sym typeface="Arial"/>
              </a:defRPr>
            </a:lvl8pPr>
            <a:lvl9pPr indent="0" lvl="8" mar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75707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070"/>
                </a:solidFill>
                <a:latin typeface="Arial"/>
                <a:ea typeface="Arial"/>
                <a:cs typeface="Arial"/>
                <a:sym typeface="Arial"/>
              </a:defRPr>
            </a:lvl1pPr>
            <a:lvl2pPr indent="0" lvl="1" marL="0" marR="0" rtl="0" algn="r">
              <a:spcBef>
                <a:spcPts val="0"/>
              </a:spcBef>
              <a:buNone/>
              <a:defRPr b="0" i="0" sz="1200" u="none" cap="none" strike="noStrike">
                <a:solidFill>
                  <a:srgbClr val="757070"/>
                </a:solidFill>
                <a:latin typeface="Arial"/>
                <a:ea typeface="Arial"/>
                <a:cs typeface="Arial"/>
                <a:sym typeface="Arial"/>
              </a:defRPr>
            </a:lvl2pPr>
            <a:lvl3pPr indent="0" lvl="2" marL="0" marR="0" rtl="0" algn="r">
              <a:spcBef>
                <a:spcPts val="0"/>
              </a:spcBef>
              <a:buNone/>
              <a:defRPr b="0" i="0" sz="1200" u="none" cap="none" strike="noStrike">
                <a:solidFill>
                  <a:srgbClr val="757070"/>
                </a:solidFill>
                <a:latin typeface="Arial"/>
                <a:ea typeface="Arial"/>
                <a:cs typeface="Arial"/>
                <a:sym typeface="Arial"/>
              </a:defRPr>
            </a:lvl3pPr>
            <a:lvl4pPr indent="0" lvl="3" marL="0" marR="0" rtl="0" algn="r">
              <a:spcBef>
                <a:spcPts val="0"/>
              </a:spcBef>
              <a:buNone/>
              <a:defRPr b="0" i="0" sz="1200" u="none" cap="none" strike="noStrike">
                <a:solidFill>
                  <a:srgbClr val="757070"/>
                </a:solidFill>
                <a:latin typeface="Arial"/>
                <a:ea typeface="Arial"/>
                <a:cs typeface="Arial"/>
                <a:sym typeface="Arial"/>
              </a:defRPr>
            </a:lvl4pPr>
            <a:lvl5pPr indent="0" lvl="4" marL="0" marR="0" rtl="0" algn="r">
              <a:spcBef>
                <a:spcPts val="0"/>
              </a:spcBef>
              <a:buNone/>
              <a:defRPr b="0" i="0" sz="1200" u="none" cap="none" strike="noStrike">
                <a:solidFill>
                  <a:srgbClr val="757070"/>
                </a:solidFill>
                <a:latin typeface="Arial"/>
                <a:ea typeface="Arial"/>
                <a:cs typeface="Arial"/>
                <a:sym typeface="Arial"/>
              </a:defRPr>
            </a:lvl5pPr>
            <a:lvl6pPr indent="0" lvl="5" marL="0" marR="0" rtl="0" algn="r">
              <a:spcBef>
                <a:spcPts val="0"/>
              </a:spcBef>
              <a:buNone/>
              <a:defRPr b="0" i="0" sz="1200" u="none" cap="none" strike="noStrike">
                <a:solidFill>
                  <a:srgbClr val="757070"/>
                </a:solidFill>
                <a:latin typeface="Arial"/>
                <a:ea typeface="Arial"/>
                <a:cs typeface="Arial"/>
                <a:sym typeface="Arial"/>
              </a:defRPr>
            </a:lvl6pPr>
            <a:lvl7pPr indent="0" lvl="6" marL="0" marR="0" rtl="0" algn="r">
              <a:spcBef>
                <a:spcPts val="0"/>
              </a:spcBef>
              <a:buNone/>
              <a:defRPr b="0" i="0" sz="1200" u="none" cap="none" strike="noStrike">
                <a:solidFill>
                  <a:srgbClr val="757070"/>
                </a:solidFill>
                <a:latin typeface="Arial"/>
                <a:ea typeface="Arial"/>
                <a:cs typeface="Arial"/>
                <a:sym typeface="Arial"/>
              </a:defRPr>
            </a:lvl7pPr>
            <a:lvl8pPr indent="0" lvl="7" marL="0" marR="0" rtl="0" algn="r">
              <a:spcBef>
                <a:spcPts val="0"/>
              </a:spcBef>
              <a:buNone/>
              <a:defRPr b="0" i="0" sz="1200" u="none" cap="none" strike="noStrike">
                <a:solidFill>
                  <a:srgbClr val="757070"/>
                </a:solidFill>
                <a:latin typeface="Arial"/>
                <a:ea typeface="Arial"/>
                <a:cs typeface="Arial"/>
                <a:sym typeface="Arial"/>
              </a:defRPr>
            </a:lvl8pPr>
            <a:lvl9pPr indent="0" lvl="8" marL="0" marR="0" rtl="0" algn="r">
              <a:spcBef>
                <a:spcPts val="0"/>
              </a:spcBef>
              <a:buNone/>
              <a:defRPr b="0" i="0" sz="1200" u="none" cap="none" strike="noStrike">
                <a:solidFill>
                  <a:srgbClr val="75707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5.jpg"/><Relationship Id="rId4" Type="http://schemas.openxmlformats.org/officeDocument/2006/relationships/hyperlink" Target="https://doi.org/10.1109/WACVW60836.2024.00081" TargetMode="External"/><Relationship Id="rId9" Type="http://schemas.openxmlformats.org/officeDocument/2006/relationships/hyperlink" Target="https://doi.org/10.1186/s13007-019-0475-z" TargetMode="External"/><Relationship Id="rId5" Type="http://schemas.openxmlformats.org/officeDocument/2006/relationships/hyperlink" Target="https://doi.org/10.3390/plants13050653" TargetMode="External"/><Relationship Id="rId6" Type="http://schemas.openxmlformats.org/officeDocument/2006/relationships/hyperlink" Target="https://doi.org/10.3390/engproc2023059201" TargetMode="External"/><Relationship Id="rId7" Type="http://schemas.openxmlformats.org/officeDocument/2006/relationships/hyperlink" Target="https://doi.org/10.15832/ankutbd.1308406" TargetMode="External"/><Relationship Id="rId8" Type="http://schemas.openxmlformats.org/officeDocument/2006/relationships/hyperlink" Target="https://doi.org/10.1016/j.compag.2021.10598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Close-up of a green field" id="102" name="Google Shape;102;p15"/>
          <p:cNvPicPr preferRelativeResize="0"/>
          <p:nvPr>
            <p:ph idx="2" type="pic"/>
          </p:nvPr>
        </p:nvPicPr>
        <p:blipFill rotWithShape="1">
          <a:blip r:embed="rId3">
            <a:alphaModFix amt="50000"/>
          </a:blip>
          <a:srcRect b="0" l="0" r="0" t="0"/>
          <a:stretch/>
        </p:blipFill>
        <p:spPr>
          <a:xfrm>
            <a:off x="0" y="-2"/>
            <a:ext cx="12192000" cy="6858000"/>
          </a:xfrm>
          <a:prstGeom prst="rect">
            <a:avLst/>
          </a:prstGeom>
          <a:noFill/>
          <a:ln>
            <a:noFill/>
          </a:ln>
        </p:spPr>
      </p:pic>
      <p:sp>
        <p:nvSpPr>
          <p:cNvPr id="103" name="Google Shape;103;p15"/>
          <p:cNvSpPr txBox="1"/>
          <p:nvPr>
            <p:ph type="title"/>
          </p:nvPr>
        </p:nvSpPr>
        <p:spPr>
          <a:xfrm>
            <a:off x="1199909" y="1248217"/>
            <a:ext cx="9792300" cy="2187600"/>
          </a:xfrm>
          <a:prstGeom prst="rect">
            <a:avLst/>
          </a:prstGeom>
          <a:noFill/>
          <a:ln cap="flat" cmpd="sng" w="38100">
            <a:solidFill>
              <a:schemeClr val="accent1"/>
            </a:solidFill>
            <a:prstDash val="solid"/>
            <a:round/>
            <a:headEnd len="sm" w="sm" type="none"/>
            <a:tailEnd len="sm" w="sm" type="none"/>
          </a:ln>
        </p:spPr>
        <p:txBody>
          <a:bodyPr anchorCtr="0" anchor="ctr" bIns="45700" lIns="914400" spcFirstLastPara="1" rIns="914400" wrap="square" tIns="91425">
            <a:noAutofit/>
          </a:bodyPr>
          <a:lstStyle/>
          <a:p>
            <a:pPr indent="0" lvl="0" marL="0" rtl="0" algn="ctr">
              <a:lnSpc>
                <a:spcPct val="90000"/>
              </a:lnSpc>
              <a:spcBef>
                <a:spcPts val="0"/>
              </a:spcBef>
              <a:spcAft>
                <a:spcPts val="0"/>
              </a:spcAft>
              <a:buClr>
                <a:schemeClr val="accent1"/>
              </a:buClr>
              <a:buSzPts val="5400"/>
              <a:buFont typeface="Arial"/>
              <a:buNone/>
            </a:pPr>
            <a:r>
              <a:rPr lang="en-US" sz="5200"/>
              <a:t>AI and IoT in Agriculture:</a:t>
            </a:r>
            <a:endParaRPr sz="5200"/>
          </a:p>
          <a:p>
            <a:pPr indent="0" lvl="0" marL="0" rtl="0" algn="ctr">
              <a:lnSpc>
                <a:spcPct val="90000"/>
              </a:lnSpc>
              <a:spcBef>
                <a:spcPts val="0"/>
              </a:spcBef>
              <a:spcAft>
                <a:spcPts val="0"/>
              </a:spcAft>
              <a:buClr>
                <a:schemeClr val="accent1"/>
              </a:buClr>
              <a:buSzPts val="5400"/>
              <a:buFont typeface="Arial"/>
              <a:buNone/>
            </a:pPr>
            <a:r>
              <a:rPr lang="en-US" sz="2500"/>
              <a:t>Smart Farming for pest and plant disease detection</a:t>
            </a:r>
            <a:endParaRPr sz="2500"/>
          </a:p>
        </p:txBody>
      </p:sp>
      <p:sp>
        <p:nvSpPr>
          <p:cNvPr id="104" name="Google Shape;104;p15"/>
          <p:cNvSpPr txBox="1"/>
          <p:nvPr/>
        </p:nvSpPr>
        <p:spPr>
          <a:xfrm>
            <a:off x="3255350" y="4123775"/>
            <a:ext cx="5681400" cy="16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800">
                <a:solidFill>
                  <a:schemeClr val="accent1"/>
                </a:solidFill>
              </a:rPr>
              <a:t>Κυριακίδης Φώτιος  ics20030</a:t>
            </a:r>
            <a:endParaRPr b="1" sz="1800">
              <a:solidFill>
                <a:schemeClr val="accent1"/>
              </a:solidFill>
            </a:endParaRPr>
          </a:p>
          <a:p>
            <a:pPr indent="0" lvl="0" marL="0" rtl="0" algn="ctr">
              <a:spcBef>
                <a:spcPts val="0"/>
              </a:spcBef>
              <a:spcAft>
                <a:spcPts val="0"/>
              </a:spcAft>
              <a:buNone/>
            </a:pPr>
            <a:r>
              <a:rPr b="1" lang="en-US" sz="1800">
                <a:solidFill>
                  <a:schemeClr val="accent1"/>
                </a:solidFill>
              </a:rPr>
              <a:t>Νιάκα Μυρτώ  </a:t>
            </a:r>
            <a:r>
              <a:rPr b="1" lang="en-US" sz="1800">
                <a:solidFill>
                  <a:schemeClr val="accent1"/>
                </a:solidFill>
              </a:rPr>
              <a:t>iis21075</a:t>
            </a:r>
            <a:endParaRPr b="1" sz="1800">
              <a:solidFill>
                <a:schemeClr val="accent1"/>
              </a:solidFill>
            </a:endParaRPr>
          </a:p>
          <a:p>
            <a:pPr indent="0" lvl="0" marL="0" rtl="0" algn="ctr">
              <a:spcBef>
                <a:spcPts val="0"/>
              </a:spcBef>
              <a:spcAft>
                <a:spcPts val="0"/>
              </a:spcAft>
              <a:buNone/>
            </a:pPr>
            <a:r>
              <a:rPr b="1" lang="en-US" sz="1800">
                <a:solidFill>
                  <a:schemeClr val="accent1"/>
                </a:solidFill>
              </a:rPr>
              <a:t>Πετρακίδου Φωτεινή - Ηλιάνα  </a:t>
            </a:r>
            <a:r>
              <a:rPr b="1" lang="en-US" sz="1800">
                <a:solidFill>
                  <a:schemeClr val="accent1"/>
                </a:solidFill>
              </a:rPr>
              <a:t>iis21047</a:t>
            </a:r>
            <a:endParaRPr b="1" sz="1800">
              <a:solidFill>
                <a:schemeClr val="accent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636608" y="804862"/>
            <a:ext cx="3402000" cy="512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Disease and pest infection detection in coconut tree through deep learning techniques</a:t>
            </a:r>
            <a:endParaRPr>
              <a:solidFill>
                <a:srgbClr val="B6D7A8"/>
              </a:solidFill>
            </a:endParaRPr>
          </a:p>
        </p:txBody>
      </p:sp>
      <p:sp>
        <p:nvSpPr>
          <p:cNvPr id="175" name="Google Shape;175;p24"/>
          <p:cNvSpPr txBox="1"/>
          <p:nvPr>
            <p:ph idx="1" type="body"/>
          </p:nvPr>
        </p:nvSpPr>
        <p:spPr>
          <a:xfrm>
            <a:off x="4717675" y="78450"/>
            <a:ext cx="7350900" cy="6858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200">
                <a:solidFill>
                  <a:srgbClr val="1F1F1F"/>
                </a:solidFill>
                <a:highlight>
                  <a:srgbClr val="F8F9FA"/>
                </a:highlight>
              </a:rPr>
              <a:t>Επίκεντρο Έρευνας:</a:t>
            </a:r>
            <a:r>
              <a:rPr b="1" lang="en-US" sz="1400">
                <a:solidFill>
                  <a:srgbClr val="1F1F1F"/>
                </a:solidFill>
                <a:highlight>
                  <a:srgbClr val="F8F9FA"/>
                </a:highlight>
              </a:rPr>
              <a:t> </a:t>
            </a:r>
            <a:r>
              <a:rPr lang="en-US" sz="1200">
                <a:solidFill>
                  <a:srgbClr val="1F1F1F"/>
                </a:solidFill>
                <a:highlight>
                  <a:srgbClr val="F8F9FA"/>
                </a:highlight>
              </a:rPr>
              <a:t>Αυτή η έρευνα διερευνά τη χρήση της βαθιάς μάθησης για τον εντοπισμό ασθενειών και προσβολών από παράσιτα σε δέντρα καρύδας. Προτείνει ένα αυτοματοποιημένο σύστημα για την ανίχνευση ασθενειών καρύδας χρησιμοποιώντας τεχνικές επεξεργασίας εικόνας και βαθιάς μάθησης.</a:t>
            </a:r>
            <a:endParaRPr sz="1200">
              <a:solidFill>
                <a:srgbClr val="1F1F1F"/>
              </a:solidFill>
              <a:highlight>
                <a:srgbClr val="F8F9FA"/>
              </a:highlight>
            </a:endParaRPr>
          </a:p>
          <a:p>
            <a:pPr indent="0" lvl="0" marL="0" rtl="0" algn="l">
              <a:lnSpc>
                <a:spcPct val="115000"/>
              </a:lnSpc>
              <a:spcBef>
                <a:spcPts val="0"/>
              </a:spcBef>
              <a:spcAft>
                <a:spcPts val="0"/>
              </a:spcAft>
              <a:buNone/>
            </a:pPr>
            <a:r>
              <a:rPr b="1" lang="en-US" sz="1200">
                <a:solidFill>
                  <a:srgbClr val="1F1F1F"/>
                </a:solidFill>
                <a:highlight>
                  <a:srgbClr val="F8F9FA"/>
                </a:highlight>
              </a:rPr>
              <a:t>Συλλογή συνόλου δεδομένων:</a:t>
            </a:r>
            <a:endParaRPr b="1"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Συλλέχθηκαν εικόνες υγιών και άρρωστων δέντρων καρύδας από αγροκτήματα στην Ινδία. Το σύνολο δεδομένων περιλαμβάνει εικόνες με αιμορραγία στελέχους, προσβολή των φύλλων και προσβολή από Red Palm Weevil (RPW).</a:t>
            </a:r>
            <a:endParaRPr sz="1200">
              <a:solidFill>
                <a:srgbClr val="1F1F1F"/>
              </a:solidFill>
              <a:highlight>
                <a:srgbClr val="F8F9FA"/>
              </a:highlight>
            </a:endParaRPr>
          </a:p>
          <a:p>
            <a:pPr indent="0" lvl="0" marL="0" rtl="0" algn="l">
              <a:lnSpc>
                <a:spcPct val="115000"/>
              </a:lnSpc>
              <a:spcBef>
                <a:spcPts val="0"/>
              </a:spcBef>
              <a:spcAft>
                <a:spcPts val="0"/>
              </a:spcAft>
              <a:buNone/>
            </a:pPr>
            <a:r>
              <a:rPr b="1" lang="en-US" sz="1200">
                <a:solidFill>
                  <a:srgbClr val="1F1F1F"/>
                </a:solidFill>
                <a:highlight>
                  <a:srgbClr val="F8F9FA"/>
                </a:highlight>
              </a:rPr>
              <a:t>Προεπεξεργασία εικόνας:</a:t>
            </a:r>
            <a:endParaRPr b="1"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Αλλαγή μεγέθους και κανονικοποίηση των εικόνων.</a:t>
            </a:r>
            <a:endParaRPr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Αξιολογήθηκαν τρεις αλγόριθμοι τμηματοποίησης (Thresholding, Watershed, K-means clustering) για τον εντοπισμό μολυσμένων περιοχών. Διαπιστώθηκε ότι η συσταδοποίηση K-means είχε την καλύτερη απόδοση.</a:t>
            </a:r>
            <a:endParaRPr sz="1200">
              <a:solidFill>
                <a:srgbClr val="1F1F1F"/>
              </a:solidFill>
              <a:highlight>
                <a:srgbClr val="F8F9FA"/>
              </a:highlight>
            </a:endParaRPr>
          </a:p>
          <a:p>
            <a:pPr indent="0" lvl="0" marL="0" rtl="0" algn="l">
              <a:lnSpc>
                <a:spcPct val="115000"/>
              </a:lnSpc>
              <a:spcBef>
                <a:spcPts val="0"/>
              </a:spcBef>
              <a:spcAft>
                <a:spcPts val="0"/>
              </a:spcAft>
              <a:buNone/>
            </a:pPr>
            <a:r>
              <a:rPr b="1" lang="en-US" sz="1200">
                <a:solidFill>
                  <a:srgbClr val="1F1F1F"/>
                </a:solidFill>
                <a:highlight>
                  <a:srgbClr val="F8F9FA"/>
                </a:highlight>
              </a:rPr>
              <a:t>Μοντέλα βαθιάς μάθησης:</a:t>
            </a:r>
            <a:endParaRPr b="1"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Αναπτύχθηκε ένα προσαρμοσμένο δισδιάστατο συνελικτικό νευρωνικό δίκτυο (CNN) για ταξινόμηση ασθενειών.</a:t>
            </a:r>
            <a:endParaRPr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Διερεύνησε την αποτελεσματικότητα των προεκπαιδευμένων μοντέλων βαθιάς μάθησης (VGG16, VGG19, InceptionV3, κ.λπ.) χρησιμοποιώντας τη μεταφορά μάθησης.</a:t>
            </a:r>
            <a:endParaRPr sz="1200">
              <a:solidFill>
                <a:srgbClr val="1F1F1F"/>
              </a:solidFill>
              <a:highlight>
                <a:srgbClr val="F8F9FA"/>
              </a:highlight>
            </a:endParaRPr>
          </a:p>
          <a:p>
            <a:pPr indent="0" lvl="0" marL="0" rtl="0" algn="l">
              <a:lnSpc>
                <a:spcPct val="115000"/>
              </a:lnSpc>
              <a:spcBef>
                <a:spcPts val="0"/>
              </a:spcBef>
              <a:spcAft>
                <a:spcPts val="0"/>
              </a:spcAft>
              <a:buNone/>
            </a:pPr>
            <a:r>
              <a:rPr b="1" lang="en-US" sz="1200">
                <a:solidFill>
                  <a:srgbClr val="1F1F1F"/>
                </a:solidFill>
                <a:highlight>
                  <a:srgbClr val="F8F9FA"/>
                </a:highlight>
              </a:rPr>
              <a:t>Ευρήματα:</a:t>
            </a:r>
            <a:endParaRPr b="1" sz="1200">
              <a:solidFill>
                <a:srgbClr val="1F1F1F"/>
              </a:solidFill>
              <a:highlight>
                <a:srgbClr val="F8F9FA"/>
              </a:highlight>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highlight>
                  <a:srgbClr val="F8F9FA"/>
                </a:highlight>
              </a:rPr>
              <a:t>Το προσαρμοσμένο CNN πέτυχε ακρίβεια επικύρωσης 96,94% με τμηματοποιημένες εικόνες K-means.</a:t>
            </a:r>
            <a:endParaRPr sz="1200">
              <a:solidFill>
                <a:srgbClr val="1F1F1F"/>
              </a:solidFill>
              <a:highlight>
                <a:srgbClr val="F8F9FA"/>
              </a:highlight>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highlight>
                  <a:srgbClr val="F8F9FA"/>
                </a:highlight>
              </a:rPr>
              <a:t>Το InceptionResNetV2 και το MobileNet πέτυχαν υψηλή ακρίβεια (81,48% και 82,10% αντίστοιχα) με transfer learning μεταξύ προεκπαιδευμένων μοντέλων.</a:t>
            </a:r>
            <a:endParaRPr sz="1200">
              <a:solidFill>
                <a:srgbClr val="1F1F1F"/>
              </a:solidFill>
              <a:highlight>
                <a:srgbClr val="F8F9FA"/>
              </a:highlight>
            </a:endParaRPr>
          </a:p>
          <a:p>
            <a:pPr indent="-304800" lvl="0" marL="457200" rtl="0" algn="l">
              <a:lnSpc>
                <a:spcPct val="115000"/>
              </a:lnSpc>
              <a:spcBef>
                <a:spcPts val="0"/>
              </a:spcBef>
              <a:spcAft>
                <a:spcPts val="0"/>
              </a:spcAft>
              <a:buClr>
                <a:srgbClr val="1F1F1F"/>
              </a:buClr>
              <a:buSzPts val="1200"/>
              <a:buChar char="•"/>
            </a:pPr>
            <a:r>
              <a:rPr lang="en-US" sz="1200">
                <a:solidFill>
                  <a:srgbClr val="1F1F1F"/>
                </a:solidFill>
                <a:highlight>
                  <a:srgbClr val="F8F9FA"/>
                </a:highlight>
              </a:rPr>
              <a:t>Κατασκευάστηκε μια διαδικτυακή εφαρμογή χρησιμοποιώντας το Flask για να επιτρέπει στους χρήστες να ανεβάζουν εικόνες για ανίχνευση ασθενειών σε πραγματικό χρόνο.</a:t>
            </a:r>
            <a:endParaRPr sz="1200">
              <a:solidFill>
                <a:srgbClr val="1F1F1F"/>
              </a:solidFill>
              <a:highlight>
                <a:srgbClr val="F8F9FA"/>
              </a:highlight>
            </a:endParaRPr>
          </a:p>
          <a:p>
            <a:pPr indent="0" lvl="0" marL="0" rtl="0" algn="l">
              <a:lnSpc>
                <a:spcPct val="115000"/>
              </a:lnSpc>
              <a:spcBef>
                <a:spcPts val="0"/>
              </a:spcBef>
              <a:spcAft>
                <a:spcPts val="0"/>
              </a:spcAft>
              <a:buNone/>
            </a:pPr>
            <a:r>
              <a:rPr b="1" lang="en-US" sz="1200">
                <a:solidFill>
                  <a:srgbClr val="1F1F1F"/>
                </a:solidFill>
                <a:highlight>
                  <a:srgbClr val="F8F9FA"/>
                </a:highlight>
              </a:rPr>
              <a:t>Συμπέρασμα:</a:t>
            </a:r>
            <a:endParaRPr b="1"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Το προσαρμοσμένο CNN με τμηματοποίηση K-means πέτυχε την υψηλότερη ακρίβεια.</a:t>
            </a:r>
            <a:endParaRPr sz="1200">
              <a:solidFill>
                <a:srgbClr val="1F1F1F"/>
              </a:solidFill>
              <a:highlight>
                <a:srgbClr val="F8F9FA"/>
              </a:highlight>
            </a:endParaRPr>
          </a:p>
          <a:p>
            <a:pPr indent="0" lvl="0" marL="0" rtl="0" algn="l">
              <a:lnSpc>
                <a:spcPct val="115000"/>
              </a:lnSpc>
              <a:spcBef>
                <a:spcPts val="0"/>
              </a:spcBef>
              <a:spcAft>
                <a:spcPts val="0"/>
              </a:spcAft>
              <a:buNone/>
            </a:pPr>
            <a:r>
              <a:rPr lang="en-US" sz="1200">
                <a:solidFill>
                  <a:srgbClr val="1F1F1F"/>
                </a:solidFill>
                <a:highlight>
                  <a:srgbClr val="F8F9FA"/>
                </a:highlight>
              </a:rPr>
              <a:t>Η μάθηση μεταφοράς από προεκπαιδευμένα μοντέλα παρουσιάζει μια βιώσιμη επιλογή για εφαρμογές πραγματικού κόσμου λόγω της αποτελεσματικότητάς της.</a:t>
            </a:r>
            <a:endParaRPr sz="1200">
              <a:solidFill>
                <a:srgbClr val="1F1F1F"/>
              </a:solidFill>
              <a:highlight>
                <a:srgbClr val="F8F9FA"/>
              </a:highlight>
            </a:endParaRPr>
          </a:p>
          <a:p>
            <a:pPr indent="0" lvl="0" marL="0" rtl="0" algn="l">
              <a:lnSpc>
                <a:spcPct val="128571"/>
              </a:lnSpc>
              <a:spcBef>
                <a:spcPts val="0"/>
              </a:spcBef>
              <a:spcAft>
                <a:spcPts val="0"/>
              </a:spcAft>
              <a:buNone/>
            </a:pPr>
            <a:r>
              <a:rPr lang="en-US" sz="1200">
                <a:solidFill>
                  <a:srgbClr val="1F1F1F"/>
                </a:solidFill>
                <a:highlight>
                  <a:srgbClr val="F8F9FA"/>
                </a:highlight>
              </a:rPr>
              <a:t>Η διαδικτυακή εφαρμογή επιτρέπει τον εύχρηστο εντοπισμό ασθενειών στο πεδίο.</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Clr>
                <a:schemeClr val="dk1"/>
              </a:buClr>
              <a:buSzPts val="1100"/>
              <a:buFont typeface="Arial"/>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300">
              <a:solidFill>
                <a:srgbClr val="202124"/>
              </a:solidFill>
              <a:highlight>
                <a:srgbClr val="F8F9FA"/>
              </a:highlight>
            </a:endParaRPr>
          </a:p>
          <a:p>
            <a:pPr indent="0" lvl="0" marL="283464" rtl="0" algn="l">
              <a:lnSpc>
                <a:spcPct val="125000"/>
              </a:lnSpc>
              <a:spcBef>
                <a:spcPts val="600"/>
              </a:spcBef>
              <a:spcAft>
                <a:spcPts val="0"/>
              </a:spcAft>
              <a:buNone/>
            </a:pPr>
            <a:r>
              <a:t/>
            </a:r>
            <a:endParaRPr/>
          </a:p>
        </p:txBody>
      </p:sp>
      <p:sp>
        <p:nvSpPr>
          <p:cNvPr id="176" name="Google Shape;17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636608" y="804862"/>
            <a:ext cx="3402000" cy="512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AI-Enabled Crop Management Framework for Pest Detection Using Visual Sensor Data</a:t>
            </a:r>
            <a:endParaRPr>
              <a:solidFill>
                <a:srgbClr val="B6D7A8"/>
              </a:solidFill>
            </a:endParaRPr>
          </a:p>
        </p:txBody>
      </p:sp>
      <p:sp>
        <p:nvSpPr>
          <p:cNvPr id="182" name="Google Shape;182;p25"/>
          <p:cNvSpPr txBox="1"/>
          <p:nvPr>
            <p:ph idx="1" type="body"/>
          </p:nvPr>
        </p:nvSpPr>
        <p:spPr>
          <a:xfrm>
            <a:off x="4717675" y="78450"/>
            <a:ext cx="7350900" cy="66429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1F1F1F"/>
                </a:solidFill>
                <a:highlight>
                  <a:srgbClr val="F8F9FA"/>
                </a:highlight>
              </a:rPr>
              <a:t>Επίκεντρο Έρευνας: </a:t>
            </a:r>
            <a:r>
              <a:rPr lang="en-US" sz="1200">
                <a:solidFill>
                  <a:srgbClr val="202124"/>
                </a:solidFill>
                <a:highlight>
                  <a:srgbClr val="F8F9FA"/>
                </a:highlight>
              </a:rPr>
              <a:t>Ο κύριος στόχος είναι η ανάπτυξη ενός μοντέλου για την ανίχνευση παρασίτων χρησιμοποιώντας τεχνολογία Deep Learning και UAV . </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Μοντέλο:</a:t>
            </a:r>
            <a:r>
              <a:rPr lang="en-US" sz="1200">
                <a:solidFill>
                  <a:srgbClr val="202124"/>
                </a:solidFill>
                <a:highlight>
                  <a:srgbClr val="F8F9FA"/>
                </a:highlight>
              </a:rPr>
              <a:t>Ένα προσαρμοσμένο μοντέλο βαθιάς εκμάθησης που ονομάζεται YOLOv5s, χρησιμοποιείται για ταξινόμηση παρασίτων χρησιμοποιώντας οπτικά δεδομένα που καταγράφονται από UAV. Το μοντέλο είναι προσαρμοσμένο για εργασίες ανίχνευσης γεωργικών παρασίτων και ενσωματώνει ενότητες Μερικού Δικτύου Cross-Stage (CSP) για βελτιωμένη αναγνώριση παρασίτων.</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Οφέλη:</a:t>
            </a:r>
            <a:r>
              <a:rPr lang="en-US" sz="1200">
                <a:solidFill>
                  <a:srgbClr val="202124"/>
                </a:solidFill>
                <a:highlight>
                  <a:srgbClr val="F8F9FA"/>
                </a:highlight>
              </a:rPr>
              <a:t>Το πλαίσιο επιτρέπει την ανίχνευση παρασίτων σε πραγματικό χρόνο, εκτεταμένη κάλυψη πεδίου και μειώνει την εξάρτηση από μεθόδους χειροκίνητου εντοπισμού.</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Μεθοδολογία:</a:t>
            </a:r>
            <a:endParaRPr b="1" sz="1200">
              <a:solidFill>
                <a:srgbClr val="202124"/>
              </a:solidFill>
              <a:highlight>
                <a:srgbClr val="F8F9FA"/>
              </a:highlight>
            </a:endParaRPr>
          </a:p>
          <a:p>
            <a:pPr indent="-304800" lvl="0" marL="457200" rtl="0" algn="l">
              <a:lnSpc>
                <a:spcPct val="125000"/>
              </a:lnSpc>
              <a:spcBef>
                <a:spcPts val="600"/>
              </a:spcBef>
              <a:spcAft>
                <a:spcPts val="0"/>
              </a:spcAft>
              <a:buClr>
                <a:srgbClr val="202124"/>
              </a:buClr>
              <a:buSzPts val="1200"/>
              <a:buChar char="•"/>
            </a:pPr>
            <a:r>
              <a:rPr lang="en-US" sz="1200">
                <a:solidFill>
                  <a:srgbClr val="202124"/>
                </a:solidFill>
                <a:highlight>
                  <a:srgbClr val="F8F9FA"/>
                </a:highlight>
              </a:rPr>
              <a:t>Συλλογή δεδομένων: Δημιουργείται ένα σύνολο δεδομένων που περιέχει εικόνες με πέντε παράσιτα στόχους (μυρμήγκια, ακρίδες, φοίνικες, ζωύφια, σφήκες) και διεξάγεται σχολαστικός σχολιασμός για τη θέση και τον τύπο των παρασίτων σε κάθε εικόνα.</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Ανάπτυξη μοντέλου: Η αρχιτεκτονική YOLOv5s έχει τροποποιηθεί για βελτιστοποιημένη ανίχνευση παρασίτων.</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Εκπαίδευση μοντέλου: Το τροποποιημένο μοντέλο εκπαιδεύεται στο προετοιμασμένο σύνολο δεδομένων εικόνων παρασίτων.</a:t>
            </a:r>
            <a:endParaRPr sz="1200">
              <a:solidFill>
                <a:srgbClr val="202124"/>
              </a:solidFill>
              <a:highlight>
                <a:srgbClr val="F8F9FA"/>
              </a:highlight>
            </a:endParaRPr>
          </a:p>
          <a:p>
            <a:pPr indent="0" lvl="0" marL="0" rtl="0" algn="l">
              <a:spcBef>
                <a:spcPts val="600"/>
              </a:spcBef>
              <a:spcAft>
                <a:spcPts val="0"/>
              </a:spcAft>
              <a:buNone/>
            </a:pPr>
            <a:r>
              <a:rPr b="1" lang="en-US" sz="1200">
                <a:solidFill>
                  <a:srgbClr val="202124"/>
                </a:solidFill>
                <a:highlight>
                  <a:srgbClr val="F8F9FA"/>
                </a:highlight>
              </a:rPr>
              <a:t>Αποτέλεσμα:</a:t>
            </a:r>
            <a:r>
              <a:rPr lang="en-US" sz="1200">
                <a:solidFill>
                  <a:srgbClr val="202124"/>
                </a:solidFill>
                <a:highlight>
                  <a:srgbClr val="F8F9FA"/>
                </a:highlight>
              </a:rPr>
              <a:t>Το προσαρμοσμένο μοντέλο YOLOv5s επιτυγχάνει υψηλή ακρίβεια με μέση ακρίβεια 96,0%, ανάκληση 93,0% και mAP(mean average precision) 95,0%.</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Πιθανοί περιορισμοί:</a:t>
            </a:r>
            <a:r>
              <a:rPr lang="en-US" sz="1200">
                <a:solidFill>
                  <a:srgbClr val="202124"/>
                </a:solidFill>
                <a:highlight>
                  <a:srgbClr val="F8F9FA"/>
                </a:highlight>
              </a:rPr>
              <a:t>Παράγοντες όπως οι καιρικές συνθήκες, η ποιότητα της εικόνας και οι διακυμάνσεις της εμφάνισης των παρασίτων ενδέχεται να επηρεάσουν την ακρίβεια του μοντέλου. Επιπλέον, η εκπαίδευση μοντέλων Deep Learning απαιτεί μεγάλες ποσότητες δεδομένων και οι υπολογιστικοί πόροι που απαιτούνται για την εκπαίδευση και τη λειτουργία του μοντέλου μπορεί να είναι περιοριστικοί παράγοντες για ορισμένες φάρμες.</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300">
              <a:solidFill>
                <a:srgbClr val="202124"/>
              </a:solidFill>
              <a:highlight>
                <a:srgbClr val="F8F9FA"/>
              </a:highlight>
            </a:endParaRPr>
          </a:p>
          <a:p>
            <a:pPr indent="0" lvl="0" marL="283464" rtl="0" algn="l">
              <a:lnSpc>
                <a:spcPct val="125000"/>
              </a:lnSpc>
              <a:spcBef>
                <a:spcPts val="600"/>
              </a:spcBef>
              <a:spcAft>
                <a:spcPts val="0"/>
              </a:spcAft>
              <a:buNone/>
            </a:pPr>
            <a:r>
              <a:t/>
            </a:r>
            <a:endParaRPr/>
          </a:p>
        </p:txBody>
      </p:sp>
      <p:sp>
        <p:nvSpPr>
          <p:cNvPr id="183" name="Google Shape;183;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636608" y="804862"/>
            <a:ext cx="3402000" cy="512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Advancements in Plant Pest Detection: Leveraging Convolutional Neural Networks for Smart Agriculture</a:t>
            </a:r>
            <a:endParaRPr>
              <a:solidFill>
                <a:srgbClr val="B6D7A8"/>
              </a:solidFill>
            </a:endParaRPr>
          </a:p>
        </p:txBody>
      </p:sp>
      <p:sp>
        <p:nvSpPr>
          <p:cNvPr id="189" name="Google Shape;189;p26"/>
          <p:cNvSpPr txBox="1"/>
          <p:nvPr>
            <p:ph idx="1" type="body"/>
          </p:nvPr>
        </p:nvSpPr>
        <p:spPr>
          <a:xfrm>
            <a:off x="4717675" y="78450"/>
            <a:ext cx="7350900" cy="6642900"/>
          </a:xfrm>
          <a:prstGeom prst="rect">
            <a:avLst/>
          </a:prstGeom>
          <a:noFill/>
          <a:ln>
            <a:noFill/>
          </a:ln>
        </p:spPr>
        <p:txBody>
          <a:bodyPr anchorCtr="0" anchor="ctr" bIns="45700" lIns="91425" spcFirstLastPara="1" rIns="91425" wrap="square" tIns="45700">
            <a:noAutofit/>
          </a:bodyPr>
          <a:lstStyle/>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b="1"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1F1F1F"/>
                </a:solidFill>
                <a:highlight>
                  <a:srgbClr val="F8F9FA"/>
                </a:highlight>
              </a:rPr>
              <a:t>Επίκεντρο Έρευνας: </a:t>
            </a:r>
            <a:r>
              <a:rPr lang="en-US" sz="1200">
                <a:solidFill>
                  <a:srgbClr val="202124"/>
                </a:solidFill>
                <a:highlight>
                  <a:srgbClr val="F8F9FA"/>
                </a:highlight>
              </a:rPr>
              <a:t> Η ανάπτυξη ενός πλαισίου που βασίζεται στο Συνελικτικό Νευρωνικό Δίκτυο (CNN) για την ανίχνευση παρασίτων σε φύλλα τομάτας, καθώς οι παραδοσιακές μέθοδοι είναι χρονοβόρες..</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Μεθοδολογία:</a:t>
            </a:r>
            <a:endParaRPr b="1" sz="1200">
              <a:solidFill>
                <a:srgbClr val="202124"/>
              </a:solidFill>
              <a:highlight>
                <a:srgbClr val="F8F9FA"/>
              </a:highlight>
            </a:endParaRPr>
          </a:p>
          <a:p>
            <a:pPr indent="-304800" lvl="0" marL="457200" rtl="0" algn="l">
              <a:lnSpc>
                <a:spcPct val="125000"/>
              </a:lnSpc>
              <a:spcBef>
                <a:spcPts val="600"/>
              </a:spcBef>
              <a:spcAft>
                <a:spcPts val="0"/>
              </a:spcAft>
              <a:buClr>
                <a:srgbClr val="202124"/>
              </a:buClr>
              <a:buSzPts val="1200"/>
              <a:buChar char="•"/>
            </a:pPr>
            <a:r>
              <a:rPr lang="en-US" sz="1200">
                <a:solidFill>
                  <a:srgbClr val="202124"/>
                </a:solidFill>
                <a:highlight>
                  <a:srgbClr val="F8F9FA"/>
                </a:highlight>
              </a:rPr>
              <a:t>Μοντέλο: Χρησιμοποιούν MobileNetV2, μια προεκπαιδευμένη αρχιτεκτονική CNN γνωστή για την αποτελεσματικότητά της.</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Σύνολο δεδομένων: Χρησιμοποιείται το σύνολο δεδομένων Plant Village, το οποίο περιέχει εικόνες υγιών και προσβεβλημένων από παράσιτα φύλλων τομάτας.</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Εκμάθηση μεταφοράς: Το προεκπαιδευμένο μοντέλο MobileNetV2 έχει ρυθμιστεί με ακρίβεια χρησιμοποιώντας το σύνολο δεδομένων φύλλων ντομάτας για ανίχνευση παρασίτων.</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Επαύξηση δεδομένων: Εφαρμόζονται τεχνικές για την τεχνητή επέκταση του μεγέθους των δεδομένων και τη βελτίωση της γενίκευσης του μοντέλου.</a:t>
            </a:r>
            <a:endParaRPr sz="1200">
              <a:solidFill>
                <a:srgbClr val="202124"/>
              </a:solidFill>
              <a:highlight>
                <a:srgbClr val="F8F9FA"/>
              </a:highlight>
            </a:endParaRPr>
          </a:p>
          <a:p>
            <a:pPr indent="0" lvl="0" marL="45720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Αποτελέσματα:</a:t>
            </a:r>
            <a:r>
              <a:rPr lang="en-US" sz="1200">
                <a:solidFill>
                  <a:srgbClr val="202124"/>
                </a:solidFill>
                <a:highlight>
                  <a:srgbClr val="F8F9FA"/>
                </a:highlight>
              </a:rPr>
              <a:t> Το προτεινόμενο μοντέλο πέτυχε εντυπωσιακή ακρίβεια 93,99% στην ανίχνευση παρασίτων, ξεπερνώντας τις παραδοσιακές μεθόδους και ορισμένα άλλα προεκπαιδευμένα μοντέλα CNN (όπως το GoogleNet και το VGG16) όσον αφορά την ταχύτητα επεξεργασίας.</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300">
              <a:solidFill>
                <a:srgbClr val="202124"/>
              </a:solidFill>
              <a:highlight>
                <a:srgbClr val="F8F9FA"/>
              </a:highlight>
            </a:endParaRPr>
          </a:p>
          <a:p>
            <a:pPr indent="0" lvl="0" marL="283464" rtl="0" algn="l">
              <a:lnSpc>
                <a:spcPct val="125000"/>
              </a:lnSpc>
              <a:spcBef>
                <a:spcPts val="600"/>
              </a:spcBef>
              <a:spcAft>
                <a:spcPts val="0"/>
              </a:spcAft>
              <a:buNone/>
            </a:pPr>
            <a:r>
              <a:t/>
            </a:r>
            <a:endParaRPr/>
          </a:p>
        </p:txBody>
      </p:sp>
      <p:sp>
        <p:nvSpPr>
          <p:cNvPr id="190" name="Google Shape;190;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636608" y="804862"/>
            <a:ext cx="3402000" cy="512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Enhancing Pest Detection: Assessing Tuta absoluta (Lepidoptera: Gelechiidae) Damage Intensity in Field Images through Advanced Machine Learning</a:t>
            </a:r>
            <a:endParaRPr>
              <a:solidFill>
                <a:srgbClr val="B6D7A8"/>
              </a:solidFill>
            </a:endParaRPr>
          </a:p>
        </p:txBody>
      </p:sp>
      <p:sp>
        <p:nvSpPr>
          <p:cNvPr id="196" name="Google Shape;196;p27"/>
          <p:cNvSpPr txBox="1"/>
          <p:nvPr>
            <p:ph idx="1" type="body"/>
          </p:nvPr>
        </p:nvSpPr>
        <p:spPr>
          <a:xfrm>
            <a:off x="4717675" y="78450"/>
            <a:ext cx="7350900" cy="66429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600"/>
              </a:spcBef>
              <a:spcAft>
                <a:spcPts val="0"/>
              </a:spcAft>
              <a:buNone/>
            </a:pPr>
            <a:r>
              <a:rPr b="1" lang="en-US" sz="1200">
                <a:solidFill>
                  <a:srgbClr val="1F1F1F"/>
                </a:solidFill>
                <a:highlight>
                  <a:srgbClr val="F8F9FA"/>
                </a:highlight>
              </a:rPr>
              <a:t>Επίκεντρο Έρευνας: </a:t>
            </a:r>
            <a:r>
              <a:rPr lang="en-US" sz="1100">
                <a:solidFill>
                  <a:srgbClr val="202124"/>
                </a:solidFill>
                <a:highlight>
                  <a:srgbClr val="F8F9FA"/>
                </a:highlight>
              </a:rPr>
              <a:t>Κύριος στόχος είναι η ανάπτυξη μιας νέας μεθόδου για τον εντοπισμό της ασθένειας “Tuta absoluta”,  στα φύλλα τομάτας χρησιμοποιώντας μηχανική μάθηση. Οι ερευνητές χρησιμοποίησαν έναν αλγόριθμο Decision Trees (DTs) για να ταξινομήσουν pixel σε εικόνες φύλλων ντομάτας, εντοπίζοντας περιοχές με και χωρίς βλάβες που δημιουργήθηκαν από το παράσιτο.</a:t>
            </a:r>
            <a:endParaRPr sz="1100">
              <a:solidFill>
                <a:srgbClr val="202124"/>
              </a:solidFill>
              <a:highlight>
                <a:srgbClr val="F8F9FA"/>
              </a:highlight>
            </a:endParaRPr>
          </a:p>
          <a:p>
            <a:pPr indent="0" lvl="0" marL="0" rtl="0" algn="l">
              <a:lnSpc>
                <a:spcPct val="125000"/>
              </a:lnSpc>
              <a:spcBef>
                <a:spcPts val="600"/>
              </a:spcBef>
              <a:spcAft>
                <a:spcPts val="0"/>
              </a:spcAft>
              <a:buNone/>
            </a:pPr>
            <a:r>
              <a:rPr b="1" lang="en-US" sz="1100">
                <a:solidFill>
                  <a:srgbClr val="202124"/>
                </a:solidFill>
                <a:highlight>
                  <a:srgbClr val="F8F9FA"/>
                </a:highlight>
              </a:rPr>
              <a:t>Πλεονεκτήματα των DTs σε σχέση με τα CNN:</a:t>
            </a:r>
            <a:endParaRPr b="1" sz="1100">
              <a:solidFill>
                <a:srgbClr val="202124"/>
              </a:solidFill>
              <a:highlight>
                <a:srgbClr val="F8F9FA"/>
              </a:highlight>
            </a:endParaRPr>
          </a:p>
          <a:p>
            <a:pPr indent="-298450" lvl="0" marL="457200" rtl="0" algn="l">
              <a:lnSpc>
                <a:spcPct val="125000"/>
              </a:lnSpc>
              <a:spcBef>
                <a:spcPts val="600"/>
              </a:spcBef>
              <a:spcAft>
                <a:spcPts val="0"/>
              </a:spcAft>
              <a:buClr>
                <a:srgbClr val="202124"/>
              </a:buClr>
              <a:buSzPts val="1100"/>
              <a:buChar char="•"/>
            </a:pPr>
            <a:r>
              <a:rPr lang="en-US" sz="1100">
                <a:solidFill>
                  <a:srgbClr val="202124"/>
                </a:solidFill>
                <a:highlight>
                  <a:srgbClr val="F8F9FA"/>
                </a:highlight>
              </a:rPr>
              <a:t>Τα DTs μπορούν να χειριστούν πολύπλοκα και αδιάκριτα σχήματα όπως στοές σε φύλλα, δυνητικά ξεπερνώντας τους περιορισμούς των </a:t>
            </a:r>
            <a:r>
              <a:rPr lang="en-US" sz="1100">
                <a:solidFill>
                  <a:srgbClr val="202124"/>
                </a:solidFill>
                <a:highlight>
                  <a:srgbClr val="F8F9FA"/>
                </a:highlight>
              </a:rPr>
              <a:t>Συνελικτικών</a:t>
            </a:r>
            <a:r>
              <a:rPr lang="en-US" sz="1100">
                <a:solidFill>
                  <a:srgbClr val="202124"/>
                </a:solidFill>
                <a:highlight>
                  <a:srgbClr val="F8F9FA"/>
                </a:highlight>
              </a:rPr>
              <a:t> Νευρωνικών Δικτύων (CNN) σε τέτοιες περιπτώσεις.</a:t>
            </a:r>
            <a:endParaRPr sz="1100">
              <a:solidFill>
                <a:srgbClr val="202124"/>
              </a:solidFill>
              <a:highlight>
                <a:srgbClr val="F8F9FA"/>
              </a:highlight>
            </a:endParaRPr>
          </a:p>
          <a:p>
            <a:pPr indent="-298450" lvl="0" marL="457200" rtl="0" algn="l">
              <a:lnSpc>
                <a:spcPct val="125000"/>
              </a:lnSpc>
              <a:spcBef>
                <a:spcPts val="0"/>
              </a:spcBef>
              <a:spcAft>
                <a:spcPts val="0"/>
              </a:spcAft>
              <a:buClr>
                <a:srgbClr val="202124"/>
              </a:buClr>
              <a:buSzPts val="1100"/>
              <a:buChar char="•"/>
            </a:pPr>
            <a:r>
              <a:rPr lang="en-US" sz="1100">
                <a:solidFill>
                  <a:srgbClr val="202124"/>
                </a:solidFill>
                <a:highlight>
                  <a:srgbClr val="F8F9FA"/>
                </a:highlight>
              </a:rPr>
              <a:t>Η μέθοδος εξαλείφει την ανάγκη για μη αυτόματη αφαίρεση φόντου, απλοποιώντας τη διαδικασία.</a:t>
            </a:r>
            <a:endParaRPr sz="1100">
              <a:solidFill>
                <a:srgbClr val="202124"/>
              </a:solidFill>
              <a:highlight>
                <a:srgbClr val="F8F9FA"/>
              </a:highlight>
            </a:endParaRPr>
          </a:p>
          <a:p>
            <a:pPr indent="0" lvl="0" marL="0" rtl="0" algn="l">
              <a:lnSpc>
                <a:spcPct val="125000"/>
              </a:lnSpc>
              <a:spcBef>
                <a:spcPts val="600"/>
              </a:spcBef>
              <a:spcAft>
                <a:spcPts val="0"/>
              </a:spcAft>
              <a:buNone/>
            </a:pPr>
            <a:r>
              <a:rPr b="1" lang="en-US" sz="1100">
                <a:solidFill>
                  <a:srgbClr val="202124"/>
                </a:solidFill>
                <a:highlight>
                  <a:srgbClr val="F8F9FA"/>
                </a:highlight>
              </a:rPr>
              <a:t>Μεθοδολογία Έρευνας:</a:t>
            </a:r>
            <a:endParaRPr b="1" sz="1100">
              <a:solidFill>
                <a:srgbClr val="202124"/>
              </a:solidFill>
              <a:highlight>
                <a:srgbClr val="F8F9FA"/>
              </a:highlight>
            </a:endParaRPr>
          </a:p>
          <a:p>
            <a:pPr indent="-298450" lvl="0" marL="457200" rtl="0" algn="l">
              <a:lnSpc>
                <a:spcPct val="125000"/>
              </a:lnSpc>
              <a:spcBef>
                <a:spcPts val="600"/>
              </a:spcBef>
              <a:spcAft>
                <a:spcPts val="0"/>
              </a:spcAft>
              <a:buClr>
                <a:srgbClr val="202124"/>
              </a:buClr>
              <a:buSzPts val="1100"/>
              <a:buChar char="•"/>
            </a:pPr>
            <a:r>
              <a:rPr lang="en-US" sz="1100">
                <a:solidFill>
                  <a:srgbClr val="202124"/>
                </a:solidFill>
                <a:highlight>
                  <a:srgbClr val="F8F9FA"/>
                </a:highlight>
              </a:rPr>
              <a:t>Απόκτηση δεδομένων: Συλλέχθηκαν εικόνες από φύλλα ντομάτας με και χωρίς ζημιά Tuta absoluta από ένα χωράφι.</a:t>
            </a:r>
            <a:endParaRPr sz="1100">
              <a:solidFill>
                <a:srgbClr val="202124"/>
              </a:solidFill>
              <a:highlight>
                <a:srgbClr val="F8F9FA"/>
              </a:highlight>
            </a:endParaRPr>
          </a:p>
          <a:p>
            <a:pPr indent="-298450" lvl="0" marL="457200" rtl="0" algn="l">
              <a:lnSpc>
                <a:spcPct val="125000"/>
              </a:lnSpc>
              <a:spcBef>
                <a:spcPts val="0"/>
              </a:spcBef>
              <a:spcAft>
                <a:spcPts val="0"/>
              </a:spcAft>
              <a:buClr>
                <a:srgbClr val="202124"/>
              </a:buClr>
              <a:buSzPts val="1100"/>
              <a:buChar char="•"/>
            </a:pPr>
            <a:r>
              <a:rPr lang="en-US" sz="1100">
                <a:solidFill>
                  <a:srgbClr val="202124"/>
                </a:solidFill>
                <a:highlight>
                  <a:srgbClr val="F8F9FA"/>
                </a:highlight>
              </a:rPr>
              <a:t>Προεπεξεργασία δεδομένων: Οι </a:t>
            </a:r>
            <a:r>
              <a:rPr lang="en-US" sz="1100">
                <a:solidFill>
                  <a:srgbClr val="202124"/>
                </a:solidFill>
                <a:highlight>
                  <a:srgbClr val="F8F9FA"/>
                </a:highlight>
              </a:rPr>
              <a:t>εικόνες ηρθαν</a:t>
            </a:r>
            <a:r>
              <a:rPr lang="en-US" sz="1100">
                <a:solidFill>
                  <a:srgbClr val="202124"/>
                </a:solidFill>
                <a:highlight>
                  <a:srgbClr val="F8F9FA"/>
                </a:highlight>
              </a:rPr>
              <a:t> σε μια μορφή όπου κάθε pixel αντιπροσωπεύεται από μια αριθμητική τιμή. Οι τιμές για τις υγιείς περιοχές φύλλων, στοές, το έδαφος, τα ζιζάνια και τους μίσχους εκχωρήθηκαν με βάση την ένταση του χρώματός τους.</a:t>
            </a:r>
            <a:endParaRPr sz="1100">
              <a:solidFill>
                <a:srgbClr val="202124"/>
              </a:solidFill>
              <a:highlight>
                <a:srgbClr val="F8F9FA"/>
              </a:highlight>
            </a:endParaRPr>
          </a:p>
          <a:p>
            <a:pPr indent="-298450" lvl="0" marL="457200" rtl="0" algn="l">
              <a:lnSpc>
                <a:spcPct val="125000"/>
              </a:lnSpc>
              <a:spcBef>
                <a:spcPts val="0"/>
              </a:spcBef>
              <a:spcAft>
                <a:spcPts val="0"/>
              </a:spcAft>
              <a:buClr>
                <a:srgbClr val="202124"/>
              </a:buClr>
              <a:buSzPts val="1100"/>
              <a:buChar char="•"/>
            </a:pPr>
            <a:r>
              <a:rPr lang="en-US" sz="1100">
                <a:solidFill>
                  <a:srgbClr val="202124"/>
                </a:solidFill>
                <a:highlight>
                  <a:srgbClr val="F8F9FA"/>
                </a:highlight>
              </a:rPr>
              <a:t>Εκπαίδευση μοντέλου: Ο αλγόριθμος DTs εκπαιδεύτηκε χρησιμοποιώντας τις τιμές των εικονοστοιχείων από τις εικόνες για να διαφοροποιήσει τα υγιή φύλλα και τις στοές με βάση την ένταση του χρώματος και τις χωρικές σχέσεις.</a:t>
            </a:r>
            <a:endParaRPr sz="1100">
              <a:solidFill>
                <a:srgbClr val="202124"/>
              </a:solidFill>
              <a:highlight>
                <a:srgbClr val="F8F9FA"/>
              </a:highlight>
            </a:endParaRPr>
          </a:p>
          <a:p>
            <a:pPr indent="-298450" lvl="0" marL="457200" rtl="0" algn="l">
              <a:lnSpc>
                <a:spcPct val="125000"/>
              </a:lnSpc>
              <a:spcBef>
                <a:spcPts val="0"/>
              </a:spcBef>
              <a:spcAft>
                <a:spcPts val="0"/>
              </a:spcAft>
              <a:buClr>
                <a:srgbClr val="202124"/>
              </a:buClr>
              <a:buSzPts val="1100"/>
              <a:buChar char="•"/>
            </a:pPr>
            <a:r>
              <a:rPr lang="en-US" sz="1100">
                <a:solidFill>
                  <a:srgbClr val="202124"/>
                </a:solidFill>
                <a:highlight>
                  <a:srgbClr val="F8F9FA"/>
                </a:highlight>
              </a:rPr>
              <a:t>Αξιολόγηση μοντέλου: Η απόδοση του εκπαιδευμένου μοντέλου αξιολογήθηκε σε ξεχωριστό σύνολο δοκιμαστικών εικόνων για να μετρηθεί η ακρίβειά του στην ταξινόμηση εικονοστοιχείων με και χωρίς γκαλερί.</a:t>
            </a:r>
            <a:endParaRPr sz="1100">
              <a:solidFill>
                <a:srgbClr val="202124"/>
              </a:solidFill>
              <a:highlight>
                <a:srgbClr val="F8F9FA"/>
              </a:highlight>
            </a:endParaRPr>
          </a:p>
          <a:p>
            <a:pPr indent="-298450" lvl="0" marL="457200" rtl="0" algn="l">
              <a:lnSpc>
                <a:spcPct val="125000"/>
              </a:lnSpc>
              <a:spcBef>
                <a:spcPts val="0"/>
              </a:spcBef>
              <a:spcAft>
                <a:spcPts val="0"/>
              </a:spcAft>
              <a:buClr>
                <a:srgbClr val="202124"/>
              </a:buClr>
              <a:buSzPts val="1100"/>
              <a:buChar char="•"/>
            </a:pPr>
            <a:r>
              <a:rPr lang="en-US" sz="1100">
                <a:solidFill>
                  <a:srgbClr val="202124"/>
                </a:solidFill>
                <a:highlight>
                  <a:srgbClr val="F8F9FA"/>
                </a:highlight>
              </a:rPr>
              <a:t>Προσδιορισμός Έντασης Ζημιάς: Το μοντέλο υπολόγισε το ποσοστό της φυλλικής επιφάνειας που επηρεάστηκε από το παράσιτο υπολογίζοντας την αναλογία των εικονοστοιχείων που αντιπροσωπεύουν στοές προς τα υγιή εικονοστοιχεία φύλλων.</a:t>
            </a:r>
            <a:endParaRPr sz="1100">
              <a:solidFill>
                <a:srgbClr val="202124"/>
              </a:solidFill>
              <a:highlight>
                <a:srgbClr val="F8F9FA"/>
              </a:highlight>
            </a:endParaRPr>
          </a:p>
          <a:p>
            <a:pPr indent="0" lvl="0" marL="0" rtl="0" algn="l">
              <a:spcBef>
                <a:spcPts val="600"/>
              </a:spcBef>
              <a:spcAft>
                <a:spcPts val="0"/>
              </a:spcAft>
              <a:buNone/>
            </a:pPr>
            <a:r>
              <a:rPr b="1" lang="en-US" sz="1100">
                <a:solidFill>
                  <a:srgbClr val="202124"/>
                </a:solidFill>
                <a:highlight>
                  <a:srgbClr val="F8F9FA"/>
                </a:highlight>
              </a:rPr>
              <a:t>Αποτελέσματα:</a:t>
            </a:r>
            <a:endParaRPr b="1" sz="1100">
              <a:solidFill>
                <a:srgbClr val="202124"/>
              </a:solidFill>
              <a:highlight>
                <a:srgbClr val="F8F9FA"/>
              </a:highlight>
            </a:endParaRPr>
          </a:p>
          <a:p>
            <a:pPr indent="-298450" lvl="0" marL="457200" rtl="0" algn="l">
              <a:spcBef>
                <a:spcPts val="600"/>
              </a:spcBef>
              <a:spcAft>
                <a:spcPts val="0"/>
              </a:spcAft>
              <a:buClr>
                <a:srgbClr val="202124"/>
              </a:buClr>
              <a:buSzPts val="1100"/>
              <a:buChar char="•"/>
            </a:pPr>
            <a:r>
              <a:rPr lang="en-US" sz="1100">
                <a:solidFill>
                  <a:srgbClr val="202124"/>
                </a:solidFill>
                <a:highlight>
                  <a:srgbClr val="F8F9FA"/>
                </a:highlight>
              </a:rPr>
              <a:t>Το μοντέλο DTs πέτυχε υψηλή ακρίβεια, υποδεικνύοντας επιτυχή ανίχνευση ζημιών από παράσιτα.</a:t>
            </a:r>
            <a:endParaRPr sz="1100">
              <a:solidFill>
                <a:srgbClr val="202124"/>
              </a:solidFill>
              <a:highlight>
                <a:srgbClr val="F8F9FA"/>
              </a:highlight>
            </a:endParaRPr>
          </a:p>
          <a:p>
            <a:pPr indent="-298450" lvl="0" marL="457200" rtl="0" algn="l">
              <a:spcBef>
                <a:spcPts val="0"/>
              </a:spcBef>
              <a:spcAft>
                <a:spcPts val="0"/>
              </a:spcAft>
              <a:buClr>
                <a:srgbClr val="202124"/>
              </a:buClr>
              <a:buSzPts val="1100"/>
              <a:buChar char="•"/>
            </a:pPr>
            <a:r>
              <a:rPr lang="en-US" sz="1100">
                <a:solidFill>
                  <a:srgbClr val="202124"/>
                </a:solidFill>
                <a:highlight>
                  <a:srgbClr val="F8F9FA"/>
                </a:highlight>
              </a:rPr>
              <a:t>Το μοντέλο μπόρεσε να προσδιορίσει την ένταση βλάβης Tuta absoluta (ποσοστό της επιφάνειας των φύλλων που επηρεάστηκε) σε δοκιμαστικές εικόνες.</a:t>
            </a:r>
            <a:endParaRPr sz="13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300">
              <a:solidFill>
                <a:srgbClr val="202124"/>
              </a:solidFill>
              <a:highlight>
                <a:srgbClr val="F8F9FA"/>
              </a:highlight>
            </a:endParaRPr>
          </a:p>
          <a:p>
            <a:pPr indent="0" lvl="0" marL="283464" rtl="0" algn="l">
              <a:lnSpc>
                <a:spcPct val="125000"/>
              </a:lnSpc>
              <a:spcBef>
                <a:spcPts val="600"/>
              </a:spcBef>
              <a:spcAft>
                <a:spcPts val="0"/>
              </a:spcAft>
              <a:buNone/>
            </a:pPr>
            <a:r>
              <a:t/>
            </a:r>
            <a:endParaRPr/>
          </a:p>
        </p:txBody>
      </p:sp>
      <p:sp>
        <p:nvSpPr>
          <p:cNvPr id="197" name="Google Shape;197;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36608" y="804862"/>
            <a:ext cx="3402000" cy="5121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AI-powered banana diseases and pest detection</a:t>
            </a:r>
            <a:endParaRPr>
              <a:solidFill>
                <a:srgbClr val="B6D7A8"/>
              </a:solidFill>
            </a:endParaRPr>
          </a:p>
        </p:txBody>
      </p:sp>
      <p:sp>
        <p:nvSpPr>
          <p:cNvPr id="203" name="Google Shape;203;p28"/>
          <p:cNvSpPr txBox="1"/>
          <p:nvPr>
            <p:ph idx="1" type="body"/>
          </p:nvPr>
        </p:nvSpPr>
        <p:spPr>
          <a:xfrm>
            <a:off x="4717675" y="78450"/>
            <a:ext cx="7350900" cy="6642900"/>
          </a:xfrm>
          <a:prstGeom prst="rect">
            <a:avLst/>
          </a:prstGeom>
          <a:noFill/>
          <a:ln>
            <a:noFill/>
          </a:ln>
        </p:spPr>
        <p:txBody>
          <a:bodyPr anchorCtr="0" anchor="t" bIns="45700" lIns="91425" spcFirstLastPara="1" rIns="91425" wrap="square" tIns="45700">
            <a:noAutofit/>
          </a:bodyPr>
          <a:lstStyle/>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Επίκεντρο Έρευνας: </a:t>
            </a:r>
            <a:r>
              <a:rPr lang="en-US" sz="1200">
                <a:solidFill>
                  <a:srgbClr val="1F1F1F"/>
                </a:solidFill>
                <a:highlight>
                  <a:srgbClr val="F8F9FA"/>
                </a:highlight>
              </a:rPr>
              <a:t>Η μελέτη είχε ως στόχο την ανάπτυξη ενός συστήματος AI χρησιμοποιώντας βαθιά συνελικτικά νευρωνικά δίκτυα </a:t>
            </a:r>
            <a:r>
              <a:rPr b="1" lang="en-US" sz="1200">
                <a:solidFill>
                  <a:srgbClr val="1F1F1F"/>
                </a:solidFill>
                <a:highlight>
                  <a:srgbClr val="F8F9FA"/>
                </a:highlight>
              </a:rPr>
              <a:t>(DCNN)</a:t>
            </a:r>
            <a:r>
              <a:rPr lang="en-US" sz="1200">
                <a:solidFill>
                  <a:srgbClr val="1F1F1F"/>
                </a:solidFill>
                <a:highlight>
                  <a:srgbClr val="F8F9FA"/>
                </a:highlight>
              </a:rPr>
              <a:t> για τον εντοπισμό ασθενειών και παρασίτων σε φυτά μπανάνας. Αυτό το σύστημα στοχεύει να στηρίξει τους παραγωγούς μπανάνας, ιδιαίτερα στις αναπτυσσόμενες χώρες.</a:t>
            </a:r>
            <a:endParaRPr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Σημαντικά ευρήματα:</a:t>
            </a:r>
            <a:endParaRPr b="1"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lang="en-US" sz="1200">
                <a:solidFill>
                  <a:srgbClr val="1F1F1F"/>
                </a:solidFill>
                <a:highlight>
                  <a:srgbClr val="F8F9FA"/>
                </a:highlight>
              </a:rPr>
              <a:t>Η μελέτη πέτυχε υψηλή ακρίβεια (μεταξύ 70% και 99%) στην ανίχνευση διαφόρων ασθενειών και παρασίτων χρησιμοποιώντας διαφορετικά μοντέλα DCNN, υποδεικνύοντας τις δυνατότητες του συστήματος AI ως πολύτιμο εργαλείο για την έγκαιρη ανίχνευση αυτών των απειλών.</a:t>
            </a:r>
            <a:endParaRPr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Τεχνολογίες που χρησιμοποιούνται:</a:t>
            </a:r>
            <a:endParaRPr b="1"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lang="en-US" sz="1200">
                <a:solidFill>
                  <a:srgbClr val="1F1F1F"/>
                </a:solidFill>
                <a:highlight>
                  <a:srgbClr val="F8F9FA"/>
                </a:highlight>
              </a:rPr>
              <a:t>Η μελέτη χρησιμοποίησε βαθιά συνελικτικά νευρωνικά δίκτυα (DCNN) για ανάλυση εικόνας και μια προσέγγιση εκμάθησης μεταφοράς για την επανεκπαίδευση υπαρχουσών αρχιτεκτονικών CNN για την ανίχνευση ασθενειών της μπανάνας και παρασίτων.</a:t>
            </a:r>
            <a:endParaRPr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Απόκτηση δεδομένων:</a:t>
            </a:r>
            <a:endParaRPr b="1"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lang="en-US" sz="1200">
                <a:solidFill>
                  <a:srgbClr val="1F1F1F"/>
                </a:solidFill>
                <a:highlight>
                  <a:srgbClr val="F8F9FA"/>
                </a:highlight>
              </a:rPr>
              <a:t>Μεγάλα σύνολα δεδομένων εικόνων φυτών μπανάνας που είχαν ελεγχθεί εκ των προτέρων με συμπτώματα ασθένειας και παρασίτων συλλέχθηκαν από διάφορες τοποθεσίες στην Αφρική και τη Νότια Ινδία. Οι εικόνες πιθανότατα απαθανάτισαν διάφορα μέρη του φυτού (φύλλα, μίσχοι, καρποί) για να εκπαιδεύσουν μοντέλα για συγκεκριμένες περιοχές.</a:t>
            </a:r>
            <a:endParaRPr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Χρησιμοποιούνται μοντέλα AI:</a:t>
            </a:r>
            <a:endParaRPr b="1"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lang="en-US" sz="1200">
                <a:solidFill>
                  <a:srgbClr val="1F1F1F"/>
                </a:solidFill>
                <a:highlight>
                  <a:srgbClr val="F8F9FA"/>
                </a:highlight>
              </a:rPr>
              <a:t>Δοκιμάστηκαν τρεις διαφορετικές αρχιτεκτονικές DCNN, αλλά οι λεπτομέρειες αυτών των αρχιτεκτονικών δεν προσδιορίζονται στη σύνοψη. Από αυτά, αναπτύχθηκαν έξι διαφορετικά μοντέλα που επικεντρώνονται σε 18 κατηγορίες ασθενειών και παρασίτων.</a:t>
            </a:r>
            <a:endParaRPr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b="1" lang="en-US" sz="1200">
                <a:solidFill>
                  <a:srgbClr val="1F1F1F"/>
                </a:solidFill>
                <a:highlight>
                  <a:srgbClr val="F8F9FA"/>
                </a:highlight>
              </a:rPr>
              <a:t>Μετρήσεις αξιολόγησης:</a:t>
            </a:r>
            <a:endParaRPr b="1" sz="1200">
              <a:solidFill>
                <a:srgbClr val="1F1F1F"/>
              </a:solidFill>
              <a:highlight>
                <a:srgbClr val="F8F9FA"/>
              </a:highlight>
            </a:endParaRPr>
          </a:p>
          <a:p>
            <a:pPr indent="0" lvl="0" marL="0" rtl="0" algn="l">
              <a:lnSpc>
                <a:spcPct val="128571"/>
              </a:lnSpc>
              <a:spcBef>
                <a:spcPts val="0"/>
              </a:spcBef>
              <a:spcAft>
                <a:spcPts val="0"/>
              </a:spcAft>
              <a:buClr>
                <a:schemeClr val="dk1"/>
              </a:buClr>
              <a:buSzPts val="1100"/>
              <a:buFont typeface="Arial"/>
              <a:buNone/>
            </a:pPr>
            <a:r>
              <a:rPr lang="en-US" sz="1200">
                <a:solidFill>
                  <a:srgbClr val="1F1F1F"/>
                </a:solidFill>
                <a:highlight>
                  <a:srgbClr val="F8F9FA"/>
                </a:highlight>
              </a:rPr>
              <a:t>Το άρθρο αναφέρει την επίτευξη υψηλής ακρίβειας, αλλά δεν προσδιορίζει τις ακριβείς μετρήσεις που χρησιμοποιούνται. Οι συνήθεις μετρήσεις για εργασίες ταξινόμησης εικόνων όπως αυτή θα μπορούσαν να περιλαμβάνουν την ακρίβεια, την ανάκληση.</a:t>
            </a:r>
            <a:endParaRPr b="1" sz="12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000">
              <a:solidFill>
                <a:srgbClr val="202124"/>
              </a:solidFill>
              <a:highlight>
                <a:srgbClr val="F8F9FA"/>
              </a:highlight>
            </a:endParaRPr>
          </a:p>
          <a:p>
            <a:pPr indent="0" lvl="0" marL="0" marR="38100" rtl="0" algn="l">
              <a:lnSpc>
                <a:spcPct val="128571"/>
              </a:lnSpc>
              <a:spcBef>
                <a:spcPts val="0"/>
              </a:spcBef>
              <a:spcAft>
                <a:spcPts val="0"/>
              </a:spcAft>
              <a:buNone/>
            </a:pPr>
            <a:r>
              <a:t/>
            </a:r>
            <a:endParaRPr sz="1000">
              <a:solidFill>
                <a:srgbClr val="202124"/>
              </a:solidFill>
              <a:highlight>
                <a:srgbClr val="F8F9FA"/>
              </a:highlight>
            </a:endParaRPr>
          </a:p>
          <a:p>
            <a:pPr indent="0" lvl="0" marL="0" rtl="0" algn="l">
              <a:lnSpc>
                <a:spcPct val="125000"/>
              </a:lnSpc>
              <a:spcBef>
                <a:spcPts val="600"/>
              </a:spcBef>
              <a:spcAft>
                <a:spcPts val="0"/>
              </a:spcAft>
              <a:buNone/>
            </a:pPr>
            <a:r>
              <a:t/>
            </a:r>
            <a:endParaRPr sz="1300">
              <a:solidFill>
                <a:srgbClr val="202124"/>
              </a:solidFill>
              <a:highlight>
                <a:srgbClr val="F8F9FA"/>
              </a:highlight>
            </a:endParaRPr>
          </a:p>
          <a:p>
            <a:pPr indent="0" lvl="0" marL="283464" rtl="0" algn="l">
              <a:lnSpc>
                <a:spcPct val="125000"/>
              </a:lnSpc>
              <a:spcBef>
                <a:spcPts val="600"/>
              </a:spcBef>
              <a:spcAft>
                <a:spcPts val="0"/>
              </a:spcAft>
              <a:buNone/>
            </a:pPr>
            <a:r>
              <a:t/>
            </a:r>
            <a:endParaRPr/>
          </a:p>
        </p:txBody>
      </p:sp>
      <p:sp>
        <p:nvSpPr>
          <p:cNvPr id="204" name="Google Shape;204;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A picture containing grass sprouting" id="209" name="Google Shape;209;p29"/>
          <p:cNvPicPr preferRelativeResize="0"/>
          <p:nvPr>
            <p:ph idx="2" type="pic"/>
          </p:nvPr>
        </p:nvPicPr>
        <p:blipFill rotWithShape="1">
          <a:blip r:embed="rId3">
            <a:alphaModFix/>
          </a:blip>
          <a:srcRect b="179" l="0" r="0" t="179"/>
          <a:stretch/>
        </p:blipFill>
        <p:spPr>
          <a:xfrm>
            <a:off x="7888950" y="0"/>
            <a:ext cx="4303051" cy="1692000"/>
          </a:xfrm>
          <a:prstGeom prst="rect">
            <a:avLst/>
          </a:prstGeom>
          <a:noFill/>
          <a:ln>
            <a:noFill/>
          </a:ln>
        </p:spPr>
      </p:pic>
      <p:sp>
        <p:nvSpPr>
          <p:cNvPr id="210" name="Google Shape;210;p29"/>
          <p:cNvSpPr txBox="1"/>
          <p:nvPr>
            <p:ph idx="1" type="body"/>
          </p:nvPr>
        </p:nvSpPr>
        <p:spPr>
          <a:xfrm>
            <a:off x="224125" y="2026800"/>
            <a:ext cx="11766300" cy="4198200"/>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600"/>
              </a:spcBef>
              <a:spcAft>
                <a:spcPts val="0"/>
              </a:spcAft>
              <a:buClr>
                <a:schemeClr val="dk1"/>
              </a:buClr>
              <a:buSzPts val="1800"/>
              <a:buNone/>
            </a:pPr>
            <a:r>
              <a:rPr lang="en-US" sz="1900"/>
              <a:t>Αυτή η ανασκόπηση εξέτασε διάφορες ερευνητικές προσεγγίσεις που διερευνούν τις δυνατότητες της Τεχνητής Νοημοσύνης (AI) και του Διαδικτύου των Πραγμάτων (IoT) για την ανίχνευση ασθενειών και παρασίτων στον γεωργικό τομέα. Σε αυτό το πλαίσιο, αναπτύξαμε μια μεθοδολογία που ενσωματώνει αυτές τις προσεγγίσεις για να δώσει μια πιο ολοκληρωμένη και αποτελεσματική λύση λαμβάνοντας υπόψην τα αποτελέσματα των υφιστάμενων ερευνών. Συνδυάζοντας τις παραπάνω μεθοδολογίες, καταλήγουμε σε μια ολιστική λύση. Προτείνουμε ένα ισχυρό σύστημα ανίχνευσης ασθενειών και παρασίτων που βασισμένο στα δυνατά και καινοτόμα σημεία της κάθε ερευνητικής προσπάθειας που αναλύσαμε παραπάνω.</a:t>
            </a:r>
            <a:endParaRPr sz="1900"/>
          </a:p>
        </p:txBody>
      </p:sp>
      <p:sp>
        <p:nvSpPr>
          <p:cNvPr id="211" name="Google Shape;211;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29"/>
          <p:cNvSpPr txBox="1"/>
          <p:nvPr>
            <p:ph type="title"/>
          </p:nvPr>
        </p:nvSpPr>
        <p:spPr>
          <a:xfrm>
            <a:off x="-10550" y="0"/>
            <a:ext cx="7899600" cy="16920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3200">
                <a:solidFill>
                  <a:srgbClr val="B6D7A8"/>
                </a:solidFill>
              </a:rPr>
              <a:t>6</a:t>
            </a:r>
            <a:r>
              <a:rPr b="1" lang="en-US" sz="3200">
                <a:solidFill>
                  <a:srgbClr val="B6D7A8"/>
                </a:solidFill>
              </a:rPr>
              <a:t>. Η προσέγγιση μας</a:t>
            </a:r>
            <a:endParaRPr b="1" sz="3200">
              <a:solidFill>
                <a:srgbClr val="B6D7A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descr="A field of wheat with tracks in it" id="217" name="Google Shape;217;p30"/>
          <p:cNvPicPr preferRelativeResize="0"/>
          <p:nvPr>
            <p:ph idx="2" type="pic"/>
          </p:nvPr>
        </p:nvPicPr>
        <p:blipFill rotWithShape="1">
          <a:blip r:embed="rId3">
            <a:alphaModFix amt="50000"/>
          </a:blip>
          <a:srcRect b="0" l="0" r="0" t="0"/>
          <a:stretch/>
        </p:blipFill>
        <p:spPr>
          <a:xfrm>
            <a:off x="0" y="-2"/>
            <a:ext cx="12192000" cy="6858000"/>
          </a:xfrm>
          <a:prstGeom prst="rect">
            <a:avLst/>
          </a:prstGeom>
          <a:noFill/>
          <a:ln>
            <a:noFill/>
          </a:ln>
        </p:spPr>
      </p:pic>
      <p:sp>
        <p:nvSpPr>
          <p:cNvPr id="218" name="Google Shape;218;p30"/>
          <p:cNvSpPr txBox="1"/>
          <p:nvPr>
            <p:ph type="title"/>
          </p:nvPr>
        </p:nvSpPr>
        <p:spPr>
          <a:xfrm>
            <a:off x="1199859" y="2335192"/>
            <a:ext cx="9792300" cy="2187600"/>
          </a:xfrm>
          <a:prstGeom prst="rect">
            <a:avLst/>
          </a:prstGeom>
          <a:noFill/>
          <a:ln cap="flat" cmpd="sng" w="38100">
            <a:solidFill>
              <a:schemeClr val="accent1"/>
            </a:solidFill>
            <a:prstDash val="solid"/>
            <a:round/>
            <a:headEnd len="sm" w="sm" type="none"/>
            <a:tailEnd len="sm" w="sm" type="none"/>
          </a:ln>
        </p:spPr>
        <p:txBody>
          <a:bodyPr anchorCtr="0" anchor="ctr" bIns="45700" lIns="914400" spcFirstLastPara="1" rIns="914400" wrap="square" tIns="91425">
            <a:noAutofit/>
          </a:bodyPr>
          <a:lstStyle/>
          <a:p>
            <a:pPr indent="0" lvl="0" marL="0" rtl="0" algn="ctr">
              <a:lnSpc>
                <a:spcPct val="90000"/>
              </a:lnSpc>
              <a:spcBef>
                <a:spcPts val="0"/>
              </a:spcBef>
              <a:spcAft>
                <a:spcPts val="0"/>
              </a:spcAft>
              <a:buClr>
                <a:schemeClr val="accent1"/>
              </a:buClr>
              <a:buSzPts val="5400"/>
              <a:buFont typeface="Arial"/>
              <a:buNone/>
            </a:pPr>
            <a:r>
              <a:rPr lang="en-US" sz="3300">
                <a:solidFill>
                  <a:schemeClr val="accent1"/>
                </a:solidFill>
              </a:rPr>
              <a:t>7</a:t>
            </a:r>
            <a:r>
              <a:rPr lang="en-US" sz="3300">
                <a:solidFill>
                  <a:schemeClr val="accent1"/>
                </a:solidFill>
              </a:rPr>
              <a:t>. Μεθοδολογία</a:t>
            </a:r>
            <a:endParaRPr sz="6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235325" y="224125"/>
            <a:ext cx="11654100" cy="4426200"/>
          </a:xfrm>
          <a:prstGeom prst="rect">
            <a:avLst/>
          </a:prstGeom>
          <a:noFill/>
          <a:ln>
            <a:noFill/>
          </a:ln>
        </p:spPr>
        <p:txBody>
          <a:bodyPr anchorCtr="0" anchor="ctr" bIns="45700" lIns="91425" spcFirstLastPara="1" rIns="91425" wrap="square" tIns="45700">
            <a:noAutofit/>
          </a:bodyPr>
          <a:lstStyle/>
          <a:p>
            <a:pPr indent="0" lvl="0" marL="0" rtl="0" algn="just">
              <a:lnSpc>
                <a:spcPct val="128571"/>
              </a:lnSpc>
              <a:spcBef>
                <a:spcPts val="0"/>
              </a:spcBef>
              <a:spcAft>
                <a:spcPts val="0"/>
              </a:spcAft>
              <a:buClr>
                <a:schemeClr val="dk1"/>
              </a:buClr>
              <a:buSzPts val="1100"/>
              <a:buFont typeface="Arial"/>
              <a:buNone/>
            </a:pPr>
            <a:r>
              <a:rPr b="1" lang="en-US" u="sng"/>
              <a:t>Συλλογή δεδομένων:</a:t>
            </a:r>
            <a:endParaRPr b="1" u="sng"/>
          </a:p>
          <a:p>
            <a:pPr indent="0" lvl="0" marL="0" rtl="0" algn="just">
              <a:lnSpc>
                <a:spcPct val="128571"/>
              </a:lnSpc>
              <a:spcBef>
                <a:spcPts val="0"/>
              </a:spcBef>
              <a:spcAft>
                <a:spcPts val="0"/>
              </a:spcAft>
              <a:buClr>
                <a:schemeClr val="dk1"/>
              </a:buClr>
              <a:buSzPts val="1100"/>
              <a:buFont typeface="Arial"/>
              <a:buNone/>
            </a:pPr>
            <a:r>
              <a:rPr lang="en-US"/>
              <a:t>Αναπτύσσουμε στρατηγικά ένα </a:t>
            </a:r>
            <a:r>
              <a:rPr b="1" lang="en-US"/>
              <a:t>δίκτυο αισθητήρων IoT</a:t>
            </a:r>
            <a:r>
              <a:rPr lang="en-US"/>
              <a:t> σε όλο το πεδίο καλλιέργειας για τη συλλογή δεδομένων σε πραγματικό χρόνο, με παραμέτρους όπως η θερμοκρασία και η υγρασία του εδάφους.</a:t>
            </a:r>
            <a:endParaRPr/>
          </a:p>
          <a:p>
            <a:pPr indent="0" lvl="0" marL="0" rtl="0" algn="just">
              <a:lnSpc>
                <a:spcPct val="128571"/>
              </a:lnSpc>
              <a:spcBef>
                <a:spcPts val="0"/>
              </a:spcBef>
              <a:spcAft>
                <a:spcPts val="0"/>
              </a:spcAft>
              <a:buClr>
                <a:schemeClr val="dk1"/>
              </a:buClr>
              <a:buSzPts val="1100"/>
              <a:buFont typeface="Arial"/>
              <a:buNone/>
            </a:pPr>
            <a:r>
              <a:rPr lang="en-US"/>
              <a:t>Επιπλέον, χρησιμοποιούμε μη επανδρωμένα εναέρια οχήματα </a:t>
            </a:r>
            <a:r>
              <a:rPr b="1" lang="en-US"/>
              <a:t>(UAV) εξοπλισμένα με κάμερες υψηλής ανάλυσης</a:t>
            </a:r>
            <a:r>
              <a:rPr lang="en-US"/>
              <a:t> για τη λήψη εικόνων σε τακτά χρονικά διαστήματα.</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rPr b="1" lang="en-US" u="sng"/>
              <a:t>Προεπεξεργασία δεδομένων:</a:t>
            </a:r>
            <a:endParaRPr b="1" u="sng"/>
          </a:p>
          <a:p>
            <a:pPr indent="0" lvl="0" marL="0" rtl="0" algn="just">
              <a:lnSpc>
                <a:spcPct val="128571"/>
              </a:lnSpc>
              <a:spcBef>
                <a:spcPts val="0"/>
              </a:spcBef>
              <a:spcAft>
                <a:spcPts val="0"/>
              </a:spcAft>
              <a:buClr>
                <a:schemeClr val="dk1"/>
              </a:buClr>
              <a:buSzPts val="1100"/>
              <a:buFont typeface="Arial"/>
              <a:buNone/>
            </a:pPr>
            <a:r>
              <a:rPr lang="en-US"/>
              <a:t>Για να προετοιμάσουμε δεδομένα και εικόνες αισθητήρων για ανάλυση, εκτελούμε βήματα προεπεξεργασίας όπως αλλαγή μεγέθους, κανονικοποίηση και τμηματοποίηση εικόνας. Επιπλέον, χρησιμοποιούμε έναν </a:t>
            </a:r>
            <a:r>
              <a:rPr b="1" lang="en-US"/>
              <a:t>αλγόριθμο τμηματοποίησης K-means</a:t>
            </a:r>
            <a:r>
              <a:rPr lang="en-US"/>
              <a:t>, για τον εντοπισμό μολυσμένων περιοχών. Η χρήση clustering, </a:t>
            </a:r>
            <a:r>
              <a:rPr lang="en-US"/>
              <a:t>επιταχύνει</a:t>
            </a:r>
            <a:r>
              <a:rPr lang="en-US"/>
              <a:t> την διαδικασία προετοιμασίας των δεδομένων.</a:t>
            </a:r>
            <a:endParaRPr/>
          </a:p>
          <a:p>
            <a:pPr indent="0" lvl="0" marL="0" rtl="0" algn="just">
              <a:lnSpc>
                <a:spcPct val="128571"/>
              </a:lnSpc>
              <a:spcBef>
                <a:spcPts val="0"/>
              </a:spcBef>
              <a:spcAft>
                <a:spcPts val="0"/>
              </a:spcAft>
              <a:buClr>
                <a:schemeClr val="dk1"/>
              </a:buClr>
              <a:buSzPts val="1100"/>
              <a:buFont typeface="Arial"/>
              <a:buNone/>
            </a:pPr>
            <a:r>
              <a:t/>
            </a:r>
            <a:endParaRPr/>
          </a:p>
        </p:txBody>
      </p:sp>
      <p:pic>
        <p:nvPicPr>
          <p:cNvPr descr="Close up of a plants" id="224" name="Google Shape;224;p31"/>
          <p:cNvPicPr preferRelativeResize="0"/>
          <p:nvPr>
            <p:ph idx="2" type="pic"/>
          </p:nvPr>
        </p:nvPicPr>
        <p:blipFill rotWithShape="1">
          <a:blip r:embed="rId3">
            <a:alphaModFix/>
          </a:blip>
          <a:srcRect b="0" l="0" r="0" t="0"/>
          <a:stretch/>
        </p:blipFill>
        <p:spPr>
          <a:xfrm>
            <a:off x="0" y="4807325"/>
            <a:ext cx="12191999" cy="2050675"/>
          </a:xfrm>
          <a:prstGeom prst="rect">
            <a:avLst/>
          </a:prstGeom>
          <a:noFill/>
          <a:ln>
            <a:noFill/>
          </a:ln>
        </p:spPr>
      </p:pic>
      <p:sp>
        <p:nvSpPr>
          <p:cNvPr id="225" name="Google Shape;22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idx="1" type="body"/>
          </p:nvPr>
        </p:nvSpPr>
        <p:spPr>
          <a:xfrm>
            <a:off x="235325" y="224125"/>
            <a:ext cx="11654100" cy="4426200"/>
          </a:xfrm>
          <a:prstGeom prst="rect">
            <a:avLst/>
          </a:prstGeom>
          <a:noFill/>
          <a:ln>
            <a:noFill/>
          </a:ln>
        </p:spPr>
        <p:txBody>
          <a:bodyPr anchorCtr="0" anchor="ctr" bIns="45700" lIns="91425" spcFirstLastPara="1" rIns="91425" wrap="square" tIns="45700">
            <a:noAutofit/>
          </a:bodyPr>
          <a:lstStyle/>
          <a:p>
            <a:pPr indent="0" lvl="0" marL="0" rtl="0" algn="just">
              <a:lnSpc>
                <a:spcPct val="128571"/>
              </a:lnSpc>
              <a:spcBef>
                <a:spcPts val="0"/>
              </a:spcBef>
              <a:spcAft>
                <a:spcPts val="0"/>
              </a:spcAft>
              <a:buClr>
                <a:schemeClr val="dk1"/>
              </a:buClr>
              <a:buSzPts val="1100"/>
              <a:buFont typeface="Arial"/>
              <a:buNone/>
            </a:pPr>
            <a:r>
              <a:rPr b="1" lang="en-US" u="sng"/>
              <a:t>Επεξεργασία δεδομένων:</a:t>
            </a:r>
            <a:endParaRPr b="1" u="sng"/>
          </a:p>
          <a:p>
            <a:pPr indent="0" lvl="0" marL="0" rtl="0" algn="just">
              <a:lnSpc>
                <a:spcPct val="128571"/>
              </a:lnSpc>
              <a:spcBef>
                <a:spcPts val="0"/>
              </a:spcBef>
              <a:spcAft>
                <a:spcPts val="0"/>
              </a:spcAft>
              <a:buClr>
                <a:schemeClr val="dk1"/>
              </a:buClr>
              <a:buSzPts val="1100"/>
              <a:buFont typeface="Arial"/>
              <a:buNone/>
            </a:pPr>
            <a:r>
              <a:rPr lang="en-US"/>
              <a:t>Χρησιμοποιούμε την τεχνολογία </a:t>
            </a:r>
            <a:r>
              <a:rPr b="1" lang="en-US"/>
              <a:t>Edge Computing</a:t>
            </a:r>
            <a:r>
              <a:rPr lang="en-US"/>
              <a:t> για γρήγορη πρόσβαση στα datasets και ελαχιστοποίηση των χρόνων αναμονής. Κατα την διαδικασία εκπαίδευσης των μοντέλων τεχνητής νοημοσύνης που θα χρησιμοποιηθούν για την ανίχνευση, χρησιμοποιούνται</a:t>
            </a:r>
            <a:r>
              <a:rPr b="1" lang="en-US"/>
              <a:t> Deep Learning</a:t>
            </a:r>
            <a:r>
              <a:rPr lang="en-US"/>
              <a:t> αλλά και </a:t>
            </a:r>
            <a:r>
              <a:rPr b="1" lang="en-US"/>
              <a:t>Transfer Learning</a:t>
            </a:r>
            <a:r>
              <a:rPr lang="en-US"/>
              <a:t>, το οποίο απλοποιεί την διαδικασία εκπαίδευσης και μειώνει σημαντικά την διάρκεια.</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rPr b="1" lang="en-US" u="sng"/>
              <a:t>Ανάλυση Δεδομένων:</a:t>
            </a:r>
            <a:endParaRPr b="1" u="sng"/>
          </a:p>
          <a:p>
            <a:pPr indent="0" lvl="0" marL="0" rtl="0" algn="just">
              <a:lnSpc>
                <a:spcPct val="128571"/>
              </a:lnSpc>
              <a:spcBef>
                <a:spcPts val="0"/>
              </a:spcBef>
              <a:spcAft>
                <a:spcPts val="0"/>
              </a:spcAft>
              <a:buClr>
                <a:schemeClr val="dk1"/>
              </a:buClr>
              <a:buSzPts val="1100"/>
              <a:buFont typeface="Arial"/>
              <a:buNone/>
            </a:pPr>
            <a:r>
              <a:rPr lang="en-US"/>
              <a:t>Αξιοποιούμε τα </a:t>
            </a:r>
            <a:r>
              <a:rPr b="1" lang="en-US"/>
              <a:t>Συνελικτικά Νευρωνικά Δίκτυα (CNN)</a:t>
            </a:r>
            <a:r>
              <a:rPr lang="en-US"/>
              <a:t> για εργασίες γενικής αναγνώρισης ασθενειών και παρασίτων.</a:t>
            </a:r>
            <a:endParaRPr/>
          </a:p>
          <a:p>
            <a:pPr indent="0" lvl="0" marL="0" rtl="0" algn="just">
              <a:lnSpc>
                <a:spcPct val="128571"/>
              </a:lnSpc>
              <a:spcBef>
                <a:spcPts val="0"/>
              </a:spcBef>
              <a:spcAft>
                <a:spcPts val="0"/>
              </a:spcAft>
              <a:buClr>
                <a:schemeClr val="dk1"/>
              </a:buClr>
              <a:buSzPts val="1100"/>
              <a:buFont typeface="Arial"/>
              <a:buNone/>
            </a:pPr>
            <a:r>
              <a:rPr lang="en-US"/>
              <a:t>Επιπλέον, χρησιμοποιούμε </a:t>
            </a:r>
            <a:r>
              <a:rPr b="1" lang="en-US"/>
              <a:t>Δέντρα Αποφάσεων (DTs)</a:t>
            </a:r>
            <a:r>
              <a:rPr lang="en-US"/>
              <a:t> για τον εντοπισμό πολύπλοκων μοτίβων.</a:t>
            </a:r>
            <a:endParaRPr/>
          </a:p>
          <a:p>
            <a:pPr indent="0" lvl="0" marL="0" rtl="0" algn="just">
              <a:lnSpc>
                <a:spcPct val="128571"/>
              </a:lnSpc>
              <a:spcBef>
                <a:spcPts val="0"/>
              </a:spcBef>
              <a:spcAft>
                <a:spcPts val="0"/>
              </a:spcAft>
              <a:buClr>
                <a:schemeClr val="dk1"/>
              </a:buClr>
              <a:buSzPts val="1100"/>
              <a:buFont typeface="Arial"/>
              <a:buNone/>
            </a:pPr>
            <a:r>
              <a:rPr lang="en-US"/>
              <a:t>Τέλος, ενσωματώνουμε τα εκπαιδευμένα μοντέλα στο </a:t>
            </a:r>
            <a:r>
              <a:rPr b="1" lang="en-US"/>
              <a:t>cloud</a:t>
            </a:r>
            <a:r>
              <a:rPr lang="en-US"/>
              <a:t> για να επιτευχθεί ανάλυση σε πραγματικό χρόνο.</a:t>
            </a:r>
            <a:endParaRPr/>
          </a:p>
          <a:p>
            <a:pPr indent="0" lvl="0" marL="0" rtl="0" algn="just">
              <a:lnSpc>
                <a:spcPct val="128571"/>
              </a:lnSpc>
              <a:spcBef>
                <a:spcPts val="0"/>
              </a:spcBef>
              <a:spcAft>
                <a:spcPts val="0"/>
              </a:spcAft>
              <a:buClr>
                <a:schemeClr val="dk1"/>
              </a:buClr>
              <a:buSzPts val="1100"/>
              <a:buFont typeface="Arial"/>
              <a:buNone/>
            </a:pPr>
            <a:r>
              <a:t/>
            </a:r>
            <a:endParaRPr/>
          </a:p>
        </p:txBody>
      </p:sp>
      <p:pic>
        <p:nvPicPr>
          <p:cNvPr descr="Close up of a plants" id="231" name="Google Shape;231;p32"/>
          <p:cNvPicPr preferRelativeResize="0"/>
          <p:nvPr>
            <p:ph idx="2" type="pic"/>
          </p:nvPr>
        </p:nvPicPr>
        <p:blipFill rotWithShape="1">
          <a:blip r:embed="rId3">
            <a:alphaModFix/>
          </a:blip>
          <a:srcRect b="0" l="0" r="0" t="0"/>
          <a:stretch/>
        </p:blipFill>
        <p:spPr>
          <a:xfrm>
            <a:off x="0" y="4807325"/>
            <a:ext cx="12191999" cy="2050675"/>
          </a:xfrm>
          <a:prstGeom prst="rect">
            <a:avLst/>
          </a:prstGeom>
          <a:noFill/>
          <a:ln>
            <a:noFill/>
          </a:ln>
        </p:spPr>
      </p:pic>
      <p:sp>
        <p:nvSpPr>
          <p:cNvPr id="232" name="Google Shape;232;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idx="1" type="body"/>
          </p:nvPr>
        </p:nvSpPr>
        <p:spPr>
          <a:xfrm>
            <a:off x="235325" y="224125"/>
            <a:ext cx="11654100" cy="4426200"/>
          </a:xfrm>
          <a:prstGeom prst="rect">
            <a:avLst/>
          </a:prstGeom>
          <a:noFill/>
          <a:ln>
            <a:noFill/>
          </a:ln>
        </p:spPr>
        <p:txBody>
          <a:bodyPr anchorCtr="0" anchor="ctr" bIns="45700" lIns="91425" spcFirstLastPara="1" rIns="91425" wrap="square" tIns="45700">
            <a:noAutofit/>
          </a:bodyPr>
          <a:lstStyle/>
          <a:p>
            <a:pPr indent="0" lvl="0" marL="0" rtl="0" algn="just">
              <a:lnSpc>
                <a:spcPct val="128571"/>
              </a:lnSpc>
              <a:spcBef>
                <a:spcPts val="0"/>
              </a:spcBef>
              <a:spcAft>
                <a:spcPts val="0"/>
              </a:spcAft>
              <a:buClr>
                <a:schemeClr val="dk1"/>
              </a:buClr>
              <a:buSzPts val="1100"/>
              <a:buFont typeface="Arial"/>
              <a:buNone/>
            </a:pPr>
            <a:r>
              <a:t/>
            </a:r>
            <a:endParaRPr b="1" u="sng"/>
          </a:p>
          <a:p>
            <a:pPr indent="0" lvl="0" marL="0" rtl="0" algn="just">
              <a:lnSpc>
                <a:spcPct val="128571"/>
              </a:lnSpc>
              <a:spcBef>
                <a:spcPts val="0"/>
              </a:spcBef>
              <a:spcAft>
                <a:spcPts val="0"/>
              </a:spcAft>
              <a:buClr>
                <a:schemeClr val="dk1"/>
              </a:buClr>
              <a:buSzPts val="1100"/>
              <a:buFont typeface="Arial"/>
              <a:buNone/>
            </a:pPr>
            <a:r>
              <a:t/>
            </a:r>
            <a:endParaRPr b="1" u="sng"/>
          </a:p>
          <a:p>
            <a:pPr indent="0" lvl="0" marL="0" rtl="0" algn="just">
              <a:lnSpc>
                <a:spcPct val="128571"/>
              </a:lnSpc>
              <a:spcBef>
                <a:spcPts val="0"/>
              </a:spcBef>
              <a:spcAft>
                <a:spcPts val="0"/>
              </a:spcAft>
              <a:buClr>
                <a:schemeClr val="dk1"/>
              </a:buClr>
              <a:buSzPts val="1100"/>
              <a:buFont typeface="Arial"/>
              <a:buNone/>
            </a:pPr>
            <a:r>
              <a:t/>
            </a:r>
            <a:endParaRPr b="1" u="sng"/>
          </a:p>
          <a:p>
            <a:pPr indent="0" lvl="0" marL="0" rtl="0" algn="just">
              <a:lnSpc>
                <a:spcPct val="128571"/>
              </a:lnSpc>
              <a:spcBef>
                <a:spcPts val="0"/>
              </a:spcBef>
              <a:spcAft>
                <a:spcPts val="0"/>
              </a:spcAft>
              <a:buClr>
                <a:schemeClr val="dk1"/>
              </a:buClr>
              <a:buSzPts val="1100"/>
              <a:buFont typeface="Arial"/>
              <a:buNone/>
            </a:pPr>
            <a:r>
              <a:rPr b="1" lang="en-US" u="sng"/>
              <a:t>Υποστήριξη αποφάσεων σε πραγματικό χρόνο:</a:t>
            </a:r>
            <a:endParaRPr b="1" u="sng"/>
          </a:p>
          <a:p>
            <a:pPr indent="0" lvl="0" marL="0" rtl="0" algn="just">
              <a:lnSpc>
                <a:spcPct val="128571"/>
              </a:lnSpc>
              <a:spcBef>
                <a:spcPts val="0"/>
              </a:spcBef>
              <a:spcAft>
                <a:spcPts val="0"/>
              </a:spcAft>
              <a:buClr>
                <a:schemeClr val="dk1"/>
              </a:buClr>
              <a:buSzPts val="1100"/>
              <a:buFont typeface="Arial"/>
              <a:buNone/>
            </a:pPr>
            <a:r>
              <a:rPr lang="en-US"/>
              <a:t>Η συνεχής συλλογή και ανάλυση δεδομένων επιτρέπει την παρακολούθηση της υγείας των καλλιεργειών σε πραγματικό χρόνο, επιτρέποντας τον έγκαιρο εντοπισμό πιθανών ζητημάτων.</a:t>
            </a:r>
            <a:endParaRPr/>
          </a:p>
          <a:p>
            <a:pPr indent="0" lvl="0" marL="0" rtl="0" algn="just">
              <a:lnSpc>
                <a:spcPct val="128571"/>
              </a:lnSpc>
              <a:spcBef>
                <a:spcPts val="0"/>
              </a:spcBef>
              <a:spcAft>
                <a:spcPts val="0"/>
              </a:spcAft>
              <a:buClr>
                <a:schemeClr val="dk1"/>
              </a:buClr>
              <a:buSzPts val="1100"/>
              <a:buFont typeface="Arial"/>
              <a:buNone/>
            </a:pPr>
            <a:r>
              <a:rPr lang="en-US"/>
              <a:t>Με βάση την ανάλυση δεδομένων και εικόνων με τα οποία τροφοδοτείται, το μοντέλο δημιουργεί επιτόπου ειδοποιήσεις και συστάσεις για στοχευμένες παρεμβάσεις.</a:t>
            </a:r>
            <a:endParaRPr/>
          </a:p>
          <a:p>
            <a:pPr indent="0" lvl="0" marL="0" rtl="0" algn="just">
              <a:lnSpc>
                <a:spcPct val="128571"/>
              </a:lnSpc>
              <a:spcBef>
                <a:spcPts val="0"/>
              </a:spcBef>
              <a:spcAft>
                <a:spcPts val="0"/>
              </a:spcAft>
              <a:buClr>
                <a:schemeClr val="dk1"/>
              </a:buClr>
              <a:buSzPts val="1100"/>
              <a:buFont typeface="Arial"/>
              <a:buNone/>
            </a:pPr>
            <a:r>
              <a:rPr lang="en-US"/>
              <a:t>Αυτές οι πληροφορίες μεταδίδονται στη συνέχεια σε αγρότες ή αυτοματοποιημένο γεωργικό εξοπλισμό για άμεση δράση.</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rPr b="1" lang="en-US" u="sng"/>
              <a:t>Δημιουργία detection app:</a:t>
            </a:r>
            <a:endParaRPr b="1" u="sng"/>
          </a:p>
          <a:p>
            <a:pPr indent="0" lvl="0" marL="0" rtl="0" algn="l">
              <a:lnSpc>
                <a:spcPct val="115000"/>
              </a:lnSpc>
              <a:spcBef>
                <a:spcPts val="0"/>
              </a:spcBef>
              <a:spcAft>
                <a:spcPts val="0"/>
              </a:spcAft>
              <a:buNone/>
            </a:pPr>
            <a:r>
              <a:rPr lang="en-US">
                <a:solidFill>
                  <a:srgbClr val="1F1F1F"/>
                </a:solidFill>
                <a:highlight>
                  <a:srgbClr val="F8F9FA"/>
                </a:highlight>
              </a:rPr>
              <a:t>Κατασκευάστηκε επίσης μια διαδικτυακή εφαρμογή για να επιτρέπει στους χρήστες να ανεβάζουν εικόνες για ανίχνευση ασθενειών σε πραγματικό χρόνο.</a:t>
            </a:r>
            <a:endParaRPr sz="2400"/>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t/>
            </a:r>
            <a:endParaRPr/>
          </a:p>
          <a:p>
            <a:pPr indent="0" lvl="0" marL="0" rtl="0" algn="just">
              <a:lnSpc>
                <a:spcPct val="128571"/>
              </a:lnSpc>
              <a:spcBef>
                <a:spcPts val="0"/>
              </a:spcBef>
              <a:spcAft>
                <a:spcPts val="0"/>
              </a:spcAft>
              <a:buClr>
                <a:schemeClr val="dk1"/>
              </a:buClr>
              <a:buSzPts val="1100"/>
              <a:buFont typeface="Arial"/>
              <a:buNone/>
            </a:pPr>
            <a:r>
              <a:t/>
            </a:r>
            <a:endParaRPr/>
          </a:p>
        </p:txBody>
      </p:sp>
      <p:pic>
        <p:nvPicPr>
          <p:cNvPr descr="Close up of a plants" id="238" name="Google Shape;238;p33"/>
          <p:cNvPicPr preferRelativeResize="0"/>
          <p:nvPr>
            <p:ph idx="2" type="pic"/>
          </p:nvPr>
        </p:nvPicPr>
        <p:blipFill rotWithShape="1">
          <a:blip r:embed="rId3">
            <a:alphaModFix/>
          </a:blip>
          <a:srcRect b="0" l="0" r="0" t="0"/>
          <a:stretch/>
        </p:blipFill>
        <p:spPr>
          <a:xfrm>
            <a:off x="0" y="4807325"/>
            <a:ext cx="12191999" cy="2050675"/>
          </a:xfrm>
          <a:prstGeom prst="rect">
            <a:avLst/>
          </a:prstGeom>
          <a:noFill/>
          <a:ln>
            <a:noFill/>
          </a:ln>
        </p:spPr>
      </p:pic>
      <p:sp>
        <p:nvSpPr>
          <p:cNvPr id="239" name="Google Shape;239;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210450" y="1500000"/>
            <a:ext cx="5771100" cy="4820100"/>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Εισαγωγή</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Το πρόβλημα</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Η λύση </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Χρήσιμοι Ορισμοί</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Επισκόπηση υφιστάμενων Ερευνών</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Η προσέγγιση μας</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Μεθοδολογία</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Αποτελέσματα </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Σύγκριση με υφιστάμενες έρευνες</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Συμπεράσματα</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Προτάσεις για μελλοντική έρευνα</a:t>
            </a:r>
            <a:endParaRPr b="1" sz="2200">
              <a:solidFill>
                <a:schemeClr val="accent4"/>
              </a:solidFill>
            </a:endParaRPr>
          </a:p>
          <a:p>
            <a:pPr indent="-196850" lvl="0" marL="571500" rtl="0" algn="l">
              <a:lnSpc>
                <a:spcPct val="90000"/>
              </a:lnSpc>
              <a:spcBef>
                <a:spcPts val="0"/>
              </a:spcBef>
              <a:spcAft>
                <a:spcPts val="0"/>
              </a:spcAft>
              <a:buClr>
                <a:schemeClr val="accent4"/>
              </a:buClr>
              <a:buSzPts val="2200"/>
              <a:buAutoNum type="arabicPeriod"/>
            </a:pPr>
            <a:r>
              <a:rPr b="1" lang="en-US" sz="2200">
                <a:solidFill>
                  <a:schemeClr val="accent4"/>
                </a:solidFill>
              </a:rPr>
              <a:t>Βιβλιογραφία</a:t>
            </a:r>
            <a:endParaRPr b="1" sz="2200">
              <a:solidFill>
                <a:schemeClr val="accent4"/>
              </a:solidFill>
            </a:endParaRPr>
          </a:p>
        </p:txBody>
      </p:sp>
      <p:sp>
        <p:nvSpPr>
          <p:cNvPr id="110" name="Google Shape;110;p16"/>
          <p:cNvSpPr txBox="1"/>
          <p:nvPr>
            <p:ph idx="1" type="body"/>
          </p:nvPr>
        </p:nvSpPr>
        <p:spPr>
          <a:xfrm>
            <a:off x="3722100" y="841049"/>
            <a:ext cx="4747800" cy="436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354021"/>
              </a:buClr>
              <a:buSzPts val="1800"/>
              <a:buNone/>
            </a:pPr>
            <a:r>
              <a:rPr b="1" lang="en-US" sz="2000">
                <a:solidFill>
                  <a:schemeClr val="accent4"/>
                </a:solidFill>
              </a:rPr>
              <a:t>ΔΟΜΗ ΠΑΡΟΥΣΙΑΣΗΣ</a:t>
            </a:r>
            <a:endParaRPr b="1" sz="2000">
              <a:solidFill>
                <a:schemeClr val="accent4"/>
              </a:solidFill>
            </a:endParaRPr>
          </a:p>
        </p:txBody>
      </p:sp>
      <p:sp>
        <p:nvSpPr>
          <p:cNvPr id="111" name="Google Shape;111;p16"/>
          <p:cNvSpPr txBox="1"/>
          <p:nvPr>
            <p:ph idx="12" type="sldNum"/>
          </p:nvPr>
        </p:nvSpPr>
        <p:spPr>
          <a:xfrm>
            <a:off x="8689050" y="63787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2</a:t>
            </a:r>
            <a:r>
              <a:rPr lang="en-US">
                <a:solidFill>
                  <a:srgbClr val="93C47D"/>
                </a:solidFill>
              </a:rPr>
              <a:t>2</a:t>
            </a:r>
            <a:endParaRPr>
              <a:solidFill>
                <a:srgbClr val="93C47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idx="1" type="body"/>
          </p:nvPr>
        </p:nvSpPr>
        <p:spPr>
          <a:xfrm>
            <a:off x="235325" y="224125"/>
            <a:ext cx="11654100" cy="4426200"/>
          </a:xfrm>
          <a:prstGeom prst="rect">
            <a:avLst/>
          </a:prstGeom>
          <a:noFill/>
          <a:ln>
            <a:noFill/>
          </a:ln>
        </p:spPr>
        <p:txBody>
          <a:bodyPr anchorCtr="0" anchor="ctr" bIns="45700" lIns="91425" spcFirstLastPara="1" rIns="91425" wrap="square" tIns="45700">
            <a:noAutofit/>
          </a:bodyPr>
          <a:lstStyle/>
          <a:p>
            <a:pPr indent="0" lvl="0" marL="0" rtl="0" algn="just">
              <a:lnSpc>
                <a:spcPct val="128571"/>
              </a:lnSpc>
              <a:spcBef>
                <a:spcPts val="0"/>
              </a:spcBef>
              <a:spcAft>
                <a:spcPts val="0"/>
              </a:spcAft>
              <a:buClr>
                <a:schemeClr val="dk1"/>
              </a:buClr>
              <a:buSzPts val="1100"/>
              <a:buFont typeface="Arial"/>
              <a:buNone/>
            </a:pPr>
            <a:r>
              <a:t/>
            </a:r>
            <a:endParaRPr b="1"/>
          </a:p>
          <a:p>
            <a:pPr indent="0" lvl="0" marL="0" rtl="0" algn="just">
              <a:lnSpc>
                <a:spcPct val="128571"/>
              </a:lnSpc>
              <a:spcBef>
                <a:spcPts val="0"/>
              </a:spcBef>
              <a:spcAft>
                <a:spcPts val="0"/>
              </a:spcAft>
              <a:buClr>
                <a:schemeClr val="dk1"/>
              </a:buClr>
              <a:buSzPts val="1100"/>
              <a:buFont typeface="Arial"/>
              <a:buNone/>
            </a:pPr>
            <a:r>
              <a:rPr b="1" lang="en-US"/>
              <a:t>Η προσέγγισή μας διασφαλίζει:</a:t>
            </a:r>
            <a:endParaRPr b="1"/>
          </a:p>
          <a:p>
            <a:pPr indent="-342900" lvl="0" marL="457200" rtl="0" algn="just">
              <a:lnSpc>
                <a:spcPct val="128571"/>
              </a:lnSpc>
              <a:spcBef>
                <a:spcPts val="0"/>
              </a:spcBef>
              <a:spcAft>
                <a:spcPts val="0"/>
              </a:spcAft>
              <a:buSzPts val="1800"/>
              <a:buChar char="●"/>
            </a:pPr>
            <a:r>
              <a:rPr b="1" lang="en-US" u="sng"/>
              <a:t>Ακρίβεια και αποτελεσματικότητα:</a:t>
            </a:r>
            <a:r>
              <a:rPr lang="en-US"/>
              <a:t> Οι αλγόριθμοι τεχνητής νοημοσύνης εξασφαλίζουν την ακριβή και αποτελεσματική αναγνώριση ασθενειών και παρασίτων, μειώνοντας σημαντικά τα περιθώρια λάθους της χειροκίνητης επιθεώρησης.</a:t>
            </a:r>
            <a:endParaRPr/>
          </a:p>
          <a:p>
            <a:pPr indent="0" lvl="0" marL="914400" rtl="0" algn="just">
              <a:lnSpc>
                <a:spcPct val="128571"/>
              </a:lnSpc>
              <a:spcBef>
                <a:spcPts val="0"/>
              </a:spcBef>
              <a:spcAft>
                <a:spcPts val="0"/>
              </a:spcAft>
              <a:buNone/>
            </a:pPr>
            <a:r>
              <a:t/>
            </a:r>
            <a:endParaRPr/>
          </a:p>
          <a:p>
            <a:pPr indent="-342900" lvl="0" marL="457200" rtl="0" algn="just">
              <a:lnSpc>
                <a:spcPct val="128571"/>
              </a:lnSpc>
              <a:spcBef>
                <a:spcPts val="0"/>
              </a:spcBef>
              <a:spcAft>
                <a:spcPts val="0"/>
              </a:spcAft>
              <a:buSzPts val="1800"/>
              <a:buChar char="●"/>
            </a:pPr>
            <a:r>
              <a:rPr b="1" lang="en-US" u="sng"/>
              <a:t>Στοχευμένες παρεμβάσεις:</a:t>
            </a:r>
            <a:r>
              <a:rPr lang="en-US"/>
              <a:t> Οι ειδοποιήσεις και οι συστάσεις σε πραγματικό χρόνο καθοδηγούν στοχευμένες παρεμβάσεις, ελαχιστοποιώντας τη χρήση φυτοφαρμάκων και βελτιστοποιώντας την κατανομή των πόρων.</a:t>
            </a:r>
            <a:endParaRPr/>
          </a:p>
          <a:p>
            <a:pPr indent="-342900" lvl="0" marL="457200" rtl="0" algn="l">
              <a:lnSpc>
                <a:spcPct val="115000"/>
              </a:lnSpc>
              <a:spcBef>
                <a:spcPts val="0"/>
              </a:spcBef>
              <a:spcAft>
                <a:spcPts val="0"/>
              </a:spcAft>
              <a:buClr>
                <a:srgbClr val="1F1F1F"/>
              </a:buClr>
              <a:buSzPts val="1800"/>
              <a:buChar char="●"/>
            </a:pPr>
            <a:r>
              <a:rPr b="1" lang="en-US" u="sng">
                <a:solidFill>
                  <a:srgbClr val="1F1F1F"/>
                </a:solidFill>
              </a:rPr>
              <a:t>Βελτίωση της έγκαιρης ανίχνευσης:</a:t>
            </a:r>
            <a:r>
              <a:rPr lang="en-US">
                <a:solidFill>
                  <a:srgbClr val="1F1F1F"/>
                </a:solidFill>
              </a:rPr>
              <a:t> Η τεχνητή νοημοσύνη έχει τη δυνατότητα να αναλύει εικόνες πολύ πιο γρήγορα και με μεγαλύτερη ακρίβεια από την παραδοσιακή οπτική επιθεώρηση από εκπαιδευμένο προσωπικό, επιτρέποντας στους αγρότες να εντοπίζουν προβλήματα προτού προκαλέσουν σημαντική ζημιά.</a:t>
            </a:r>
            <a:endParaRPr/>
          </a:p>
          <a:p>
            <a:pPr indent="0" lvl="0" marL="0" rtl="0" algn="just">
              <a:lnSpc>
                <a:spcPct val="128571"/>
              </a:lnSpc>
              <a:spcBef>
                <a:spcPts val="0"/>
              </a:spcBef>
              <a:spcAft>
                <a:spcPts val="0"/>
              </a:spcAft>
              <a:buClr>
                <a:schemeClr val="dk1"/>
              </a:buClr>
              <a:buSzPts val="1100"/>
              <a:buFont typeface="Arial"/>
              <a:buNone/>
            </a:pPr>
            <a:r>
              <a:t/>
            </a:r>
            <a:endParaRPr/>
          </a:p>
        </p:txBody>
      </p:sp>
      <p:pic>
        <p:nvPicPr>
          <p:cNvPr descr="Close up of a plants" id="245" name="Google Shape;245;p34"/>
          <p:cNvPicPr preferRelativeResize="0"/>
          <p:nvPr>
            <p:ph idx="2" type="pic"/>
          </p:nvPr>
        </p:nvPicPr>
        <p:blipFill rotWithShape="1">
          <a:blip r:embed="rId3">
            <a:alphaModFix/>
          </a:blip>
          <a:srcRect b="0" l="0" r="0" t="0"/>
          <a:stretch/>
        </p:blipFill>
        <p:spPr>
          <a:xfrm>
            <a:off x="0" y="4807325"/>
            <a:ext cx="12191999" cy="2050675"/>
          </a:xfrm>
          <a:prstGeom prst="rect">
            <a:avLst/>
          </a:prstGeom>
          <a:noFill/>
          <a:ln>
            <a:noFill/>
          </a:ln>
        </p:spPr>
      </p:pic>
      <p:sp>
        <p:nvSpPr>
          <p:cNvPr id="246" name="Google Shape;246;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idx="1" type="body"/>
          </p:nvPr>
        </p:nvSpPr>
        <p:spPr>
          <a:xfrm>
            <a:off x="235325" y="224125"/>
            <a:ext cx="11654100" cy="4426200"/>
          </a:xfrm>
          <a:prstGeom prst="rect">
            <a:avLst/>
          </a:prstGeom>
          <a:noFill/>
          <a:ln>
            <a:noFill/>
          </a:ln>
        </p:spPr>
        <p:txBody>
          <a:bodyPr anchorCtr="0" anchor="ctr" bIns="45700" lIns="91425" spcFirstLastPara="1" rIns="91425" wrap="square" tIns="45700">
            <a:noAutofit/>
          </a:bodyPr>
          <a:lstStyle/>
          <a:p>
            <a:pPr indent="0" lvl="0" marL="0" rtl="0" algn="just">
              <a:lnSpc>
                <a:spcPct val="128571"/>
              </a:lnSpc>
              <a:spcBef>
                <a:spcPts val="0"/>
              </a:spcBef>
              <a:spcAft>
                <a:spcPts val="0"/>
              </a:spcAft>
              <a:buClr>
                <a:schemeClr val="dk1"/>
              </a:buClr>
              <a:buSzPts val="1100"/>
              <a:buFont typeface="Arial"/>
              <a:buNone/>
            </a:pPr>
            <a:r>
              <a:t/>
            </a:r>
            <a:endParaRPr b="1"/>
          </a:p>
          <a:p>
            <a:pPr indent="0" lvl="0" marL="0" rtl="0" algn="l">
              <a:lnSpc>
                <a:spcPct val="115000"/>
              </a:lnSpc>
              <a:spcBef>
                <a:spcPts val="0"/>
              </a:spcBef>
              <a:spcAft>
                <a:spcPts val="0"/>
              </a:spcAft>
              <a:buNone/>
            </a:pPr>
            <a:r>
              <a:t/>
            </a:r>
            <a:endParaRPr>
              <a:solidFill>
                <a:srgbClr val="1F1F1F"/>
              </a:solidFill>
            </a:endParaRPr>
          </a:p>
          <a:p>
            <a:pPr indent="0" lvl="0" marL="914400" rtl="0" algn="l">
              <a:lnSpc>
                <a:spcPct val="115000"/>
              </a:lnSpc>
              <a:spcBef>
                <a:spcPts val="0"/>
              </a:spcBef>
              <a:spcAft>
                <a:spcPts val="0"/>
              </a:spcAft>
              <a:buNone/>
            </a:pPr>
            <a:r>
              <a:t/>
            </a:r>
            <a:endParaRPr>
              <a:solidFill>
                <a:srgbClr val="1F1F1F"/>
              </a:solidFill>
            </a:endParaRPr>
          </a:p>
          <a:p>
            <a:pPr indent="-342900" lvl="0" marL="457200" rtl="0" algn="l">
              <a:lnSpc>
                <a:spcPct val="115000"/>
              </a:lnSpc>
              <a:spcBef>
                <a:spcPts val="0"/>
              </a:spcBef>
              <a:spcAft>
                <a:spcPts val="0"/>
              </a:spcAft>
              <a:buClr>
                <a:srgbClr val="1F1F1F"/>
              </a:buClr>
              <a:buSzPts val="1800"/>
              <a:buChar char="●"/>
            </a:pPr>
            <a:r>
              <a:rPr b="1" lang="en-US" u="sng">
                <a:solidFill>
                  <a:srgbClr val="1F1F1F"/>
                </a:solidFill>
              </a:rPr>
              <a:t>Αύξηση της προσβασιμότητας: </a:t>
            </a:r>
            <a:r>
              <a:rPr lang="en-US">
                <a:solidFill>
                  <a:srgbClr val="1F1F1F"/>
                </a:solidFill>
              </a:rPr>
              <a:t>Τα εργαλεία που τροφοδοτούνται με τεχνητή νοημοσύνη θα μπορούσαν να αναπτυχθούν μέσω εφαρμογών για κινητά, καθιστώντας την αναγνώριση ασθενειών και παρασίτων προσβάσιμη σε οποιονδήποτε διαθέτει smartphone, ειδικά για αγρότες μικρής κλίμακας σε απομακρυσμένες περιοχές.</a:t>
            </a:r>
            <a:endParaRPr>
              <a:solidFill>
                <a:srgbClr val="1F1F1F"/>
              </a:solidFill>
            </a:endParaRPr>
          </a:p>
          <a:p>
            <a:pPr indent="0" lvl="0" marL="1371600" rtl="0" algn="l">
              <a:lnSpc>
                <a:spcPct val="115000"/>
              </a:lnSpc>
              <a:spcBef>
                <a:spcPts val="0"/>
              </a:spcBef>
              <a:spcAft>
                <a:spcPts val="0"/>
              </a:spcAft>
              <a:buNone/>
            </a:pPr>
            <a:r>
              <a:t/>
            </a:r>
            <a:endParaRPr>
              <a:solidFill>
                <a:srgbClr val="1F1F1F"/>
              </a:solidFill>
            </a:endParaRPr>
          </a:p>
          <a:p>
            <a:pPr indent="-342900" lvl="0" marL="457200" rtl="0" algn="just">
              <a:lnSpc>
                <a:spcPct val="128571"/>
              </a:lnSpc>
              <a:spcBef>
                <a:spcPts val="0"/>
              </a:spcBef>
              <a:spcAft>
                <a:spcPts val="0"/>
              </a:spcAft>
              <a:buSzPts val="1800"/>
              <a:buChar char="●"/>
            </a:pPr>
            <a:r>
              <a:rPr b="1" lang="en-US" u="sng"/>
              <a:t>Επεκτασιμότητα:</a:t>
            </a:r>
            <a:r>
              <a:rPr b="1" lang="en-US"/>
              <a:t> </a:t>
            </a:r>
            <a:r>
              <a:rPr lang="en-US"/>
              <a:t>H ενσωμάτωση στο cloud επιτρέπει την επεκτασιμότητα για τη διαχείριση γεωργικών εργασιών μεγάλης κλίμακας.</a:t>
            </a:r>
            <a:endParaRPr/>
          </a:p>
          <a:p>
            <a:pPr indent="0" lvl="0" marL="0" rtl="0" algn="l">
              <a:lnSpc>
                <a:spcPct val="115000"/>
              </a:lnSpc>
              <a:spcBef>
                <a:spcPts val="0"/>
              </a:spcBef>
              <a:spcAft>
                <a:spcPts val="0"/>
              </a:spcAft>
              <a:buNone/>
            </a:pPr>
            <a:r>
              <a:t/>
            </a:r>
            <a:endParaRPr>
              <a:solidFill>
                <a:srgbClr val="1F1F1F"/>
              </a:solidFill>
            </a:endParaRPr>
          </a:p>
          <a:p>
            <a:pPr indent="0" lvl="0" marL="914400" rtl="0" algn="l">
              <a:lnSpc>
                <a:spcPct val="115000"/>
              </a:lnSpc>
              <a:spcBef>
                <a:spcPts val="0"/>
              </a:spcBef>
              <a:spcAft>
                <a:spcPts val="0"/>
              </a:spcAft>
              <a:buNone/>
            </a:pPr>
            <a:r>
              <a:t/>
            </a:r>
            <a:endParaRPr sz="1700">
              <a:solidFill>
                <a:srgbClr val="1F1F1F"/>
              </a:solidFill>
              <a:highlight>
                <a:srgbClr val="F8F9FA"/>
              </a:highlight>
            </a:endParaRPr>
          </a:p>
          <a:p>
            <a:pPr indent="0" lvl="0" marL="914400" rtl="0" algn="l">
              <a:lnSpc>
                <a:spcPct val="115000"/>
              </a:lnSpc>
              <a:spcBef>
                <a:spcPts val="0"/>
              </a:spcBef>
              <a:spcAft>
                <a:spcPts val="0"/>
              </a:spcAft>
              <a:buNone/>
            </a:pPr>
            <a:r>
              <a:t/>
            </a:r>
            <a:endParaRPr sz="1700">
              <a:solidFill>
                <a:srgbClr val="1F1F1F"/>
              </a:solidFill>
              <a:highlight>
                <a:srgbClr val="F8F9FA"/>
              </a:highlight>
            </a:endParaRPr>
          </a:p>
          <a:p>
            <a:pPr indent="0" lvl="0" marL="914400" rtl="0" algn="just">
              <a:lnSpc>
                <a:spcPct val="128571"/>
              </a:lnSpc>
              <a:spcBef>
                <a:spcPts val="0"/>
              </a:spcBef>
              <a:spcAft>
                <a:spcPts val="0"/>
              </a:spcAft>
              <a:buNone/>
            </a:pPr>
            <a:r>
              <a:t/>
            </a:r>
            <a:endParaRPr b="1" u="sng"/>
          </a:p>
          <a:p>
            <a:pPr indent="0" lvl="0" marL="0" rtl="0" algn="just">
              <a:lnSpc>
                <a:spcPct val="128571"/>
              </a:lnSpc>
              <a:spcBef>
                <a:spcPts val="0"/>
              </a:spcBef>
              <a:spcAft>
                <a:spcPts val="0"/>
              </a:spcAft>
              <a:buClr>
                <a:schemeClr val="dk1"/>
              </a:buClr>
              <a:buSzPts val="1100"/>
              <a:buFont typeface="Arial"/>
              <a:buNone/>
            </a:pPr>
            <a:r>
              <a:t/>
            </a:r>
            <a:endParaRPr/>
          </a:p>
        </p:txBody>
      </p:sp>
      <p:pic>
        <p:nvPicPr>
          <p:cNvPr descr="Close up of a plants" id="252" name="Google Shape;252;p35"/>
          <p:cNvPicPr preferRelativeResize="0"/>
          <p:nvPr>
            <p:ph idx="2" type="pic"/>
          </p:nvPr>
        </p:nvPicPr>
        <p:blipFill rotWithShape="1">
          <a:blip r:embed="rId3">
            <a:alphaModFix/>
          </a:blip>
          <a:srcRect b="0" l="0" r="0" t="0"/>
          <a:stretch/>
        </p:blipFill>
        <p:spPr>
          <a:xfrm>
            <a:off x="0" y="4807325"/>
            <a:ext cx="12191999" cy="2050675"/>
          </a:xfrm>
          <a:prstGeom prst="rect">
            <a:avLst/>
          </a:prstGeom>
          <a:noFill/>
          <a:ln>
            <a:noFill/>
          </a:ln>
        </p:spPr>
      </p:pic>
      <p:sp>
        <p:nvSpPr>
          <p:cNvPr id="253" name="Google Shape;253;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5134980" y="706056"/>
            <a:ext cx="6323957" cy="1088020"/>
          </a:xfrm>
          <a:prstGeom prst="rect">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2400"/>
              <a:buFont typeface="Arial"/>
              <a:buNone/>
            </a:pPr>
            <a:r>
              <a:rPr b="1" lang="en-US"/>
              <a:t>8. Αποτελέσματα</a:t>
            </a:r>
            <a:endParaRPr b="1"/>
          </a:p>
        </p:txBody>
      </p:sp>
      <p:pic>
        <p:nvPicPr>
          <p:cNvPr descr="Arial view of an avenue of tree and pastures on either side" id="259" name="Google Shape;259;p36"/>
          <p:cNvPicPr preferRelativeResize="0"/>
          <p:nvPr>
            <p:ph idx="2" type="pic"/>
          </p:nvPr>
        </p:nvPicPr>
        <p:blipFill rotWithShape="1">
          <a:blip r:embed="rId3">
            <a:alphaModFix/>
          </a:blip>
          <a:srcRect b="0" l="0" r="0" t="0"/>
          <a:stretch/>
        </p:blipFill>
        <p:spPr>
          <a:xfrm>
            <a:off x="-1" y="0"/>
            <a:ext cx="4495801" cy="6858000"/>
          </a:xfrm>
          <a:prstGeom prst="rect">
            <a:avLst/>
          </a:prstGeom>
          <a:noFill/>
          <a:ln>
            <a:noFill/>
          </a:ln>
        </p:spPr>
      </p:pic>
      <p:sp>
        <p:nvSpPr>
          <p:cNvPr id="260" name="Google Shape;26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36"/>
          <p:cNvSpPr txBox="1"/>
          <p:nvPr/>
        </p:nvSpPr>
        <p:spPr>
          <a:xfrm>
            <a:off x="5199525" y="2229975"/>
            <a:ext cx="6154200" cy="40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t>Η προσέγγισή μας, αναλύει τις δυνατότητες του AI και του IoT, όταν συνδυάζονται στρατηγικά, να φέρουν επανάσταση στον εντοπισμό ασθενειών και παρασίτων. Αξιοποιώντας τη βαθιά μάθηση (Deep Learning), και τους εναλλακτικούς αλγόριθμους μηχανικής μάθησης CNN (Convolutional Neural Networks ) και DTs (</a:t>
            </a:r>
            <a:r>
              <a:rPr lang="en-US" sz="2000"/>
              <a:t>Decision</a:t>
            </a:r>
            <a:r>
              <a:rPr lang="en-US" sz="2000"/>
              <a:t> Trees), μπορούμε να δημιουργήσουμε ένα ολοκληρωμένο και αποτελεσματικό σύστημα για παρακολούθηση σε πραγματικό χρόνο και προληπτική διαχείριση της υγείας των καλλιεργειών.</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A picture containing grass sprouting" id="266" name="Google Shape;266;p37"/>
          <p:cNvPicPr preferRelativeResize="0"/>
          <p:nvPr>
            <p:ph idx="2" type="pic"/>
          </p:nvPr>
        </p:nvPicPr>
        <p:blipFill rotWithShape="1">
          <a:blip r:embed="rId3">
            <a:alphaModFix/>
          </a:blip>
          <a:srcRect b="179" l="0" r="0" t="179"/>
          <a:stretch/>
        </p:blipFill>
        <p:spPr>
          <a:xfrm>
            <a:off x="7888950" y="0"/>
            <a:ext cx="4303051" cy="1557600"/>
          </a:xfrm>
          <a:prstGeom prst="rect">
            <a:avLst/>
          </a:prstGeom>
          <a:noFill/>
          <a:ln>
            <a:noFill/>
          </a:ln>
        </p:spPr>
      </p:pic>
      <p:sp>
        <p:nvSpPr>
          <p:cNvPr id="267" name="Google Shape;267;p37"/>
          <p:cNvSpPr txBox="1"/>
          <p:nvPr>
            <p:ph idx="1" type="body"/>
          </p:nvPr>
        </p:nvSpPr>
        <p:spPr>
          <a:xfrm>
            <a:off x="224125" y="2026800"/>
            <a:ext cx="11766300" cy="41982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600"/>
              </a:spcBef>
              <a:spcAft>
                <a:spcPts val="0"/>
              </a:spcAft>
              <a:buClr>
                <a:schemeClr val="dk1"/>
              </a:buClr>
              <a:buSzPts val="1800"/>
              <a:buNone/>
            </a:pPr>
            <a:r>
              <a:rPr lang="en-US"/>
              <a:t>Σε σύγκριση με τις μελέτες που εξετάσαμε, η έρευνά μας ξεχωρίζει σε πολλές βασικές μεθοδολογικές πτυχές. Ενώ οι περισσότερες μελέτες χρησιμοποιούν κυρίως κάμερες ή UAV για τη συλλογή δεδομένων, προτείνουμε μια ολοκληρωμένη προσέγγιση που συνδυάζει δεδομένα αισθητήρων και εικόνες UAV. Αυτή η συνδυασμένη στρατηγική παρέχει μια πληρέστερη κατανόηση της υγείας των φυτών, καθώς λαμβάνει υπόψη τόσο οπτικές ενδείξεις όσο και περιβαλλοντικούς παράγοντες.</a:t>
            </a:r>
            <a:endParaRPr/>
          </a:p>
          <a:p>
            <a:pPr indent="0" lvl="0" marL="0" rtl="0" algn="l">
              <a:lnSpc>
                <a:spcPct val="125000"/>
              </a:lnSpc>
              <a:spcBef>
                <a:spcPts val="600"/>
              </a:spcBef>
              <a:spcAft>
                <a:spcPts val="0"/>
              </a:spcAft>
              <a:buClr>
                <a:schemeClr val="dk1"/>
              </a:buClr>
              <a:buSzPts val="1800"/>
              <a:buNone/>
            </a:pPr>
            <a:r>
              <a:rPr lang="en-US"/>
              <a:t>Επιπλέον, ενώ ορισμένες μελέτες χρησιμοποιούν Συνελικτικά Νευρωνικά Δίκτυα (CNN) για την ανίχνευση ασθενειών και παρασίτων, προτείνουμε μια πιο προσαρμόσιμη προσέγγιση. Υποστηρίζουμε τη χρήση είτε των CNN είτε των Δέντρων Αποφάσεων (DTs) με βάση τη συγκεκριμένη εργασία. Αυτή η ευελιξία επιτρέπει την επιλογή του καταλληλότερου μοντέλου για τη βελτιστοποίηση της απόδοσης για διαφορετικές προκλήσεις ανίχνευσης ασθενειών και παρασίτων. </a:t>
            </a:r>
            <a:endParaRPr/>
          </a:p>
          <a:p>
            <a:pPr indent="0" lvl="0" marL="0" rtl="0" algn="l">
              <a:lnSpc>
                <a:spcPct val="125000"/>
              </a:lnSpc>
              <a:spcBef>
                <a:spcPts val="600"/>
              </a:spcBef>
              <a:spcAft>
                <a:spcPts val="0"/>
              </a:spcAft>
              <a:buClr>
                <a:schemeClr val="dk1"/>
              </a:buClr>
              <a:buSzPts val="1800"/>
              <a:buNone/>
            </a:pPr>
            <a:r>
              <a:t/>
            </a:r>
            <a:endParaRPr/>
          </a:p>
        </p:txBody>
      </p:sp>
      <p:sp>
        <p:nvSpPr>
          <p:cNvPr id="268" name="Google Shape;268;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9" name="Google Shape;269;p37"/>
          <p:cNvSpPr txBox="1"/>
          <p:nvPr>
            <p:ph type="title"/>
          </p:nvPr>
        </p:nvSpPr>
        <p:spPr>
          <a:xfrm>
            <a:off x="0" y="0"/>
            <a:ext cx="7899600" cy="15576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2900">
                <a:solidFill>
                  <a:srgbClr val="B6D7A8"/>
                </a:solidFill>
              </a:rPr>
              <a:t>8. Συγκρίση με υφιστάμενες έρευνες</a:t>
            </a:r>
            <a:endParaRPr b="1" sz="2900">
              <a:solidFill>
                <a:srgbClr val="B6D7A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descr="A picture containing grass sprouting" id="274" name="Google Shape;274;p38"/>
          <p:cNvPicPr preferRelativeResize="0"/>
          <p:nvPr>
            <p:ph idx="2" type="pic"/>
          </p:nvPr>
        </p:nvPicPr>
        <p:blipFill rotWithShape="1">
          <a:blip r:embed="rId3">
            <a:alphaModFix/>
          </a:blip>
          <a:srcRect b="179" l="0" r="0" t="179"/>
          <a:stretch/>
        </p:blipFill>
        <p:spPr>
          <a:xfrm>
            <a:off x="7888950" y="0"/>
            <a:ext cx="4303051" cy="1557600"/>
          </a:xfrm>
          <a:prstGeom prst="rect">
            <a:avLst/>
          </a:prstGeom>
          <a:noFill/>
          <a:ln>
            <a:noFill/>
          </a:ln>
        </p:spPr>
      </p:pic>
      <p:sp>
        <p:nvSpPr>
          <p:cNvPr id="275" name="Google Shape;275;p38"/>
          <p:cNvSpPr txBox="1"/>
          <p:nvPr>
            <p:ph idx="1" type="body"/>
          </p:nvPr>
        </p:nvSpPr>
        <p:spPr>
          <a:xfrm>
            <a:off x="224125" y="2026800"/>
            <a:ext cx="11766300" cy="4198200"/>
          </a:xfrm>
          <a:prstGeom prst="rect">
            <a:avLst/>
          </a:prstGeom>
          <a:noFill/>
          <a:ln>
            <a:noFill/>
          </a:ln>
        </p:spPr>
        <p:txBody>
          <a:bodyPr anchorCtr="0" anchor="t" bIns="45700" lIns="91425" spcFirstLastPara="1" rIns="91425" wrap="square" tIns="45700">
            <a:noAutofit/>
          </a:bodyPr>
          <a:lstStyle/>
          <a:p>
            <a:pPr indent="0" lvl="0" marL="0" rtl="0" algn="l">
              <a:lnSpc>
                <a:spcPct val="125000"/>
              </a:lnSpc>
              <a:spcBef>
                <a:spcPts val="600"/>
              </a:spcBef>
              <a:spcAft>
                <a:spcPts val="0"/>
              </a:spcAft>
              <a:buClr>
                <a:schemeClr val="dk1"/>
              </a:buClr>
              <a:buSzPts val="1800"/>
              <a:buNone/>
            </a:pPr>
            <a:r>
              <a:t/>
            </a:r>
            <a:endParaRPr/>
          </a:p>
          <a:p>
            <a:pPr indent="0" lvl="0" marL="0" rtl="0" algn="l">
              <a:lnSpc>
                <a:spcPct val="125000"/>
              </a:lnSpc>
              <a:spcBef>
                <a:spcPts val="600"/>
              </a:spcBef>
              <a:spcAft>
                <a:spcPts val="0"/>
              </a:spcAft>
              <a:buClr>
                <a:schemeClr val="dk1"/>
              </a:buClr>
              <a:buSzPts val="1800"/>
              <a:buNone/>
            </a:pPr>
            <a:r>
              <a:t/>
            </a:r>
            <a:endParaRPr/>
          </a:p>
          <a:p>
            <a:pPr indent="0" lvl="0" marL="0" rtl="0" algn="l">
              <a:lnSpc>
                <a:spcPct val="125000"/>
              </a:lnSpc>
              <a:spcBef>
                <a:spcPts val="600"/>
              </a:spcBef>
              <a:spcAft>
                <a:spcPts val="0"/>
              </a:spcAft>
              <a:buClr>
                <a:schemeClr val="dk1"/>
              </a:buClr>
              <a:buSzPts val="1800"/>
              <a:buNone/>
            </a:pPr>
            <a:r>
              <a:rPr lang="en-US"/>
              <a:t>Τέλος, η ανάλυση σε πραγματικό χρόνο μέσω της ενσωμάτωσης στο cloud είναι ένα βασικό πλεονέκτημα της έρευνάς μας, που ευθυγραμμίζεται με την εστίαση στην έγκαιρη λήψη αποφάσεων και την προστασία των σοδειών. Αυτή η ανάλυση σε πραγματικό χρόνο επιτρέπει την άμεση ανταπόκριση και στοχευμένες παρεμβάσεις, βελτιώνοντας τελικά την υγεία και την απόδοση των καλλιεργειών.</a:t>
            </a:r>
            <a:endParaRPr/>
          </a:p>
          <a:p>
            <a:pPr indent="0" lvl="0" marL="0" rtl="0" algn="l">
              <a:lnSpc>
                <a:spcPct val="125000"/>
              </a:lnSpc>
              <a:spcBef>
                <a:spcPts val="600"/>
              </a:spcBef>
              <a:spcAft>
                <a:spcPts val="0"/>
              </a:spcAft>
              <a:buClr>
                <a:schemeClr val="dk1"/>
              </a:buClr>
              <a:buSzPts val="1800"/>
              <a:buNone/>
            </a:pPr>
            <a:r>
              <a:t/>
            </a:r>
            <a:endParaRPr/>
          </a:p>
        </p:txBody>
      </p:sp>
      <p:sp>
        <p:nvSpPr>
          <p:cNvPr id="276" name="Google Shape;276;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38"/>
          <p:cNvSpPr txBox="1"/>
          <p:nvPr>
            <p:ph type="title"/>
          </p:nvPr>
        </p:nvSpPr>
        <p:spPr>
          <a:xfrm>
            <a:off x="0" y="0"/>
            <a:ext cx="7899600" cy="15576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2900">
                <a:solidFill>
                  <a:srgbClr val="B6D7A8"/>
                </a:solidFill>
              </a:rPr>
              <a:t>8. Συγκρίση με υφιστάμενες έρευνες</a:t>
            </a:r>
            <a:endParaRPr b="1" sz="2900">
              <a:solidFill>
                <a:srgbClr val="B6D7A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A picture containing grass sprouting" id="282" name="Google Shape;282;p39"/>
          <p:cNvPicPr preferRelativeResize="0"/>
          <p:nvPr>
            <p:ph idx="2" type="pic"/>
          </p:nvPr>
        </p:nvPicPr>
        <p:blipFill rotWithShape="1">
          <a:blip r:embed="rId3">
            <a:alphaModFix/>
          </a:blip>
          <a:srcRect b="179" l="0" r="0" t="179"/>
          <a:stretch/>
        </p:blipFill>
        <p:spPr>
          <a:xfrm>
            <a:off x="7899600" y="0"/>
            <a:ext cx="4303051" cy="1557600"/>
          </a:xfrm>
          <a:prstGeom prst="rect">
            <a:avLst/>
          </a:prstGeom>
          <a:noFill/>
          <a:ln>
            <a:noFill/>
          </a:ln>
        </p:spPr>
      </p:pic>
      <p:sp>
        <p:nvSpPr>
          <p:cNvPr id="283" name="Google Shape;283;p39"/>
          <p:cNvSpPr txBox="1"/>
          <p:nvPr>
            <p:ph idx="1" type="body"/>
          </p:nvPr>
        </p:nvSpPr>
        <p:spPr>
          <a:xfrm>
            <a:off x="224125" y="2026800"/>
            <a:ext cx="4179900" cy="4198200"/>
          </a:xfrm>
          <a:prstGeom prst="rect">
            <a:avLst/>
          </a:prstGeom>
          <a:noFill/>
          <a:ln>
            <a:noFill/>
          </a:ln>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Clr>
                <a:schemeClr val="dk1"/>
              </a:buClr>
              <a:buSzPts val="1100"/>
              <a:buFont typeface="Arial"/>
              <a:buNone/>
            </a:pPr>
            <a:r>
              <a:rPr lang="en-US" sz="2100">
                <a:solidFill>
                  <a:srgbClr val="202124"/>
                </a:solidFill>
                <a:highlight>
                  <a:srgbClr val="F8F9FA"/>
                </a:highlight>
              </a:rPr>
              <a:t>Αυτή η ανάλυση συγκρίνει ερευνητικές εργασίες για την ανίχνευση παρασίτων και ασθενειών στις καλλιέργειες, εστιάζοντας στις μεθοδολογίες τους. Ακολουθεί μια ανάλυση των βασικών μετρήσεων για σύγκριση:</a:t>
            </a:r>
            <a:endParaRPr sz="2100">
              <a:solidFill>
                <a:srgbClr val="202124"/>
              </a:solidFill>
              <a:highlight>
                <a:srgbClr val="F8F9FA"/>
              </a:highlight>
            </a:endParaRPr>
          </a:p>
          <a:p>
            <a:pPr indent="0" lvl="0" marL="0" rtl="0" algn="l">
              <a:lnSpc>
                <a:spcPct val="125000"/>
              </a:lnSpc>
              <a:spcBef>
                <a:spcPts val="600"/>
              </a:spcBef>
              <a:spcAft>
                <a:spcPts val="0"/>
              </a:spcAft>
              <a:buClr>
                <a:schemeClr val="dk1"/>
              </a:buClr>
              <a:buSzPts val="1800"/>
              <a:buNone/>
            </a:pPr>
            <a:r>
              <a:t/>
            </a:r>
            <a:endParaRPr/>
          </a:p>
        </p:txBody>
      </p:sp>
      <p:sp>
        <p:nvSpPr>
          <p:cNvPr id="284" name="Google Shape;284;p39"/>
          <p:cNvSpPr txBox="1"/>
          <p:nvPr>
            <p:ph type="title"/>
          </p:nvPr>
        </p:nvSpPr>
        <p:spPr>
          <a:xfrm>
            <a:off x="0" y="0"/>
            <a:ext cx="7899600" cy="15576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2900">
                <a:solidFill>
                  <a:srgbClr val="B6D7A8"/>
                </a:solidFill>
              </a:rPr>
              <a:t>8. Συγκρίση με υφιστάμενες έρευνες</a:t>
            </a:r>
            <a:endParaRPr b="1" sz="2900">
              <a:solidFill>
                <a:srgbClr val="B6D7A8"/>
              </a:solidFill>
            </a:endParaRPr>
          </a:p>
        </p:txBody>
      </p:sp>
      <p:graphicFrame>
        <p:nvGraphicFramePr>
          <p:cNvPr id="285" name="Google Shape;285;p39"/>
          <p:cNvGraphicFramePr/>
          <p:nvPr/>
        </p:nvGraphicFramePr>
        <p:xfrm>
          <a:off x="4723850" y="1630100"/>
          <a:ext cx="3000000" cy="3000000"/>
        </p:xfrm>
        <a:graphic>
          <a:graphicData uri="http://schemas.openxmlformats.org/drawingml/2006/table">
            <a:tbl>
              <a:tblPr>
                <a:noFill/>
                <a:tableStyleId>{53E97405-F0CE-46D2-90CD-B85C7B74BAE9}</a:tableStyleId>
              </a:tblPr>
              <a:tblGrid>
                <a:gridCol w="3734075"/>
                <a:gridCol w="3734075"/>
              </a:tblGrid>
              <a:tr h="567900">
                <a:tc>
                  <a:txBody>
                    <a:bodyPr/>
                    <a:lstStyle/>
                    <a:p>
                      <a:pPr indent="0" lvl="0" marL="0" rtl="0" algn="ctr">
                        <a:lnSpc>
                          <a:spcPct val="115000"/>
                        </a:lnSpc>
                        <a:spcBef>
                          <a:spcPts val="1200"/>
                        </a:spcBef>
                        <a:spcAft>
                          <a:spcPts val="1200"/>
                        </a:spcAft>
                        <a:buNone/>
                      </a:pPr>
                      <a:r>
                        <a:rPr b="1" lang="en-US" sz="1100"/>
                        <a:t>Μετρικές</a:t>
                      </a:r>
                      <a:endParaRPr sz="1100"/>
                    </a:p>
                  </a:txBody>
                  <a:tcPr marT="63500" marB="63500" marR="63500" marL="63500"/>
                </a:tc>
                <a:tc>
                  <a:txBody>
                    <a:bodyPr/>
                    <a:lstStyle/>
                    <a:p>
                      <a:pPr indent="0" lvl="0" marL="0" rtl="0" algn="ctr">
                        <a:lnSpc>
                          <a:spcPct val="115000"/>
                        </a:lnSpc>
                        <a:spcBef>
                          <a:spcPts val="1200"/>
                        </a:spcBef>
                        <a:spcAft>
                          <a:spcPts val="1200"/>
                        </a:spcAft>
                        <a:buNone/>
                      </a:pPr>
                      <a:r>
                        <a:rPr b="1" lang="en-US" sz="1100"/>
                        <a:t>Περιγραφή</a:t>
                      </a:r>
                      <a:endParaRPr sz="1100"/>
                    </a:p>
                  </a:txBody>
                  <a:tcPr marT="63500" marB="63500" marR="63500" marL="63500"/>
                </a:tc>
              </a:tr>
              <a:tr h="741750">
                <a:tc>
                  <a:txBody>
                    <a:bodyPr/>
                    <a:lstStyle/>
                    <a:p>
                      <a:pPr indent="0" lvl="0" marL="0" rtl="0" algn="l">
                        <a:lnSpc>
                          <a:spcPct val="115000"/>
                        </a:lnSpc>
                        <a:spcBef>
                          <a:spcPts val="1200"/>
                        </a:spcBef>
                        <a:spcAft>
                          <a:spcPts val="1200"/>
                        </a:spcAft>
                        <a:buNone/>
                      </a:pPr>
                      <a:r>
                        <a:rPr b="1" lang="en-US" sz="1100"/>
                        <a:t>Είδος Καλλιέργειας</a:t>
                      </a:r>
                      <a:endParaRPr sz="1100"/>
                    </a:p>
                  </a:txBody>
                  <a:tcPr marT="63500" marB="63500" marR="63500" marL="63500"/>
                </a:tc>
                <a:tc>
                  <a:txBody>
                    <a:bodyPr/>
                    <a:lstStyle/>
                    <a:p>
                      <a:pPr indent="0" lvl="0" marL="0" rtl="0" algn="l">
                        <a:lnSpc>
                          <a:spcPct val="115000"/>
                        </a:lnSpc>
                        <a:spcBef>
                          <a:spcPts val="1200"/>
                        </a:spcBef>
                        <a:spcAft>
                          <a:spcPts val="1200"/>
                        </a:spcAft>
                        <a:buNone/>
                      </a:pPr>
                      <a:r>
                        <a:rPr lang="en-US" sz="1100"/>
                        <a:t>Τα είδη καλλιέργειας που επικεντρώνεται η έρευνα (π.χ. ορχιδέες, ντομάτες).</a:t>
                      </a:r>
                      <a:endParaRPr sz="1100"/>
                    </a:p>
                  </a:txBody>
                  <a:tcPr marT="63500" marB="63500" marR="63500" marL="63500"/>
                </a:tc>
              </a:tr>
              <a:tr h="915600">
                <a:tc>
                  <a:txBody>
                    <a:bodyPr/>
                    <a:lstStyle/>
                    <a:p>
                      <a:pPr indent="0" lvl="0" marL="0" rtl="0" algn="l">
                        <a:lnSpc>
                          <a:spcPct val="115000"/>
                        </a:lnSpc>
                        <a:spcBef>
                          <a:spcPts val="1200"/>
                        </a:spcBef>
                        <a:spcAft>
                          <a:spcPts val="1200"/>
                        </a:spcAft>
                        <a:buNone/>
                      </a:pPr>
                      <a:r>
                        <a:rPr b="1" lang="en-US" sz="1100"/>
                        <a:t>Συλλογή Δεδομένων</a:t>
                      </a:r>
                      <a:endParaRPr sz="1100"/>
                    </a:p>
                  </a:txBody>
                  <a:tcPr marT="63500" marB="63500" marR="63500" marL="63500"/>
                </a:tc>
                <a:tc>
                  <a:txBody>
                    <a:bodyPr/>
                    <a:lstStyle/>
                    <a:p>
                      <a:pPr indent="0" lvl="0" marL="0" rtl="0" algn="l">
                        <a:lnSpc>
                          <a:spcPct val="115000"/>
                        </a:lnSpc>
                        <a:spcBef>
                          <a:spcPts val="1200"/>
                        </a:spcBef>
                        <a:spcAft>
                          <a:spcPts val="1200"/>
                        </a:spcAft>
                        <a:buNone/>
                      </a:pPr>
                      <a:r>
                        <a:rPr lang="en-US" sz="1100"/>
                        <a:t>Πώς συλλέγονται τα δεδομένα εικόνας για την εκπαίδευση και τη δοκιμή των μοντέλων (π.χ. εικόνες πεδίου, υπάρχοντα σύνολα δεδομένων).</a:t>
                      </a:r>
                      <a:endParaRPr sz="1100"/>
                    </a:p>
                  </a:txBody>
                  <a:tcPr marT="63500" marB="63500" marR="63500" marL="63500"/>
                </a:tc>
              </a:tr>
              <a:tr h="915600">
                <a:tc>
                  <a:txBody>
                    <a:bodyPr/>
                    <a:lstStyle/>
                    <a:p>
                      <a:pPr indent="0" lvl="0" marL="0" rtl="0" algn="l">
                        <a:lnSpc>
                          <a:spcPct val="115000"/>
                        </a:lnSpc>
                        <a:spcBef>
                          <a:spcPts val="1200"/>
                        </a:spcBef>
                        <a:spcAft>
                          <a:spcPts val="1200"/>
                        </a:spcAft>
                        <a:buNone/>
                      </a:pPr>
                      <a:r>
                        <a:rPr b="1" lang="en-US" sz="1100"/>
                        <a:t>Επεξεργασία Δεδομένων</a:t>
                      </a:r>
                      <a:endParaRPr sz="1100"/>
                    </a:p>
                  </a:txBody>
                  <a:tcPr marT="63500" marB="63500" marR="63500" marL="63500"/>
                </a:tc>
                <a:tc>
                  <a:txBody>
                    <a:bodyPr/>
                    <a:lstStyle/>
                    <a:p>
                      <a:pPr indent="0" lvl="0" marL="0" rtl="0" algn="l">
                        <a:lnSpc>
                          <a:spcPct val="115000"/>
                        </a:lnSpc>
                        <a:spcBef>
                          <a:spcPts val="1200"/>
                        </a:spcBef>
                        <a:spcAft>
                          <a:spcPts val="1200"/>
                        </a:spcAft>
                        <a:buNone/>
                      </a:pPr>
                      <a:r>
                        <a:rPr lang="en-US" sz="1100"/>
                        <a:t>Τεχνικές που χρησιμοποιούνται για την προετοιμασία των δεδομένων εικόνας για ανάλυση (π.χ. εξαγωγή χαρακτηριστικών, ενίσχυση).</a:t>
                      </a:r>
                      <a:endParaRPr sz="1100"/>
                    </a:p>
                  </a:txBody>
                  <a:tcPr marT="63500" marB="63500" marR="63500" marL="63500"/>
                </a:tc>
              </a:tr>
              <a:tr h="915600">
                <a:tc>
                  <a:txBody>
                    <a:bodyPr/>
                    <a:lstStyle/>
                    <a:p>
                      <a:pPr indent="0" lvl="0" marL="0" rtl="0" algn="l">
                        <a:lnSpc>
                          <a:spcPct val="115000"/>
                        </a:lnSpc>
                        <a:spcBef>
                          <a:spcPts val="1200"/>
                        </a:spcBef>
                        <a:spcAft>
                          <a:spcPts val="1200"/>
                        </a:spcAft>
                        <a:buNone/>
                      </a:pPr>
                      <a:r>
                        <a:rPr b="1" lang="en-US" sz="1100"/>
                        <a:t>Μοντέλο ΑΙ</a:t>
                      </a:r>
                      <a:endParaRPr sz="1100"/>
                    </a:p>
                  </a:txBody>
                  <a:tcPr marT="63500" marB="63500" marR="63500" marL="63500"/>
                </a:tc>
                <a:tc>
                  <a:txBody>
                    <a:bodyPr/>
                    <a:lstStyle/>
                    <a:p>
                      <a:pPr indent="0" lvl="0" marL="0" rtl="0" algn="l">
                        <a:lnSpc>
                          <a:spcPct val="115000"/>
                        </a:lnSpc>
                        <a:spcBef>
                          <a:spcPts val="1200"/>
                        </a:spcBef>
                        <a:spcAft>
                          <a:spcPts val="1200"/>
                        </a:spcAft>
                        <a:buNone/>
                      </a:pPr>
                      <a:r>
                        <a:rPr lang="en-US" sz="1100"/>
                        <a:t>Ο τύπος του μοντέλου μηχανικής μάθησης ή βαθιάς μάθησης που χρησιμοποιείται για την ανίχνευση παρασίτων/ασθενειών (π.χ. CNN, δέντρα αποφάσεων).</a:t>
                      </a:r>
                      <a:endParaRPr sz="1100"/>
                    </a:p>
                  </a:txBody>
                  <a:tcPr marT="63500" marB="63500" marR="63500" marL="63500"/>
                </a:tc>
              </a:tr>
              <a:tr h="782900">
                <a:tc>
                  <a:txBody>
                    <a:bodyPr/>
                    <a:lstStyle/>
                    <a:p>
                      <a:pPr indent="0" lvl="0" marL="0" rtl="0" algn="l">
                        <a:lnSpc>
                          <a:spcPct val="115000"/>
                        </a:lnSpc>
                        <a:spcBef>
                          <a:spcPts val="1200"/>
                        </a:spcBef>
                        <a:spcAft>
                          <a:spcPts val="1200"/>
                        </a:spcAft>
                        <a:buNone/>
                      </a:pPr>
                      <a:r>
                        <a:rPr b="1" lang="en-US" sz="1100"/>
                        <a:t>Αξιολόγηση</a:t>
                      </a:r>
                      <a:endParaRPr sz="1100"/>
                    </a:p>
                  </a:txBody>
                  <a:tcPr marT="63500" marB="63500" marR="63500" marL="63500"/>
                </a:tc>
                <a:tc>
                  <a:txBody>
                    <a:bodyPr/>
                    <a:lstStyle/>
                    <a:p>
                      <a:pPr indent="0" lvl="0" marL="0" rtl="0" algn="l">
                        <a:lnSpc>
                          <a:spcPct val="115000"/>
                        </a:lnSpc>
                        <a:spcBef>
                          <a:spcPts val="1200"/>
                        </a:spcBef>
                        <a:spcAft>
                          <a:spcPts val="1200"/>
                        </a:spcAft>
                        <a:buNone/>
                      </a:pPr>
                      <a:r>
                        <a:rPr lang="en-US" sz="1100"/>
                        <a:t>Μετρικές που χρησιμοποιούνται για την αξιολόγηση της απόδοσης του μοντέλου (π.χ. ακρίβεια, precision, recall, mAP).</a:t>
                      </a:r>
                      <a:endParaRPr sz="1100"/>
                    </a:p>
                  </a:txBody>
                  <a:tcPr marT="63500" marB="63500" marR="63500" marL="635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40"/>
          <p:cNvGraphicFramePr/>
          <p:nvPr/>
        </p:nvGraphicFramePr>
        <p:xfrm>
          <a:off x="152400" y="107400"/>
          <a:ext cx="3000000" cy="3000000"/>
        </p:xfrm>
        <a:graphic>
          <a:graphicData uri="http://schemas.openxmlformats.org/drawingml/2006/table">
            <a:tbl>
              <a:tblPr>
                <a:noFill/>
                <a:tableStyleId>{D98F5887-DB44-4433-9431-028C47CB70E4}</a:tableStyleId>
              </a:tblPr>
              <a:tblGrid>
                <a:gridCol w="1666875"/>
                <a:gridCol w="1104900"/>
                <a:gridCol w="1838325"/>
                <a:gridCol w="2686050"/>
                <a:gridCol w="2552700"/>
                <a:gridCol w="2352675"/>
              </a:tblGrid>
              <a:tr h="843825">
                <a:tc>
                  <a:txBody>
                    <a:bodyPr/>
                    <a:lstStyle/>
                    <a:p>
                      <a:pPr indent="0" lvl="0" marL="0" rtl="0" algn="l">
                        <a:lnSpc>
                          <a:spcPct val="115000"/>
                        </a:lnSpc>
                        <a:spcBef>
                          <a:spcPts val="0"/>
                        </a:spcBef>
                        <a:spcAft>
                          <a:spcPts val="0"/>
                        </a:spcAft>
                        <a:buNone/>
                      </a:pPr>
                      <a:r>
                        <a:rPr b="1" lang="en-US" sz="1000"/>
                        <a:t>Έρευνα</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Είδος Καλλιέργειας</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Συλλογή Δεδομένων</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Επεξεργασία Δεδομένων</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Μοντέλο AI</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Αξιολόγηση</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Yao-Hong Tsai (2024)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Ορχιδέες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Εικόνες από IoT κάμερες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Edge computing, deep learning (CNN), attribute learning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Convolutional Neural Network (CNN)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Accuracy, mAP</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Piyush (2021)</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Καρύδες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Hand-collected images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Segmentation (K-means), transfer learning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Custom-designed 2D-CNN, pre-trained models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Accuracy , Cohen's Kappa </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Asma Khan (2024)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Διάφορες Καλλιέργειες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Εικόνες από UAVs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Δεν προσδιορίζεται πως έγινε η εκπαίδευση του μοντέλου</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Modified YOLOv5s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Precision, Recall, mAP</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Gopalakrishnan Nagaraj (2024)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Ντομάτες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Plant Village Dataset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Transfer learning, data augmentation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MobileNetV2 (pre-trained CNN)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Accuracy</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Hilal Erdoğan (2024)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Ντομάτες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Εικόνες από χωράφια (camera)</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Μετατροπή σε pixel values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Decision Trees (DTs)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Accuracy, Precision, Damage intensity estimation</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Selvaraj et al. (2019)</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Μπανάνες</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Εικόνες από Ανατολική Αφρική &amp; Ινδία(camera)</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Annotation, augmentation, transfer learning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Deep Convolutional Neural Networks (DCNNs)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Accuracy &gt;90%, mAP</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843825">
                <a:tc>
                  <a:txBody>
                    <a:bodyPr/>
                    <a:lstStyle/>
                    <a:p>
                      <a:pPr indent="0" lvl="0" marL="0" rtl="0" algn="l">
                        <a:lnSpc>
                          <a:spcPct val="115000"/>
                        </a:lnSpc>
                        <a:spcBef>
                          <a:spcPts val="0"/>
                        </a:spcBef>
                        <a:spcAft>
                          <a:spcPts val="0"/>
                        </a:spcAft>
                        <a:buNone/>
                      </a:pPr>
                      <a:r>
                        <a:rPr lang="en-US" sz="1000"/>
                        <a:t>Η δική μας έρευνα (Our Research)</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t>
                      </a:r>
                      <a:endParaRPr sz="1000"/>
                    </a:p>
                    <a:p>
                      <a:pPr indent="0" lvl="0" marL="0" rtl="0" algn="l">
                        <a:lnSpc>
                          <a:spcPct val="115000"/>
                        </a:lnSpc>
                        <a:spcBef>
                          <a:spcPts val="0"/>
                        </a:spcBef>
                        <a:spcAft>
                          <a:spcPts val="0"/>
                        </a:spcAft>
                        <a:buNone/>
                      </a:pPr>
                      <a:r>
                        <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IoT αισθητήρες &amp; UAVs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Edge και cloud computing, </a:t>
                      </a:r>
                      <a:r>
                        <a:rPr lang="en-US" sz="1000">
                          <a:solidFill>
                            <a:schemeClr val="dk1"/>
                          </a:solidFill>
                        </a:rPr>
                        <a:t>Segmentation (K-means), transfer learning</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Deep learning (CNN), </a:t>
                      </a:r>
                      <a:r>
                        <a:rPr lang="en-US" sz="1000"/>
                        <a:t>Decision</a:t>
                      </a:r>
                      <a:r>
                        <a:rPr lang="en-US" sz="1000"/>
                        <a:t> Trees, pre-trained models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(combined and improved previous methodologies)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1"/>
          <p:cNvSpPr txBox="1"/>
          <p:nvPr>
            <p:ph type="title"/>
          </p:nvPr>
        </p:nvSpPr>
        <p:spPr>
          <a:xfrm>
            <a:off x="6185650" y="1824950"/>
            <a:ext cx="5771100" cy="4820100"/>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0" lvl="0" marL="228600" rtl="0" algn="l">
              <a:lnSpc>
                <a:spcPct val="90000"/>
              </a:lnSpc>
              <a:spcBef>
                <a:spcPts val="0"/>
              </a:spcBef>
              <a:spcAft>
                <a:spcPts val="0"/>
              </a:spcAft>
              <a:buNone/>
            </a:pPr>
            <a:r>
              <a:rPr lang="en-US" sz="1900">
                <a:solidFill>
                  <a:schemeClr val="dk1"/>
                </a:solidFill>
              </a:rPr>
              <a:t>Συμπερασματικά, η έρευνά μας προσφέρει μια νέα και ολοκληρωμένη προσέγγιση για την ανίχνευση ασθενειών και παρασίτων στη γεωργία συνδυάζοντας την απόκτηση δεδομένων με πολλούς αισθητήρες, την ευέλικτη επιλογή μοντέλων τεχνητής νοημοσύνης, την αποτελεσματική κατανεμημένη επεξεργασία και την ανάλυση σε πραγματικό χρόνο. Συνεχίζοντας να εξερευνούμε τις δυνατότητες της τεχνητής νοημοσύνης και του IoT, μπορούμε να συμβάλουμε σε έναν πιο βιώσιμο, αποδοτικό και παραγωγικό γεωργικό τομέα που θα διασφαλίζει την επισιτιστική ασφάλεια για τον αυξανόμενο παγκόσμιο πληθυσμό.</a:t>
            </a:r>
            <a:endParaRPr sz="1900">
              <a:solidFill>
                <a:schemeClr val="dk1"/>
              </a:solidFill>
            </a:endParaRPr>
          </a:p>
        </p:txBody>
      </p:sp>
      <p:pic>
        <p:nvPicPr>
          <p:cNvPr descr="Close up of green grass" id="296" name="Google Shape;296;p41"/>
          <p:cNvPicPr preferRelativeResize="0"/>
          <p:nvPr>
            <p:ph idx="2" type="pic"/>
          </p:nvPr>
        </p:nvPicPr>
        <p:blipFill rotWithShape="1">
          <a:blip r:embed="rId3">
            <a:alphaModFix/>
          </a:blip>
          <a:srcRect b="0" l="0" r="0" t="0"/>
          <a:stretch/>
        </p:blipFill>
        <p:spPr>
          <a:xfrm>
            <a:off x="0" y="-9009"/>
            <a:ext cx="5521124" cy="6878584"/>
          </a:xfrm>
          <a:prstGeom prst="rect">
            <a:avLst/>
          </a:prstGeom>
          <a:noFill/>
          <a:ln>
            <a:noFill/>
          </a:ln>
        </p:spPr>
      </p:pic>
      <p:sp>
        <p:nvSpPr>
          <p:cNvPr id="297" name="Google Shape;297;p41"/>
          <p:cNvSpPr txBox="1"/>
          <p:nvPr>
            <p:ph idx="1" type="body"/>
          </p:nvPr>
        </p:nvSpPr>
        <p:spPr>
          <a:xfrm>
            <a:off x="6697300" y="1177224"/>
            <a:ext cx="4747800" cy="436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354021"/>
              </a:buClr>
              <a:buSzPts val="1800"/>
              <a:buNone/>
            </a:pPr>
            <a:r>
              <a:rPr lang="en-US" sz="2000"/>
              <a:t>10. Συμπεράσματα</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6185650" y="1824950"/>
            <a:ext cx="5771100" cy="4820100"/>
          </a:xfrm>
          <a:prstGeom prst="rect">
            <a:avLst/>
          </a:prstGeom>
          <a:noFill/>
          <a:ln cap="flat" cmpd="sng" w="28575">
            <a:solidFill>
              <a:srgbClr val="354021"/>
            </a:solidFill>
            <a:prstDash val="solid"/>
            <a:round/>
            <a:headEnd len="sm" w="sm" type="none"/>
            <a:tailEnd len="sm" w="sm" type="none"/>
          </a:ln>
        </p:spPr>
        <p:txBody>
          <a:bodyPr anchorCtr="0" anchor="ctr" bIns="45700" lIns="91425" spcFirstLastPara="1" rIns="91425" wrap="square" tIns="45700">
            <a:noAutofit/>
          </a:bodyPr>
          <a:lstStyle/>
          <a:p>
            <a:pPr indent="0" lvl="0" marL="228600" rtl="0" algn="l">
              <a:lnSpc>
                <a:spcPct val="90000"/>
              </a:lnSpc>
              <a:spcBef>
                <a:spcPts val="0"/>
              </a:spcBef>
              <a:spcAft>
                <a:spcPts val="0"/>
              </a:spcAft>
              <a:buNone/>
            </a:pPr>
            <a:r>
              <a:rPr lang="en-US" sz="1800">
                <a:solidFill>
                  <a:schemeClr val="dk1"/>
                </a:solidFill>
              </a:rPr>
              <a:t>Το μέλλον της ανίχνευσης παρασίτων και ασθενειών των γεωργικών καλλιεργειών φαίνεται πολλά υποσχόμενο, με την έρευνα να δείχνει ότι η τεχνολογία μπορεί να εφαρμοστεί σε ένα ευρύ φάσμα σοδειών. Η χρήση  μοντέλων τεχνητής νοημοσύνης σε συνδυασμό με αισθητήρες IoT και μεγάλα δεδομένα μπορεί να επιτρέψει την παρακολούθηση σε πραγματικό χρόνο, την καλύτερη λήψη αποφάσεων και ενδεχομένως ακόμη και τον αυτοματοποιημένο έλεγχο παρασίτων με χρήση ρομποτικής. Η συνεργασία με χρήση τυποποιημένων συνόλων δεδομένων και μετρήσεων αξιολόγησης θα επιταχύνει την πρόοδο, αλλά πρέπει επίσης να εξετάσουμε την ασφάλεια στον κυβερνοχώρο και να διασφαλίσουμε ότι αυτές οι εξελίξεις ωφελούν τους μικροκαλλιεργητές για να επιτύχουν μια πραγματικά βιώσιμη γεωργία.</a:t>
            </a:r>
            <a:endParaRPr sz="1800">
              <a:solidFill>
                <a:schemeClr val="dk1"/>
              </a:solidFill>
            </a:endParaRPr>
          </a:p>
        </p:txBody>
      </p:sp>
      <p:pic>
        <p:nvPicPr>
          <p:cNvPr descr="Close up of green grass" id="303" name="Google Shape;303;p42"/>
          <p:cNvPicPr preferRelativeResize="0"/>
          <p:nvPr>
            <p:ph idx="2" type="pic"/>
          </p:nvPr>
        </p:nvPicPr>
        <p:blipFill rotWithShape="1">
          <a:blip r:embed="rId3">
            <a:alphaModFix/>
          </a:blip>
          <a:srcRect b="0" l="0" r="0" t="0"/>
          <a:stretch/>
        </p:blipFill>
        <p:spPr>
          <a:xfrm>
            <a:off x="0" y="-9009"/>
            <a:ext cx="5521124" cy="6878585"/>
          </a:xfrm>
          <a:prstGeom prst="rect">
            <a:avLst/>
          </a:prstGeom>
          <a:noFill/>
          <a:ln>
            <a:noFill/>
          </a:ln>
        </p:spPr>
      </p:pic>
      <p:sp>
        <p:nvSpPr>
          <p:cNvPr id="304" name="Google Shape;304;p42"/>
          <p:cNvSpPr txBox="1"/>
          <p:nvPr>
            <p:ph idx="1" type="body"/>
          </p:nvPr>
        </p:nvSpPr>
        <p:spPr>
          <a:xfrm>
            <a:off x="6697300" y="1177224"/>
            <a:ext cx="4747800" cy="4365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Clr>
                <a:srgbClr val="354021"/>
              </a:buClr>
              <a:buSzPts val="1800"/>
              <a:buNone/>
            </a:pPr>
            <a:r>
              <a:rPr lang="en-US" sz="2000"/>
              <a:t>11. Προτάσεις για μελλοντική έρευνα</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descr="A picture containing grass sprouting" id="309" name="Google Shape;309;p43"/>
          <p:cNvPicPr preferRelativeResize="0"/>
          <p:nvPr>
            <p:ph idx="2" type="pic"/>
          </p:nvPr>
        </p:nvPicPr>
        <p:blipFill rotWithShape="1">
          <a:blip r:embed="rId3">
            <a:alphaModFix/>
          </a:blip>
          <a:srcRect b="179" l="0" r="0" t="179"/>
          <a:stretch/>
        </p:blipFill>
        <p:spPr>
          <a:xfrm>
            <a:off x="7888950" y="0"/>
            <a:ext cx="4303051" cy="1680900"/>
          </a:xfrm>
          <a:prstGeom prst="rect">
            <a:avLst/>
          </a:prstGeom>
          <a:noFill/>
          <a:ln>
            <a:noFill/>
          </a:ln>
        </p:spPr>
      </p:pic>
      <p:sp>
        <p:nvSpPr>
          <p:cNvPr id="310" name="Google Shape;310;p43"/>
          <p:cNvSpPr txBox="1"/>
          <p:nvPr>
            <p:ph idx="1" type="body"/>
          </p:nvPr>
        </p:nvSpPr>
        <p:spPr>
          <a:xfrm>
            <a:off x="224125" y="1837775"/>
            <a:ext cx="11766300" cy="46839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0"/>
              </a:spcBef>
              <a:spcAft>
                <a:spcPts val="0"/>
              </a:spcAft>
              <a:buNone/>
            </a:pPr>
            <a:r>
              <a:rPr lang="en-US" sz="1000">
                <a:solidFill>
                  <a:srgbClr val="222222"/>
                </a:solidFill>
                <a:highlight>
                  <a:schemeClr val="lt1"/>
                </a:highlight>
              </a:rPr>
              <a:t>Tsai, Y. H., &amp; Hsu, T. C. (2024). An Effective Deep Neural Network in Edge Computing Enabled Internet of Things for Plant Diseases Monitoring. In </a:t>
            </a:r>
            <a:r>
              <a:rPr i="1" lang="en-US" sz="1000">
                <a:solidFill>
                  <a:srgbClr val="222222"/>
                </a:solidFill>
                <a:highlight>
                  <a:schemeClr val="lt1"/>
                </a:highlight>
              </a:rPr>
              <a:t>Proceedings of the IEEE/CVF Winter Conference on Applications of Computer Vision</a:t>
            </a:r>
            <a:r>
              <a:rPr lang="en-US" sz="1000">
                <a:solidFill>
                  <a:srgbClr val="222222"/>
                </a:solidFill>
                <a:highlight>
                  <a:schemeClr val="lt1"/>
                </a:highlight>
              </a:rPr>
              <a:t> (pp. 695-699).</a:t>
            </a:r>
            <a:endParaRPr sz="1000">
              <a:solidFill>
                <a:srgbClr val="222222"/>
              </a:solidFill>
              <a:highlight>
                <a:schemeClr val="lt1"/>
              </a:highlight>
            </a:endParaRPr>
          </a:p>
          <a:p>
            <a:pPr indent="0" lvl="0" marL="914400" rtl="0" algn="just">
              <a:lnSpc>
                <a:spcPct val="100000"/>
              </a:lnSpc>
              <a:spcBef>
                <a:spcPts val="0"/>
              </a:spcBef>
              <a:spcAft>
                <a:spcPts val="0"/>
              </a:spcAft>
              <a:buNone/>
            </a:pPr>
            <a:r>
              <a:rPr lang="en-US" sz="1000" u="sng">
                <a:solidFill>
                  <a:srgbClr val="1155CC"/>
                </a:solidFill>
                <a:highlight>
                  <a:schemeClr val="lt1"/>
                </a:highlight>
                <a:hlinkClick r:id="rId4">
                  <a:extLst>
                    <a:ext uri="{A12FA001-AC4F-418D-AE19-62706E023703}">
                      <ahyp:hlinkClr val="tx"/>
                    </a:ext>
                  </a:extLst>
                </a:hlinkClick>
              </a:rPr>
              <a:t>https://doi.org/10.1109/WACVW60836.2024.00081</a:t>
            </a:r>
            <a:endParaRPr sz="1000">
              <a:solidFill>
                <a:srgbClr val="222222"/>
              </a:solidFill>
              <a:highlight>
                <a:schemeClr val="lt1"/>
              </a:highlight>
            </a:endParaRPr>
          </a:p>
          <a:p>
            <a:pPr indent="0" lvl="0" marL="0" rtl="0" algn="just">
              <a:lnSpc>
                <a:spcPct val="100000"/>
              </a:lnSpc>
              <a:spcBef>
                <a:spcPts val="0"/>
              </a:spcBef>
              <a:spcAft>
                <a:spcPts val="0"/>
              </a:spcAft>
              <a:buNone/>
            </a:pPr>
            <a:r>
              <a:t/>
            </a:r>
            <a:endParaRPr sz="1000">
              <a:solidFill>
                <a:srgbClr val="222222"/>
              </a:solidFill>
              <a:highlight>
                <a:schemeClr val="lt1"/>
              </a:highlight>
            </a:endParaRPr>
          </a:p>
          <a:p>
            <a:pPr indent="0" lvl="0" marL="914400" rtl="0" algn="just">
              <a:lnSpc>
                <a:spcPct val="100000"/>
              </a:lnSpc>
              <a:spcBef>
                <a:spcPts val="0"/>
              </a:spcBef>
              <a:spcAft>
                <a:spcPts val="0"/>
              </a:spcAft>
              <a:buNone/>
            </a:pPr>
            <a:r>
              <a:t/>
            </a:r>
            <a:endParaRPr sz="1000">
              <a:solidFill>
                <a:srgbClr val="222222"/>
              </a:solidFill>
              <a:highlight>
                <a:schemeClr val="lt1"/>
              </a:highlight>
            </a:endParaRPr>
          </a:p>
          <a:p>
            <a:pPr indent="0" lvl="0" marL="457200" rtl="0" algn="just">
              <a:lnSpc>
                <a:spcPct val="100000"/>
              </a:lnSpc>
              <a:spcBef>
                <a:spcPts val="0"/>
              </a:spcBef>
              <a:spcAft>
                <a:spcPts val="0"/>
              </a:spcAft>
              <a:buNone/>
            </a:pPr>
            <a:r>
              <a:rPr lang="en-US" sz="1000">
                <a:solidFill>
                  <a:srgbClr val="222222"/>
                </a:solidFill>
                <a:highlight>
                  <a:srgbClr val="FFFFFF"/>
                </a:highlight>
              </a:rPr>
              <a:t>Khan, A., Malebary, S. J., Dang, L. M., Binzagr, F., Song, H. K., &amp; Moon, H. (2024). AI-Enabled Crop Management Framework for Pest Detection Using Visual Sensor Data. </a:t>
            </a:r>
            <a:r>
              <a:rPr i="1" lang="en-US" sz="1000">
                <a:solidFill>
                  <a:srgbClr val="222222"/>
                </a:solidFill>
                <a:highlight>
                  <a:srgbClr val="FFFFFF"/>
                </a:highlight>
              </a:rPr>
              <a:t>Plants</a:t>
            </a:r>
            <a:r>
              <a:rPr lang="en-US" sz="1000">
                <a:solidFill>
                  <a:srgbClr val="222222"/>
                </a:solidFill>
                <a:highlight>
                  <a:srgbClr val="FFFFFF"/>
                </a:highlight>
              </a:rPr>
              <a:t>, </a:t>
            </a:r>
            <a:r>
              <a:rPr i="1" lang="en-US" sz="1000">
                <a:solidFill>
                  <a:srgbClr val="222222"/>
                </a:solidFill>
                <a:highlight>
                  <a:srgbClr val="FFFFFF"/>
                </a:highlight>
              </a:rPr>
              <a:t>13</a:t>
            </a:r>
            <a:r>
              <a:rPr lang="en-US" sz="1000">
                <a:solidFill>
                  <a:srgbClr val="222222"/>
                </a:solidFill>
                <a:highlight>
                  <a:srgbClr val="FFFFFF"/>
                </a:highlight>
              </a:rPr>
              <a:t>(5), 653.</a:t>
            </a:r>
            <a:endParaRPr sz="1000">
              <a:solidFill>
                <a:srgbClr val="222222"/>
              </a:solidFill>
              <a:highlight>
                <a:schemeClr val="lt1"/>
              </a:highlight>
            </a:endParaRPr>
          </a:p>
          <a:p>
            <a:pPr indent="0" lvl="0" marL="914400" rtl="0" algn="just">
              <a:lnSpc>
                <a:spcPct val="100000"/>
              </a:lnSpc>
              <a:spcBef>
                <a:spcPts val="0"/>
              </a:spcBef>
              <a:spcAft>
                <a:spcPts val="0"/>
              </a:spcAft>
              <a:buNone/>
            </a:pPr>
            <a:r>
              <a:rPr b="1" lang="en-US" sz="1000" u="sng">
                <a:solidFill>
                  <a:schemeClr val="hlink"/>
                </a:solidFill>
                <a:highlight>
                  <a:srgbClr val="FFFFFF"/>
                </a:highlight>
                <a:hlinkClick r:id="rId5"/>
              </a:rPr>
              <a:t>https://doi.org/10.3390/plants13050653</a:t>
            </a:r>
            <a:endParaRPr sz="1000">
              <a:solidFill>
                <a:srgbClr val="222222"/>
              </a:solidFill>
              <a:highlight>
                <a:schemeClr val="lt1"/>
              </a:highlight>
            </a:endParaRPr>
          </a:p>
          <a:p>
            <a:pPr indent="0" lvl="0" marL="0" rtl="0" algn="just">
              <a:lnSpc>
                <a:spcPct val="100000"/>
              </a:lnSpc>
              <a:spcBef>
                <a:spcPts val="0"/>
              </a:spcBef>
              <a:spcAft>
                <a:spcPts val="0"/>
              </a:spcAft>
              <a:buNone/>
            </a:pPr>
            <a:r>
              <a:t/>
            </a:r>
            <a:endParaRPr sz="1000">
              <a:solidFill>
                <a:srgbClr val="222222"/>
              </a:solidFill>
              <a:highlight>
                <a:schemeClr val="lt1"/>
              </a:highlight>
            </a:endParaRPr>
          </a:p>
          <a:p>
            <a:pPr indent="0" lvl="0" marL="0" rtl="0" algn="just">
              <a:lnSpc>
                <a:spcPct val="100000"/>
              </a:lnSpc>
              <a:spcBef>
                <a:spcPts val="0"/>
              </a:spcBef>
              <a:spcAft>
                <a:spcPts val="0"/>
              </a:spcAft>
              <a:buNone/>
            </a:pPr>
            <a:r>
              <a:t/>
            </a:r>
            <a:endParaRPr sz="1000">
              <a:solidFill>
                <a:srgbClr val="222222"/>
              </a:solidFill>
              <a:highlight>
                <a:schemeClr val="lt1"/>
              </a:highlight>
            </a:endParaRPr>
          </a:p>
          <a:p>
            <a:pPr indent="0" lvl="0" marL="457200" rtl="0" algn="just">
              <a:lnSpc>
                <a:spcPct val="100000"/>
              </a:lnSpc>
              <a:spcBef>
                <a:spcPts val="0"/>
              </a:spcBef>
              <a:spcAft>
                <a:spcPts val="0"/>
              </a:spcAft>
              <a:buNone/>
            </a:pPr>
            <a:r>
              <a:rPr lang="en-US" sz="1000">
                <a:solidFill>
                  <a:srgbClr val="222222"/>
                </a:solidFill>
                <a:highlight>
                  <a:schemeClr val="lt1"/>
                </a:highlight>
              </a:rPr>
              <a:t>Nagaraj, G., Sungeetha, D., Tiwari, M., Ahuja, V., Varma, A. K., &amp; Agarwal, P. (2024). Advancements in Plant Pests Detection: Leveraging Convolutional Neural Networks for Smart Agriculture. </a:t>
            </a:r>
            <a:r>
              <a:rPr i="1" lang="en-US" sz="1000">
                <a:solidFill>
                  <a:srgbClr val="222222"/>
                </a:solidFill>
                <a:highlight>
                  <a:schemeClr val="lt1"/>
                </a:highlight>
              </a:rPr>
              <a:t>Engineering Proceedings</a:t>
            </a:r>
            <a:r>
              <a:rPr lang="en-US" sz="1000">
                <a:solidFill>
                  <a:srgbClr val="222222"/>
                </a:solidFill>
                <a:highlight>
                  <a:schemeClr val="lt1"/>
                </a:highlight>
              </a:rPr>
              <a:t>, </a:t>
            </a:r>
            <a:r>
              <a:rPr i="1" lang="en-US" sz="1000">
                <a:solidFill>
                  <a:srgbClr val="222222"/>
                </a:solidFill>
                <a:highlight>
                  <a:schemeClr val="lt1"/>
                </a:highlight>
              </a:rPr>
              <a:t>59</a:t>
            </a:r>
            <a:r>
              <a:rPr lang="en-US" sz="1000">
                <a:solidFill>
                  <a:srgbClr val="222222"/>
                </a:solidFill>
                <a:highlight>
                  <a:schemeClr val="lt1"/>
                </a:highlight>
              </a:rPr>
              <a:t>(1), 201.</a:t>
            </a:r>
            <a:endParaRPr sz="1000">
              <a:solidFill>
                <a:srgbClr val="222222"/>
              </a:solidFill>
              <a:highlight>
                <a:schemeClr val="lt1"/>
              </a:highlight>
            </a:endParaRPr>
          </a:p>
          <a:p>
            <a:pPr indent="0" lvl="0" marL="914400" rtl="0" algn="just">
              <a:lnSpc>
                <a:spcPct val="100000"/>
              </a:lnSpc>
              <a:spcBef>
                <a:spcPts val="0"/>
              </a:spcBef>
              <a:spcAft>
                <a:spcPts val="0"/>
              </a:spcAft>
              <a:buNone/>
            </a:pPr>
            <a:r>
              <a:rPr b="1" lang="en-US" sz="1000" u="sng">
                <a:solidFill>
                  <a:srgbClr val="1155CC"/>
                </a:solidFill>
                <a:highlight>
                  <a:schemeClr val="lt1"/>
                </a:highlight>
                <a:hlinkClick r:id="rId6">
                  <a:extLst>
                    <a:ext uri="{A12FA001-AC4F-418D-AE19-62706E023703}">
                      <ahyp:hlinkClr val="tx"/>
                    </a:ext>
                  </a:extLst>
                </a:hlinkClick>
              </a:rPr>
              <a:t>https://doi.org/10.3390/engproc2023059201</a:t>
            </a:r>
            <a:endParaRPr sz="1000">
              <a:solidFill>
                <a:srgbClr val="222222"/>
              </a:solidFill>
              <a:highlight>
                <a:schemeClr val="lt1"/>
              </a:highlight>
            </a:endParaRPr>
          </a:p>
          <a:p>
            <a:pPr indent="0" lvl="0" marL="914400" rtl="0" algn="just">
              <a:lnSpc>
                <a:spcPct val="100000"/>
              </a:lnSpc>
              <a:spcBef>
                <a:spcPts val="0"/>
              </a:spcBef>
              <a:spcAft>
                <a:spcPts val="0"/>
              </a:spcAft>
              <a:buNone/>
            </a:pPr>
            <a:r>
              <a:t/>
            </a:r>
            <a:endParaRPr sz="1000">
              <a:solidFill>
                <a:srgbClr val="222222"/>
              </a:solidFill>
              <a:highlight>
                <a:schemeClr val="lt1"/>
              </a:highlight>
            </a:endParaRPr>
          </a:p>
          <a:p>
            <a:pPr indent="0" lvl="0" marL="914400" rtl="0" algn="just">
              <a:lnSpc>
                <a:spcPct val="100000"/>
              </a:lnSpc>
              <a:spcBef>
                <a:spcPts val="0"/>
              </a:spcBef>
              <a:spcAft>
                <a:spcPts val="0"/>
              </a:spcAft>
              <a:buNone/>
            </a:pPr>
            <a:r>
              <a:t/>
            </a:r>
            <a:endParaRPr sz="1000">
              <a:solidFill>
                <a:srgbClr val="222222"/>
              </a:solidFill>
              <a:highlight>
                <a:schemeClr val="lt1"/>
              </a:highlight>
            </a:endParaRPr>
          </a:p>
          <a:p>
            <a:pPr indent="0" lvl="0" marL="457200" rtl="0" algn="just">
              <a:lnSpc>
                <a:spcPct val="100000"/>
              </a:lnSpc>
              <a:spcBef>
                <a:spcPts val="0"/>
              </a:spcBef>
              <a:spcAft>
                <a:spcPts val="0"/>
              </a:spcAft>
              <a:buNone/>
            </a:pPr>
            <a:r>
              <a:rPr lang="en-US" sz="1000">
                <a:solidFill>
                  <a:srgbClr val="222222"/>
                </a:solidFill>
                <a:highlight>
                  <a:schemeClr val="lt1"/>
                </a:highlight>
              </a:rPr>
              <a:t>Bütüner, A. K., Şahin, Y. S., Erdinç, A., Erdoğan, H., &amp; Lewıs, E. (2024). Enhancing Pest Detection: Assessing Tuta absoluta (Lepidoptera: Gelechiidae) Damage Intensity in Field Images through Advanced Machine Learning. </a:t>
            </a:r>
            <a:r>
              <a:rPr i="1" lang="en-US" sz="1000">
                <a:solidFill>
                  <a:srgbClr val="222222"/>
                </a:solidFill>
                <a:highlight>
                  <a:schemeClr val="lt1"/>
                </a:highlight>
              </a:rPr>
              <a:t>Journal of Agricultural Sciences</a:t>
            </a:r>
            <a:r>
              <a:rPr lang="en-US" sz="1000">
                <a:solidFill>
                  <a:srgbClr val="222222"/>
                </a:solidFill>
                <a:highlight>
                  <a:schemeClr val="lt1"/>
                </a:highlight>
              </a:rPr>
              <a:t>, </a:t>
            </a:r>
            <a:r>
              <a:rPr i="1" lang="en-US" sz="1000">
                <a:solidFill>
                  <a:srgbClr val="222222"/>
                </a:solidFill>
                <a:highlight>
                  <a:schemeClr val="lt1"/>
                </a:highlight>
              </a:rPr>
              <a:t>30</a:t>
            </a:r>
            <a:r>
              <a:rPr lang="en-US" sz="1000">
                <a:solidFill>
                  <a:srgbClr val="222222"/>
                </a:solidFill>
                <a:highlight>
                  <a:schemeClr val="lt1"/>
                </a:highlight>
              </a:rPr>
              <a:t>(1), 99-107.</a:t>
            </a:r>
            <a:endParaRPr sz="1000">
              <a:solidFill>
                <a:srgbClr val="222222"/>
              </a:solidFill>
              <a:highlight>
                <a:schemeClr val="lt1"/>
              </a:highlight>
            </a:endParaRPr>
          </a:p>
          <a:p>
            <a:pPr indent="0" lvl="0" marL="914400" rtl="0" algn="just">
              <a:lnSpc>
                <a:spcPct val="100000"/>
              </a:lnSpc>
              <a:spcBef>
                <a:spcPts val="0"/>
              </a:spcBef>
              <a:spcAft>
                <a:spcPts val="0"/>
              </a:spcAft>
              <a:buNone/>
            </a:pPr>
            <a:r>
              <a:rPr lang="en-US" sz="1000" u="sng">
                <a:solidFill>
                  <a:srgbClr val="1155CC"/>
                </a:solidFill>
                <a:highlight>
                  <a:schemeClr val="lt1"/>
                </a:highlight>
                <a:hlinkClick r:id="rId7">
                  <a:extLst>
                    <a:ext uri="{A12FA001-AC4F-418D-AE19-62706E023703}">
                      <ahyp:hlinkClr val="tx"/>
                    </a:ext>
                  </a:extLst>
                </a:hlinkClick>
              </a:rPr>
              <a:t>https://doi.org/10.15832/ankutbd.1308406</a:t>
            </a:r>
            <a:endParaRPr sz="1000">
              <a:solidFill>
                <a:srgbClr val="222222"/>
              </a:solidFill>
              <a:highlight>
                <a:schemeClr val="lt1"/>
              </a:highlight>
            </a:endParaRPr>
          </a:p>
          <a:p>
            <a:pPr indent="0" lvl="0" marL="914400" rtl="0" algn="just">
              <a:lnSpc>
                <a:spcPct val="100000"/>
              </a:lnSpc>
              <a:spcBef>
                <a:spcPts val="0"/>
              </a:spcBef>
              <a:spcAft>
                <a:spcPts val="0"/>
              </a:spcAft>
              <a:buNone/>
            </a:pPr>
            <a:r>
              <a:t/>
            </a:r>
            <a:endParaRPr sz="1000">
              <a:solidFill>
                <a:srgbClr val="222222"/>
              </a:solidFill>
              <a:highlight>
                <a:schemeClr val="lt1"/>
              </a:highlight>
            </a:endParaRPr>
          </a:p>
          <a:p>
            <a:pPr indent="0" lvl="0" marL="457200" rtl="0" algn="just">
              <a:lnSpc>
                <a:spcPct val="100000"/>
              </a:lnSpc>
              <a:spcBef>
                <a:spcPts val="0"/>
              </a:spcBef>
              <a:spcAft>
                <a:spcPts val="0"/>
              </a:spcAft>
              <a:buNone/>
            </a:pPr>
            <a:r>
              <a:rPr lang="en-US" sz="1000">
                <a:solidFill>
                  <a:srgbClr val="222222"/>
                </a:solidFill>
                <a:highlight>
                  <a:srgbClr val="FFFFFF"/>
                </a:highlight>
              </a:rPr>
              <a:t>Singh, P., Verma, A., &amp; Alex, J. S. R. (2021). Disease and pest infection detection in coconut tree through deep learning techniques. </a:t>
            </a:r>
            <a:r>
              <a:rPr i="1" lang="en-US" sz="1000">
                <a:solidFill>
                  <a:srgbClr val="222222"/>
                </a:solidFill>
                <a:highlight>
                  <a:srgbClr val="FFFFFF"/>
                </a:highlight>
              </a:rPr>
              <a:t>Computers and electronics in agriculture</a:t>
            </a:r>
            <a:r>
              <a:rPr lang="en-US" sz="1000">
                <a:solidFill>
                  <a:srgbClr val="222222"/>
                </a:solidFill>
                <a:highlight>
                  <a:srgbClr val="FFFFFF"/>
                </a:highlight>
              </a:rPr>
              <a:t>, </a:t>
            </a:r>
            <a:r>
              <a:rPr i="1" lang="en-US" sz="1000">
                <a:solidFill>
                  <a:srgbClr val="222222"/>
                </a:solidFill>
                <a:highlight>
                  <a:srgbClr val="FFFFFF"/>
                </a:highlight>
              </a:rPr>
              <a:t>182</a:t>
            </a:r>
            <a:r>
              <a:rPr lang="en-US" sz="1000">
                <a:solidFill>
                  <a:srgbClr val="222222"/>
                </a:solidFill>
                <a:highlight>
                  <a:srgbClr val="FFFFFF"/>
                </a:highlight>
              </a:rPr>
              <a:t>, 105986.</a:t>
            </a:r>
            <a:endParaRPr sz="1000">
              <a:solidFill>
                <a:srgbClr val="222222"/>
              </a:solidFill>
              <a:highlight>
                <a:srgbClr val="FFFFFF"/>
              </a:highlight>
            </a:endParaRPr>
          </a:p>
          <a:p>
            <a:pPr indent="0" lvl="0" marL="457200" rtl="0" algn="just">
              <a:lnSpc>
                <a:spcPct val="100000"/>
              </a:lnSpc>
              <a:spcBef>
                <a:spcPts val="0"/>
              </a:spcBef>
              <a:spcAft>
                <a:spcPts val="0"/>
              </a:spcAft>
              <a:buNone/>
            </a:pPr>
            <a:r>
              <a:rPr lang="en-US" sz="1000">
                <a:solidFill>
                  <a:srgbClr val="222222"/>
                </a:solidFill>
                <a:highlight>
                  <a:srgbClr val="FFFFFF"/>
                </a:highlight>
              </a:rPr>
              <a:t>             </a:t>
            </a:r>
            <a:r>
              <a:rPr lang="en-US" sz="1050" u="sng">
                <a:solidFill>
                  <a:schemeClr val="hlink"/>
                </a:solidFill>
                <a:hlinkClick r:id="rId8"/>
              </a:rPr>
              <a:t>https://doi.org/10.1016/j.compag.2021.105986</a:t>
            </a:r>
            <a:endParaRPr sz="1000">
              <a:solidFill>
                <a:srgbClr val="222222"/>
              </a:solidFill>
              <a:highlight>
                <a:srgbClr val="FFFFFF"/>
              </a:highlight>
            </a:endParaRPr>
          </a:p>
          <a:p>
            <a:pPr indent="0" lvl="0" marL="914400" rtl="0" algn="just">
              <a:lnSpc>
                <a:spcPct val="100000"/>
              </a:lnSpc>
              <a:spcBef>
                <a:spcPts val="0"/>
              </a:spcBef>
              <a:spcAft>
                <a:spcPts val="0"/>
              </a:spcAft>
              <a:buNone/>
            </a:pPr>
            <a:r>
              <a:t/>
            </a:r>
            <a:endParaRPr sz="1000">
              <a:solidFill>
                <a:srgbClr val="222222"/>
              </a:solidFill>
              <a:highlight>
                <a:schemeClr val="lt1"/>
              </a:highlight>
            </a:endParaRPr>
          </a:p>
          <a:p>
            <a:pPr indent="0" lvl="0" marL="0" rtl="0" algn="just">
              <a:lnSpc>
                <a:spcPct val="100000"/>
              </a:lnSpc>
              <a:spcBef>
                <a:spcPts val="0"/>
              </a:spcBef>
              <a:spcAft>
                <a:spcPts val="0"/>
              </a:spcAft>
              <a:buNone/>
            </a:pPr>
            <a:r>
              <a:t/>
            </a:r>
            <a:endParaRPr sz="1000">
              <a:solidFill>
                <a:srgbClr val="222222"/>
              </a:solidFill>
              <a:highlight>
                <a:schemeClr val="lt1"/>
              </a:highlight>
            </a:endParaRPr>
          </a:p>
          <a:p>
            <a:pPr indent="0" lvl="0" marL="457200" rtl="0" algn="just">
              <a:lnSpc>
                <a:spcPct val="100000"/>
              </a:lnSpc>
              <a:spcBef>
                <a:spcPts val="300"/>
              </a:spcBef>
              <a:spcAft>
                <a:spcPts val="0"/>
              </a:spcAft>
              <a:buNone/>
            </a:pPr>
            <a:r>
              <a:rPr lang="en-US" sz="1000">
                <a:solidFill>
                  <a:srgbClr val="222222"/>
                </a:solidFill>
                <a:highlight>
                  <a:schemeClr val="lt1"/>
                </a:highlight>
              </a:rPr>
              <a:t>Selvaraj, M. G., Vergara, A., Ruiz, H., Safari, N., Elayabalan, S., Ocimati, W., &amp; Blomme, G. (2019). AI-powered banana diseases and pest detection. </a:t>
            </a:r>
            <a:r>
              <a:rPr i="1" lang="en-US" sz="1000">
                <a:solidFill>
                  <a:srgbClr val="222222"/>
                </a:solidFill>
                <a:highlight>
                  <a:schemeClr val="lt1"/>
                </a:highlight>
              </a:rPr>
              <a:t>Plant methods</a:t>
            </a:r>
            <a:r>
              <a:rPr lang="en-US" sz="1000">
                <a:solidFill>
                  <a:srgbClr val="222222"/>
                </a:solidFill>
                <a:highlight>
                  <a:schemeClr val="lt1"/>
                </a:highlight>
              </a:rPr>
              <a:t>, </a:t>
            </a:r>
            <a:r>
              <a:rPr i="1" lang="en-US" sz="1000">
                <a:solidFill>
                  <a:srgbClr val="222222"/>
                </a:solidFill>
                <a:highlight>
                  <a:schemeClr val="lt1"/>
                </a:highlight>
              </a:rPr>
              <a:t>15</a:t>
            </a:r>
            <a:r>
              <a:rPr lang="en-US" sz="1000">
                <a:solidFill>
                  <a:srgbClr val="222222"/>
                </a:solidFill>
                <a:highlight>
                  <a:schemeClr val="lt1"/>
                </a:highlight>
              </a:rPr>
              <a:t>,      1-11.</a:t>
            </a:r>
            <a:r>
              <a:rPr lang="en-US" sz="1000" u="sng">
                <a:solidFill>
                  <a:schemeClr val="hlink"/>
                </a:solidFill>
                <a:highlight>
                  <a:schemeClr val="lt1"/>
                </a:highlight>
                <a:hlinkClick r:id="rId9"/>
              </a:rPr>
              <a:t>https://doi.org/10.1186/s13007-019-0475-z</a:t>
            </a:r>
            <a:endParaRPr sz="1000">
              <a:solidFill>
                <a:srgbClr val="222222"/>
              </a:solidFill>
              <a:highlight>
                <a:schemeClr val="lt1"/>
              </a:highlight>
            </a:endParaRPr>
          </a:p>
          <a:p>
            <a:pPr indent="0" lvl="0" marL="0" rtl="0" algn="just">
              <a:lnSpc>
                <a:spcPct val="100000"/>
              </a:lnSpc>
              <a:spcBef>
                <a:spcPts val="300"/>
              </a:spcBef>
              <a:spcAft>
                <a:spcPts val="0"/>
              </a:spcAft>
              <a:buNone/>
            </a:pPr>
            <a:r>
              <a:t/>
            </a:r>
            <a:endParaRPr sz="1100"/>
          </a:p>
          <a:p>
            <a:pPr indent="0" lvl="0" marL="457200" rtl="0" algn="l">
              <a:lnSpc>
                <a:spcPct val="115000"/>
              </a:lnSpc>
              <a:spcBef>
                <a:spcPts val="300"/>
              </a:spcBef>
              <a:spcAft>
                <a:spcPts val="0"/>
              </a:spcAft>
              <a:buClr>
                <a:schemeClr val="dk1"/>
              </a:buClr>
              <a:buSzPts val="1100"/>
              <a:buFont typeface="Arial"/>
              <a:buNone/>
            </a:pPr>
            <a:r>
              <a:t/>
            </a:r>
            <a:endParaRPr sz="1000">
              <a:solidFill>
                <a:srgbClr val="222222"/>
              </a:solidFill>
              <a:highlight>
                <a:srgbClr val="FFFFFF"/>
              </a:highlight>
              <a:latin typeface="Times New Roman"/>
              <a:ea typeface="Times New Roman"/>
              <a:cs typeface="Times New Roman"/>
              <a:sym typeface="Times New Roman"/>
            </a:endParaRPr>
          </a:p>
          <a:p>
            <a:pPr indent="0" lvl="0" marL="0" rtl="0" algn="l">
              <a:lnSpc>
                <a:spcPct val="125000"/>
              </a:lnSpc>
              <a:spcBef>
                <a:spcPts val="600"/>
              </a:spcBef>
              <a:spcAft>
                <a:spcPts val="0"/>
              </a:spcAft>
              <a:buClr>
                <a:schemeClr val="dk1"/>
              </a:buClr>
              <a:buSzPts val="1800"/>
              <a:buNone/>
            </a:pPr>
            <a:r>
              <a:t/>
            </a:r>
            <a:endParaRPr/>
          </a:p>
        </p:txBody>
      </p:sp>
      <p:sp>
        <p:nvSpPr>
          <p:cNvPr id="311" name="Google Shape;311;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2" name="Google Shape;312;p43"/>
          <p:cNvSpPr txBox="1"/>
          <p:nvPr>
            <p:ph type="title"/>
          </p:nvPr>
        </p:nvSpPr>
        <p:spPr>
          <a:xfrm>
            <a:off x="0" y="0"/>
            <a:ext cx="7899600" cy="16809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3200">
                <a:solidFill>
                  <a:srgbClr val="B6D7A8"/>
                </a:solidFill>
              </a:rPr>
              <a:t>12. Βιβλιογραφία</a:t>
            </a:r>
            <a:endParaRPr b="1" sz="3200">
              <a:solidFill>
                <a:srgbClr val="B6D7A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A picture containing grass sprouting" id="116" name="Google Shape;116;p17"/>
          <p:cNvPicPr preferRelativeResize="0"/>
          <p:nvPr>
            <p:ph idx="2" type="pic"/>
          </p:nvPr>
        </p:nvPicPr>
        <p:blipFill rotWithShape="1">
          <a:blip r:embed="rId3">
            <a:alphaModFix/>
          </a:blip>
          <a:srcRect b="178" l="0" r="0" t="178"/>
          <a:stretch/>
        </p:blipFill>
        <p:spPr>
          <a:xfrm>
            <a:off x="7888950" y="0"/>
            <a:ext cx="4303051" cy="1692000"/>
          </a:xfrm>
          <a:prstGeom prst="rect">
            <a:avLst/>
          </a:prstGeom>
          <a:noFill/>
          <a:ln>
            <a:noFill/>
          </a:ln>
        </p:spPr>
      </p:pic>
      <p:sp>
        <p:nvSpPr>
          <p:cNvPr id="117" name="Google Shape;117;p17"/>
          <p:cNvSpPr txBox="1"/>
          <p:nvPr>
            <p:ph idx="1" type="body"/>
          </p:nvPr>
        </p:nvSpPr>
        <p:spPr>
          <a:xfrm>
            <a:off x="224125" y="2026800"/>
            <a:ext cx="11766300" cy="4551000"/>
          </a:xfrm>
          <a:prstGeom prst="rect">
            <a:avLst/>
          </a:prstGeom>
          <a:noFill/>
          <a:ln>
            <a:noFill/>
          </a:ln>
        </p:spPr>
        <p:txBody>
          <a:bodyPr anchorCtr="0" anchor="ctr" bIns="45700" lIns="91425" spcFirstLastPara="1" rIns="91425" wrap="square" tIns="45700">
            <a:noAutofit/>
          </a:bodyPr>
          <a:lstStyle/>
          <a:p>
            <a:pPr indent="0" lvl="0" marL="171450" marR="156881" rtl="0" algn="ctr">
              <a:lnSpc>
                <a:spcPct val="128571"/>
              </a:lnSpc>
              <a:spcBef>
                <a:spcPts val="0"/>
              </a:spcBef>
              <a:spcAft>
                <a:spcPts val="0"/>
              </a:spcAft>
              <a:buNone/>
            </a:pPr>
            <a:r>
              <a:rPr lang="en-US" sz="1900">
                <a:solidFill>
                  <a:srgbClr val="202124"/>
                </a:solidFill>
              </a:rPr>
              <a:t>Ο γεωργικός τομέας αποτελεί το θεμέλιο του ανθρώπινου πολιτισμού. Η σύγχρονη γεωργία βρίσκεται αντιμέτωπη με προκλήσεις που απειλούν τον ταχέως αναπτυσσόμενο παγκόσμιο πληθυσμό. Το φαινόμενο της </a:t>
            </a:r>
            <a:r>
              <a:rPr lang="en-US" sz="1900">
                <a:solidFill>
                  <a:srgbClr val="202124"/>
                </a:solidFill>
              </a:rPr>
              <a:t>κλιματικής</a:t>
            </a:r>
            <a:r>
              <a:rPr lang="en-US" sz="1900">
                <a:solidFill>
                  <a:srgbClr val="202124"/>
                </a:solidFill>
              </a:rPr>
              <a:t> αλλαγής </a:t>
            </a:r>
            <a:r>
              <a:rPr lang="en-US" sz="1900">
                <a:solidFill>
                  <a:srgbClr val="202124"/>
                </a:solidFill>
              </a:rPr>
              <a:t>επηρεάζει σε μεγάλο βαθμό τις καιρικές συνθήκες και κατ’ επέκταση τον πρωτογενή τομέα.</a:t>
            </a:r>
            <a:r>
              <a:rPr lang="en-US" sz="1900">
                <a:solidFill>
                  <a:srgbClr val="202124"/>
                </a:solidFill>
              </a:rPr>
              <a:t> Ακραία φαινόμενα όπως ξηρασίες, πλημμύρες και κλιμάκωση θερμοκρασιών, έχουν καταστροφικές επιπτώσεις για την γεωργική παραγωγή και μειώνουν την απόδοση των καλλιεργειών τόσο ποσοτικά, όσο και ποιοτικά σε παγκόσμια κλίμακα.</a:t>
            </a:r>
            <a:r>
              <a:rPr lang="en-US" sz="1900">
                <a:solidFill>
                  <a:srgbClr val="202124"/>
                </a:solidFill>
                <a:highlight>
                  <a:srgbClr val="F8F9FA"/>
                </a:highlight>
              </a:rPr>
              <a:t> </a:t>
            </a:r>
            <a:endParaRPr sz="1900">
              <a:solidFill>
                <a:srgbClr val="202124"/>
              </a:solidFill>
              <a:highlight>
                <a:srgbClr val="F8F9FA"/>
              </a:highlight>
            </a:endParaRPr>
          </a:p>
          <a:p>
            <a:pPr indent="0" lvl="0" marL="0" rtl="0" algn="l">
              <a:lnSpc>
                <a:spcPct val="125000"/>
              </a:lnSpc>
              <a:spcBef>
                <a:spcPts val="600"/>
              </a:spcBef>
              <a:spcAft>
                <a:spcPts val="0"/>
              </a:spcAft>
              <a:buClr>
                <a:schemeClr val="dk1"/>
              </a:buClr>
              <a:buSzPts val="1800"/>
              <a:buNone/>
            </a:pPr>
            <a:r>
              <a:t/>
            </a:r>
            <a:endParaRPr/>
          </a:p>
        </p:txBody>
      </p:sp>
      <p:sp>
        <p:nvSpPr>
          <p:cNvPr id="118" name="Google Shape;1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17"/>
          <p:cNvSpPr txBox="1"/>
          <p:nvPr>
            <p:ph type="title"/>
          </p:nvPr>
        </p:nvSpPr>
        <p:spPr>
          <a:xfrm>
            <a:off x="-10550" y="0"/>
            <a:ext cx="7899600" cy="16920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431800" lvl="0" marL="457200" rtl="0" algn="l">
              <a:lnSpc>
                <a:spcPct val="90000"/>
              </a:lnSpc>
              <a:spcBef>
                <a:spcPts val="0"/>
              </a:spcBef>
              <a:spcAft>
                <a:spcPts val="0"/>
              </a:spcAft>
              <a:buClr>
                <a:srgbClr val="B6D7A8"/>
              </a:buClr>
              <a:buSzPts val="3200"/>
              <a:buAutoNum type="arabicPeriod"/>
            </a:pPr>
            <a:r>
              <a:rPr b="1" lang="en-US" sz="3200">
                <a:solidFill>
                  <a:srgbClr val="B6D7A8"/>
                </a:solidFill>
              </a:rPr>
              <a:t>Εισαγωγή</a:t>
            </a:r>
            <a:endParaRPr b="1" sz="3200">
              <a:solidFill>
                <a:srgbClr val="B6D7A8"/>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1130024" y="2366548"/>
            <a:ext cx="4442700" cy="2124900"/>
          </a:xfrm>
          <a:prstGeom prst="rect">
            <a:avLst/>
          </a:prstGeom>
          <a:noFill/>
          <a:ln cap="flat" cmpd="sng" w="285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Arial"/>
              <a:buNone/>
            </a:pPr>
            <a:r>
              <a:rPr b="1" lang="en-US"/>
              <a:t>Ευχαριστούμε</a:t>
            </a:r>
            <a:endParaRPr b="1"/>
          </a:p>
        </p:txBody>
      </p:sp>
      <p:sp>
        <p:nvSpPr>
          <p:cNvPr id="318" name="Google Shape;318;p44"/>
          <p:cNvSpPr txBox="1"/>
          <p:nvPr>
            <p:ph idx="1" type="body"/>
          </p:nvPr>
        </p:nvSpPr>
        <p:spPr>
          <a:xfrm>
            <a:off x="1130061" y="3984426"/>
            <a:ext cx="4442603" cy="242499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None/>
            </a:pPr>
            <a:r>
              <a:t/>
            </a:r>
            <a:endParaRPr b="1"/>
          </a:p>
          <a:p>
            <a:pPr indent="0" lvl="0" marL="0" rtl="0" algn="ctr">
              <a:lnSpc>
                <a:spcPct val="100000"/>
              </a:lnSpc>
              <a:spcBef>
                <a:spcPts val="0"/>
              </a:spcBef>
              <a:spcAft>
                <a:spcPts val="0"/>
              </a:spcAft>
              <a:buClr>
                <a:schemeClr val="dk1"/>
              </a:buClr>
              <a:buSzPts val="1100"/>
              <a:buFont typeface="Arial"/>
              <a:buNone/>
            </a:pPr>
            <a:r>
              <a:t/>
            </a:r>
            <a:endParaRPr/>
          </a:p>
        </p:txBody>
      </p:sp>
      <p:pic>
        <p:nvPicPr>
          <p:cNvPr descr="A close up of a leaf" id="319" name="Google Shape;319;p44"/>
          <p:cNvPicPr preferRelativeResize="0"/>
          <p:nvPr>
            <p:ph idx="2" type="pic"/>
          </p:nvPr>
        </p:nvPicPr>
        <p:blipFill rotWithShape="1">
          <a:blip r:embed="rId3">
            <a:alphaModFix/>
          </a:blip>
          <a:srcRect b="0" l="55" r="54" t="0"/>
          <a:stretch/>
        </p:blipFill>
        <p:spPr>
          <a:xfrm>
            <a:off x="6771736" y="0"/>
            <a:ext cx="542026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A picture containing grass sprouting" id="124" name="Google Shape;124;p18"/>
          <p:cNvPicPr preferRelativeResize="0"/>
          <p:nvPr>
            <p:ph idx="2" type="pic"/>
          </p:nvPr>
        </p:nvPicPr>
        <p:blipFill rotWithShape="1">
          <a:blip r:embed="rId3">
            <a:alphaModFix/>
          </a:blip>
          <a:srcRect b="179" l="0" r="0" t="179"/>
          <a:stretch/>
        </p:blipFill>
        <p:spPr>
          <a:xfrm>
            <a:off x="7888950" y="0"/>
            <a:ext cx="4303051" cy="1669800"/>
          </a:xfrm>
          <a:prstGeom prst="rect">
            <a:avLst/>
          </a:prstGeom>
          <a:noFill/>
          <a:ln>
            <a:noFill/>
          </a:ln>
        </p:spPr>
      </p:pic>
      <p:sp>
        <p:nvSpPr>
          <p:cNvPr id="125" name="Google Shape;125;p18"/>
          <p:cNvSpPr txBox="1"/>
          <p:nvPr>
            <p:ph idx="1" type="body"/>
          </p:nvPr>
        </p:nvSpPr>
        <p:spPr>
          <a:xfrm>
            <a:off x="224125" y="2026800"/>
            <a:ext cx="11766300" cy="4694700"/>
          </a:xfrm>
          <a:prstGeom prst="rect">
            <a:avLst/>
          </a:prstGeom>
          <a:noFill/>
          <a:ln>
            <a:noFill/>
          </a:ln>
        </p:spPr>
        <p:txBody>
          <a:bodyPr anchorCtr="0" anchor="t" bIns="45700" lIns="91425" spcFirstLastPara="1" rIns="91425" wrap="square" tIns="45700">
            <a:noAutofit/>
          </a:bodyPr>
          <a:lstStyle/>
          <a:p>
            <a:pPr indent="0" lvl="0" marL="0" marR="38100" rtl="0" algn="l">
              <a:lnSpc>
                <a:spcPct val="128571"/>
              </a:lnSpc>
              <a:spcBef>
                <a:spcPts val="0"/>
              </a:spcBef>
              <a:spcAft>
                <a:spcPts val="0"/>
              </a:spcAft>
              <a:buClr>
                <a:schemeClr val="dk1"/>
              </a:buClr>
              <a:buSzPts val="1100"/>
              <a:buFont typeface="Arial"/>
              <a:buNone/>
            </a:pPr>
            <a:r>
              <a:rPr lang="en-US" sz="1900">
                <a:solidFill>
                  <a:srgbClr val="202124"/>
                </a:solidFill>
              </a:rPr>
              <a:t>Φυσικό και μεγαλύτερο “εχθρό” της φυτικής παραγωγής</a:t>
            </a:r>
            <a:r>
              <a:rPr lang="en-US" sz="1900">
                <a:solidFill>
                  <a:srgbClr val="202124"/>
                </a:solidFill>
              </a:rPr>
              <a:t>, αποτελούσε ανέκαθεν η επίμονη παρουσία παρασίτων και ασθενειών. Η κλιματική αλλαγή επηρεάζει την ισορροπία μεταξύ φυτών, παρασίτων και παθογόνων με πολλούς σημαντικούς τρόπους:</a:t>
            </a:r>
            <a:endParaRPr sz="1900">
              <a:solidFill>
                <a:srgbClr val="202124"/>
              </a:solidFill>
            </a:endParaRPr>
          </a:p>
          <a:p>
            <a:pPr indent="-349250" lvl="0" marL="457200" marR="38100" rtl="0" algn="l">
              <a:lnSpc>
                <a:spcPct val="115000"/>
              </a:lnSpc>
              <a:spcBef>
                <a:spcPts val="1000"/>
              </a:spcBef>
              <a:spcAft>
                <a:spcPts val="0"/>
              </a:spcAft>
              <a:buClr>
                <a:srgbClr val="202124"/>
              </a:buClr>
              <a:buSzPts val="1900"/>
              <a:buChar char="●"/>
            </a:pPr>
            <a:r>
              <a:rPr lang="en-US" sz="1900">
                <a:solidFill>
                  <a:srgbClr val="202124"/>
                </a:solidFill>
              </a:rPr>
              <a:t>Οι υψηλότερες θερμοκρασίες επιτρέπουν στα παράσιτα και τα παθογόνα να επεκτείνουν το εύρος τους, εκθέτοντας φυτά που δεν είχαν επηρεαστεί προηγουμένως σε νέες απειλές.</a:t>
            </a:r>
            <a:endParaRPr sz="1900">
              <a:solidFill>
                <a:srgbClr val="202124"/>
              </a:solidFill>
            </a:endParaRPr>
          </a:p>
          <a:p>
            <a:pPr indent="-349250" lvl="0" marL="457200" marR="38100" rtl="0" algn="l">
              <a:lnSpc>
                <a:spcPct val="115000"/>
              </a:lnSpc>
              <a:spcBef>
                <a:spcPts val="1000"/>
              </a:spcBef>
              <a:spcAft>
                <a:spcPts val="0"/>
              </a:spcAft>
              <a:buClr>
                <a:srgbClr val="202124"/>
              </a:buClr>
              <a:buSzPts val="1900"/>
              <a:buChar char="●"/>
            </a:pPr>
            <a:r>
              <a:rPr lang="en-US" sz="1900">
                <a:solidFill>
                  <a:srgbClr val="202124"/>
                </a:solidFill>
              </a:rPr>
              <a:t>Οι περιβαλλοντικές αλλαγές αποδυναμώνουν το ανοσοποιητικό σύστημα των φυτών, καθιστώντας τα πιο ευαίσθητα τόσο σε υπάρχοντα όσο και σε νέα παθογόνα.</a:t>
            </a:r>
            <a:endParaRPr sz="1900">
              <a:solidFill>
                <a:srgbClr val="202124"/>
              </a:solidFill>
            </a:endParaRPr>
          </a:p>
          <a:p>
            <a:pPr indent="-349250" lvl="0" marL="457200" marR="38100" rtl="0" algn="l">
              <a:lnSpc>
                <a:spcPct val="115000"/>
              </a:lnSpc>
              <a:spcBef>
                <a:spcPts val="1000"/>
              </a:spcBef>
              <a:spcAft>
                <a:spcPts val="0"/>
              </a:spcAft>
              <a:buClr>
                <a:srgbClr val="202124"/>
              </a:buClr>
              <a:buSzPts val="1900"/>
              <a:buChar char="●"/>
            </a:pPr>
            <a:r>
              <a:rPr lang="en-US" sz="1900">
                <a:solidFill>
                  <a:srgbClr val="202124"/>
                </a:solidFill>
              </a:rPr>
              <a:t>Οι θερμότερες θερμοκρασίες και οι πιο ήπιοι χειμώνες ενισχύουν τους πληθυσμούς των παρασίτων επιταχύνοντας την ανάπτυξή τους και αυξάνοντας τα ποσοστά επιβίωσης. Μερικά παράσιτα μπορούν να προσαρμοστούν καλύτερα στα μεταβαλλόμενα κλίματα από τους ξενιστές των φυτών τους, δίνοντάς τους ανταγωνιστικό πλεονέκτημα.</a:t>
            </a:r>
            <a:endParaRPr sz="1900">
              <a:solidFill>
                <a:srgbClr val="202124"/>
              </a:solidFill>
            </a:endParaRPr>
          </a:p>
          <a:p>
            <a:pPr indent="0" lvl="0" marL="0" marR="38100" rtl="0" algn="ctr">
              <a:lnSpc>
                <a:spcPct val="128571"/>
              </a:lnSpc>
              <a:spcBef>
                <a:spcPts val="0"/>
              </a:spcBef>
              <a:spcAft>
                <a:spcPts val="0"/>
              </a:spcAft>
              <a:buClr>
                <a:schemeClr val="dk1"/>
              </a:buClr>
              <a:buSzPts val="1100"/>
              <a:buFont typeface="Arial"/>
              <a:buNone/>
            </a:pPr>
            <a:r>
              <a:t/>
            </a:r>
            <a:endParaRPr sz="1900">
              <a:solidFill>
                <a:srgbClr val="202124"/>
              </a:solidFill>
            </a:endParaRPr>
          </a:p>
        </p:txBody>
      </p:sp>
      <p:sp>
        <p:nvSpPr>
          <p:cNvPr id="126" name="Google Shape;126;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18"/>
          <p:cNvSpPr txBox="1"/>
          <p:nvPr>
            <p:ph type="title"/>
          </p:nvPr>
        </p:nvSpPr>
        <p:spPr>
          <a:xfrm>
            <a:off x="-10550" y="0"/>
            <a:ext cx="7899600" cy="16698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431800" lvl="0" marL="457200" rtl="0" algn="l">
              <a:lnSpc>
                <a:spcPct val="90000"/>
              </a:lnSpc>
              <a:spcBef>
                <a:spcPts val="0"/>
              </a:spcBef>
              <a:spcAft>
                <a:spcPts val="0"/>
              </a:spcAft>
              <a:buClr>
                <a:srgbClr val="B6D7A8"/>
              </a:buClr>
              <a:buSzPts val="3200"/>
              <a:buAutoNum type="arabicPeriod"/>
            </a:pPr>
            <a:r>
              <a:rPr b="1" lang="en-US" sz="3200">
                <a:solidFill>
                  <a:srgbClr val="B6D7A8"/>
                </a:solidFill>
              </a:rPr>
              <a:t>Εισαγωγή</a:t>
            </a:r>
            <a:endParaRPr b="1" sz="3200">
              <a:solidFill>
                <a:srgbClr val="B6D7A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body"/>
          </p:nvPr>
        </p:nvSpPr>
        <p:spPr>
          <a:xfrm>
            <a:off x="224125" y="2026800"/>
            <a:ext cx="11766300" cy="40476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Font typeface="Arial"/>
              <a:buNone/>
            </a:pPr>
            <a:r>
              <a:t/>
            </a:r>
            <a:endParaRPr/>
          </a:p>
          <a:p>
            <a:pPr indent="0" lvl="0" marL="0" rtl="0" algn="l">
              <a:lnSpc>
                <a:spcPct val="125000"/>
              </a:lnSpc>
              <a:spcBef>
                <a:spcPts val="600"/>
              </a:spcBef>
              <a:spcAft>
                <a:spcPts val="0"/>
              </a:spcAft>
              <a:buClr>
                <a:schemeClr val="dk1"/>
              </a:buClr>
              <a:buSzPts val="1800"/>
              <a:buNone/>
            </a:pPr>
            <a:r>
              <a:t/>
            </a:r>
            <a:endParaRPr/>
          </a:p>
        </p:txBody>
      </p:sp>
      <p:sp>
        <p:nvSpPr>
          <p:cNvPr id="133" name="Google Shape;133;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19"/>
          <p:cNvSpPr txBox="1"/>
          <p:nvPr>
            <p:ph type="title"/>
          </p:nvPr>
        </p:nvSpPr>
        <p:spPr>
          <a:xfrm>
            <a:off x="-10550" y="0"/>
            <a:ext cx="12192000" cy="16362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spcBef>
                <a:spcPts val="0"/>
              </a:spcBef>
              <a:spcAft>
                <a:spcPts val="0"/>
              </a:spcAft>
              <a:buClr>
                <a:schemeClr val="lt1"/>
              </a:buClr>
              <a:buSzPts val="2400"/>
              <a:buFont typeface="Arial"/>
              <a:buNone/>
            </a:pPr>
            <a:r>
              <a:rPr b="1" lang="en-US" sz="3200">
                <a:solidFill>
                  <a:srgbClr val="B6D7A8"/>
                </a:solidFill>
              </a:rPr>
              <a:t>2. Το πρόβλημα</a:t>
            </a:r>
            <a:endParaRPr b="1" sz="3200">
              <a:solidFill>
                <a:srgbClr val="B6D7A8"/>
              </a:solidFill>
            </a:endParaRPr>
          </a:p>
        </p:txBody>
      </p:sp>
      <p:pic>
        <p:nvPicPr>
          <p:cNvPr id="135" name="Google Shape;135;p19"/>
          <p:cNvPicPr preferRelativeResize="0"/>
          <p:nvPr/>
        </p:nvPicPr>
        <p:blipFill>
          <a:blip r:embed="rId3">
            <a:alphaModFix/>
          </a:blip>
          <a:stretch>
            <a:fillRect/>
          </a:stretch>
        </p:blipFill>
        <p:spPr>
          <a:xfrm>
            <a:off x="5898017" y="2502562"/>
            <a:ext cx="6092408" cy="3571874"/>
          </a:xfrm>
          <a:prstGeom prst="rect">
            <a:avLst/>
          </a:prstGeom>
          <a:noFill/>
          <a:ln>
            <a:noFill/>
          </a:ln>
        </p:spPr>
      </p:pic>
      <p:pic>
        <p:nvPicPr>
          <p:cNvPr id="136" name="Google Shape;136;p19"/>
          <p:cNvPicPr preferRelativeResize="0"/>
          <p:nvPr/>
        </p:nvPicPr>
        <p:blipFill>
          <a:blip r:embed="rId4">
            <a:alphaModFix/>
          </a:blip>
          <a:stretch>
            <a:fillRect/>
          </a:stretch>
        </p:blipFill>
        <p:spPr>
          <a:xfrm>
            <a:off x="316863" y="2502550"/>
            <a:ext cx="5342124" cy="3571875"/>
          </a:xfrm>
          <a:prstGeom prst="rect">
            <a:avLst/>
          </a:prstGeom>
          <a:noFill/>
          <a:ln>
            <a:noFill/>
          </a:ln>
        </p:spPr>
      </p:pic>
      <p:sp>
        <p:nvSpPr>
          <p:cNvPr id="137" name="Google Shape;137;p19"/>
          <p:cNvSpPr txBox="1"/>
          <p:nvPr/>
        </p:nvSpPr>
        <p:spPr>
          <a:xfrm>
            <a:off x="326463" y="2073075"/>
            <a:ext cx="5322900" cy="36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solidFill>
                  <a:schemeClr val="dk1"/>
                </a:solidFill>
              </a:rPr>
              <a:t>Impact of climate change on crops</a:t>
            </a:r>
            <a:endParaRPr b="1" sz="1200">
              <a:solidFill>
                <a:schemeClr val="dk1"/>
              </a:solidFill>
            </a:endParaRPr>
          </a:p>
        </p:txBody>
      </p:sp>
      <p:sp>
        <p:nvSpPr>
          <p:cNvPr id="138" name="Google Shape;138;p19"/>
          <p:cNvSpPr txBox="1"/>
          <p:nvPr/>
        </p:nvSpPr>
        <p:spPr>
          <a:xfrm>
            <a:off x="6443375" y="2073075"/>
            <a:ext cx="54798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200"/>
              <a:t>Effects of temperature changes on agricultural insect pests</a:t>
            </a:r>
            <a:endParaRPr b="1" sz="1200"/>
          </a:p>
        </p:txBody>
      </p:sp>
      <p:sp>
        <p:nvSpPr>
          <p:cNvPr id="139" name="Google Shape;139;p19"/>
          <p:cNvSpPr txBox="1"/>
          <p:nvPr/>
        </p:nvSpPr>
        <p:spPr>
          <a:xfrm>
            <a:off x="342525" y="6138800"/>
            <a:ext cx="5290800" cy="42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t>Skendžić, S., Zovko, M., Živković, I. P., Lešić, V., &amp; Lemić, D. (2021). The impact of climate change on agricultural insect pests. Insects, 12(5), 440.</a:t>
            </a:r>
            <a:endParaRPr sz="1000"/>
          </a:p>
        </p:txBody>
      </p:sp>
      <p:sp>
        <p:nvSpPr>
          <p:cNvPr id="140" name="Google Shape;140;p19"/>
          <p:cNvSpPr txBox="1"/>
          <p:nvPr/>
        </p:nvSpPr>
        <p:spPr>
          <a:xfrm>
            <a:off x="6298825" y="6137550"/>
            <a:ext cx="5290800" cy="5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rgbClr val="222222"/>
                </a:solidFill>
                <a:highlight>
                  <a:srgbClr val="FFFFFF"/>
                </a:highlight>
              </a:rPr>
              <a:t>Subedi, B., Poudel, A., &amp; Aryal, S. (2023). The impact of climate change on insect pest biology and ecology: Implications for pest management strategies, crop production, and food security. </a:t>
            </a:r>
            <a:r>
              <a:rPr i="1" lang="en-US" sz="1000">
                <a:solidFill>
                  <a:srgbClr val="222222"/>
                </a:solidFill>
                <a:highlight>
                  <a:srgbClr val="FFFFFF"/>
                </a:highlight>
              </a:rPr>
              <a:t>Journal of Agriculture and Food Research</a:t>
            </a:r>
            <a:r>
              <a:rPr lang="en-US" sz="1000">
                <a:solidFill>
                  <a:srgbClr val="222222"/>
                </a:solidFill>
                <a:highlight>
                  <a:srgbClr val="FFFFFF"/>
                </a:highlight>
              </a:rPr>
              <a:t>, </a:t>
            </a:r>
            <a:r>
              <a:rPr i="1" lang="en-US" sz="1000">
                <a:solidFill>
                  <a:srgbClr val="222222"/>
                </a:solidFill>
                <a:highlight>
                  <a:srgbClr val="FFFFFF"/>
                </a:highlight>
              </a:rPr>
              <a:t>14</a:t>
            </a:r>
            <a:r>
              <a:rPr lang="en-US" sz="1000">
                <a:solidFill>
                  <a:srgbClr val="222222"/>
                </a:solidFill>
                <a:highlight>
                  <a:srgbClr val="FFFFFF"/>
                </a:highlight>
              </a:rPr>
              <a:t>, 100733.</a:t>
            </a:r>
            <a:endParaRPr sz="900"/>
          </a:p>
          <a:p>
            <a:pPr indent="0" lvl="0" marL="0" rtl="0" algn="ctr">
              <a:spcBef>
                <a:spcPts val="0"/>
              </a:spcBef>
              <a:spcAft>
                <a:spcPts val="0"/>
              </a:spcAft>
              <a:buNone/>
            </a:pPr>
            <a:r>
              <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descr="A picture containing grass sprouting" id="145" name="Google Shape;145;p20"/>
          <p:cNvPicPr preferRelativeResize="0"/>
          <p:nvPr>
            <p:ph idx="2" type="pic"/>
          </p:nvPr>
        </p:nvPicPr>
        <p:blipFill rotWithShape="1">
          <a:blip r:embed="rId3">
            <a:alphaModFix/>
          </a:blip>
          <a:srcRect b="179" l="0" r="0" t="179"/>
          <a:stretch/>
        </p:blipFill>
        <p:spPr>
          <a:xfrm>
            <a:off x="7888950" y="0"/>
            <a:ext cx="4303051" cy="1568700"/>
          </a:xfrm>
          <a:prstGeom prst="rect">
            <a:avLst/>
          </a:prstGeom>
          <a:noFill/>
          <a:ln>
            <a:noFill/>
          </a:ln>
        </p:spPr>
      </p:pic>
      <p:sp>
        <p:nvSpPr>
          <p:cNvPr id="146" name="Google Shape;146;p20"/>
          <p:cNvSpPr txBox="1"/>
          <p:nvPr>
            <p:ph idx="1" type="body"/>
          </p:nvPr>
        </p:nvSpPr>
        <p:spPr>
          <a:xfrm>
            <a:off x="224125" y="2026800"/>
            <a:ext cx="11766300" cy="4198200"/>
          </a:xfrm>
          <a:prstGeom prst="rect">
            <a:avLst/>
          </a:prstGeom>
          <a:noFill/>
          <a:ln>
            <a:noFill/>
          </a:ln>
        </p:spPr>
        <p:txBody>
          <a:bodyPr anchorCtr="0" anchor="ctr" bIns="45700" lIns="91425" spcFirstLastPara="1" rIns="91425" wrap="square" tIns="45700">
            <a:noAutofit/>
          </a:bodyPr>
          <a:lstStyle/>
          <a:p>
            <a:pPr indent="-342900" lvl="0" marL="457200" rtl="0" algn="l">
              <a:lnSpc>
                <a:spcPct val="125000"/>
              </a:lnSpc>
              <a:spcBef>
                <a:spcPts val="600"/>
              </a:spcBef>
              <a:spcAft>
                <a:spcPts val="0"/>
              </a:spcAft>
              <a:buSzPts val="1800"/>
              <a:buChar char="●"/>
            </a:pPr>
            <a:r>
              <a:rPr lang="en-US"/>
              <a:t>Η τεχνητή νοημοσύνη (AI) και το Internet of Things (IoT) προσφέρουν μια  υποσχόμενη λύση σε αυτές τις προκλήσεις. Η τεχνητή νοημοσύνη, με την ικανότητά της να μαθαίνει από εκτεταμένα σύνολα δεδομένων και να εντοπίζει πολύπλοκα μοτίβα, έχει τη δυνατότητα να αυτοματοποιεί την ανίχνευση ασθενειών και παρασίτων με υψηλή ακρίβεια. </a:t>
            </a:r>
            <a:endParaRPr/>
          </a:p>
          <a:p>
            <a:pPr indent="-342900" lvl="0" marL="457200" rtl="0" algn="l">
              <a:lnSpc>
                <a:spcPct val="125000"/>
              </a:lnSpc>
              <a:spcBef>
                <a:spcPts val="0"/>
              </a:spcBef>
              <a:spcAft>
                <a:spcPts val="0"/>
              </a:spcAft>
              <a:buSzPts val="1800"/>
              <a:buChar char="●"/>
            </a:pPr>
            <a:r>
              <a:rPr lang="en-US"/>
              <a:t>Το IoT, αποτελεί ένα δίκτυο διασυνδεδεμένων συσκευών που συλλέγει και μεταδίδει δεδομένα σε πραγματικό χρόνο, επιτρέπει τη συνεχή παρακολούθηση των περιβαλλοντικών συνθηκών και της υγείας των καλλιεργειών. </a:t>
            </a:r>
            <a:endParaRPr/>
          </a:p>
          <a:p>
            <a:pPr indent="-342900" lvl="0" marL="457200" rtl="0" algn="l">
              <a:lnSpc>
                <a:spcPct val="125000"/>
              </a:lnSpc>
              <a:spcBef>
                <a:spcPts val="0"/>
              </a:spcBef>
              <a:spcAft>
                <a:spcPts val="0"/>
              </a:spcAft>
              <a:buSzPts val="1800"/>
              <a:buChar char="●"/>
            </a:pPr>
            <a:r>
              <a:rPr lang="en-US"/>
              <a:t>Η ενσωμάτωση της τεχνητής νοημοσύνης και του IoT σε συστήματα έξυπνης γεωργίας δημιουργεί ένα ισχυρό πλαίσιο για την προληπτική διαχείριση ασθενειών και παρασίτων. Αυτή η παρουσίαση θα διερευνήσει την εφαρμογή των τεχνολογιών AI και IoT στην ανάπτυξη έξυπνων συστημάτων για την παρακολούθηση ασθενειών και την ανίχνευση παρασίτων στη γεωργία.</a:t>
            </a:r>
            <a:endParaRPr/>
          </a:p>
        </p:txBody>
      </p:sp>
      <p:sp>
        <p:nvSpPr>
          <p:cNvPr id="147" name="Google Shape;147;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0"/>
          <p:cNvSpPr txBox="1"/>
          <p:nvPr>
            <p:ph type="title"/>
          </p:nvPr>
        </p:nvSpPr>
        <p:spPr>
          <a:xfrm>
            <a:off x="0" y="0"/>
            <a:ext cx="7899600" cy="15687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3200">
                <a:solidFill>
                  <a:srgbClr val="B6D7A8"/>
                </a:solidFill>
              </a:rPr>
              <a:t>3. Η λύση</a:t>
            </a:r>
            <a:endParaRPr b="1" sz="3200">
              <a:solidFill>
                <a:srgbClr val="B6D7A8"/>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A picture containing grass sprouting" id="153" name="Google Shape;153;p21"/>
          <p:cNvPicPr preferRelativeResize="0"/>
          <p:nvPr>
            <p:ph idx="2" type="pic"/>
          </p:nvPr>
        </p:nvPicPr>
        <p:blipFill rotWithShape="1">
          <a:blip r:embed="rId3">
            <a:alphaModFix/>
          </a:blip>
          <a:srcRect b="179" l="0" r="0" t="179"/>
          <a:stretch/>
        </p:blipFill>
        <p:spPr>
          <a:xfrm>
            <a:off x="7888950" y="0"/>
            <a:ext cx="4303051" cy="1568700"/>
          </a:xfrm>
          <a:prstGeom prst="rect">
            <a:avLst/>
          </a:prstGeom>
          <a:noFill/>
          <a:ln>
            <a:noFill/>
          </a:ln>
        </p:spPr>
      </p:pic>
      <p:sp>
        <p:nvSpPr>
          <p:cNvPr id="154" name="Google Shape;154;p21"/>
          <p:cNvSpPr txBox="1"/>
          <p:nvPr>
            <p:ph idx="1" type="body"/>
          </p:nvPr>
        </p:nvSpPr>
        <p:spPr>
          <a:xfrm>
            <a:off x="224125" y="2026800"/>
            <a:ext cx="11766300" cy="4198200"/>
          </a:xfrm>
          <a:prstGeom prst="rect">
            <a:avLst/>
          </a:prstGeom>
          <a:noFill/>
          <a:ln>
            <a:noFill/>
          </a:ln>
        </p:spPr>
        <p:txBody>
          <a:bodyPr anchorCtr="0" anchor="ctr" bIns="45700" lIns="91425" spcFirstLastPara="1" rIns="91425" wrap="square" tIns="45700">
            <a:noAutofit/>
          </a:bodyPr>
          <a:lstStyle/>
          <a:p>
            <a:pPr indent="-317500" lvl="0" marL="457200" rtl="0" algn="ctr">
              <a:lnSpc>
                <a:spcPct val="125000"/>
              </a:lnSpc>
              <a:spcBef>
                <a:spcPts val="600"/>
              </a:spcBef>
              <a:spcAft>
                <a:spcPts val="0"/>
              </a:spcAft>
              <a:buSzPts val="1400"/>
              <a:buChar char="●"/>
            </a:pPr>
            <a:r>
              <a:rPr lang="en-US" sz="1400">
                <a:highlight>
                  <a:srgbClr val="FFFFFF"/>
                </a:highlight>
              </a:rPr>
              <a:t>Τα </a:t>
            </a:r>
            <a:r>
              <a:rPr b="1" lang="en-US" sz="1400">
                <a:highlight>
                  <a:srgbClr val="FFFFFF"/>
                </a:highlight>
              </a:rPr>
              <a:t>συνελικτικά νευρωνικά δίκτυα ή CNNs</a:t>
            </a:r>
            <a:r>
              <a:rPr lang="en-US" sz="1400">
                <a:highlight>
                  <a:srgbClr val="FFFFFF"/>
                </a:highlight>
              </a:rPr>
              <a:t> έχουν σχεδιαστεί για την αναγνώριση και ταξινόμηση εικόνων. Η βασική ιδιότητά τους είναι ότι μπορούν να εντοπίζουν χαρακτηριστικά εικόνων όπως φωτεινά ή σκοτεινά σημεία (ή συγκεκριμένο χρώμα), τις ακμές σε διάφορους προσανατολισμούς, πρότυπα κ.α.</a:t>
            </a:r>
            <a:endParaRPr sz="1400">
              <a:highlight>
                <a:srgbClr val="FFFFFF"/>
              </a:highlight>
            </a:endParaRPr>
          </a:p>
          <a:p>
            <a:pPr indent="-317500" lvl="0" marL="457200" rtl="0" algn="ctr">
              <a:lnSpc>
                <a:spcPct val="125000"/>
              </a:lnSpc>
              <a:spcBef>
                <a:spcPts val="0"/>
              </a:spcBef>
              <a:spcAft>
                <a:spcPts val="0"/>
              </a:spcAft>
              <a:buSzPts val="1400"/>
              <a:buChar char="●"/>
            </a:pPr>
            <a:r>
              <a:rPr b="1" lang="en-US" sz="1400">
                <a:highlight>
                  <a:srgbClr val="FFFFFF"/>
                </a:highlight>
              </a:rPr>
              <a:t>Τα δέντρα απόφασης ή </a:t>
            </a:r>
            <a:r>
              <a:rPr b="1" lang="en-US" sz="1400">
                <a:highlight>
                  <a:srgbClr val="FFFFFF"/>
                </a:highlight>
              </a:rPr>
              <a:t>Decision</a:t>
            </a:r>
            <a:r>
              <a:rPr b="1" lang="en-US" sz="1400">
                <a:highlight>
                  <a:srgbClr val="FFFFFF"/>
                </a:highlight>
              </a:rPr>
              <a:t> Trees (DTs) </a:t>
            </a:r>
            <a:r>
              <a:rPr lang="en-US" sz="1400">
                <a:highlight>
                  <a:srgbClr val="FFFFFF"/>
                </a:highlight>
              </a:rPr>
              <a:t>είναι ένας τύπος αλγορίθμου μηχανικής μάθησης που χρησιμοποιείται για την κατηγοριοποίηση και την παλινδρόμηση.</a:t>
            </a:r>
            <a:endParaRPr sz="1400">
              <a:highlight>
                <a:srgbClr val="FFFFFF"/>
              </a:highlight>
            </a:endParaRPr>
          </a:p>
          <a:p>
            <a:pPr indent="-317500" lvl="0" marL="457200" rtl="0" algn="ctr">
              <a:lnSpc>
                <a:spcPct val="125000"/>
              </a:lnSpc>
              <a:spcBef>
                <a:spcPts val="0"/>
              </a:spcBef>
              <a:spcAft>
                <a:spcPts val="0"/>
              </a:spcAft>
              <a:buClr>
                <a:srgbClr val="1F1F1F"/>
              </a:buClr>
              <a:buSzPts val="1400"/>
              <a:buChar char="●"/>
            </a:pPr>
            <a:r>
              <a:rPr lang="en-US" sz="1400">
                <a:solidFill>
                  <a:srgbClr val="1F1F1F"/>
                </a:solidFill>
                <a:highlight>
                  <a:srgbClr val="FFFFFF"/>
                </a:highlight>
              </a:rPr>
              <a:t>Η </a:t>
            </a:r>
            <a:r>
              <a:rPr b="1" lang="en-US" sz="1400">
                <a:solidFill>
                  <a:srgbClr val="1F1F1F"/>
                </a:solidFill>
                <a:highlight>
                  <a:srgbClr val="FFFFFF"/>
                </a:highlight>
              </a:rPr>
              <a:t>βαθιά μάθηση ή Deep Learning</a:t>
            </a:r>
            <a:r>
              <a:rPr lang="en-US" sz="1400">
                <a:solidFill>
                  <a:srgbClr val="1F1F1F"/>
                </a:solidFill>
                <a:highlight>
                  <a:srgbClr val="FFFFFF"/>
                </a:highlight>
              </a:rPr>
              <a:t>, είναι το υποσύνολο των μεθόδων μηχανικής μάθησης που βασίζονται σε νευρωνικά δίκτυα με εκμάθηση αναπαράστασης.</a:t>
            </a:r>
            <a:endParaRPr sz="1400">
              <a:solidFill>
                <a:srgbClr val="1F1F1F"/>
              </a:solidFill>
              <a:highlight>
                <a:srgbClr val="FFFFFF"/>
              </a:highlight>
            </a:endParaRPr>
          </a:p>
          <a:p>
            <a:pPr indent="-317500" lvl="0" marL="457200" rtl="0" algn="ctr">
              <a:lnSpc>
                <a:spcPct val="125000"/>
              </a:lnSpc>
              <a:spcBef>
                <a:spcPts val="0"/>
              </a:spcBef>
              <a:spcAft>
                <a:spcPts val="0"/>
              </a:spcAft>
              <a:buClr>
                <a:srgbClr val="1F1F1F"/>
              </a:buClr>
              <a:buSzPts val="1400"/>
              <a:buChar char="●"/>
            </a:pPr>
            <a:r>
              <a:rPr lang="en-US" sz="1400">
                <a:solidFill>
                  <a:srgbClr val="1F1F1F"/>
                </a:solidFill>
                <a:highlight>
                  <a:srgbClr val="FFFFFF"/>
                </a:highlight>
              </a:rPr>
              <a:t>Η </a:t>
            </a:r>
            <a:r>
              <a:rPr b="1" lang="en-US" sz="1400">
                <a:solidFill>
                  <a:srgbClr val="1F1F1F"/>
                </a:solidFill>
                <a:highlight>
                  <a:srgbClr val="FFFFFF"/>
                </a:highlight>
              </a:rPr>
              <a:t>αρχιτεκτονική υπολογιστών άκρων ή Edge Computing</a:t>
            </a:r>
            <a:r>
              <a:rPr lang="en-US" sz="1400">
                <a:solidFill>
                  <a:srgbClr val="1F1F1F"/>
                </a:solidFill>
                <a:highlight>
                  <a:srgbClr val="FFFFFF"/>
                </a:highlight>
              </a:rPr>
              <a:t>, χρησιμοποιεί τις συσκευές στην περιφέρεια ή στην «άκρη» του δικτύου για την αποθήκευση και την επεξεργασία δεδομένων. Στοχεύει στη βελτίωση της αποθήκευσης δεδομένων και μειώνει ο καθυστέρηση πρόσβασης στα δεδομένα.</a:t>
            </a:r>
            <a:endParaRPr sz="1400">
              <a:solidFill>
                <a:srgbClr val="1F1F1F"/>
              </a:solidFill>
              <a:highlight>
                <a:srgbClr val="FFFFFF"/>
              </a:highlight>
            </a:endParaRPr>
          </a:p>
          <a:p>
            <a:pPr indent="-317500" lvl="0" marL="457200" rtl="0" algn="ctr">
              <a:lnSpc>
                <a:spcPct val="125000"/>
              </a:lnSpc>
              <a:spcBef>
                <a:spcPts val="0"/>
              </a:spcBef>
              <a:spcAft>
                <a:spcPts val="0"/>
              </a:spcAft>
              <a:buClr>
                <a:srgbClr val="1F1F1F"/>
              </a:buClr>
              <a:buSzPts val="1400"/>
              <a:buChar char="●"/>
            </a:pPr>
            <a:r>
              <a:rPr b="1" lang="en-US" sz="1400">
                <a:solidFill>
                  <a:srgbClr val="1F1F1F"/>
                </a:solidFill>
                <a:highlight>
                  <a:srgbClr val="FFFFFF"/>
                </a:highlight>
              </a:rPr>
              <a:t>Η μεταφορά δεδομένων ή transfer learning, </a:t>
            </a:r>
            <a:r>
              <a:rPr lang="en-US" sz="1400">
                <a:solidFill>
                  <a:srgbClr val="1F1F1F"/>
                </a:solidFill>
                <a:highlight>
                  <a:srgbClr val="FFFFFF"/>
                </a:highlight>
              </a:rPr>
              <a:t>είναι μια τεχνική στην μηχανική μάθηση όπου ένα μοντέλο που έχει εκπαιδευτεί για μια συγκεκριμένη εργασία επαναχρησιμοποιείται ως το σημείο εκκίνησης για ένα μοντέλο σε μια δεύτερη, διαφορετική αλλά συναφή εργασία. </a:t>
            </a:r>
            <a:endParaRPr sz="1400">
              <a:solidFill>
                <a:srgbClr val="1F1F1F"/>
              </a:solidFill>
              <a:highlight>
                <a:srgbClr val="FFFFFF"/>
              </a:highlight>
            </a:endParaRPr>
          </a:p>
        </p:txBody>
      </p:sp>
      <p:sp>
        <p:nvSpPr>
          <p:cNvPr id="155" name="Google Shape;155;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21"/>
          <p:cNvSpPr txBox="1"/>
          <p:nvPr>
            <p:ph type="title"/>
          </p:nvPr>
        </p:nvSpPr>
        <p:spPr>
          <a:xfrm>
            <a:off x="0" y="0"/>
            <a:ext cx="7899600" cy="1568700"/>
          </a:xfrm>
          <a:prstGeom prst="rect">
            <a:avLst/>
          </a:prstGeom>
          <a:solidFill>
            <a:schemeClr val="accent2">
              <a:alpha val="91760"/>
            </a:schemeClr>
          </a:solidFill>
          <a:ln>
            <a:noFill/>
          </a:ln>
        </p:spPr>
        <p:txBody>
          <a:bodyPr anchorCtr="0" anchor="ctr" bIns="45700" lIns="731500" spcFirstLastPara="1" rIns="731500" wrap="square" tIns="45700">
            <a:noAutofit/>
          </a:bodyPr>
          <a:lstStyle/>
          <a:p>
            <a:pPr indent="0" lvl="0" marL="0" rtl="0" algn="l">
              <a:lnSpc>
                <a:spcPct val="90000"/>
              </a:lnSpc>
              <a:spcBef>
                <a:spcPts val="0"/>
              </a:spcBef>
              <a:spcAft>
                <a:spcPts val="0"/>
              </a:spcAft>
              <a:buClr>
                <a:schemeClr val="lt1"/>
              </a:buClr>
              <a:buSzPts val="2400"/>
              <a:buFont typeface="Arial"/>
              <a:buNone/>
            </a:pPr>
            <a:r>
              <a:rPr b="1" lang="en-US" sz="3200">
                <a:solidFill>
                  <a:srgbClr val="B6D7A8"/>
                </a:solidFill>
              </a:rPr>
              <a:t>4</a:t>
            </a:r>
            <a:r>
              <a:rPr b="1" lang="en-US" sz="3200">
                <a:solidFill>
                  <a:srgbClr val="B6D7A8"/>
                </a:solidFill>
              </a:rPr>
              <a:t>. Χρήσιμοι Ορισμοί </a:t>
            </a:r>
            <a:endParaRPr b="1" sz="3200">
              <a:solidFill>
                <a:srgbClr val="B6D7A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A field of wheat with tracks in it" id="161" name="Google Shape;161;p22"/>
          <p:cNvPicPr preferRelativeResize="0"/>
          <p:nvPr>
            <p:ph idx="2" type="pic"/>
          </p:nvPr>
        </p:nvPicPr>
        <p:blipFill rotWithShape="1">
          <a:blip r:embed="rId3">
            <a:alphaModFix amt="50000"/>
          </a:blip>
          <a:srcRect b="0" l="0" r="0" t="0"/>
          <a:stretch/>
        </p:blipFill>
        <p:spPr>
          <a:xfrm>
            <a:off x="0" y="-2"/>
            <a:ext cx="12192000" cy="6858000"/>
          </a:xfrm>
          <a:prstGeom prst="rect">
            <a:avLst/>
          </a:prstGeom>
          <a:noFill/>
          <a:ln>
            <a:noFill/>
          </a:ln>
        </p:spPr>
      </p:pic>
      <p:sp>
        <p:nvSpPr>
          <p:cNvPr id="162" name="Google Shape;162;p22"/>
          <p:cNvSpPr txBox="1"/>
          <p:nvPr>
            <p:ph type="title"/>
          </p:nvPr>
        </p:nvSpPr>
        <p:spPr>
          <a:xfrm>
            <a:off x="1199859" y="2335192"/>
            <a:ext cx="9792300" cy="2187600"/>
          </a:xfrm>
          <a:prstGeom prst="rect">
            <a:avLst/>
          </a:prstGeom>
          <a:noFill/>
          <a:ln cap="flat" cmpd="sng" w="38100">
            <a:solidFill>
              <a:schemeClr val="accent1"/>
            </a:solidFill>
            <a:prstDash val="solid"/>
            <a:round/>
            <a:headEnd len="sm" w="sm" type="none"/>
            <a:tailEnd len="sm" w="sm" type="none"/>
          </a:ln>
        </p:spPr>
        <p:txBody>
          <a:bodyPr anchorCtr="0" anchor="ctr" bIns="45700" lIns="914400" spcFirstLastPara="1" rIns="914400" wrap="square" tIns="91425">
            <a:noAutofit/>
          </a:bodyPr>
          <a:lstStyle/>
          <a:p>
            <a:pPr indent="0" lvl="0" marL="0" rtl="0" algn="ctr">
              <a:lnSpc>
                <a:spcPct val="90000"/>
              </a:lnSpc>
              <a:spcBef>
                <a:spcPts val="0"/>
              </a:spcBef>
              <a:spcAft>
                <a:spcPts val="0"/>
              </a:spcAft>
              <a:buClr>
                <a:schemeClr val="accent1"/>
              </a:buClr>
              <a:buSzPts val="5400"/>
              <a:buFont typeface="Arial"/>
              <a:buNone/>
            </a:pPr>
            <a:r>
              <a:rPr lang="en-US" sz="3300">
                <a:solidFill>
                  <a:schemeClr val="accent1"/>
                </a:solidFill>
              </a:rPr>
              <a:t>5. Επισκόπηση υφιστάμενων Ερευνών</a:t>
            </a:r>
            <a:endParaRPr sz="6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636608" y="804862"/>
            <a:ext cx="3401992" cy="51213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400"/>
              <a:buFont typeface="Arial"/>
              <a:buNone/>
            </a:pPr>
            <a:r>
              <a:rPr lang="en-US">
                <a:solidFill>
                  <a:srgbClr val="B6D7A8"/>
                </a:solidFill>
              </a:rPr>
              <a:t> An Effective Deep Neural Network in Edge Computing Enabled Internet of Things for Plant Diseases Monitoring</a:t>
            </a:r>
            <a:endParaRPr>
              <a:solidFill>
                <a:srgbClr val="B6D7A8"/>
              </a:solidFill>
            </a:endParaRPr>
          </a:p>
        </p:txBody>
      </p:sp>
      <p:sp>
        <p:nvSpPr>
          <p:cNvPr id="168" name="Google Shape;168;p23"/>
          <p:cNvSpPr txBox="1"/>
          <p:nvPr>
            <p:ph idx="1" type="body"/>
          </p:nvPr>
        </p:nvSpPr>
        <p:spPr>
          <a:xfrm>
            <a:off x="4717675" y="75"/>
            <a:ext cx="7350900" cy="6858000"/>
          </a:xfrm>
          <a:prstGeom prst="rect">
            <a:avLst/>
          </a:prstGeom>
          <a:noFill/>
          <a:ln>
            <a:noFill/>
          </a:ln>
        </p:spPr>
        <p:txBody>
          <a:bodyPr anchorCtr="0" anchor="ctr" bIns="45700" lIns="91425" spcFirstLastPara="1" rIns="91425" wrap="square" tIns="45700">
            <a:noAutofit/>
          </a:bodyPr>
          <a:lstStyle/>
          <a:p>
            <a:pPr indent="0" lvl="0" marL="283464" rtl="0" algn="l">
              <a:lnSpc>
                <a:spcPct val="125000"/>
              </a:lnSpc>
              <a:spcBef>
                <a:spcPts val="600"/>
              </a:spcBef>
              <a:spcAft>
                <a:spcPts val="0"/>
              </a:spcAft>
              <a:buNone/>
            </a:pPr>
            <a:r>
              <a:t/>
            </a:r>
            <a:endParaRPr sz="1000">
              <a:solidFill>
                <a:srgbClr val="202124"/>
              </a:solidFill>
              <a:highlight>
                <a:srgbClr val="F8F9FA"/>
              </a:highlight>
            </a:endParaRPr>
          </a:p>
          <a:p>
            <a:pPr indent="0" lvl="0" marL="283464" rtl="0" algn="l">
              <a:lnSpc>
                <a:spcPct val="125000"/>
              </a:lnSpc>
              <a:spcBef>
                <a:spcPts val="600"/>
              </a:spcBef>
              <a:spcAft>
                <a:spcPts val="0"/>
              </a:spcAft>
              <a:buNone/>
            </a:pPr>
            <a:r>
              <a:t/>
            </a:r>
            <a:endParaRPr b="1" sz="10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1F1F1F"/>
                </a:solidFill>
                <a:highlight>
                  <a:srgbClr val="F8F9FA"/>
                </a:highlight>
              </a:rPr>
              <a:t>Επίκεντρο Έρευνας: </a:t>
            </a:r>
            <a:r>
              <a:rPr lang="en-US" sz="1200">
                <a:solidFill>
                  <a:srgbClr val="202124"/>
                </a:solidFill>
                <a:highlight>
                  <a:srgbClr val="F8F9FA"/>
                </a:highlight>
              </a:rPr>
              <a:t> Ο κύριος στόχος του άρθρου είναι να αναπτύξει ένα σύστημα που μπορεί να εντοπίζει αυτόματα ασθένειες ορχιδέας χρησιμοποιώντας βαθιά μάθηση σε ένα περιβάλλον Internet of Things (IoT).</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Συλλογή δεδομένων: </a:t>
            </a:r>
            <a:r>
              <a:rPr lang="en-US" sz="1200">
                <a:solidFill>
                  <a:srgbClr val="202124"/>
                </a:solidFill>
                <a:highlight>
                  <a:srgbClr val="F8F9FA"/>
                </a:highlight>
              </a:rPr>
              <a:t>Οι εικόνες φύλλων ορχιδέας σε πραγματικό χρόνο καταγράφονται χρησιμοποιώντας κάμερες σε ένα πλαίσιο IoT.</a:t>
            </a:r>
            <a:endParaRPr sz="1200">
              <a:solidFill>
                <a:srgbClr val="202124"/>
              </a:solidFill>
              <a:highlight>
                <a:srgbClr val="F8F9FA"/>
              </a:highlight>
            </a:endParaRPr>
          </a:p>
          <a:p>
            <a:pPr indent="0" lvl="0" marL="0" rtl="0" algn="l">
              <a:lnSpc>
                <a:spcPct val="125000"/>
              </a:lnSpc>
              <a:spcBef>
                <a:spcPts val="600"/>
              </a:spcBef>
              <a:spcAft>
                <a:spcPts val="0"/>
              </a:spcAft>
              <a:buNone/>
            </a:pPr>
            <a:r>
              <a:rPr b="1" lang="en-US" sz="1200">
                <a:solidFill>
                  <a:srgbClr val="202124"/>
                </a:solidFill>
                <a:highlight>
                  <a:srgbClr val="F8F9FA"/>
                </a:highlight>
              </a:rPr>
              <a:t>Επεξεργασία δεδομένων:</a:t>
            </a:r>
            <a:endParaRPr b="1" sz="1200">
              <a:solidFill>
                <a:srgbClr val="202124"/>
              </a:solidFill>
              <a:highlight>
                <a:srgbClr val="F8F9FA"/>
              </a:highlight>
            </a:endParaRPr>
          </a:p>
          <a:p>
            <a:pPr indent="-304800" lvl="0" marL="457200" rtl="0" algn="l">
              <a:lnSpc>
                <a:spcPct val="125000"/>
              </a:lnSpc>
              <a:spcBef>
                <a:spcPts val="600"/>
              </a:spcBef>
              <a:spcAft>
                <a:spcPts val="0"/>
              </a:spcAft>
              <a:buClr>
                <a:srgbClr val="202124"/>
              </a:buClr>
              <a:buSzPts val="1200"/>
              <a:buChar char="•"/>
            </a:pPr>
            <a:r>
              <a:rPr lang="en-US" sz="1200">
                <a:solidFill>
                  <a:srgbClr val="202124"/>
                </a:solidFill>
                <a:highlight>
                  <a:srgbClr val="F8F9FA"/>
                </a:highlight>
              </a:rPr>
              <a:t>Edge Computing: Τα χαρακτηριστικά χαμηλού επιπέδου (χρώμα, υφή, σχήματα) εξάγονται από εικόνες. Αυτά τα χαρακτηριστικά χαμηλού επιπέδου συνδυάζονται στη συνέχεια με δίκτυα βαθιάς εκμάθησης για να δημιουργήσουν χαρακτηριστικά υψηλού επιπέδου.</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Cloud Computing (Deep Learning Network): Ένα Συνελικτικό Νευρωνικό Δίκτυο (CNN) χρησιμοποιείται για την εξαγωγή χαρακτηριστικών υψηλού επιπέδου από εικόνες. Τα χαρακτηριστικά παγκόσμιας και τοπικής εικόνας ενσωματώνονται για την αναγνώριση της νόσου.</a:t>
            </a:r>
            <a:endParaRPr sz="1200">
              <a:solidFill>
                <a:srgbClr val="202124"/>
              </a:solidFill>
              <a:highlight>
                <a:srgbClr val="F8F9FA"/>
              </a:highlight>
            </a:endParaRPr>
          </a:p>
          <a:p>
            <a:pPr indent="-304800" lvl="0" marL="457200" rtl="0" algn="l">
              <a:lnSpc>
                <a:spcPct val="125000"/>
              </a:lnSpc>
              <a:spcBef>
                <a:spcPts val="0"/>
              </a:spcBef>
              <a:spcAft>
                <a:spcPts val="0"/>
              </a:spcAft>
              <a:buClr>
                <a:srgbClr val="202124"/>
              </a:buClr>
              <a:buSzPts val="1200"/>
              <a:buChar char="•"/>
            </a:pPr>
            <a:r>
              <a:rPr lang="en-US" sz="1200">
                <a:solidFill>
                  <a:srgbClr val="202124"/>
                </a:solidFill>
                <a:highlight>
                  <a:srgbClr val="F8F9FA"/>
                </a:highlight>
              </a:rPr>
              <a:t>Δύο δίκτυα μάθησης:</a:t>
            </a:r>
            <a:endParaRPr sz="1200">
              <a:solidFill>
                <a:srgbClr val="202124"/>
              </a:solidFill>
              <a:highlight>
                <a:srgbClr val="F8F9FA"/>
              </a:highlight>
            </a:endParaRPr>
          </a:p>
          <a:p>
            <a:pPr indent="0" lvl="0" marL="457200" rtl="0" algn="l">
              <a:lnSpc>
                <a:spcPct val="125000"/>
              </a:lnSpc>
              <a:spcBef>
                <a:spcPts val="600"/>
              </a:spcBef>
              <a:spcAft>
                <a:spcPts val="0"/>
              </a:spcAft>
              <a:buNone/>
            </a:pPr>
            <a:r>
              <a:rPr lang="en-US" sz="1200">
                <a:solidFill>
                  <a:srgbClr val="202124"/>
                </a:solidFill>
                <a:highlight>
                  <a:srgbClr val="F8F9FA"/>
                </a:highlight>
              </a:rPr>
              <a:t>  -Το δίκτυο εκμάθησης χαρακτηριστικών εστιάζει στα χαρακτηριστικά της νόσου.</a:t>
            </a:r>
            <a:endParaRPr sz="1200">
              <a:solidFill>
                <a:srgbClr val="202124"/>
              </a:solidFill>
              <a:highlight>
                <a:srgbClr val="F8F9FA"/>
              </a:highlight>
            </a:endParaRPr>
          </a:p>
          <a:p>
            <a:pPr indent="0" lvl="0" marL="457200" rtl="0" algn="l">
              <a:lnSpc>
                <a:spcPct val="125000"/>
              </a:lnSpc>
              <a:spcBef>
                <a:spcPts val="600"/>
              </a:spcBef>
              <a:spcAft>
                <a:spcPts val="0"/>
              </a:spcAft>
              <a:buNone/>
            </a:pPr>
            <a:r>
              <a:rPr lang="en-US" sz="1200">
                <a:solidFill>
                  <a:srgbClr val="202124"/>
                </a:solidFill>
                <a:highlight>
                  <a:srgbClr val="F8F9FA"/>
                </a:highlight>
              </a:rPr>
              <a:t>  -Το δίκτυο εκμάθησης τύπων ταξινομεί συγκεκριμένους τύπους ασθενειών.</a:t>
            </a:r>
            <a:endParaRPr sz="1200">
              <a:solidFill>
                <a:srgbClr val="202124"/>
              </a:solidFill>
              <a:highlight>
                <a:srgbClr val="F8F9FA"/>
              </a:highlight>
            </a:endParaRPr>
          </a:p>
          <a:p>
            <a:pPr indent="0" lvl="0" marL="0" rtl="0" algn="l">
              <a:lnSpc>
                <a:spcPct val="125000"/>
              </a:lnSpc>
              <a:spcBef>
                <a:spcPts val="600"/>
              </a:spcBef>
              <a:spcAft>
                <a:spcPts val="0"/>
              </a:spcAft>
              <a:buNone/>
            </a:pPr>
            <a:r>
              <a:t/>
            </a:r>
            <a:endParaRPr sz="1200">
              <a:solidFill>
                <a:srgbClr val="202124"/>
              </a:solidFill>
              <a:highlight>
                <a:srgbClr val="F8F9FA"/>
              </a:highlight>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283464" rtl="0" algn="l">
              <a:lnSpc>
                <a:spcPct val="125000"/>
              </a:lnSpc>
              <a:spcBef>
                <a:spcPts val="600"/>
              </a:spcBef>
              <a:spcAft>
                <a:spcPts val="0"/>
              </a:spcAft>
              <a:buNone/>
            </a:pPr>
            <a:r>
              <a:t/>
            </a:r>
            <a:endParaRPr/>
          </a:p>
        </p:txBody>
      </p:sp>
      <p:sp>
        <p:nvSpPr>
          <p:cNvPr id="169" name="Google Shape;16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9">
      <a:dk1>
        <a:srgbClr val="000000"/>
      </a:dk1>
      <a:lt1>
        <a:srgbClr val="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