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2515" autoAdjust="0"/>
  </p:normalViewPr>
  <p:slideViewPr>
    <p:cSldViewPr snapToGrid="0">
      <p:cViewPr varScale="1">
        <p:scale>
          <a:sx n="70" d="100"/>
          <a:sy n="70" d="100"/>
        </p:scale>
        <p:origin x="21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FF066C-1F19-41C6-ACD9-822D8DAAE08C}" type="datetimeFigureOut">
              <a:rPr lang="ru-RU" smtClean="0"/>
              <a:t>22.04.2023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FCB062-9589-4A3D-A759-596250B0E4B4}" type="slidenum">
              <a:rPr lang="ru-RU" smtClean="0"/>
              <a:t>‹#›</a:t>
            </a:fld>
            <a:endParaRPr lang="ru-RU"/>
          </a:p>
        </p:txBody>
      </p:sp>
    </p:spTree>
    <p:extLst>
      <p:ext uri="{BB962C8B-B14F-4D97-AF65-F5344CB8AC3E}">
        <p14:creationId xmlns:p14="http://schemas.microsoft.com/office/powerpoint/2010/main" val="3431299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D2D58BE-9FC7-49D1-9DAF-4D9D52D9F5AB}" type="slidenum">
              <a:rPr lang="ru-RU" smtClean="0"/>
              <a:t>2</a:t>
            </a:fld>
            <a:endParaRPr lang="ru-RU"/>
          </a:p>
        </p:txBody>
      </p:sp>
    </p:spTree>
    <p:extLst>
      <p:ext uri="{BB962C8B-B14F-4D97-AF65-F5344CB8AC3E}">
        <p14:creationId xmlns:p14="http://schemas.microsoft.com/office/powerpoint/2010/main" val="3231863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7BE74AC6-FDB8-41CE-9B0A-4D4B506A2516}" type="datetimeFigureOut">
              <a:rPr lang="ru-RU" smtClean="0"/>
              <a:t>22.04.2023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0F0359F-BA5F-4E47-AEAA-623B3874595A}" type="slidenum">
              <a:rPr lang="ru-RU" smtClean="0"/>
              <a:t>‹#›</a:t>
            </a:fld>
            <a:endParaRPr lang="ru-RU"/>
          </a:p>
        </p:txBody>
      </p:sp>
    </p:spTree>
    <p:extLst>
      <p:ext uri="{BB962C8B-B14F-4D97-AF65-F5344CB8AC3E}">
        <p14:creationId xmlns:p14="http://schemas.microsoft.com/office/powerpoint/2010/main" val="675943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BE74AC6-FDB8-41CE-9B0A-4D4B506A2516}" type="datetimeFigureOut">
              <a:rPr lang="ru-RU" smtClean="0"/>
              <a:t>22.04.2023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0F0359F-BA5F-4E47-AEAA-623B3874595A}" type="slidenum">
              <a:rPr lang="ru-RU" smtClean="0"/>
              <a:t>‹#›</a:t>
            </a:fld>
            <a:endParaRPr lang="ru-RU"/>
          </a:p>
        </p:txBody>
      </p:sp>
    </p:spTree>
    <p:extLst>
      <p:ext uri="{BB962C8B-B14F-4D97-AF65-F5344CB8AC3E}">
        <p14:creationId xmlns:p14="http://schemas.microsoft.com/office/powerpoint/2010/main" val="743183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BE74AC6-FDB8-41CE-9B0A-4D4B506A2516}" type="datetimeFigureOut">
              <a:rPr lang="ru-RU" smtClean="0"/>
              <a:t>22.04.2023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0F0359F-BA5F-4E47-AEAA-623B3874595A}" type="slidenum">
              <a:rPr lang="ru-RU" smtClean="0"/>
              <a:t>‹#›</a:t>
            </a:fld>
            <a:endParaRPr lang="ru-RU"/>
          </a:p>
        </p:txBody>
      </p:sp>
    </p:spTree>
    <p:extLst>
      <p:ext uri="{BB962C8B-B14F-4D97-AF65-F5344CB8AC3E}">
        <p14:creationId xmlns:p14="http://schemas.microsoft.com/office/powerpoint/2010/main" val="1818040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12192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ru-RU" sz="1400" i="1" dirty="0">
              <a:solidFill>
                <a:srgbClr val="7F7F7F"/>
              </a:solidFill>
              <a:cs typeface="Arial" charset="0"/>
            </a:endParaRPr>
          </a:p>
        </p:txBody>
      </p:sp>
      <p:sp>
        <p:nvSpPr>
          <p:cNvPr id="4" name="Прямоугольник 3"/>
          <p:cNvSpPr/>
          <p:nvPr userDrawn="1"/>
        </p:nvSpPr>
        <p:spPr>
          <a:xfrm>
            <a:off x="0" y="6572250"/>
            <a:ext cx="12192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tabLst>
                <a:tab pos="8791200" algn="r"/>
              </a:tabLst>
              <a:defRPr/>
            </a:pPr>
            <a:endParaRPr lang="ru-RU" sz="140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501651" y="795338"/>
            <a:ext cx="11286067" cy="0"/>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wrap="none" anchor="ctr"/>
          <a:lstStyle/>
          <a:p>
            <a:endParaRPr lang="ru-RU" sz="1800"/>
          </a:p>
        </p:txBody>
      </p:sp>
      <p:sp>
        <p:nvSpPr>
          <p:cNvPr id="11" name="Заголовок 1"/>
          <p:cNvSpPr>
            <a:spLocks noGrp="1"/>
          </p:cNvSpPr>
          <p:nvPr>
            <p:ph type="title"/>
          </p:nvPr>
        </p:nvSpPr>
        <p:spPr>
          <a:xfrm>
            <a:off x="414291" y="301272"/>
            <a:ext cx="11168109" cy="471086"/>
          </a:xfrm>
        </p:spPr>
        <p:txBody>
          <a:bodyPr/>
          <a:lstStyle>
            <a:lvl1pPr algn="l">
              <a:defRPr sz="3000" b="1"/>
            </a:lvl1pPr>
          </a:lstStyle>
          <a:p>
            <a:r>
              <a:rPr lang="ru-RU" dirty="0"/>
              <a:t>Образец заголовка</a:t>
            </a:r>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9338733" y="-20638"/>
            <a:ext cx="2844800" cy="476251"/>
          </a:xfrm>
        </p:spPr>
        <p:txBody>
          <a:bodyPr/>
          <a:lstStyle>
            <a:lvl1pPr>
              <a:defRPr/>
            </a:lvl1pPr>
          </a:lstStyle>
          <a:p>
            <a:pPr>
              <a:defRPr/>
            </a:pPr>
            <a:fld id="{5388E37F-CB85-4316-A5B2-E0C27D41443D}" type="slidenum">
              <a:rPr lang="ru-RU" altLang="ru-RU"/>
              <a:pPr>
                <a:defRPr/>
              </a:pPr>
              <a:t>‹#›</a:t>
            </a:fld>
            <a:endParaRPr lang="ru-RU" altLang="ru-RU"/>
          </a:p>
        </p:txBody>
      </p:sp>
    </p:spTree>
    <p:extLst>
      <p:ext uri="{BB962C8B-B14F-4D97-AF65-F5344CB8AC3E}">
        <p14:creationId xmlns:p14="http://schemas.microsoft.com/office/powerpoint/2010/main" val="1292645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BE74AC6-FDB8-41CE-9B0A-4D4B506A2516}" type="datetimeFigureOut">
              <a:rPr lang="ru-RU" smtClean="0"/>
              <a:t>22.04.2023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0F0359F-BA5F-4E47-AEAA-623B3874595A}" type="slidenum">
              <a:rPr lang="ru-RU" smtClean="0"/>
              <a:t>‹#›</a:t>
            </a:fld>
            <a:endParaRPr lang="ru-RU"/>
          </a:p>
        </p:txBody>
      </p:sp>
    </p:spTree>
    <p:extLst>
      <p:ext uri="{BB962C8B-B14F-4D97-AF65-F5344CB8AC3E}">
        <p14:creationId xmlns:p14="http://schemas.microsoft.com/office/powerpoint/2010/main" val="3934613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7BE74AC6-FDB8-41CE-9B0A-4D4B506A2516}" type="datetimeFigureOut">
              <a:rPr lang="ru-RU" smtClean="0"/>
              <a:t>22.04.2023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0F0359F-BA5F-4E47-AEAA-623B3874595A}" type="slidenum">
              <a:rPr lang="ru-RU" smtClean="0"/>
              <a:t>‹#›</a:t>
            </a:fld>
            <a:endParaRPr lang="ru-RU"/>
          </a:p>
        </p:txBody>
      </p:sp>
    </p:spTree>
    <p:extLst>
      <p:ext uri="{BB962C8B-B14F-4D97-AF65-F5344CB8AC3E}">
        <p14:creationId xmlns:p14="http://schemas.microsoft.com/office/powerpoint/2010/main" val="2793916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7BE74AC6-FDB8-41CE-9B0A-4D4B506A2516}" type="datetimeFigureOut">
              <a:rPr lang="ru-RU" smtClean="0"/>
              <a:t>22.04.2023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0F0359F-BA5F-4E47-AEAA-623B3874595A}" type="slidenum">
              <a:rPr lang="ru-RU" smtClean="0"/>
              <a:t>‹#›</a:t>
            </a:fld>
            <a:endParaRPr lang="ru-RU"/>
          </a:p>
        </p:txBody>
      </p:sp>
    </p:spTree>
    <p:extLst>
      <p:ext uri="{BB962C8B-B14F-4D97-AF65-F5344CB8AC3E}">
        <p14:creationId xmlns:p14="http://schemas.microsoft.com/office/powerpoint/2010/main" val="467421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7BE74AC6-FDB8-41CE-9B0A-4D4B506A2516}" type="datetimeFigureOut">
              <a:rPr lang="ru-RU" smtClean="0"/>
              <a:t>22.04.2023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0F0359F-BA5F-4E47-AEAA-623B3874595A}" type="slidenum">
              <a:rPr lang="ru-RU" smtClean="0"/>
              <a:t>‹#›</a:t>
            </a:fld>
            <a:endParaRPr lang="ru-RU"/>
          </a:p>
        </p:txBody>
      </p:sp>
    </p:spTree>
    <p:extLst>
      <p:ext uri="{BB962C8B-B14F-4D97-AF65-F5344CB8AC3E}">
        <p14:creationId xmlns:p14="http://schemas.microsoft.com/office/powerpoint/2010/main" val="3300034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7BE74AC6-FDB8-41CE-9B0A-4D4B506A2516}" type="datetimeFigureOut">
              <a:rPr lang="ru-RU" smtClean="0"/>
              <a:t>22.04.2023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0F0359F-BA5F-4E47-AEAA-623B3874595A}" type="slidenum">
              <a:rPr lang="ru-RU" smtClean="0"/>
              <a:t>‹#›</a:t>
            </a:fld>
            <a:endParaRPr lang="ru-RU"/>
          </a:p>
        </p:txBody>
      </p:sp>
    </p:spTree>
    <p:extLst>
      <p:ext uri="{BB962C8B-B14F-4D97-AF65-F5344CB8AC3E}">
        <p14:creationId xmlns:p14="http://schemas.microsoft.com/office/powerpoint/2010/main" val="348276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BE74AC6-FDB8-41CE-9B0A-4D4B506A2516}" type="datetimeFigureOut">
              <a:rPr lang="ru-RU" smtClean="0"/>
              <a:t>22.04.2023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0F0359F-BA5F-4E47-AEAA-623B3874595A}" type="slidenum">
              <a:rPr lang="ru-RU" smtClean="0"/>
              <a:t>‹#›</a:t>
            </a:fld>
            <a:endParaRPr lang="ru-RU"/>
          </a:p>
        </p:txBody>
      </p:sp>
    </p:spTree>
    <p:extLst>
      <p:ext uri="{BB962C8B-B14F-4D97-AF65-F5344CB8AC3E}">
        <p14:creationId xmlns:p14="http://schemas.microsoft.com/office/powerpoint/2010/main" val="114496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BE74AC6-FDB8-41CE-9B0A-4D4B506A2516}" type="datetimeFigureOut">
              <a:rPr lang="ru-RU" smtClean="0"/>
              <a:t>22.04.2023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0F0359F-BA5F-4E47-AEAA-623B3874595A}" type="slidenum">
              <a:rPr lang="ru-RU" smtClean="0"/>
              <a:t>‹#›</a:t>
            </a:fld>
            <a:endParaRPr lang="ru-RU"/>
          </a:p>
        </p:txBody>
      </p:sp>
    </p:spTree>
    <p:extLst>
      <p:ext uri="{BB962C8B-B14F-4D97-AF65-F5344CB8AC3E}">
        <p14:creationId xmlns:p14="http://schemas.microsoft.com/office/powerpoint/2010/main" val="2267394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BE74AC6-FDB8-41CE-9B0A-4D4B506A2516}" type="datetimeFigureOut">
              <a:rPr lang="ru-RU" smtClean="0"/>
              <a:t>22.04.2023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0F0359F-BA5F-4E47-AEAA-623B3874595A}" type="slidenum">
              <a:rPr lang="ru-RU" smtClean="0"/>
              <a:t>‹#›</a:t>
            </a:fld>
            <a:endParaRPr lang="ru-RU"/>
          </a:p>
        </p:txBody>
      </p:sp>
    </p:spTree>
    <p:extLst>
      <p:ext uri="{BB962C8B-B14F-4D97-AF65-F5344CB8AC3E}">
        <p14:creationId xmlns:p14="http://schemas.microsoft.com/office/powerpoint/2010/main" val="219876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74AC6-FDB8-41CE-9B0A-4D4B506A2516}" type="datetimeFigureOut">
              <a:rPr lang="ru-RU" smtClean="0"/>
              <a:t>22.04.2023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F0359F-BA5F-4E47-AEAA-623B3874595A}" type="slidenum">
              <a:rPr lang="ru-RU" smtClean="0"/>
              <a:t>‹#›</a:t>
            </a:fld>
            <a:endParaRPr lang="ru-RU"/>
          </a:p>
        </p:txBody>
      </p:sp>
    </p:spTree>
    <p:extLst>
      <p:ext uri="{BB962C8B-B14F-4D97-AF65-F5344CB8AC3E}">
        <p14:creationId xmlns:p14="http://schemas.microsoft.com/office/powerpoint/2010/main" val="2984784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26</a:t>
            </a:r>
            <a:endParaRPr lang="ru-RU" dirty="0"/>
          </a:p>
        </p:txBody>
      </p:sp>
      <p:sp>
        <p:nvSpPr>
          <p:cNvPr id="3" name="Прямоугольник 2"/>
          <p:cNvSpPr/>
          <p:nvPr/>
        </p:nvSpPr>
        <p:spPr>
          <a:xfrm>
            <a:off x="414291" y="772358"/>
            <a:ext cx="5516218" cy="5847755"/>
          </a:xfrm>
          <a:prstGeom prst="rect">
            <a:avLst/>
          </a:prstGeom>
        </p:spPr>
        <p:txBody>
          <a:bodyPr wrap="square">
            <a:spAutoFit/>
          </a:bodyPr>
          <a:lstStyle/>
          <a:p>
            <a:pPr algn="just"/>
            <a:r>
              <a:rPr lang="ru-RU" sz="1100" dirty="0">
                <a:effectLst/>
              </a:rPr>
              <a:t>На прямолинейном участке пути для обеспечения связи необходимо разместить радиопередатчики. Установка каждого такого передатчика возможна на любом из N объектов, включённом в перечень разрешённых. Известно расстояние от нулевой отметки на этом участке до каждого объекта из данного перечня, кроме того по технических нормативам для работы без помех два соседних передатчика должны находиться на расстоянии не менее 8 единиц друг от друга. На данном участке пути необходимо разместить максимальное количество передатчиков, не нарушая технические нормативы. Определите количество передатчиков при таком размещении и максимально возможное расстояние от нулевой отметки до ближайшего к ней передатчика.</a:t>
            </a:r>
          </a:p>
          <a:p>
            <a:pPr algn="just"/>
            <a:r>
              <a:rPr lang="ru-RU" sz="1100" i="1" dirty="0">
                <a:effectLst/>
              </a:rPr>
              <a:t>Входные данные</a:t>
            </a:r>
            <a:endParaRPr lang="ru-RU" sz="1100" dirty="0">
              <a:effectLst/>
            </a:endParaRPr>
          </a:p>
          <a:p>
            <a:pPr algn="just"/>
            <a:r>
              <a:rPr lang="ru-RU" sz="1100" dirty="0">
                <a:effectLst/>
              </a:rPr>
              <a:t>В первой строке входного файла находится число N (натуральное число, не превышающее 10 000) - количество объектов, на которых можно устанавливать передатчики. В следующих N строках находятся значения расстояний от нулевой отметки до каждого из этих объектов.</a:t>
            </a:r>
          </a:p>
          <a:p>
            <a:pPr algn="just"/>
            <a:r>
              <a:rPr lang="ru-RU" sz="1100" dirty="0">
                <a:effectLst/>
              </a:rPr>
              <a:t>Запишите в ответе два целых числа: сначала максимальное количество передатчиков, которое можно разместить на данном участке пути, не нарушая технические нормативы, затем максимально возможное расстояние от нулевой отметки до ближайшего к ней передатчика при таком размещении.</a:t>
            </a:r>
          </a:p>
          <a:p>
            <a:pPr algn="just"/>
            <a:r>
              <a:rPr lang="ru-RU" sz="1100" dirty="0">
                <a:effectLst/>
              </a:rPr>
              <a:t/>
            </a:r>
            <a:br>
              <a:rPr lang="ru-RU" sz="1100" dirty="0">
                <a:effectLst/>
              </a:rPr>
            </a:br>
            <a:r>
              <a:rPr lang="ru-RU" sz="1100" i="1" dirty="0">
                <a:effectLst/>
              </a:rPr>
              <a:t>Типовой пример организации данных в файле</a:t>
            </a:r>
            <a:endParaRPr lang="ru-RU" sz="1100" dirty="0">
              <a:effectLst/>
            </a:endParaRPr>
          </a:p>
          <a:p>
            <a:pPr algn="just"/>
            <a:r>
              <a:rPr lang="ru-RU" sz="1100" i="1" dirty="0">
                <a:effectLst/>
              </a:rPr>
              <a:t>5</a:t>
            </a:r>
            <a:endParaRPr lang="ru-RU" sz="1100" dirty="0">
              <a:effectLst/>
            </a:endParaRPr>
          </a:p>
          <a:p>
            <a:pPr algn="just"/>
            <a:r>
              <a:rPr lang="ru-RU" sz="1100" i="1" dirty="0">
                <a:effectLst/>
              </a:rPr>
              <a:t>63</a:t>
            </a:r>
            <a:endParaRPr lang="ru-RU" sz="1100" dirty="0">
              <a:effectLst/>
            </a:endParaRPr>
          </a:p>
          <a:p>
            <a:pPr algn="just"/>
            <a:r>
              <a:rPr lang="ru-RU" sz="1100" i="1" dirty="0">
                <a:effectLst/>
              </a:rPr>
              <a:t>60</a:t>
            </a:r>
            <a:endParaRPr lang="ru-RU" sz="1100" dirty="0">
              <a:effectLst/>
            </a:endParaRPr>
          </a:p>
          <a:p>
            <a:pPr algn="just"/>
            <a:r>
              <a:rPr lang="ru-RU" sz="1100" i="1" dirty="0">
                <a:effectLst/>
              </a:rPr>
              <a:t>52</a:t>
            </a:r>
            <a:endParaRPr lang="ru-RU" sz="1100" dirty="0">
              <a:effectLst/>
            </a:endParaRPr>
          </a:p>
          <a:p>
            <a:pPr algn="just"/>
            <a:r>
              <a:rPr lang="ru-RU" sz="1100" i="1" dirty="0">
                <a:effectLst/>
              </a:rPr>
              <a:t>60</a:t>
            </a:r>
            <a:endParaRPr lang="ru-RU" sz="1100" dirty="0">
              <a:effectLst/>
            </a:endParaRPr>
          </a:p>
          <a:p>
            <a:pPr algn="just"/>
            <a:r>
              <a:rPr lang="ru-RU" sz="1100" i="1" dirty="0">
                <a:effectLst/>
              </a:rPr>
              <a:t>50</a:t>
            </a:r>
            <a:endParaRPr lang="ru-RU" sz="1100" dirty="0">
              <a:effectLst/>
            </a:endParaRPr>
          </a:p>
          <a:p>
            <a:pPr algn="just"/>
            <a:r>
              <a:rPr lang="ru-RU" sz="1100" i="1" dirty="0">
                <a:effectLst/>
              </a:rPr>
              <a:t>Пример входного файла приведён для пяти объектов установки и случая, когда минимально допустимое расстояние между двумя соседними передатчиками составляет 3 единицы.</a:t>
            </a:r>
            <a:endParaRPr lang="ru-RU" sz="1100" dirty="0">
              <a:effectLst/>
            </a:endParaRPr>
          </a:p>
          <a:p>
            <a:pPr algn="just"/>
            <a:r>
              <a:rPr lang="ru-RU" sz="1100" i="1" dirty="0">
                <a:effectLst/>
              </a:rPr>
              <a:t>При таких исходных данных условию задачи удовлетворяют объекты, расположенные на расстоянии 50, 60 и 63 или 52, 60 и 63 соответственно от нулевой отметки, то есть количество передатчиков равно 3, а расстояние от нулевой отметки до ближайшего к ней передатчика составляет 52.</a:t>
            </a:r>
            <a:endParaRPr lang="ru-RU" sz="1100" dirty="0">
              <a:effectLst/>
            </a:endParaRPr>
          </a:p>
        </p:txBody>
      </p:sp>
    </p:spTree>
    <p:extLst>
      <p:ext uri="{BB962C8B-B14F-4D97-AF65-F5344CB8AC3E}">
        <p14:creationId xmlns:p14="http://schemas.microsoft.com/office/powerpoint/2010/main" val="11567491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endParaRPr lang="ru-RU"/>
          </a:p>
        </p:txBody>
      </p:sp>
      <p:sp>
        <p:nvSpPr>
          <p:cNvPr id="8" name="Прямоугольник 7"/>
          <p:cNvSpPr/>
          <p:nvPr/>
        </p:nvSpPr>
        <p:spPr>
          <a:xfrm>
            <a:off x="414291" y="772358"/>
            <a:ext cx="6236677" cy="5893921"/>
          </a:xfrm>
          <a:prstGeom prst="rect">
            <a:avLst/>
          </a:prstGeom>
        </p:spPr>
        <p:txBody>
          <a:bodyPr wrap="square">
            <a:spAutoFit/>
          </a:bodyPr>
          <a:lstStyle/>
          <a:p>
            <a:pPr algn="just"/>
            <a:r>
              <a:rPr lang="ru-RU" sz="1300" dirty="0">
                <a:effectLst/>
              </a:rPr>
              <a:t>Бизнес-центру необходимо составить расписание мероприятий в </a:t>
            </a:r>
            <a:r>
              <a:rPr lang="ru-RU" sz="1300" dirty="0" err="1">
                <a:effectLst/>
              </a:rPr>
              <a:t>конференц</a:t>
            </a:r>
            <a:r>
              <a:rPr lang="ru-RU" sz="1300" dirty="0">
                <a:effectLst/>
              </a:rPr>
              <a:t> зале. В каждый момент времени в зале может проводиться только одно мероприятие. Организаторы мероприятий подали заявки, в которых указано время начала и время окончания их мероприятий. Из данных заявок необходимо составить расписание так, чтобы количество проводимых мероприятий было наибольшим. При этом если одна заявка закончилась, а следующая началась в то же время , то их можно ставить подряд.</a:t>
            </a:r>
          </a:p>
          <a:p>
            <a:pPr algn="just"/>
            <a:r>
              <a:rPr lang="ru-RU" sz="1300" b="1" dirty="0">
                <a:effectLst/>
              </a:rPr>
              <a:t>Входные данные.</a:t>
            </a:r>
            <a:endParaRPr lang="ru-RU" sz="1300" dirty="0">
              <a:effectLst/>
            </a:endParaRPr>
          </a:p>
          <a:p>
            <a:pPr algn="just"/>
            <a:r>
              <a:rPr lang="ru-RU" sz="1300" dirty="0">
                <a:effectLst/>
              </a:rPr>
              <a:t>В первой строке входного файла находятся два числа через пробел: число L - общая длительность работы зала (натуральное число не превышающее 10</a:t>
            </a:r>
            <a:r>
              <a:rPr lang="ru-RU" sz="1300" baseline="30000" dirty="0">
                <a:effectLst/>
              </a:rPr>
              <a:t>9</a:t>
            </a:r>
            <a:r>
              <a:rPr lang="ru-RU" sz="1300" dirty="0">
                <a:effectLst/>
              </a:rPr>
              <a:t>) и число N - количество поданных заявок (натуральное число, не превышающее 10 000). В следующих N строках находится по два числа через пробел. Первое число - время начало мероприятия от начала работы зала (натуральное число, не превышающее 10</a:t>
            </a:r>
            <a:r>
              <a:rPr lang="ru-RU" sz="1300" baseline="30000" dirty="0">
                <a:effectLst/>
              </a:rPr>
              <a:t>9</a:t>
            </a:r>
            <a:r>
              <a:rPr lang="ru-RU" sz="1300" dirty="0">
                <a:effectLst/>
              </a:rPr>
              <a:t>). Второе число - время окончания (натуральное число, не превышающее 10</a:t>
            </a:r>
            <a:r>
              <a:rPr lang="ru-RU" sz="1300" baseline="30000" dirty="0">
                <a:effectLst/>
              </a:rPr>
              <a:t>9</a:t>
            </a:r>
            <a:r>
              <a:rPr lang="ru-RU" sz="1300" dirty="0">
                <a:effectLst/>
              </a:rPr>
              <a:t>).</a:t>
            </a:r>
          </a:p>
          <a:p>
            <a:pPr algn="just"/>
            <a:r>
              <a:rPr lang="ru-RU" sz="1300" dirty="0">
                <a:effectLst/>
              </a:rPr>
              <a:t>Запишите в ответе два числа: наибольшее возможное количество мероприятий в расписании, а также наименьшее возможное время начала последнего мероприятия.</a:t>
            </a:r>
          </a:p>
          <a:p>
            <a:pPr algn="just"/>
            <a:r>
              <a:rPr lang="ru-RU" sz="1300" b="1" dirty="0">
                <a:effectLst/>
              </a:rPr>
              <a:t>Пример входного файла:</a:t>
            </a:r>
            <a:endParaRPr lang="ru-RU" sz="1300" dirty="0">
              <a:effectLst/>
            </a:endParaRPr>
          </a:p>
          <a:p>
            <a:pPr algn="just"/>
            <a:r>
              <a:rPr lang="ru-RU" sz="1300" dirty="0">
                <a:effectLst/>
              </a:rPr>
              <a:t>1000 7</a:t>
            </a:r>
          </a:p>
          <a:p>
            <a:pPr algn="just"/>
            <a:r>
              <a:rPr lang="ru-RU" sz="1300" dirty="0">
                <a:effectLst/>
              </a:rPr>
              <a:t>50 200</a:t>
            </a:r>
          </a:p>
          <a:p>
            <a:pPr algn="just"/>
            <a:r>
              <a:rPr lang="ru-RU" sz="1300" dirty="0">
                <a:effectLst/>
              </a:rPr>
              <a:t>0 300</a:t>
            </a:r>
          </a:p>
          <a:p>
            <a:pPr algn="just"/>
            <a:r>
              <a:rPr lang="ru-RU" sz="1300" dirty="0">
                <a:effectLst/>
              </a:rPr>
              <a:t>200 450</a:t>
            </a:r>
          </a:p>
          <a:p>
            <a:pPr algn="just"/>
            <a:r>
              <a:rPr lang="ru-RU" sz="1300" dirty="0">
                <a:effectLst/>
              </a:rPr>
              <a:t>500 550</a:t>
            </a:r>
          </a:p>
          <a:p>
            <a:pPr algn="just"/>
            <a:r>
              <a:rPr lang="ru-RU" sz="1300" dirty="0">
                <a:effectLst/>
              </a:rPr>
              <a:t>550 700</a:t>
            </a:r>
          </a:p>
          <a:p>
            <a:pPr algn="just"/>
            <a:r>
              <a:rPr lang="ru-RU" sz="1300" dirty="0">
                <a:effectLst/>
              </a:rPr>
              <a:t>700 800</a:t>
            </a:r>
          </a:p>
          <a:p>
            <a:pPr algn="just"/>
            <a:r>
              <a:rPr lang="ru-RU" sz="1300" dirty="0">
                <a:effectLst/>
              </a:rPr>
              <a:t>750 900</a:t>
            </a:r>
          </a:p>
          <a:p>
            <a:pPr algn="just"/>
            <a:endParaRPr lang="ru-RU" sz="1300" dirty="0">
              <a:effectLst/>
            </a:endParaRPr>
          </a:p>
          <a:p>
            <a:pPr algn="just"/>
            <a:r>
              <a:rPr lang="ru-RU" sz="1300" dirty="0">
                <a:effectLst/>
              </a:rPr>
              <a:t>При таких условиях расписание можно составить из мероприятий: 50-200; 200-450; 500-550; 550-700; 700-800. Поэтому ответ для приведённого примера </a:t>
            </a:r>
            <a:r>
              <a:rPr lang="ru-RU" sz="1300" b="1" dirty="0">
                <a:effectLst/>
              </a:rPr>
              <a:t>5 700</a:t>
            </a:r>
            <a:r>
              <a:rPr lang="ru-RU" sz="1300" dirty="0">
                <a:effectLst/>
              </a:rPr>
              <a:t>.</a:t>
            </a:r>
          </a:p>
        </p:txBody>
      </p:sp>
    </p:spTree>
    <p:extLst>
      <p:ext uri="{BB962C8B-B14F-4D97-AF65-F5344CB8AC3E}">
        <p14:creationId xmlns:p14="http://schemas.microsoft.com/office/powerpoint/2010/main" val="3351306068"/>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254</Words>
  <Application>Microsoft Office PowerPoint</Application>
  <PresentationFormat>Широкоэкранный</PresentationFormat>
  <Paragraphs>30</Paragraphs>
  <Slides>2</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vt:i4>
      </vt:variant>
    </vt:vector>
  </HeadingPairs>
  <TitlesOfParts>
    <vt:vector size="7" baseType="lpstr">
      <vt:lpstr>Arial</vt:lpstr>
      <vt:lpstr>Calibri</vt:lpstr>
      <vt:lpstr>Calibri Light</vt:lpstr>
      <vt:lpstr>Symbol</vt:lpstr>
      <vt:lpstr>Тема Office</vt:lpstr>
      <vt:lpstr>26</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26</dc:title>
  <dc:creator>User</dc:creator>
  <cp:lastModifiedBy>User</cp:lastModifiedBy>
  <cp:revision>1</cp:revision>
  <dcterms:created xsi:type="dcterms:W3CDTF">2023-04-22T11:25:03Z</dcterms:created>
  <dcterms:modified xsi:type="dcterms:W3CDTF">2023-04-22T11:25:41Z</dcterms:modified>
</cp:coreProperties>
</file>