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79" r:id="rId8"/>
    <p:sldId id="263" r:id="rId9"/>
    <p:sldId id="264" r:id="rId10"/>
    <p:sldId id="265" r:id="rId11"/>
    <p:sldId id="266" r:id="rId12"/>
    <p:sldId id="280" r:id="rId13"/>
    <p:sldId id="267" r:id="rId14"/>
    <p:sldId id="268" r:id="rId15"/>
    <p:sldId id="269" r:id="rId16"/>
    <p:sldId id="270" r:id="rId17"/>
    <p:sldId id="281" r:id="rId18"/>
    <p:sldId id="28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25" autoAdjust="0"/>
  </p:normalViewPr>
  <p:slideViewPr>
    <p:cSldViewPr snapToGrid="0">
      <p:cViewPr>
        <p:scale>
          <a:sx n="102" d="100"/>
          <a:sy n="102" d="100"/>
        </p:scale>
        <p:origin x="-7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82D58-4AFB-42AF-8F6E-B5366A47D801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E88EA-4E6D-4B5D-9191-B21B21D91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44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 = open ( "input.txt" )</a:t>
            </a:r>
          </a:p>
          <a:p>
            <a:r>
              <a:rPr lang="en-US" dirty="0" smtClean="0"/>
              <a:t>stack = []</a:t>
            </a:r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s = </a:t>
            </a:r>
            <a:r>
              <a:rPr lang="en-US" dirty="0" err="1" smtClean="0"/>
              <a:t>F.readline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if not s: break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stack.append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(s) )</a:t>
            </a:r>
          </a:p>
          <a:p>
            <a:r>
              <a:rPr lang="en-US" dirty="0" err="1" smtClean="0"/>
              <a:t>F.close</a:t>
            </a:r>
            <a:r>
              <a:rPr lang="en-US" dirty="0" smtClean="0"/>
              <a:t>()    </a:t>
            </a:r>
          </a:p>
          <a:p>
            <a:r>
              <a:rPr lang="en-US" dirty="0" smtClean="0"/>
              <a:t>F = open ( "output.txt", "w" )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len</a:t>
            </a:r>
            <a:r>
              <a:rPr lang="en-US" dirty="0" smtClean="0"/>
              <a:t>(stack) &gt; 0:</a:t>
            </a:r>
          </a:p>
          <a:p>
            <a:r>
              <a:rPr lang="en-US" dirty="0" smtClean="0"/>
              <a:t>  x = </a:t>
            </a:r>
            <a:r>
              <a:rPr lang="en-US" dirty="0" err="1" smtClean="0"/>
              <a:t>stack.pop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F.write</a:t>
            </a:r>
            <a:r>
              <a:rPr lang="en-US" dirty="0" smtClean="0"/>
              <a:t> ( </a:t>
            </a:r>
            <a:r>
              <a:rPr lang="en-US" dirty="0" err="1" smtClean="0"/>
              <a:t>str</a:t>
            </a:r>
            <a:r>
              <a:rPr lang="en-US" dirty="0" smtClean="0"/>
              <a:t>(x) + "\n" )</a:t>
            </a:r>
          </a:p>
          <a:p>
            <a:r>
              <a:rPr lang="en-US" dirty="0" err="1" smtClean="0"/>
              <a:t>F.close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E88EA-4E6D-4B5D-9191-B21B21D91B9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4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#5 15 + 4 7 + 1 - /</a:t>
            </a:r>
          </a:p>
          <a:p>
            <a:r>
              <a:rPr lang="en-US" dirty="0" smtClean="0"/>
              <a:t>data = input().split()</a:t>
            </a:r>
          </a:p>
          <a:p>
            <a:r>
              <a:rPr lang="en-US" dirty="0" smtClean="0"/>
              <a:t>stack = []						</a:t>
            </a:r>
          </a:p>
          <a:p>
            <a:r>
              <a:rPr lang="en-US" dirty="0" smtClean="0"/>
              <a:t>for x in data:					</a:t>
            </a:r>
          </a:p>
          <a:p>
            <a:r>
              <a:rPr lang="en-US" dirty="0" smtClean="0"/>
              <a:t>  if x in "+-*/":	# </a:t>
            </a:r>
            <a:r>
              <a:rPr lang="ru-RU" dirty="0" smtClean="0"/>
              <a:t>если операция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op2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stack.pop</a:t>
            </a:r>
            <a:r>
              <a:rPr lang="en-US" dirty="0" smtClean="0"/>
              <a:t>())		</a:t>
            </a:r>
          </a:p>
          <a:p>
            <a:r>
              <a:rPr lang="en-US" dirty="0" smtClean="0"/>
              <a:t>    op1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stack.pop</a:t>
            </a:r>
            <a:r>
              <a:rPr lang="en-US" dirty="0" smtClean="0"/>
              <a:t>())	</a:t>
            </a:r>
          </a:p>
          <a:p>
            <a:r>
              <a:rPr lang="en-US" dirty="0" smtClean="0"/>
              <a:t>    if   x == "+": res = op1 + op2	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x == "-": res = op1 - op2	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x == "*": res = op1 * op2	</a:t>
            </a:r>
          </a:p>
          <a:p>
            <a:r>
              <a:rPr lang="en-US" dirty="0" smtClean="0"/>
              <a:t>    else:         res = op1 // op2	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stack.append</a:t>
            </a:r>
            <a:r>
              <a:rPr lang="en-US" dirty="0" smtClean="0"/>
              <a:t> ( res )			</a:t>
            </a:r>
          </a:p>
          <a:p>
            <a:r>
              <a:rPr lang="en-US" dirty="0" smtClean="0"/>
              <a:t>  else: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stack.append</a:t>
            </a:r>
            <a:r>
              <a:rPr lang="en-US" dirty="0" smtClean="0"/>
              <a:t> ( x )			</a:t>
            </a:r>
          </a:p>
          <a:p>
            <a:r>
              <a:rPr lang="en-US" dirty="0" smtClean="0"/>
              <a:t>print ( stack[0] 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E88EA-4E6D-4B5D-9191-B21B21D91B9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7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#()[{()[]}]</a:t>
            </a:r>
          </a:p>
          <a:p>
            <a:r>
              <a:rPr lang="en-US" dirty="0" smtClean="0"/>
              <a:t>#[()}</a:t>
            </a:r>
          </a:p>
          <a:p>
            <a:r>
              <a:rPr lang="en-US" dirty="0" smtClean="0"/>
              <a:t>L = "([{"     # </a:t>
            </a:r>
            <a:r>
              <a:rPr lang="ru-RU" dirty="0" smtClean="0"/>
              <a:t>открывающие скобки</a:t>
            </a:r>
          </a:p>
          <a:p>
            <a:r>
              <a:rPr lang="en-US" dirty="0" smtClean="0"/>
              <a:t>R = ")]}"     # </a:t>
            </a:r>
            <a:r>
              <a:rPr lang="ru-RU" dirty="0" smtClean="0"/>
              <a:t>парные закрывающие</a:t>
            </a:r>
          </a:p>
          <a:p>
            <a:r>
              <a:rPr lang="en-US" dirty="0" smtClean="0"/>
              <a:t>stack = []    # </a:t>
            </a:r>
            <a:r>
              <a:rPr lang="ru-RU" dirty="0" smtClean="0"/>
              <a:t>пустой стек</a:t>
            </a:r>
          </a:p>
          <a:p>
            <a:r>
              <a:rPr lang="en-US" dirty="0" smtClean="0"/>
              <a:t>err = False   # </a:t>
            </a:r>
            <a:r>
              <a:rPr lang="ru-RU" dirty="0" smtClean="0"/>
              <a:t>признак ошибки</a:t>
            </a:r>
          </a:p>
          <a:p>
            <a:r>
              <a:rPr lang="en-US" dirty="0" smtClean="0"/>
              <a:t>s = input()</a:t>
            </a:r>
          </a:p>
          <a:p>
            <a:r>
              <a:rPr lang="en-US" dirty="0" smtClean="0"/>
              <a:t>for c in s:</a:t>
            </a:r>
          </a:p>
          <a:p>
            <a:r>
              <a:rPr lang="en-US" dirty="0" smtClean="0"/>
              <a:t>  p = </a:t>
            </a:r>
            <a:r>
              <a:rPr lang="en-US" dirty="0" err="1" smtClean="0"/>
              <a:t>L.find</a:t>
            </a:r>
            <a:r>
              <a:rPr lang="en-US" dirty="0" smtClean="0"/>
              <a:t>(c)	</a:t>
            </a:r>
          </a:p>
          <a:p>
            <a:r>
              <a:rPr lang="en-US" dirty="0" smtClean="0"/>
              <a:t>  if p &gt;= 0:	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stack.append</a:t>
            </a:r>
            <a:r>
              <a:rPr lang="en-US" dirty="0" smtClean="0"/>
              <a:t>(c)	</a:t>
            </a:r>
          </a:p>
          <a:p>
            <a:r>
              <a:rPr lang="en-US" dirty="0" smtClean="0"/>
              <a:t>  p = </a:t>
            </a:r>
            <a:r>
              <a:rPr lang="en-US" dirty="0" err="1" smtClean="0"/>
              <a:t>R.find</a:t>
            </a:r>
            <a:r>
              <a:rPr lang="en-US" dirty="0" smtClean="0"/>
              <a:t>(c)	</a:t>
            </a:r>
          </a:p>
          <a:p>
            <a:r>
              <a:rPr lang="en-US" dirty="0" smtClean="0"/>
              <a:t>  if p &gt;= 0:	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len</a:t>
            </a:r>
            <a:r>
              <a:rPr lang="en-US" dirty="0" smtClean="0"/>
              <a:t>(stack) == 0: err = True	</a:t>
            </a:r>
          </a:p>
          <a:p>
            <a:r>
              <a:rPr lang="en-US" dirty="0" smtClean="0"/>
              <a:t>    else:	</a:t>
            </a:r>
          </a:p>
          <a:p>
            <a:r>
              <a:rPr lang="en-US" dirty="0" smtClean="0"/>
              <a:t>      top = </a:t>
            </a:r>
            <a:r>
              <a:rPr lang="en-US" dirty="0" err="1" smtClean="0"/>
              <a:t>stack.pop</a:t>
            </a:r>
            <a:r>
              <a:rPr lang="en-US" dirty="0" smtClean="0"/>
              <a:t>()	</a:t>
            </a:r>
          </a:p>
          <a:p>
            <a:r>
              <a:rPr lang="en-US" dirty="0" smtClean="0"/>
              <a:t>      if p!= </a:t>
            </a:r>
            <a:r>
              <a:rPr lang="en-US" dirty="0" err="1" smtClean="0"/>
              <a:t>L.find</a:t>
            </a:r>
            <a:r>
              <a:rPr lang="en-US" dirty="0" smtClean="0"/>
              <a:t>(top):	</a:t>
            </a:r>
          </a:p>
          <a:p>
            <a:r>
              <a:rPr lang="en-US" dirty="0" smtClean="0"/>
              <a:t>        err = True	</a:t>
            </a:r>
          </a:p>
          <a:p>
            <a:r>
              <a:rPr lang="en-US" dirty="0" smtClean="0"/>
              <a:t>  if err: break</a:t>
            </a:r>
          </a:p>
          <a:p>
            <a:r>
              <a:rPr lang="en-US" dirty="0" smtClean="0"/>
              <a:t>if not err:</a:t>
            </a:r>
          </a:p>
          <a:p>
            <a:r>
              <a:rPr lang="en-US" dirty="0" smtClean="0"/>
              <a:t>  print ( "</a:t>
            </a:r>
            <a:r>
              <a:rPr lang="ru-RU" dirty="0" smtClean="0"/>
              <a:t>Выражение правильное." 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print ( "</a:t>
            </a:r>
            <a:r>
              <a:rPr lang="ru-RU" dirty="0" smtClean="0"/>
              <a:t>Выражение неправильное." 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E88EA-4E6D-4B5D-9191-B21B21D91B9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70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1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2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28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9979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1502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1694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14353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1174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8717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7094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79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984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0645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6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606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65363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sz="1800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FC89019D-C006-4540-9848-8252F86AE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064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4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84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4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39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16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A5CF-6B87-4AB0-A885-1F611EB2A98B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3E17-0168-4738-985A-EF8B26E5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ru-RU" altLang="ru-RU" b="1" dirty="0">
                <a:solidFill>
                  <a:srgbClr val="002060"/>
                </a:solidFill>
              </a:rPr>
              <a:t>Алгоритмизация и программирование. </a:t>
            </a:r>
            <a:r>
              <a:rPr lang="en-US" altLang="ru-RU" b="1" dirty="0" smtClean="0">
                <a:solidFill>
                  <a:srgbClr val="002060"/>
                </a:solidFill>
              </a:rPr>
              <a:t/>
            </a:r>
            <a:br>
              <a:rPr lang="en-US" altLang="ru-RU" b="1" dirty="0" smtClean="0">
                <a:solidFill>
                  <a:srgbClr val="002060"/>
                </a:solidFill>
              </a:rPr>
            </a:br>
            <a:r>
              <a:rPr lang="ru-RU" altLang="ru-RU" b="1" dirty="0" smtClean="0">
                <a:solidFill>
                  <a:srgbClr val="002060"/>
                </a:solidFill>
              </a:rPr>
              <a:t>Язык </a:t>
            </a:r>
            <a:r>
              <a:rPr lang="en-US" altLang="ru-RU" b="1" dirty="0">
                <a:solidFill>
                  <a:srgbClr val="002060"/>
                </a:solidFill>
              </a:rPr>
              <a:t>Python</a:t>
            </a:r>
            <a:endParaRPr lang="ru-RU" altLang="ru-RU" b="1" dirty="0">
              <a:solidFill>
                <a:srgbClr val="002060"/>
              </a:solidFill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257300" indent="-1257300">
              <a:defRPr/>
            </a:pPr>
            <a:r>
              <a:rPr lang="en-US" dirty="0" smtClean="0">
                <a:solidFill>
                  <a:srgbClr val="000000"/>
                </a:solidFill>
              </a:rPr>
              <a:t>				</a:t>
            </a:r>
            <a:r>
              <a:rPr lang="ru-RU" dirty="0" smtClean="0">
                <a:solidFill>
                  <a:srgbClr val="000000"/>
                </a:solidFill>
              </a:rPr>
              <a:t>§ 41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ru-RU" dirty="0" smtClean="0">
                <a:solidFill>
                  <a:srgbClr val="000000"/>
                </a:solidFill>
              </a:rPr>
              <a:t> Стек, дек, очередь</a:t>
            </a:r>
          </a:p>
        </p:txBody>
      </p:sp>
      <p:sp>
        <p:nvSpPr>
          <p:cNvPr id="4506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82656D-D61D-41F0-AA28-6F8B8DE35A87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18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>
          <a:xfrm>
            <a:off x="434975" y="334963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Использование стека</a:t>
            </a:r>
          </a:p>
        </p:txBody>
      </p:sp>
      <p:sp>
        <p:nvSpPr>
          <p:cNvPr id="5325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37836D-8984-4882-AC8B-4AE9BD2702BF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63695"/>
              </p:ext>
            </p:extLst>
          </p:nvPr>
        </p:nvGraphicFramePr>
        <p:xfrm>
          <a:off x="1106489" y="1431934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5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3265" name="Text Box 18"/>
          <p:cNvSpPr txBox="1">
            <a:spLocks noChangeArrowheads="1"/>
          </p:cNvSpPr>
          <p:nvPr/>
        </p:nvSpPr>
        <p:spPr bwMode="auto">
          <a:xfrm>
            <a:off x="2361524" y="1566849"/>
            <a:ext cx="687388" cy="163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400"/>
          </a:p>
        </p:txBody>
      </p:sp>
      <p:sp>
        <p:nvSpPr>
          <p:cNvPr id="53266" name="Text Box 17"/>
          <p:cNvSpPr txBox="1">
            <a:spLocks noChangeArrowheads="1"/>
          </p:cNvSpPr>
          <p:nvPr/>
        </p:nvSpPr>
        <p:spPr bwMode="auto">
          <a:xfrm>
            <a:off x="3937000" y="1577976"/>
            <a:ext cx="685800" cy="163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400"/>
          </a:p>
        </p:txBody>
      </p:sp>
      <p:sp>
        <p:nvSpPr>
          <p:cNvPr id="53267" name="Text Box 16"/>
          <p:cNvSpPr txBox="1">
            <a:spLocks noChangeArrowheads="1"/>
          </p:cNvSpPr>
          <p:nvPr/>
        </p:nvSpPr>
        <p:spPr bwMode="auto">
          <a:xfrm>
            <a:off x="4895850" y="1577976"/>
            <a:ext cx="685800" cy="163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400"/>
          </a:p>
        </p:txBody>
      </p:sp>
      <p:sp>
        <p:nvSpPr>
          <p:cNvPr id="53268" name="Text Box 15"/>
          <p:cNvSpPr txBox="1">
            <a:spLocks noChangeArrowheads="1"/>
          </p:cNvSpPr>
          <p:nvPr/>
        </p:nvSpPr>
        <p:spPr bwMode="auto">
          <a:xfrm>
            <a:off x="5854700" y="1577976"/>
            <a:ext cx="685800" cy="163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400"/>
          </a:p>
        </p:txBody>
      </p:sp>
      <p:sp>
        <p:nvSpPr>
          <p:cNvPr id="53269" name="Text Box 14"/>
          <p:cNvSpPr txBox="1">
            <a:spLocks noChangeArrowheads="1"/>
          </p:cNvSpPr>
          <p:nvPr/>
        </p:nvSpPr>
        <p:spPr bwMode="auto">
          <a:xfrm>
            <a:off x="7310693" y="1577976"/>
            <a:ext cx="685800" cy="163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400"/>
          </a:p>
        </p:txBody>
      </p:sp>
      <p:sp>
        <p:nvSpPr>
          <p:cNvPr id="53270" name="Text Box 13"/>
          <p:cNvSpPr txBox="1">
            <a:spLocks noChangeArrowheads="1"/>
          </p:cNvSpPr>
          <p:nvPr/>
        </p:nvSpPr>
        <p:spPr bwMode="auto">
          <a:xfrm>
            <a:off x="8269544" y="1577976"/>
            <a:ext cx="684213" cy="163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400"/>
          </a:p>
        </p:txBody>
      </p:sp>
      <p:sp>
        <p:nvSpPr>
          <p:cNvPr id="53271" name="Text Box 12"/>
          <p:cNvSpPr txBox="1">
            <a:spLocks noChangeArrowheads="1"/>
          </p:cNvSpPr>
          <p:nvPr/>
        </p:nvSpPr>
        <p:spPr bwMode="auto">
          <a:xfrm>
            <a:off x="9226807" y="1577976"/>
            <a:ext cx="688975" cy="163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400"/>
          </a:p>
        </p:txBody>
      </p:sp>
      <p:sp>
        <p:nvSpPr>
          <p:cNvPr id="53272" name="Text Box 11"/>
          <p:cNvSpPr txBox="1">
            <a:spLocks noChangeArrowheads="1"/>
          </p:cNvSpPr>
          <p:nvPr/>
        </p:nvSpPr>
        <p:spPr bwMode="auto">
          <a:xfrm>
            <a:off x="10187243" y="1577976"/>
            <a:ext cx="687388" cy="163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400"/>
          </a:p>
        </p:txBody>
      </p:sp>
      <p:sp>
        <p:nvSpPr>
          <p:cNvPr id="81021" name="Text Box 10"/>
          <p:cNvSpPr txBox="1">
            <a:spLocks noChangeArrowheads="1"/>
          </p:cNvSpPr>
          <p:nvPr/>
        </p:nvSpPr>
        <p:spPr bwMode="auto">
          <a:xfrm>
            <a:off x="1071122" y="3208339"/>
            <a:ext cx="6000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</a:t>
            </a:r>
            <a:endParaRPr lang="en-US" altLang="ru-RU" sz="2400" dirty="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1022" name="Text Box 9"/>
          <p:cNvSpPr txBox="1">
            <a:spLocks noChangeArrowheads="1"/>
          </p:cNvSpPr>
          <p:nvPr/>
        </p:nvSpPr>
        <p:spPr bwMode="auto">
          <a:xfrm>
            <a:off x="2405181" y="3179640"/>
            <a:ext cx="6000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</a:t>
            </a:r>
            <a:endParaRPr lang="en-US" altLang="ru-RU" sz="2400" dirty="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1023" name="Text Box 8"/>
          <p:cNvSpPr txBox="1">
            <a:spLocks noChangeArrowheads="1"/>
          </p:cNvSpPr>
          <p:nvPr/>
        </p:nvSpPr>
        <p:spPr bwMode="auto">
          <a:xfrm>
            <a:off x="3834607" y="3118645"/>
            <a:ext cx="6000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endParaRPr lang="ru-RU" altLang="ru-RU" sz="2400" dirty="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1024" name="Text Box 7"/>
          <p:cNvSpPr txBox="1">
            <a:spLocks noChangeArrowheads="1"/>
          </p:cNvSpPr>
          <p:nvPr/>
        </p:nvSpPr>
        <p:spPr bwMode="auto">
          <a:xfrm>
            <a:off x="4914901" y="3089276"/>
            <a:ext cx="6000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endParaRPr lang="ru-RU" altLang="ru-RU" sz="240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1025" name="Text Box 6"/>
          <p:cNvSpPr txBox="1">
            <a:spLocks noChangeArrowheads="1"/>
          </p:cNvSpPr>
          <p:nvPr/>
        </p:nvSpPr>
        <p:spPr bwMode="auto">
          <a:xfrm>
            <a:off x="5873751" y="3089276"/>
            <a:ext cx="6000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7</a:t>
            </a:r>
            <a:endParaRPr lang="ru-RU" altLang="ru-RU" sz="240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1026" name="Text Box 5"/>
          <p:cNvSpPr txBox="1">
            <a:spLocks noChangeArrowheads="1"/>
          </p:cNvSpPr>
          <p:nvPr/>
        </p:nvSpPr>
        <p:spPr bwMode="auto">
          <a:xfrm>
            <a:off x="7331332" y="3089276"/>
            <a:ext cx="6000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endParaRPr lang="ru-RU" altLang="ru-RU" sz="240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1027" name="Text Box 4"/>
          <p:cNvSpPr txBox="1">
            <a:spLocks noChangeArrowheads="1"/>
          </p:cNvSpPr>
          <p:nvPr/>
        </p:nvSpPr>
        <p:spPr bwMode="auto">
          <a:xfrm>
            <a:off x="8290182" y="3089276"/>
            <a:ext cx="6000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endParaRPr lang="ru-RU" altLang="ru-RU" sz="240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1028" name="Text Box 3"/>
          <p:cNvSpPr txBox="1">
            <a:spLocks noChangeArrowheads="1"/>
          </p:cNvSpPr>
          <p:nvPr/>
        </p:nvSpPr>
        <p:spPr bwMode="auto">
          <a:xfrm>
            <a:off x="9249031" y="3089276"/>
            <a:ext cx="60166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</a:t>
            </a:r>
            <a:endParaRPr lang="en-US" altLang="ru-RU" sz="240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1029" name="Text Box 2"/>
          <p:cNvSpPr txBox="1">
            <a:spLocks noChangeArrowheads="1"/>
          </p:cNvSpPr>
          <p:nvPr/>
        </p:nvSpPr>
        <p:spPr bwMode="auto">
          <a:xfrm>
            <a:off x="10209469" y="3089276"/>
            <a:ext cx="6000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en-US" altLang="ru-RU" sz="240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74304"/>
              </p:ext>
            </p:extLst>
          </p:nvPr>
        </p:nvGraphicFramePr>
        <p:xfrm>
          <a:off x="2361524" y="1441256"/>
          <a:ext cx="717088" cy="1682748"/>
        </p:xfrm>
        <a:graphic>
          <a:graphicData uri="http://schemas.openxmlformats.org/drawingml/2006/table">
            <a:tbl>
              <a:tblPr/>
              <a:tblGrid>
                <a:gridCol w="717088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15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5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89024"/>
              </p:ext>
            </p:extLst>
          </p:nvPr>
        </p:nvGraphicFramePr>
        <p:xfrm>
          <a:off x="3758702" y="1430339"/>
          <a:ext cx="789488" cy="1682748"/>
        </p:xfrm>
        <a:graphic>
          <a:graphicData uri="http://schemas.openxmlformats.org/drawingml/2006/table">
            <a:tbl>
              <a:tblPr/>
              <a:tblGrid>
                <a:gridCol w="789488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20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78376"/>
              </p:ext>
            </p:extLst>
          </p:nvPr>
        </p:nvGraphicFramePr>
        <p:xfrm>
          <a:off x="4894264" y="1417639"/>
          <a:ext cx="706436" cy="1682748"/>
        </p:xfrm>
        <a:graphic>
          <a:graphicData uri="http://schemas.openxmlformats.org/drawingml/2006/table">
            <a:tbl>
              <a:tblPr/>
              <a:tblGrid>
                <a:gridCol w="706436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4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20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88396"/>
              </p:ext>
            </p:extLst>
          </p:nvPr>
        </p:nvGraphicFramePr>
        <p:xfrm>
          <a:off x="5854701" y="1417639"/>
          <a:ext cx="726323" cy="1682748"/>
        </p:xfrm>
        <a:graphic>
          <a:graphicData uri="http://schemas.openxmlformats.org/drawingml/2006/table">
            <a:tbl>
              <a:tblPr/>
              <a:tblGrid>
                <a:gridCol w="726323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7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4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20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66253"/>
              </p:ext>
            </p:extLst>
          </p:nvPr>
        </p:nvGraphicFramePr>
        <p:xfrm>
          <a:off x="7058281" y="1430338"/>
          <a:ext cx="855663" cy="1682748"/>
        </p:xfrm>
        <a:graphic>
          <a:graphicData uri="http://schemas.openxmlformats.org/drawingml/2006/table">
            <a:tbl>
              <a:tblPr/>
              <a:tblGrid>
                <a:gridCol w="855663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11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20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83179"/>
              </p:ext>
            </p:extLst>
          </p:nvPr>
        </p:nvGraphicFramePr>
        <p:xfrm>
          <a:off x="8242557" y="1417638"/>
          <a:ext cx="697248" cy="1682748"/>
        </p:xfrm>
        <a:graphic>
          <a:graphicData uri="http://schemas.openxmlformats.org/drawingml/2006/table">
            <a:tbl>
              <a:tblPr/>
              <a:tblGrid>
                <a:gridCol w="697248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11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20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26281"/>
              </p:ext>
            </p:extLst>
          </p:nvPr>
        </p:nvGraphicFramePr>
        <p:xfrm>
          <a:off x="9229982" y="1430338"/>
          <a:ext cx="748511" cy="1682748"/>
        </p:xfrm>
        <a:graphic>
          <a:graphicData uri="http://schemas.openxmlformats.org/drawingml/2006/table">
            <a:tbl>
              <a:tblPr/>
              <a:tblGrid>
                <a:gridCol w="748511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10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20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12505"/>
              </p:ext>
            </p:extLst>
          </p:nvPr>
        </p:nvGraphicFramePr>
        <p:xfrm>
          <a:off x="10217407" y="1430338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2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52341" y="5147527"/>
            <a:ext cx="4940300" cy="663575"/>
            <a:chOff x="464" y="2126"/>
            <a:chExt cx="3112" cy="418"/>
          </a:xfrm>
        </p:grpSpPr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27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В стеке остается результат!</a:t>
              </a:r>
            </a:p>
          </p:txBody>
        </p:sp>
        <p:sp>
          <p:nvSpPr>
            <p:cNvPr id="53382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42" name="Прямоугольник 29"/>
          <p:cNvSpPr>
            <a:spLocks noChangeArrowheads="1"/>
          </p:cNvSpPr>
          <p:nvPr/>
        </p:nvSpPr>
        <p:spPr bwMode="auto">
          <a:xfrm>
            <a:off x="585788" y="869958"/>
            <a:ext cx="350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15 + 4 7 + 1 - /</a:t>
            </a:r>
          </a:p>
        </p:txBody>
      </p:sp>
      <p:sp>
        <p:nvSpPr>
          <p:cNvPr id="44" name="Прямоугольник 43"/>
          <p:cNvSpPr>
            <a:spLocks noChangeArrowheads="1"/>
          </p:cNvSpPr>
          <p:nvPr/>
        </p:nvSpPr>
        <p:spPr bwMode="auto">
          <a:xfrm>
            <a:off x="434975" y="4094222"/>
            <a:ext cx="105576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00000"/>
                </a:solidFill>
              </a:rPr>
              <a:t>если число – «втолкнуть» в стек</a:t>
            </a:r>
            <a:endParaRPr lang="en-US" altLang="ru-RU" sz="2400" dirty="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00000"/>
                </a:solidFill>
              </a:rPr>
              <a:t>если операция – выполнить с верхними элементами стека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0316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1" grpId="0"/>
      <p:bldP spid="81022" grpId="0"/>
      <p:bldP spid="81023" grpId="0"/>
      <p:bldP spid="81024" grpId="0"/>
      <p:bldP spid="81025" grpId="0"/>
      <p:bldP spid="81026" grpId="0"/>
      <p:bldP spid="81027" grpId="0"/>
      <p:bldP spid="81028" grpId="0"/>
      <p:bldP spid="81029" grpId="0"/>
      <p:bldP spid="42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>
          <a:xfrm>
            <a:off x="547887" y="306388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Вычисление постфиксной формы</a:t>
            </a:r>
          </a:p>
        </p:txBody>
      </p:sp>
      <p:sp>
        <p:nvSpPr>
          <p:cNvPr id="5427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2FB1D7-3703-44F1-9F75-50DA211D5917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54276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" name="Rectangle 1"/>
          <p:cNvSpPr>
            <a:spLocks noChangeArrowheads="1"/>
          </p:cNvSpPr>
          <p:nvPr/>
        </p:nvSpPr>
        <p:spPr bwMode="auto">
          <a:xfrm>
            <a:off x="1985964" y="936626"/>
            <a:ext cx="8289925" cy="52625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88900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data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().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split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stack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[]					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data:				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"+-*/"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	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если операция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op2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pop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())	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op1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pop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())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ru-RU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"+"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res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op1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op2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elif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"-"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res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op1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-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op2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elif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"*"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res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op1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op2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        res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op1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//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op2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append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res )		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append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x )		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indent="88900">
              <a:defRPr/>
            </a:pP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Calibri" pitchFamily="34" charset="0"/>
              </a:rPr>
              <a:t>( </a:t>
            </a:r>
            <a:r>
              <a:rPr lang="ru-RU" sz="2400" b="1" dirty="0" err="1">
                <a:latin typeface="Courier New" pitchFamily="49" charset="0"/>
                <a:cs typeface="Calibri" pitchFamily="34" charset="0"/>
              </a:rPr>
              <a:t>stack</a:t>
            </a:r>
            <a:r>
              <a:rPr lang="ru-RU" sz="2400" b="1" dirty="0">
                <a:latin typeface="Courier New" pitchFamily="49" charset="0"/>
                <a:cs typeface="Calibri" pitchFamily="34" charset="0"/>
              </a:rPr>
              <a:t>[0] )	  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alibri" pitchFamily="34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alibri" pitchFamily="34" charset="0"/>
              </a:rPr>
              <a:t>результат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6" name="Скругленная прямоугольная выноска 45"/>
          <p:cNvSpPr/>
          <p:nvPr/>
        </p:nvSpPr>
        <p:spPr bwMode="auto">
          <a:xfrm flipH="1">
            <a:off x="6319838" y="1022350"/>
            <a:ext cx="2413000" cy="825500"/>
          </a:xfrm>
          <a:prstGeom prst="wedgeRoundRectCallout">
            <a:avLst>
              <a:gd name="adj1" fmla="val 68093"/>
              <a:gd name="adj2" fmla="val -24823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cs typeface="Courier New" pitchFamily="49" charset="0"/>
              </a:rPr>
              <a:t>разбить строку на элементы</a:t>
            </a:r>
          </a:p>
        </p:txBody>
      </p:sp>
      <p:sp>
        <p:nvSpPr>
          <p:cNvPr id="47" name="Скругленная прямоугольная выноска 46"/>
          <p:cNvSpPr/>
          <p:nvPr/>
        </p:nvSpPr>
        <p:spPr bwMode="auto">
          <a:xfrm flipH="1">
            <a:off x="7053263" y="2478088"/>
            <a:ext cx="2913062" cy="742950"/>
          </a:xfrm>
          <a:prstGeom prst="wedgeRoundRectCallout">
            <a:avLst>
              <a:gd name="adj1" fmla="val 66998"/>
              <a:gd name="adj2" fmla="val -625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cs typeface="Courier New" pitchFamily="49" charset="0"/>
              </a:rPr>
              <a:t>взять 2 значения со стека</a:t>
            </a:r>
          </a:p>
        </p:txBody>
      </p:sp>
      <p:sp>
        <p:nvSpPr>
          <p:cNvPr id="48" name="Скругленная прямоугольная выноска 47"/>
          <p:cNvSpPr/>
          <p:nvPr/>
        </p:nvSpPr>
        <p:spPr bwMode="auto">
          <a:xfrm flipH="1">
            <a:off x="8212138" y="3562350"/>
            <a:ext cx="2062162" cy="744538"/>
          </a:xfrm>
          <a:prstGeom prst="wedgeRoundRectCallout">
            <a:avLst>
              <a:gd name="adj1" fmla="val 66998"/>
              <a:gd name="adj2" fmla="val -625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cs typeface="Courier New" pitchFamily="49" charset="0"/>
              </a:rPr>
              <a:t>выполнить операцию</a:t>
            </a:r>
          </a:p>
        </p:txBody>
      </p:sp>
      <p:sp>
        <p:nvSpPr>
          <p:cNvPr id="49" name="Скругленная прямоугольная выноска 48"/>
          <p:cNvSpPr/>
          <p:nvPr/>
        </p:nvSpPr>
        <p:spPr bwMode="auto">
          <a:xfrm flipH="1">
            <a:off x="6765925" y="4689475"/>
            <a:ext cx="2838450" cy="509588"/>
          </a:xfrm>
          <a:prstGeom prst="wedgeRoundRectCallout">
            <a:avLst>
              <a:gd name="adj1" fmla="val 61989"/>
              <a:gd name="adj2" fmla="val -631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cs typeface="Courier New" pitchFamily="49" charset="0"/>
              </a:rPr>
              <a:t>результат в стек</a:t>
            </a:r>
          </a:p>
        </p:txBody>
      </p:sp>
      <p:sp>
        <p:nvSpPr>
          <p:cNvPr id="50" name="Скругленная прямоугольная выноска 49"/>
          <p:cNvSpPr/>
          <p:nvPr/>
        </p:nvSpPr>
        <p:spPr bwMode="auto">
          <a:xfrm flipH="1">
            <a:off x="6361114" y="5253039"/>
            <a:ext cx="2840037" cy="509587"/>
          </a:xfrm>
          <a:prstGeom prst="wedgeRoundRectCallout">
            <a:avLst>
              <a:gd name="adj1" fmla="val 61989"/>
              <a:gd name="adj2" fmla="val 618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cs typeface="Courier New" pitchFamily="49" charset="0"/>
              </a:rPr>
              <a:t>данные в стек</a:t>
            </a:r>
          </a:p>
        </p:txBody>
      </p:sp>
    </p:spTree>
    <p:extLst>
      <p:ext uri="{BB962C8B-B14F-4D97-AF65-F5344CB8AC3E}">
        <p14:creationId xmlns:p14="http://schemas.microsoft.com/office/powerpoint/2010/main" val="10749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" y="1015456"/>
            <a:ext cx="7701453" cy="49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>
          <a:xfrm>
            <a:off x="533400" y="280986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>
                <a:solidFill>
                  <a:srgbClr val="002060"/>
                </a:solidFill>
              </a:rPr>
              <a:t>Скобочные выражения</a:t>
            </a:r>
          </a:p>
        </p:txBody>
      </p:sp>
      <p:sp>
        <p:nvSpPr>
          <p:cNvPr id="552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67F1CB-A612-48AF-98D6-CB0E66C6B478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55300" name="Прямоугольник 3"/>
          <p:cNvSpPr>
            <a:spLocks noChangeArrowheads="1"/>
          </p:cNvSpPr>
          <p:nvPr/>
        </p:nvSpPr>
        <p:spPr bwMode="auto">
          <a:xfrm>
            <a:off x="261257" y="815975"/>
            <a:ext cx="117239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 dirty="0"/>
              <a:t>Задача</a:t>
            </a:r>
            <a:r>
              <a:rPr lang="ru-RU" altLang="ru-RU" sz="2400" dirty="0"/>
              <a:t>. Вводится символьная строка, в которой записано некоторое (арифметическое) выражение, использующее скобки трёх типов: </a:t>
            </a:r>
            <a:r>
              <a:rPr lang="ru-RU" altLang="ru-RU" sz="2400" b="1" dirty="0">
                <a:solidFill>
                  <a:srgbClr val="333399"/>
                </a:solidFill>
              </a:rPr>
              <a:t>( )</a:t>
            </a:r>
            <a:r>
              <a:rPr lang="ru-RU" altLang="ru-RU" sz="2400" dirty="0"/>
              <a:t>, </a:t>
            </a:r>
            <a:r>
              <a:rPr lang="ru-RU" altLang="ru-RU" sz="2400" b="1" dirty="0">
                <a:solidFill>
                  <a:srgbClr val="333399"/>
                </a:solidFill>
              </a:rPr>
              <a:t>[ ]</a:t>
            </a:r>
            <a:r>
              <a:rPr lang="ru-RU" altLang="ru-RU" sz="2400" dirty="0"/>
              <a:t> и </a:t>
            </a:r>
            <a:r>
              <a:rPr lang="ru-RU" altLang="ru-RU" sz="2400" b="1" dirty="0">
                <a:solidFill>
                  <a:srgbClr val="333399"/>
                </a:solidFill>
              </a:rPr>
              <a:t>{ }</a:t>
            </a:r>
            <a:r>
              <a:rPr lang="ru-RU" altLang="ru-RU" sz="2400" dirty="0"/>
              <a:t>. Проверить, правильное ли расставлены скобки. </a:t>
            </a:r>
          </a:p>
        </p:txBody>
      </p:sp>
      <p:sp>
        <p:nvSpPr>
          <p:cNvPr id="81925" name="Прямоугольник 4"/>
          <p:cNvSpPr>
            <a:spLocks noChangeArrowheads="1"/>
          </p:cNvSpPr>
          <p:nvPr/>
        </p:nvSpPr>
        <p:spPr bwMode="auto">
          <a:xfrm>
            <a:off x="2020889" y="2457450"/>
            <a:ext cx="23320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()[{()[]}]</a:t>
            </a:r>
          </a:p>
        </p:txBody>
      </p:sp>
      <p:sp>
        <p:nvSpPr>
          <p:cNvPr id="8" name="Полилиния 7"/>
          <p:cNvSpPr/>
          <p:nvPr/>
        </p:nvSpPr>
        <p:spPr bwMode="auto">
          <a:xfrm>
            <a:off x="4438651" y="2471739"/>
            <a:ext cx="417513" cy="407987"/>
          </a:xfrm>
          <a:custGeom>
            <a:avLst/>
            <a:gdLst>
              <a:gd name="connsiteX0" fmla="*/ 355655 w 2311204"/>
              <a:gd name="connsiteY0" fmla="*/ 1149790 h 2245259"/>
              <a:gd name="connsiteX1" fmla="*/ 2570 w 2311204"/>
              <a:gd name="connsiteY1" fmla="*/ 1358019 h 2245259"/>
              <a:gd name="connsiteX2" fmla="*/ 554831 w 2311204"/>
              <a:gd name="connsiteY2" fmla="*/ 2245259 h 2245259"/>
              <a:gd name="connsiteX3" fmla="*/ 862649 w 2311204"/>
              <a:gd name="connsiteY3" fmla="*/ 1982708 h 2245259"/>
              <a:gd name="connsiteX4" fmla="*/ 2311204 w 2311204"/>
              <a:gd name="connsiteY4" fmla="*/ 72427 h 2245259"/>
              <a:gd name="connsiteX5" fmla="*/ 2265936 w 2311204"/>
              <a:gd name="connsiteY5" fmla="*/ 0 h 2245259"/>
              <a:gd name="connsiteX6" fmla="*/ 681580 w 2311204"/>
              <a:gd name="connsiteY6" fmla="*/ 1647730 h 2245259"/>
              <a:gd name="connsiteX7" fmla="*/ 355655 w 2311204"/>
              <a:gd name="connsiteY7" fmla="*/ 1149790 h 2245259"/>
              <a:gd name="connsiteX0" fmla="*/ 355655 w 2311204"/>
              <a:gd name="connsiteY0" fmla="*/ 1149790 h 2245259"/>
              <a:gd name="connsiteX1" fmla="*/ 2570 w 2311204"/>
              <a:gd name="connsiteY1" fmla="*/ 1358019 h 2245259"/>
              <a:gd name="connsiteX2" fmla="*/ 554831 w 2311204"/>
              <a:gd name="connsiteY2" fmla="*/ 2245259 h 2245259"/>
              <a:gd name="connsiteX3" fmla="*/ 862649 w 2311204"/>
              <a:gd name="connsiteY3" fmla="*/ 1982708 h 2245259"/>
              <a:gd name="connsiteX4" fmla="*/ 871702 w 2311204"/>
              <a:gd name="connsiteY4" fmla="*/ 1982708 h 2245259"/>
              <a:gd name="connsiteX5" fmla="*/ 2311204 w 2311204"/>
              <a:gd name="connsiteY5" fmla="*/ 72427 h 2245259"/>
              <a:gd name="connsiteX6" fmla="*/ 2265936 w 2311204"/>
              <a:gd name="connsiteY6" fmla="*/ 0 h 2245259"/>
              <a:gd name="connsiteX7" fmla="*/ 681580 w 2311204"/>
              <a:gd name="connsiteY7" fmla="*/ 1647730 h 2245259"/>
              <a:gd name="connsiteX8" fmla="*/ 355655 w 2311204"/>
              <a:gd name="connsiteY8" fmla="*/ 1149790 h 2245259"/>
              <a:gd name="connsiteX0" fmla="*/ 355655 w 2311204"/>
              <a:gd name="connsiteY0" fmla="*/ 1149790 h 2245259"/>
              <a:gd name="connsiteX1" fmla="*/ 2570 w 2311204"/>
              <a:gd name="connsiteY1" fmla="*/ 1358019 h 2245259"/>
              <a:gd name="connsiteX2" fmla="*/ 554831 w 2311204"/>
              <a:gd name="connsiteY2" fmla="*/ 2245259 h 2245259"/>
              <a:gd name="connsiteX3" fmla="*/ 862649 w 2311204"/>
              <a:gd name="connsiteY3" fmla="*/ 1982708 h 2245259"/>
              <a:gd name="connsiteX4" fmla="*/ 2311204 w 2311204"/>
              <a:gd name="connsiteY4" fmla="*/ 72427 h 2245259"/>
              <a:gd name="connsiteX5" fmla="*/ 2265936 w 2311204"/>
              <a:gd name="connsiteY5" fmla="*/ 0 h 2245259"/>
              <a:gd name="connsiteX6" fmla="*/ 681580 w 2311204"/>
              <a:gd name="connsiteY6" fmla="*/ 1647730 h 2245259"/>
              <a:gd name="connsiteX7" fmla="*/ 355655 w 2311204"/>
              <a:gd name="connsiteY7" fmla="*/ 1149790 h 2245259"/>
              <a:gd name="connsiteX0" fmla="*/ 355655 w 2311204"/>
              <a:gd name="connsiteY0" fmla="*/ 1149790 h 2245259"/>
              <a:gd name="connsiteX1" fmla="*/ 2570 w 2311204"/>
              <a:gd name="connsiteY1" fmla="*/ 1358019 h 2245259"/>
              <a:gd name="connsiteX2" fmla="*/ 554831 w 2311204"/>
              <a:gd name="connsiteY2" fmla="*/ 2245259 h 2245259"/>
              <a:gd name="connsiteX3" fmla="*/ 2311204 w 2311204"/>
              <a:gd name="connsiteY3" fmla="*/ 72427 h 2245259"/>
              <a:gd name="connsiteX4" fmla="*/ 2265936 w 2311204"/>
              <a:gd name="connsiteY4" fmla="*/ 0 h 2245259"/>
              <a:gd name="connsiteX5" fmla="*/ 681580 w 2311204"/>
              <a:gd name="connsiteY5" fmla="*/ 1647730 h 2245259"/>
              <a:gd name="connsiteX6" fmla="*/ 355655 w 2311204"/>
              <a:gd name="connsiteY6" fmla="*/ 1149790 h 2245259"/>
              <a:gd name="connsiteX0" fmla="*/ 355655 w 2311204"/>
              <a:gd name="connsiteY0" fmla="*/ 1149790 h 2245259"/>
              <a:gd name="connsiteX1" fmla="*/ 2570 w 2311204"/>
              <a:gd name="connsiteY1" fmla="*/ 1358019 h 2245259"/>
              <a:gd name="connsiteX2" fmla="*/ 554831 w 2311204"/>
              <a:gd name="connsiteY2" fmla="*/ 2245259 h 2245259"/>
              <a:gd name="connsiteX3" fmla="*/ 2311204 w 2311204"/>
              <a:gd name="connsiteY3" fmla="*/ 72427 h 2245259"/>
              <a:gd name="connsiteX4" fmla="*/ 2265936 w 2311204"/>
              <a:gd name="connsiteY4" fmla="*/ 0 h 2245259"/>
              <a:gd name="connsiteX5" fmla="*/ 681580 w 2311204"/>
              <a:gd name="connsiteY5" fmla="*/ 1647730 h 2245259"/>
              <a:gd name="connsiteX6" fmla="*/ 355655 w 2311204"/>
              <a:gd name="connsiteY6" fmla="*/ 1149790 h 2245259"/>
              <a:gd name="connsiteX0" fmla="*/ 355655 w 2311204"/>
              <a:gd name="connsiteY0" fmla="*/ 1149790 h 2245259"/>
              <a:gd name="connsiteX1" fmla="*/ 2570 w 2311204"/>
              <a:gd name="connsiteY1" fmla="*/ 1358019 h 2245259"/>
              <a:gd name="connsiteX2" fmla="*/ 554831 w 2311204"/>
              <a:gd name="connsiteY2" fmla="*/ 2245259 h 2245259"/>
              <a:gd name="connsiteX3" fmla="*/ 2311204 w 2311204"/>
              <a:gd name="connsiteY3" fmla="*/ 72427 h 2245259"/>
              <a:gd name="connsiteX4" fmla="*/ 2265936 w 2311204"/>
              <a:gd name="connsiteY4" fmla="*/ 0 h 2245259"/>
              <a:gd name="connsiteX5" fmla="*/ 681580 w 2311204"/>
              <a:gd name="connsiteY5" fmla="*/ 1647730 h 2245259"/>
              <a:gd name="connsiteX6" fmla="*/ 355655 w 2311204"/>
              <a:gd name="connsiteY6" fmla="*/ 1149790 h 2245259"/>
              <a:gd name="connsiteX0" fmla="*/ 355655 w 2311204"/>
              <a:gd name="connsiteY0" fmla="*/ 1149790 h 2245259"/>
              <a:gd name="connsiteX1" fmla="*/ 2570 w 2311204"/>
              <a:gd name="connsiteY1" fmla="*/ 1358019 h 2245259"/>
              <a:gd name="connsiteX2" fmla="*/ 554831 w 2311204"/>
              <a:gd name="connsiteY2" fmla="*/ 2245259 h 2245259"/>
              <a:gd name="connsiteX3" fmla="*/ 2311204 w 2311204"/>
              <a:gd name="connsiteY3" fmla="*/ 72427 h 2245259"/>
              <a:gd name="connsiteX4" fmla="*/ 2265936 w 2311204"/>
              <a:gd name="connsiteY4" fmla="*/ 0 h 2245259"/>
              <a:gd name="connsiteX5" fmla="*/ 681580 w 2311204"/>
              <a:gd name="connsiteY5" fmla="*/ 1647730 h 2245259"/>
              <a:gd name="connsiteX6" fmla="*/ 355655 w 2311204"/>
              <a:gd name="connsiteY6" fmla="*/ 1149790 h 2245259"/>
              <a:gd name="connsiteX0" fmla="*/ 353085 w 2308634"/>
              <a:gd name="connsiteY0" fmla="*/ 1149790 h 2245259"/>
              <a:gd name="connsiteX1" fmla="*/ 0 w 2308634"/>
              <a:gd name="connsiteY1" fmla="*/ 1358019 h 2245259"/>
              <a:gd name="connsiteX2" fmla="*/ 552261 w 2308634"/>
              <a:gd name="connsiteY2" fmla="*/ 2245259 h 2245259"/>
              <a:gd name="connsiteX3" fmla="*/ 2308634 w 2308634"/>
              <a:gd name="connsiteY3" fmla="*/ 72427 h 2245259"/>
              <a:gd name="connsiteX4" fmla="*/ 2263366 w 2308634"/>
              <a:gd name="connsiteY4" fmla="*/ 0 h 2245259"/>
              <a:gd name="connsiteX5" fmla="*/ 679010 w 2308634"/>
              <a:gd name="connsiteY5" fmla="*/ 1647730 h 2245259"/>
              <a:gd name="connsiteX6" fmla="*/ 353085 w 2308634"/>
              <a:gd name="connsiteY6" fmla="*/ 1149790 h 2245259"/>
              <a:gd name="connsiteX0" fmla="*/ 353085 w 2308634"/>
              <a:gd name="connsiteY0" fmla="*/ 1149790 h 2245259"/>
              <a:gd name="connsiteX1" fmla="*/ 0 w 2308634"/>
              <a:gd name="connsiteY1" fmla="*/ 1358019 h 2245259"/>
              <a:gd name="connsiteX2" fmla="*/ 552261 w 2308634"/>
              <a:gd name="connsiteY2" fmla="*/ 2245259 h 2245259"/>
              <a:gd name="connsiteX3" fmla="*/ 2308634 w 2308634"/>
              <a:gd name="connsiteY3" fmla="*/ 72427 h 2245259"/>
              <a:gd name="connsiteX4" fmla="*/ 2263366 w 2308634"/>
              <a:gd name="connsiteY4" fmla="*/ 0 h 2245259"/>
              <a:gd name="connsiteX5" fmla="*/ 679010 w 2308634"/>
              <a:gd name="connsiteY5" fmla="*/ 1647730 h 2245259"/>
              <a:gd name="connsiteX6" fmla="*/ 353085 w 2308634"/>
              <a:gd name="connsiteY6" fmla="*/ 1149790 h 2245259"/>
              <a:gd name="connsiteX0" fmla="*/ 353085 w 2308634"/>
              <a:gd name="connsiteY0" fmla="*/ 1149790 h 2245259"/>
              <a:gd name="connsiteX1" fmla="*/ 0 w 2308634"/>
              <a:gd name="connsiteY1" fmla="*/ 1358019 h 2245259"/>
              <a:gd name="connsiteX2" fmla="*/ 552261 w 2308634"/>
              <a:gd name="connsiteY2" fmla="*/ 2245259 h 2245259"/>
              <a:gd name="connsiteX3" fmla="*/ 2308634 w 2308634"/>
              <a:gd name="connsiteY3" fmla="*/ 72427 h 2245259"/>
              <a:gd name="connsiteX4" fmla="*/ 2263366 w 2308634"/>
              <a:gd name="connsiteY4" fmla="*/ 0 h 2245259"/>
              <a:gd name="connsiteX5" fmla="*/ 679010 w 2308634"/>
              <a:gd name="connsiteY5" fmla="*/ 1647730 h 2245259"/>
              <a:gd name="connsiteX6" fmla="*/ 353085 w 2308634"/>
              <a:gd name="connsiteY6" fmla="*/ 1149790 h 2245259"/>
              <a:gd name="connsiteX0" fmla="*/ 353085 w 2308634"/>
              <a:gd name="connsiteY0" fmla="*/ 1149790 h 2245259"/>
              <a:gd name="connsiteX1" fmla="*/ 0 w 2308634"/>
              <a:gd name="connsiteY1" fmla="*/ 1358019 h 2245259"/>
              <a:gd name="connsiteX2" fmla="*/ 552261 w 2308634"/>
              <a:gd name="connsiteY2" fmla="*/ 2245259 h 2245259"/>
              <a:gd name="connsiteX3" fmla="*/ 2308634 w 2308634"/>
              <a:gd name="connsiteY3" fmla="*/ 72427 h 2245259"/>
              <a:gd name="connsiteX4" fmla="*/ 2263366 w 2308634"/>
              <a:gd name="connsiteY4" fmla="*/ 0 h 2245259"/>
              <a:gd name="connsiteX5" fmla="*/ 679010 w 2308634"/>
              <a:gd name="connsiteY5" fmla="*/ 1647730 h 2245259"/>
              <a:gd name="connsiteX6" fmla="*/ 353085 w 2308634"/>
              <a:gd name="connsiteY6" fmla="*/ 1149790 h 2245259"/>
              <a:gd name="connsiteX0" fmla="*/ 353085 w 2308634"/>
              <a:gd name="connsiteY0" fmla="*/ 1149790 h 2245259"/>
              <a:gd name="connsiteX1" fmla="*/ 0 w 2308634"/>
              <a:gd name="connsiteY1" fmla="*/ 1358019 h 2245259"/>
              <a:gd name="connsiteX2" fmla="*/ 552261 w 2308634"/>
              <a:gd name="connsiteY2" fmla="*/ 2245259 h 2245259"/>
              <a:gd name="connsiteX3" fmla="*/ 2308634 w 2308634"/>
              <a:gd name="connsiteY3" fmla="*/ 72427 h 2245259"/>
              <a:gd name="connsiteX4" fmla="*/ 2263366 w 2308634"/>
              <a:gd name="connsiteY4" fmla="*/ 0 h 2245259"/>
              <a:gd name="connsiteX5" fmla="*/ 679010 w 2308634"/>
              <a:gd name="connsiteY5" fmla="*/ 1647730 h 2245259"/>
              <a:gd name="connsiteX6" fmla="*/ 353085 w 2308634"/>
              <a:gd name="connsiteY6" fmla="*/ 1149790 h 2245259"/>
              <a:gd name="connsiteX0" fmla="*/ 353085 w 2308634"/>
              <a:gd name="connsiteY0" fmla="*/ 1149790 h 2381061"/>
              <a:gd name="connsiteX1" fmla="*/ 0 w 2308634"/>
              <a:gd name="connsiteY1" fmla="*/ 1358019 h 2381061"/>
              <a:gd name="connsiteX2" fmla="*/ 669956 w 2308634"/>
              <a:gd name="connsiteY2" fmla="*/ 2381061 h 2381061"/>
              <a:gd name="connsiteX3" fmla="*/ 2308634 w 2308634"/>
              <a:gd name="connsiteY3" fmla="*/ 72427 h 2381061"/>
              <a:gd name="connsiteX4" fmla="*/ 2263366 w 2308634"/>
              <a:gd name="connsiteY4" fmla="*/ 0 h 2381061"/>
              <a:gd name="connsiteX5" fmla="*/ 679010 w 2308634"/>
              <a:gd name="connsiteY5" fmla="*/ 1647730 h 2381061"/>
              <a:gd name="connsiteX6" fmla="*/ 353085 w 2308634"/>
              <a:gd name="connsiteY6" fmla="*/ 1149790 h 2381061"/>
              <a:gd name="connsiteX0" fmla="*/ 353085 w 2308634"/>
              <a:gd name="connsiteY0" fmla="*/ 1149790 h 2381061"/>
              <a:gd name="connsiteX1" fmla="*/ 0 w 2308634"/>
              <a:gd name="connsiteY1" fmla="*/ 1358019 h 2381061"/>
              <a:gd name="connsiteX2" fmla="*/ 669956 w 2308634"/>
              <a:gd name="connsiteY2" fmla="*/ 2381061 h 2381061"/>
              <a:gd name="connsiteX3" fmla="*/ 2308634 w 2308634"/>
              <a:gd name="connsiteY3" fmla="*/ 72427 h 2381061"/>
              <a:gd name="connsiteX4" fmla="*/ 2263366 w 2308634"/>
              <a:gd name="connsiteY4" fmla="*/ 0 h 2381061"/>
              <a:gd name="connsiteX5" fmla="*/ 679010 w 2308634"/>
              <a:gd name="connsiteY5" fmla="*/ 1647730 h 2381061"/>
              <a:gd name="connsiteX6" fmla="*/ 353085 w 2308634"/>
              <a:gd name="connsiteY6" fmla="*/ 1149790 h 2381061"/>
              <a:gd name="connsiteX0" fmla="*/ 353085 w 2308634"/>
              <a:gd name="connsiteY0" fmla="*/ 1149790 h 2381061"/>
              <a:gd name="connsiteX1" fmla="*/ 0 w 2308634"/>
              <a:gd name="connsiteY1" fmla="*/ 1358019 h 2381061"/>
              <a:gd name="connsiteX2" fmla="*/ 669956 w 2308634"/>
              <a:gd name="connsiteY2" fmla="*/ 2381061 h 2381061"/>
              <a:gd name="connsiteX3" fmla="*/ 2308634 w 2308634"/>
              <a:gd name="connsiteY3" fmla="*/ 72427 h 2381061"/>
              <a:gd name="connsiteX4" fmla="*/ 2263366 w 2308634"/>
              <a:gd name="connsiteY4" fmla="*/ 0 h 2381061"/>
              <a:gd name="connsiteX5" fmla="*/ 679010 w 2308634"/>
              <a:gd name="connsiteY5" fmla="*/ 1647730 h 2381061"/>
              <a:gd name="connsiteX6" fmla="*/ 353085 w 2308634"/>
              <a:gd name="connsiteY6" fmla="*/ 1149790 h 2381061"/>
              <a:gd name="connsiteX0" fmla="*/ 353085 w 2308634"/>
              <a:gd name="connsiteY0" fmla="*/ 1149790 h 2381061"/>
              <a:gd name="connsiteX1" fmla="*/ 0 w 2308634"/>
              <a:gd name="connsiteY1" fmla="*/ 1358019 h 2381061"/>
              <a:gd name="connsiteX2" fmla="*/ 669956 w 2308634"/>
              <a:gd name="connsiteY2" fmla="*/ 2381061 h 2381061"/>
              <a:gd name="connsiteX3" fmla="*/ 2308634 w 2308634"/>
              <a:gd name="connsiteY3" fmla="*/ 72427 h 2381061"/>
              <a:gd name="connsiteX4" fmla="*/ 2263366 w 2308634"/>
              <a:gd name="connsiteY4" fmla="*/ 0 h 2381061"/>
              <a:gd name="connsiteX5" fmla="*/ 679010 w 2308634"/>
              <a:gd name="connsiteY5" fmla="*/ 1647730 h 2381061"/>
              <a:gd name="connsiteX6" fmla="*/ 353085 w 2308634"/>
              <a:gd name="connsiteY6" fmla="*/ 1149790 h 238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34" h="2381061">
                <a:moveTo>
                  <a:pt x="353085" y="1149790"/>
                </a:moveTo>
                <a:cubicBezTo>
                  <a:pt x="196606" y="1214746"/>
                  <a:pt x="117695" y="1242718"/>
                  <a:pt x="0" y="1358019"/>
                </a:cubicBezTo>
                <a:cubicBezTo>
                  <a:pt x="455691" y="1699032"/>
                  <a:pt x="485869" y="2085314"/>
                  <a:pt x="669956" y="2381061"/>
                </a:cubicBezTo>
                <a:cubicBezTo>
                  <a:pt x="973247" y="1632642"/>
                  <a:pt x="1769953" y="473798"/>
                  <a:pt x="2308634" y="72427"/>
                </a:cubicBezTo>
                <a:lnTo>
                  <a:pt x="2263366" y="0"/>
                </a:lnTo>
                <a:cubicBezTo>
                  <a:pt x="1563231" y="404387"/>
                  <a:pt x="1098487" y="1035113"/>
                  <a:pt x="679010" y="1647730"/>
                </a:cubicBezTo>
                <a:cubicBezTo>
                  <a:pt x="570368" y="1481750"/>
                  <a:pt x="561315" y="1261449"/>
                  <a:pt x="353085" y="1149790"/>
                </a:cubicBezTo>
                <a:close/>
              </a:path>
            </a:pathLst>
          </a:cu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1927" name="Прямоугольник 8"/>
          <p:cNvSpPr>
            <a:spLocks noChangeArrowheads="1"/>
          </p:cNvSpPr>
          <p:nvPr/>
        </p:nvSpPr>
        <p:spPr bwMode="auto">
          <a:xfrm>
            <a:off x="5087939" y="2459039"/>
            <a:ext cx="828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[()</a:t>
            </a:r>
          </a:p>
        </p:txBody>
      </p:sp>
      <p:sp>
        <p:nvSpPr>
          <p:cNvPr id="81928" name="Прямоугольник 10"/>
          <p:cNvSpPr>
            <a:spLocks noChangeArrowheads="1"/>
          </p:cNvSpPr>
          <p:nvPr/>
        </p:nvSpPr>
        <p:spPr bwMode="auto">
          <a:xfrm>
            <a:off x="7559676" y="2459039"/>
            <a:ext cx="6143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</a:p>
        </p:txBody>
      </p:sp>
      <p:sp>
        <p:nvSpPr>
          <p:cNvPr id="81929" name="Прямоугольник 11"/>
          <p:cNvSpPr>
            <a:spLocks noChangeArrowheads="1"/>
          </p:cNvSpPr>
          <p:nvPr/>
        </p:nvSpPr>
        <p:spPr bwMode="auto">
          <a:xfrm>
            <a:off x="6148389" y="2459039"/>
            <a:ext cx="1042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[()}</a:t>
            </a:r>
          </a:p>
        </p:txBody>
      </p:sp>
      <p:sp>
        <p:nvSpPr>
          <p:cNvPr id="81930" name="Прямоугольник 12"/>
          <p:cNvSpPr>
            <a:spLocks noChangeArrowheads="1"/>
          </p:cNvSpPr>
          <p:nvPr/>
        </p:nvSpPr>
        <p:spPr bwMode="auto">
          <a:xfrm>
            <a:off x="8540751" y="2459039"/>
            <a:ext cx="1044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([)]</a:t>
            </a:r>
          </a:p>
        </p:txBody>
      </p:sp>
      <p:sp>
        <p:nvSpPr>
          <p:cNvPr id="14" name="Умножение 13"/>
          <p:cNvSpPr/>
          <p:nvPr/>
        </p:nvSpPr>
        <p:spPr bwMode="auto">
          <a:xfrm>
            <a:off x="5641975" y="2473325"/>
            <a:ext cx="515938" cy="515938"/>
          </a:xfrm>
          <a:prstGeom prst="mathMultiply">
            <a:avLst>
              <a:gd name="adj1" fmla="val 5938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7" name="Умножение 16"/>
          <p:cNvSpPr/>
          <p:nvPr/>
        </p:nvSpPr>
        <p:spPr bwMode="auto">
          <a:xfrm>
            <a:off x="6929439" y="2473325"/>
            <a:ext cx="517525" cy="515938"/>
          </a:xfrm>
          <a:prstGeom prst="mathMultiply">
            <a:avLst>
              <a:gd name="adj1" fmla="val 5938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20" name="Умножение 19"/>
          <p:cNvSpPr/>
          <p:nvPr/>
        </p:nvSpPr>
        <p:spPr bwMode="auto">
          <a:xfrm>
            <a:off x="8007350" y="2473325"/>
            <a:ext cx="515938" cy="515938"/>
          </a:xfrm>
          <a:prstGeom prst="mathMultiply">
            <a:avLst>
              <a:gd name="adj1" fmla="val 5938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21" name="Умножение 20"/>
          <p:cNvSpPr/>
          <p:nvPr/>
        </p:nvSpPr>
        <p:spPr bwMode="auto">
          <a:xfrm>
            <a:off x="9329739" y="2473325"/>
            <a:ext cx="515937" cy="515938"/>
          </a:xfrm>
          <a:prstGeom prst="mathMultiply">
            <a:avLst>
              <a:gd name="adj1" fmla="val 5938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1935" name="Прямоугольник 21"/>
          <p:cNvSpPr>
            <a:spLocks noChangeArrowheads="1"/>
          </p:cNvSpPr>
          <p:nvPr/>
        </p:nvSpPr>
        <p:spPr bwMode="auto">
          <a:xfrm>
            <a:off x="1908176" y="3033713"/>
            <a:ext cx="3940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Для одного типа скобок:</a:t>
            </a:r>
          </a:p>
        </p:txBody>
      </p:sp>
      <p:sp>
        <p:nvSpPr>
          <p:cNvPr id="81936" name="Прямоугольник 23"/>
          <p:cNvSpPr>
            <a:spLocks noChangeArrowheads="1"/>
          </p:cNvSpPr>
          <p:nvPr/>
        </p:nvSpPr>
        <p:spPr bwMode="auto">
          <a:xfrm>
            <a:off x="3832226" y="3522664"/>
            <a:ext cx="65008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(  )  (  (  )  (  (  )  )  )</a:t>
            </a:r>
          </a:p>
        </p:txBody>
      </p:sp>
      <p:sp>
        <p:nvSpPr>
          <p:cNvPr id="81937" name="Прямоугольник 24"/>
          <p:cNvSpPr>
            <a:spLocks noChangeArrowheads="1"/>
          </p:cNvSpPr>
          <p:nvPr/>
        </p:nvSpPr>
        <p:spPr bwMode="auto">
          <a:xfrm>
            <a:off x="1905000" y="3976688"/>
            <a:ext cx="1785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счётчик    </a:t>
            </a:r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1938" name="Прямоугольник 25"/>
          <p:cNvSpPr>
            <a:spLocks noChangeArrowheads="1"/>
          </p:cNvSpPr>
          <p:nvPr/>
        </p:nvSpPr>
        <p:spPr bwMode="auto">
          <a:xfrm>
            <a:off x="3902075" y="3987801"/>
            <a:ext cx="369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39" name="Прямоугольник 26"/>
          <p:cNvSpPr>
            <a:spLocks noChangeArrowheads="1"/>
          </p:cNvSpPr>
          <p:nvPr/>
        </p:nvSpPr>
        <p:spPr bwMode="auto">
          <a:xfrm>
            <a:off x="4425950" y="3987801"/>
            <a:ext cx="369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40" name="Прямоугольник 27"/>
          <p:cNvSpPr>
            <a:spLocks noChangeArrowheads="1"/>
          </p:cNvSpPr>
          <p:nvPr/>
        </p:nvSpPr>
        <p:spPr bwMode="auto">
          <a:xfrm>
            <a:off x="5156200" y="3987801"/>
            <a:ext cx="369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41" name="Прямоугольник 28"/>
          <p:cNvSpPr>
            <a:spLocks noChangeArrowheads="1"/>
          </p:cNvSpPr>
          <p:nvPr/>
        </p:nvSpPr>
        <p:spPr bwMode="auto">
          <a:xfrm>
            <a:off x="5829300" y="3987801"/>
            <a:ext cx="369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42" name="Прямоугольник 29"/>
          <p:cNvSpPr>
            <a:spLocks noChangeArrowheads="1"/>
          </p:cNvSpPr>
          <p:nvPr/>
        </p:nvSpPr>
        <p:spPr bwMode="auto">
          <a:xfrm>
            <a:off x="6362700" y="3987801"/>
            <a:ext cx="369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43" name="Прямоугольник 30"/>
          <p:cNvSpPr>
            <a:spLocks noChangeArrowheads="1"/>
          </p:cNvSpPr>
          <p:nvPr/>
        </p:nvSpPr>
        <p:spPr bwMode="auto">
          <a:xfrm>
            <a:off x="7105650" y="3987801"/>
            <a:ext cx="369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44" name="Прямоугольник 31"/>
          <p:cNvSpPr>
            <a:spLocks noChangeArrowheads="1"/>
          </p:cNvSpPr>
          <p:nvPr/>
        </p:nvSpPr>
        <p:spPr bwMode="auto">
          <a:xfrm>
            <a:off x="7715250" y="3987801"/>
            <a:ext cx="369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45" name="Прямоугольник 32"/>
          <p:cNvSpPr>
            <a:spLocks noChangeArrowheads="1"/>
          </p:cNvSpPr>
          <p:nvPr/>
        </p:nvSpPr>
        <p:spPr bwMode="auto">
          <a:xfrm>
            <a:off x="8255000" y="3987801"/>
            <a:ext cx="369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46" name="Прямоугольник 33"/>
          <p:cNvSpPr>
            <a:spLocks noChangeArrowheads="1"/>
          </p:cNvSpPr>
          <p:nvPr/>
        </p:nvSpPr>
        <p:spPr bwMode="auto">
          <a:xfrm>
            <a:off x="8909050" y="3987801"/>
            <a:ext cx="369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47" name="Прямоугольник 34"/>
          <p:cNvSpPr>
            <a:spLocks noChangeArrowheads="1"/>
          </p:cNvSpPr>
          <p:nvPr/>
        </p:nvSpPr>
        <p:spPr bwMode="auto">
          <a:xfrm>
            <a:off x="9575800" y="3987801"/>
            <a:ext cx="369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044701" y="4502151"/>
            <a:ext cx="5375275" cy="663575"/>
            <a:chOff x="464" y="2126"/>
            <a:chExt cx="3386" cy="418"/>
          </a:xfrm>
        </p:grpSpPr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306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Когда выражение правильное?</a:t>
              </a:r>
            </a:p>
          </p:txBody>
        </p:sp>
        <p:sp>
          <p:nvSpPr>
            <p:cNvPr id="55331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1949" name="Прямоугольник 38"/>
          <p:cNvSpPr>
            <a:spLocks noChangeArrowheads="1"/>
          </p:cNvSpPr>
          <p:nvPr/>
        </p:nvSpPr>
        <p:spPr bwMode="auto">
          <a:xfrm>
            <a:off x="2647951" y="5110163"/>
            <a:ext cx="31353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счётчик всегда </a:t>
            </a:r>
            <a:r>
              <a:rPr lang="ru-RU" altLang="ru-RU" sz="2400">
                <a:sym typeface="Symbol" panose="05050102010706020507" pitchFamily="18" charset="2"/>
              </a:rPr>
              <a:t> 0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в конце счётчик =</a:t>
            </a:r>
            <a:r>
              <a:rPr lang="ru-RU" altLang="ru-RU" sz="2400">
                <a:sym typeface="Symbol" panose="05050102010706020507" pitchFamily="18" charset="2"/>
              </a:rPr>
              <a:t> 0</a:t>
            </a:r>
            <a:endParaRPr lang="ru-RU" altLang="ru-RU" sz="2400" b="1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50" name="Прямоугольник 39"/>
          <p:cNvSpPr>
            <a:spLocks noChangeArrowheads="1"/>
          </p:cNvSpPr>
          <p:nvPr/>
        </p:nvSpPr>
        <p:spPr bwMode="auto">
          <a:xfrm>
            <a:off x="7993063" y="4591050"/>
            <a:ext cx="147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540501" y="5273676"/>
            <a:ext cx="3698875" cy="930275"/>
            <a:chOff x="464" y="2126"/>
            <a:chExt cx="2330" cy="586"/>
          </a:xfrm>
        </p:grpSpPr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2012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Для разных скобок не работает!</a:t>
              </a:r>
            </a:p>
          </p:txBody>
        </p:sp>
        <p:sp>
          <p:nvSpPr>
            <p:cNvPr id="55329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83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/>
      <p:bldP spid="81927" grpId="0"/>
      <p:bldP spid="81928" grpId="0"/>
      <p:bldP spid="81929" grpId="0"/>
      <p:bldP spid="81930" grpId="0"/>
      <p:bldP spid="81935" grpId="0"/>
      <p:bldP spid="81936" grpId="0"/>
      <p:bldP spid="81937" grpId="0"/>
      <p:bldP spid="81938" grpId="0"/>
      <p:bldP spid="81939" grpId="0"/>
      <p:bldP spid="81940" grpId="0"/>
      <p:bldP spid="81941" grpId="0"/>
      <p:bldP spid="81942" grpId="0"/>
      <p:bldP spid="81943" grpId="0"/>
      <p:bldP spid="81944" grpId="0"/>
      <p:bldP spid="81945" grpId="0"/>
      <p:bldP spid="81946" grpId="0"/>
      <p:bldP spid="81947" grpId="0"/>
      <p:bldP spid="81949" grpId="0"/>
      <p:bldP spid="819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xfrm>
            <a:off x="1835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Скобочные выражения (стек)</a:t>
            </a:r>
          </a:p>
        </p:txBody>
      </p:sp>
      <p:sp>
        <p:nvSpPr>
          <p:cNvPr id="5632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C77B5E-F943-4CD5-94D1-101331994EEB}" type="slidenum">
              <a:rPr lang="ru-RU" altLang="ru-RU"/>
              <a:pPr eaLnBrk="1" hangingPunct="1"/>
              <a:t>14</a:t>
            </a:fld>
            <a:endParaRPr lang="ru-RU" altLang="ru-RU"/>
          </a:p>
        </p:txBody>
      </p:sp>
      <p:sp>
        <p:nvSpPr>
          <p:cNvPr id="5632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2009776" y="2806701"/>
            <a:ext cx="8423275" cy="346075"/>
            <a:chOff x="2206" y="7848"/>
            <a:chExt cx="8642" cy="355"/>
          </a:xfrm>
        </p:grpSpPr>
        <p:sp>
          <p:nvSpPr>
            <p:cNvPr id="56451" name="Text Box 12"/>
            <p:cNvSpPr txBox="1">
              <a:spLocks noChangeArrowheads="1"/>
            </p:cNvSpPr>
            <p:nvPr/>
          </p:nvSpPr>
          <p:spPr bwMode="auto">
            <a:xfrm>
              <a:off x="2206" y="7848"/>
              <a:ext cx="5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2400" b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endParaRPr lang="ru-RU" altLang="ru-RU" sz="2400"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452" name="Text Box 11"/>
            <p:cNvSpPr txBox="1">
              <a:spLocks noChangeArrowheads="1"/>
            </p:cNvSpPr>
            <p:nvPr/>
          </p:nvSpPr>
          <p:spPr bwMode="auto">
            <a:xfrm>
              <a:off x="3105" y="7848"/>
              <a:ext cx="5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2400" b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[</a:t>
              </a:r>
              <a:endParaRPr lang="en-US" altLang="ru-RU" sz="2400"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453" name="Text Box 10"/>
            <p:cNvSpPr txBox="1">
              <a:spLocks noChangeArrowheads="1"/>
            </p:cNvSpPr>
            <p:nvPr/>
          </p:nvSpPr>
          <p:spPr bwMode="auto">
            <a:xfrm>
              <a:off x="4005" y="7848"/>
              <a:ext cx="5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2400" b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endParaRPr lang="en-US" altLang="ru-RU" sz="2400"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454" name="Text Box 9"/>
            <p:cNvSpPr txBox="1">
              <a:spLocks noChangeArrowheads="1"/>
            </p:cNvSpPr>
            <p:nvPr/>
          </p:nvSpPr>
          <p:spPr bwMode="auto">
            <a:xfrm>
              <a:off x="4905" y="7848"/>
              <a:ext cx="5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2400" b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</a:t>
              </a:r>
              <a:endParaRPr lang="en-US" altLang="ru-RU" sz="2400"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455" name="Text Box 8"/>
            <p:cNvSpPr txBox="1">
              <a:spLocks noChangeArrowheads="1"/>
            </p:cNvSpPr>
            <p:nvPr/>
          </p:nvSpPr>
          <p:spPr bwMode="auto">
            <a:xfrm>
              <a:off x="5805" y="7848"/>
              <a:ext cx="5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2400" b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{</a:t>
              </a:r>
              <a:endParaRPr lang="en-US" altLang="ru-RU" sz="2400"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456" name="Text Box 7"/>
            <p:cNvSpPr txBox="1">
              <a:spLocks noChangeArrowheads="1"/>
            </p:cNvSpPr>
            <p:nvPr/>
          </p:nvSpPr>
          <p:spPr bwMode="auto">
            <a:xfrm>
              <a:off x="6705" y="7848"/>
              <a:ext cx="5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2400" b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endParaRPr lang="en-US" altLang="ru-RU" sz="2400"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457" name="Text Box 6"/>
            <p:cNvSpPr txBox="1">
              <a:spLocks noChangeArrowheads="1"/>
            </p:cNvSpPr>
            <p:nvPr/>
          </p:nvSpPr>
          <p:spPr bwMode="auto">
            <a:xfrm>
              <a:off x="7605" y="7848"/>
              <a:ext cx="5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2400" b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</a:t>
              </a:r>
              <a:endParaRPr lang="en-US" altLang="ru-RU" sz="2400"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458" name="Text Box 5"/>
            <p:cNvSpPr txBox="1">
              <a:spLocks noChangeArrowheads="1"/>
            </p:cNvSpPr>
            <p:nvPr/>
          </p:nvSpPr>
          <p:spPr bwMode="auto">
            <a:xfrm>
              <a:off x="8505" y="7848"/>
              <a:ext cx="5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2400" b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en-US" altLang="ru-RU" sz="2400"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459" name="Text Box 4"/>
            <p:cNvSpPr txBox="1">
              <a:spLocks noChangeArrowheads="1"/>
            </p:cNvSpPr>
            <p:nvPr/>
          </p:nvSpPr>
          <p:spPr bwMode="auto">
            <a:xfrm>
              <a:off x="9405" y="7848"/>
              <a:ext cx="5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2400" b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]</a:t>
              </a:r>
              <a:endParaRPr lang="en-US" altLang="ru-RU" sz="2400"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460" name="Text Box 2"/>
            <p:cNvSpPr txBox="1">
              <a:spLocks noChangeArrowheads="1"/>
            </p:cNvSpPr>
            <p:nvPr/>
          </p:nvSpPr>
          <p:spPr bwMode="auto">
            <a:xfrm>
              <a:off x="10285" y="7848"/>
              <a:ext cx="5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2400" b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</a:t>
              </a:r>
              <a:endParaRPr lang="en-US" altLang="ru-RU" sz="2400"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37" name="Таблица 36"/>
          <p:cNvGraphicFramePr>
            <a:graphicFrameLocks noGrp="1"/>
          </p:cNvGraphicFramePr>
          <p:nvPr/>
        </p:nvGraphicFramePr>
        <p:xfrm>
          <a:off x="1985964" y="1114425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/>
        </p:nvGraphicFramePr>
        <p:xfrm>
          <a:off x="2871789" y="1114425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[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/>
        </p:nvGraphicFramePr>
        <p:xfrm>
          <a:off x="3719514" y="1114425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[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/>
        </p:nvGraphicFramePr>
        <p:xfrm>
          <a:off x="4567239" y="1114425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[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5472114" y="1114425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[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367464" y="1114425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[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/>
        </p:nvGraphicFramePr>
        <p:xfrm>
          <a:off x="7196139" y="1114425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[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8053389" y="1114425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[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Таблица 44"/>
          <p:cNvGraphicFramePr>
            <a:graphicFrameLocks noGrp="1"/>
          </p:cNvGraphicFramePr>
          <p:nvPr/>
        </p:nvGraphicFramePr>
        <p:xfrm>
          <a:off x="8948739" y="1114425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Таблица 57"/>
          <p:cNvGraphicFramePr>
            <a:graphicFrameLocks noGrp="1"/>
          </p:cNvGraphicFramePr>
          <p:nvPr/>
        </p:nvGraphicFramePr>
        <p:xfrm>
          <a:off x="9767889" y="1114425"/>
          <a:ext cx="612775" cy="1682748"/>
        </p:xfrm>
        <a:graphic>
          <a:graphicData uri="http://schemas.openxmlformats.org/drawingml/2006/table">
            <a:tbl>
              <a:tblPr/>
              <a:tblGrid>
                <a:gridCol w="612775"/>
              </a:tblGrid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3932" marR="12393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97076" y="4216401"/>
            <a:ext cx="5375275" cy="663575"/>
            <a:chOff x="464" y="2126"/>
            <a:chExt cx="3386" cy="418"/>
          </a:xfrm>
        </p:grpSpPr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306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Когда выражение правильное?</a:t>
              </a:r>
            </a:p>
          </p:txBody>
        </p:sp>
        <p:sp>
          <p:nvSpPr>
            <p:cNvPr id="56450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3071" name="Прямоугольник 61"/>
          <p:cNvSpPr>
            <a:spLocks noChangeArrowheads="1"/>
          </p:cNvSpPr>
          <p:nvPr/>
        </p:nvSpPr>
        <p:spPr bwMode="auto">
          <a:xfrm>
            <a:off x="2600326" y="4824413"/>
            <a:ext cx="7858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когда встретили закрывающую скобку, на вершине стека лежит соответствующая открывающая</a:t>
            </a:r>
            <a:endParaRPr lang="ru-RU" altLang="ru-RU" sz="2400">
              <a:sym typeface="Symbol" panose="05050102010706020507" pitchFamily="18" charset="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в конце работы стек пуст</a:t>
            </a:r>
            <a:endParaRPr lang="ru-RU" altLang="ru-RU" sz="2400" b="1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Прямоугольник 29"/>
          <p:cNvSpPr>
            <a:spLocks noChangeArrowheads="1"/>
          </p:cNvSpPr>
          <p:nvPr/>
        </p:nvSpPr>
        <p:spPr bwMode="auto">
          <a:xfrm>
            <a:off x="2176463" y="3276601"/>
            <a:ext cx="7778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</a:rPr>
              <a:t>если открывающая скобка – «втолкнуть» в стек</a:t>
            </a:r>
            <a:endParaRPr lang="en-US" altLang="ru-RU" sz="240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</a:rPr>
              <a:t>если закрывающая скобка – снять парную со стека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191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71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1835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Скобочные выражения (стек)</a:t>
            </a:r>
          </a:p>
        </p:txBody>
      </p:sp>
      <p:sp>
        <p:nvSpPr>
          <p:cNvPr id="5734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343485-79B4-4FCE-B859-9266494F8D71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8213" y="1293814"/>
            <a:ext cx="7821612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L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"([{"   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открывающие скобки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R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")]}"   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парные закрывающие</a:t>
            </a:r>
            <a:endParaRPr lang="ru-RU" sz="2400" b="1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stack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[]  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пустой стек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err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False</a:t>
            </a:r>
            <a:r>
              <a:rPr lang="ru-RU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признак ошибки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4997" name="Прямоугольник 4"/>
          <p:cNvSpPr>
            <a:spLocks noChangeArrowheads="1"/>
          </p:cNvSpPr>
          <p:nvPr/>
        </p:nvSpPr>
        <p:spPr bwMode="auto">
          <a:xfrm>
            <a:off x="1908175" y="819151"/>
            <a:ext cx="203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Подготовка:</a:t>
            </a:r>
          </a:p>
        </p:txBody>
      </p:sp>
      <p:sp>
        <p:nvSpPr>
          <p:cNvPr id="84998" name="Прямоугольник 7"/>
          <p:cNvSpPr>
            <a:spLocks noChangeArrowheads="1"/>
          </p:cNvSpPr>
          <p:nvPr/>
        </p:nvSpPr>
        <p:spPr bwMode="auto">
          <a:xfrm>
            <a:off x="1908176" y="3024189"/>
            <a:ext cx="309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Вывод результата: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08214" y="3486150"/>
            <a:ext cx="8258175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not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err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3663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"Выражение правильное."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3663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"Выражение неправильное."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4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4997" grpId="0"/>
      <p:bldP spid="8499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441778" y="338932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Скобочные выражения (стек)</a:t>
            </a:r>
          </a:p>
        </p:txBody>
      </p:sp>
      <p:sp>
        <p:nvSpPr>
          <p:cNvPr id="5837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3AFBA9-0807-494A-90CD-15B0320AA581}" type="slidenum">
              <a:rPr lang="ru-RU" altLang="ru-RU"/>
              <a:pPr eaLnBrk="1" hangingPunct="1"/>
              <a:t>16</a:t>
            </a:fld>
            <a:endParaRPr lang="ru-RU" alt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1" y="1089026"/>
            <a:ext cx="8421688" cy="45243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c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s: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p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L.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find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(c)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p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&gt;=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0: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append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(c)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p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R.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find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(c)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p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&gt;=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0: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len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(stack)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0: err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True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  top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pop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  if p!=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L.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find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(top):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    err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True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err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: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break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	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3970338" y="1617663"/>
            <a:ext cx="2484438" cy="755650"/>
          </a:xfrm>
          <a:prstGeom prst="wedgeRoundRectCallout">
            <a:avLst>
              <a:gd name="adj1" fmla="val -65945"/>
              <a:gd name="adj2" fmla="val 36869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cs typeface="Courier New" pitchFamily="49" charset="0"/>
              </a:rPr>
              <a:t>открывающую скобку в стек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3817938" y="2540000"/>
            <a:ext cx="3113088" cy="755650"/>
          </a:xfrm>
          <a:prstGeom prst="wedgeRoundRectCallout">
            <a:avLst>
              <a:gd name="adj1" fmla="val -94635"/>
              <a:gd name="adj2" fmla="val 31177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cs typeface="Courier New" pitchFamily="49" charset="0"/>
              </a:rPr>
              <a:t>если закрывающая скобка…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086352" y="3879851"/>
            <a:ext cx="3113087" cy="428625"/>
          </a:xfrm>
          <a:prstGeom prst="wedgeRoundRectCallout">
            <a:avLst>
              <a:gd name="adj1" fmla="val -61119"/>
              <a:gd name="adj2" fmla="val 112616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cs typeface="Courier New" pitchFamily="49" charset="0"/>
              </a:rPr>
              <a:t>если не та скобка…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124950" y="1080355"/>
            <a:ext cx="2232024" cy="83099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L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"([{"     </a:t>
            </a:r>
            <a:endParaRPr lang="ru-RU" sz="2400" b="1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R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")]}"</a:t>
            </a:r>
            <a:endParaRPr lang="ru-RU" sz="2400" b="1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8014"/>
          <a:stretch/>
        </p:blipFill>
        <p:spPr>
          <a:xfrm>
            <a:off x="532954" y="849085"/>
            <a:ext cx="5214703" cy="56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441778" y="338932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Скобочные выражения (стек)</a:t>
            </a:r>
            <a:r>
              <a:rPr lang="en-US" altLang="ru-RU" dirty="0" smtClean="0"/>
              <a:t> </a:t>
            </a:r>
            <a:r>
              <a:rPr lang="ru-RU" altLang="ru-RU" dirty="0" smtClean="0"/>
              <a:t>через словарь</a:t>
            </a:r>
          </a:p>
        </p:txBody>
      </p:sp>
      <p:sp>
        <p:nvSpPr>
          <p:cNvPr id="5837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3AFBA9-0807-494A-90CD-15B0320AA581}" type="slidenum">
              <a:rPr lang="ru-RU" altLang="ru-RU"/>
              <a:pPr eaLnBrk="1" hangingPunct="1"/>
              <a:t>18</a:t>
            </a:fld>
            <a:endParaRPr lang="ru-RU" alt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8323" y="827545"/>
            <a:ext cx="8421688" cy="600164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stack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[]  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пустой стек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res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True</a:t>
            </a: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pair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 {"(":")",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"[":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]",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"{":"}"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}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c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s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if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c in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"([{":</a:t>
            </a: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append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(pair[c])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elif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c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“)]}":</a:t>
            </a:r>
            <a:endParaRPr lang="en-US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len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(stack)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0 or c!=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pop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():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   res =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False</a:t>
            </a: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break</a:t>
            </a: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  if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stack: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	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  res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False</a:t>
            </a: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if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res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(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"Выражение правильное."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3663" algn="just">
              <a:tabLst>
                <a:tab pos="4049713" algn="l"/>
              </a:tabLst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(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"Выражение неправильное." </a:t>
            </a:r>
            <a:r>
              <a:rPr lang="ru-RU" sz="2400" b="1" dirty="0" smtClean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4"/>
          <p:cNvSpPr>
            <a:spLocks noGrp="1"/>
          </p:cNvSpPr>
          <p:nvPr>
            <p:ph type="title"/>
          </p:nvPr>
        </p:nvSpPr>
        <p:spPr>
          <a:xfrm>
            <a:off x="518844" y="328431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Что такое стек?</a:t>
            </a:r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B782C4-4E9D-46F4-8EF7-A4E21726783E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518844" y="1052271"/>
            <a:ext cx="11217436" cy="83099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361950" indent="-361950" eaLnBrk="0" hangingPunct="0">
              <a:defRPr/>
            </a:pPr>
            <a:r>
              <a:rPr lang="ru-RU" sz="2400" b="1" dirty="0">
                <a:solidFill>
                  <a:srgbClr val="333399"/>
                </a:solidFill>
                <a:ea typeface="Calibri" pitchFamily="34" charset="0"/>
                <a:cs typeface="Times New Roman" pitchFamily="18" charset="0"/>
              </a:rPr>
              <a:t>Стек</a:t>
            </a:r>
            <a:r>
              <a:rPr lang="ru-RU" sz="2400" dirty="0">
                <a:ea typeface="Calibri" pitchFamily="34" charset="0"/>
                <a:cs typeface="Times New Roman" pitchFamily="18" charset="0"/>
              </a:rPr>
              <a:t> (англ. </a:t>
            </a:r>
            <a:r>
              <a:rPr lang="en-US" sz="2400" i="1" dirty="0">
                <a:ea typeface="Calibri" pitchFamily="34" charset="0"/>
                <a:cs typeface="Times New Roman" pitchFamily="18" charset="0"/>
              </a:rPr>
              <a:t>stack</a:t>
            </a:r>
            <a:r>
              <a:rPr lang="ru-RU" sz="2400" i="1" dirty="0">
                <a:ea typeface="Calibri" pitchFamily="34" charset="0"/>
                <a:cs typeface="Times New Roman" pitchFamily="18" charset="0"/>
              </a:rPr>
              <a:t> – </a:t>
            </a:r>
            <a:r>
              <a:rPr lang="ru-RU" sz="2400" dirty="0">
                <a:ea typeface="Calibri" pitchFamily="34" charset="0"/>
                <a:cs typeface="Times New Roman" pitchFamily="18" charset="0"/>
              </a:rPr>
              <a:t>стопка)</a:t>
            </a:r>
            <a:r>
              <a:rPr lang="ru-RU" sz="2400" b="1" dirty="0"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>
                <a:ea typeface="Calibri" pitchFamily="34" charset="0"/>
                <a:cs typeface="Times New Roman" pitchFamily="18" charset="0"/>
              </a:rPr>
              <a:t>– это линейный список, в котором элементы добавляются и удаляются только с одного конца («последним пришел – первым ушел»).</a:t>
            </a:r>
            <a:r>
              <a:rPr lang="ru-RU" sz="2400" dirty="0"/>
              <a:t> </a:t>
            </a:r>
          </a:p>
        </p:txBody>
      </p:sp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1943100" y="2120900"/>
            <a:ext cx="321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ru-RU" sz="2000" b="1">
                <a:ea typeface="Calibri" panose="020F0502020204030204" pitchFamily="34" charset="0"/>
                <a:cs typeface="Times New Roman" panose="02020603050405020304" pitchFamily="18" charset="0"/>
              </a:rPr>
              <a:t>LIFO</a:t>
            </a:r>
            <a:r>
              <a:rPr lang="en-US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ru-RU" sz="2000" i="1">
                <a:ea typeface="Calibri" panose="020F0502020204030204" pitchFamily="34" charset="0"/>
                <a:cs typeface="Times New Roman" panose="02020603050405020304" pitchFamily="18" charset="0"/>
              </a:rPr>
              <a:t>Last In – First Out</a:t>
            </a:r>
            <a:r>
              <a:rPr lang="en-US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6086" name="Rectangle 8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179401" y="2648744"/>
            <a:ext cx="1349375" cy="1863725"/>
            <a:chOff x="9100" y="4759"/>
            <a:chExt cx="1410" cy="1948"/>
          </a:xfrm>
        </p:grpSpPr>
        <p:sp>
          <p:nvSpPr>
            <p:cNvPr id="46095" name="Freeform 77"/>
            <p:cNvSpPr>
              <a:spLocks/>
            </p:cNvSpPr>
            <p:nvPr/>
          </p:nvSpPr>
          <p:spPr bwMode="auto">
            <a:xfrm>
              <a:off x="9100" y="4935"/>
              <a:ext cx="1410" cy="1772"/>
            </a:xfrm>
            <a:custGeom>
              <a:avLst/>
              <a:gdLst>
                <a:gd name="T0" fmla="*/ 0 w 3905"/>
                <a:gd name="T1" fmla="*/ 0 h 4909"/>
                <a:gd name="T2" fmla="*/ 0 w 3905"/>
                <a:gd name="T3" fmla="*/ 0 h 4909"/>
                <a:gd name="T4" fmla="*/ 0 w 3905"/>
                <a:gd name="T5" fmla="*/ 0 h 4909"/>
                <a:gd name="T6" fmla="*/ 0 w 3905"/>
                <a:gd name="T7" fmla="*/ 0 h 4909"/>
                <a:gd name="T8" fmla="*/ 0 w 3905"/>
                <a:gd name="T9" fmla="*/ 0 h 4909"/>
                <a:gd name="T10" fmla="*/ 0 w 3905"/>
                <a:gd name="T11" fmla="*/ 0 h 4909"/>
                <a:gd name="T12" fmla="*/ 0 w 3905"/>
                <a:gd name="T13" fmla="*/ 0 h 4909"/>
                <a:gd name="T14" fmla="*/ 0 w 3905"/>
                <a:gd name="T15" fmla="*/ 0 h 4909"/>
                <a:gd name="T16" fmla="*/ 0 w 3905"/>
                <a:gd name="T17" fmla="*/ 0 h 4909"/>
                <a:gd name="T18" fmla="*/ 0 w 3905"/>
                <a:gd name="T19" fmla="*/ 0 h 4909"/>
                <a:gd name="T20" fmla="*/ 0 w 3905"/>
                <a:gd name="T21" fmla="*/ 0 h 4909"/>
                <a:gd name="T22" fmla="*/ 0 w 3905"/>
                <a:gd name="T23" fmla="*/ 0 h 4909"/>
                <a:gd name="T24" fmla="*/ 0 w 3905"/>
                <a:gd name="T25" fmla="*/ 0 h 4909"/>
                <a:gd name="T26" fmla="*/ 0 w 3905"/>
                <a:gd name="T27" fmla="*/ 0 h 4909"/>
                <a:gd name="T28" fmla="*/ 0 w 3905"/>
                <a:gd name="T29" fmla="*/ 0 h 4909"/>
                <a:gd name="T30" fmla="*/ 0 w 3905"/>
                <a:gd name="T31" fmla="*/ 0 h 4909"/>
                <a:gd name="T32" fmla="*/ 0 w 3905"/>
                <a:gd name="T33" fmla="*/ 0 h 4909"/>
                <a:gd name="T34" fmla="*/ 0 w 3905"/>
                <a:gd name="T35" fmla="*/ 0 h 4909"/>
                <a:gd name="T36" fmla="*/ 0 w 3905"/>
                <a:gd name="T37" fmla="*/ 0 h 4909"/>
                <a:gd name="T38" fmla="*/ 0 w 3905"/>
                <a:gd name="T39" fmla="*/ 0 h 4909"/>
                <a:gd name="T40" fmla="*/ 0 w 3905"/>
                <a:gd name="T41" fmla="*/ 0 h 4909"/>
                <a:gd name="T42" fmla="*/ 0 w 3905"/>
                <a:gd name="T43" fmla="*/ 0 h 4909"/>
                <a:gd name="T44" fmla="*/ 0 w 3905"/>
                <a:gd name="T45" fmla="*/ 0 h 490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05"/>
                <a:gd name="T70" fmla="*/ 0 h 4909"/>
                <a:gd name="T71" fmla="*/ 3905 w 3905"/>
                <a:gd name="T72" fmla="*/ 4909 h 490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05" h="4909">
                  <a:moveTo>
                    <a:pt x="3712" y="71"/>
                  </a:moveTo>
                  <a:lnTo>
                    <a:pt x="2515" y="0"/>
                  </a:lnTo>
                  <a:lnTo>
                    <a:pt x="2302" y="92"/>
                  </a:lnTo>
                  <a:lnTo>
                    <a:pt x="2231" y="274"/>
                  </a:lnTo>
                  <a:lnTo>
                    <a:pt x="2262" y="366"/>
                  </a:lnTo>
                  <a:cubicBezTo>
                    <a:pt x="2223" y="528"/>
                    <a:pt x="2126" y="949"/>
                    <a:pt x="1998" y="1248"/>
                  </a:cubicBezTo>
                  <a:cubicBezTo>
                    <a:pt x="1870" y="1547"/>
                    <a:pt x="1696" y="1883"/>
                    <a:pt x="1491" y="2160"/>
                  </a:cubicBezTo>
                  <a:cubicBezTo>
                    <a:pt x="1286" y="2437"/>
                    <a:pt x="972" y="2723"/>
                    <a:pt x="771" y="2911"/>
                  </a:cubicBezTo>
                  <a:cubicBezTo>
                    <a:pt x="570" y="3099"/>
                    <a:pt x="413" y="3195"/>
                    <a:pt x="284" y="3286"/>
                  </a:cubicBezTo>
                  <a:cubicBezTo>
                    <a:pt x="155" y="3377"/>
                    <a:pt x="203" y="3337"/>
                    <a:pt x="0" y="3459"/>
                  </a:cubicBezTo>
                  <a:cubicBezTo>
                    <a:pt x="390" y="4184"/>
                    <a:pt x="781" y="4909"/>
                    <a:pt x="781" y="4909"/>
                  </a:cubicBezTo>
                  <a:lnTo>
                    <a:pt x="1085" y="4604"/>
                  </a:lnTo>
                  <a:cubicBezTo>
                    <a:pt x="1225" y="4486"/>
                    <a:pt x="1420" y="4375"/>
                    <a:pt x="1623" y="4199"/>
                  </a:cubicBezTo>
                  <a:cubicBezTo>
                    <a:pt x="1826" y="4023"/>
                    <a:pt x="2081" y="3807"/>
                    <a:pt x="2302" y="3550"/>
                  </a:cubicBezTo>
                  <a:cubicBezTo>
                    <a:pt x="2523" y="3293"/>
                    <a:pt x="2777" y="2931"/>
                    <a:pt x="2951" y="2657"/>
                  </a:cubicBezTo>
                  <a:cubicBezTo>
                    <a:pt x="3125" y="2383"/>
                    <a:pt x="3249" y="2116"/>
                    <a:pt x="3347" y="1907"/>
                  </a:cubicBezTo>
                  <a:cubicBezTo>
                    <a:pt x="3445" y="1698"/>
                    <a:pt x="3469" y="1561"/>
                    <a:pt x="3540" y="1400"/>
                  </a:cubicBezTo>
                  <a:lnTo>
                    <a:pt x="3773" y="944"/>
                  </a:lnTo>
                  <a:lnTo>
                    <a:pt x="3773" y="852"/>
                  </a:lnTo>
                  <a:lnTo>
                    <a:pt x="3905" y="791"/>
                  </a:lnTo>
                  <a:lnTo>
                    <a:pt x="3783" y="589"/>
                  </a:lnTo>
                  <a:lnTo>
                    <a:pt x="3783" y="153"/>
                  </a:lnTo>
                  <a:lnTo>
                    <a:pt x="3712" y="71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46096" name="Group 67"/>
            <p:cNvGrpSpPr>
              <a:grpSpLocks/>
            </p:cNvGrpSpPr>
            <p:nvPr/>
          </p:nvGrpSpPr>
          <p:grpSpPr bwMode="auto">
            <a:xfrm rot="3264193">
              <a:off x="9192" y="6119"/>
              <a:ext cx="431" cy="385"/>
              <a:chOff x="8831" y="11112"/>
              <a:chExt cx="1753" cy="3508"/>
            </a:xfrm>
          </p:grpSpPr>
          <p:sp>
            <p:nvSpPr>
              <p:cNvPr id="46150" name="Freeform 76"/>
              <p:cNvSpPr>
                <a:spLocks/>
              </p:cNvSpPr>
              <p:nvPr/>
            </p:nvSpPr>
            <p:spPr bwMode="auto">
              <a:xfrm>
                <a:off x="8831" y="11372"/>
                <a:ext cx="1753" cy="751"/>
              </a:xfrm>
              <a:custGeom>
                <a:avLst/>
                <a:gdLst>
                  <a:gd name="T0" fmla="*/ 117450051 w 577"/>
                  <a:gd name="T1" fmla="*/ 1408 h 612"/>
                  <a:gd name="T2" fmla="*/ 0 w 577"/>
                  <a:gd name="T3" fmla="*/ 2838 h 612"/>
                  <a:gd name="T4" fmla="*/ 117450051 w 577"/>
                  <a:gd name="T5" fmla="*/ 4361 h 612"/>
                  <a:gd name="T6" fmla="*/ 0 60000 65536"/>
                  <a:gd name="T7" fmla="*/ 0 60000 65536"/>
                  <a:gd name="T8" fmla="*/ 0 60000 65536"/>
                  <a:gd name="T9" fmla="*/ 0 w 577"/>
                  <a:gd name="T10" fmla="*/ 0 h 612"/>
                  <a:gd name="T11" fmla="*/ 577 w 577"/>
                  <a:gd name="T12" fmla="*/ 612 h 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7" h="612">
                    <a:moveTo>
                      <a:pt x="577" y="148"/>
                    </a:moveTo>
                    <a:cubicBezTo>
                      <a:pt x="577" y="0"/>
                      <a:pt x="0" y="109"/>
                      <a:pt x="0" y="299"/>
                    </a:cubicBezTo>
                    <a:cubicBezTo>
                      <a:pt x="0" y="489"/>
                      <a:pt x="577" y="612"/>
                      <a:pt x="577" y="459"/>
                    </a:cubicBezTo>
                  </a:path>
                </a:pathLst>
              </a:cu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51" name="Freeform 75"/>
              <p:cNvSpPr>
                <a:spLocks/>
              </p:cNvSpPr>
              <p:nvPr/>
            </p:nvSpPr>
            <p:spPr bwMode="auto">
              <a:xfrm>
                <a:off x="8843" y="11112"/>
                <a:ext cx="1738" cy="627"/>
              </a:xfrm>
              <a:custGeom>
                <a:avLst/>
                <a:gdLst>
                  <a:gd name="T0" fmla="*/ 842 w 1738"/>
                  <a:gd name="T1" fmla="*/ 0 h 627"/>
                  <a:gd name="T2" fmla="*/ 0 w 1738"/>
                  <a:gd name="T3" fmla="*/ 244 h 627"/>
                  <a:gd name="T4" fmla="*/ 1738 w 1738"/>
                  <a:gd name="T5" fmla="*/ 439 h 627"/>
                  <a:gd name="T6" fmla="*/ 0 60000 65536"/>
                  <a:gd name="T7" fmla="*/ 0 60000 65536"/>
                  <a:gd name="T8" fmla="*/ 0 60000 65536"/>
                  <a:gd name="T9" fmla="*/ 0 w 1738"/>
                  <a:gd name="T10" fmla="*/ 0 h 627"/>
                  <a:gd name="T11" fmla="*/ 1738 w 1738"/>
                  <a:gd name="T12" fmla="*/ 627 h 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8" h="627">
                    <a:moveTo>
                      <a:pt x="842" y="0"/>
                    </a:moveTo>
                    <a:cubicBezTo>
                      <a:pt x="407" y="56"/>
                      <a:pt x="21" y="80"/>
                      <a:pt x="0" y="244"/>
                    </a:cubicBezTo>
                    <a:cubicBezTo>
                      <a:pt x="21" y="480"/>
                      <a:pt x="1738" y="627"/>
                      <a:pt x="1738" y="439"/>
                    </a:cubicBezTo>
                  </a:path>
                </a:pathLst>
              </a:cu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52" name="Freeform 74"/>
              <p:cNvSpPr>
                <a:spLocks/>
              </p:cNvSpPr>
              <p:nvPr/>
            </p:nvSpPr>
            <p:spPr bwMode="auto">
              <a:xfrm>
                <a:off x="8831" y="11739"/>
                <a:ext cx="1753" cy="751"/>
              </a:xfrm>
              <a:custGeom>
                <a:avLst/>
                <a:gdLst>
                  <a:gd name="T0" fmla="*/ 117450051 w 577"/>
                  <a:gd name="T1" fmla="*/ 1408 h 612"/>
                  <a:gd name="T2" fmla="*/ 0 w 577"/>
                  <a:gd name="T3" fmla="*/ 2838 h 612"/>
                  <a:gd name="T4" fmla="*/ 117450051 w 577"/>
                  <a:gd name="T5" fmla="*/ 4361 h 612"/>
                  <a:gd name="T6" fmla="*/ 0 60000 65536"/>
                  <a:gd name="T7" fmla="*/ 0 60000 65536"/>
                  <a:gd name="T8" fmla="*/ 0 60000 65536"/>
                  <a:gd name="T9" fmla="*/ 0 w 577"/>
                  <a:gd name="T10" fmla="*/ 0 h 612"/>
                  <a:gd name="T11" fmla="*/ 577 w 577"/>
                  <a:gd name="T12" fmla="*/ 612 h 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7" h="612">
                    <a:moveTo>
                      <a:pt x="577" y="148"/>
                    </a:moveTo>
                    <a:cubicBezTo>
                      <a:pt x="577" y="0"/>
                      <a:pt x="0" y="109"/>
                      <a:pt x="0" y="299"/>
                    </a:cubicBezTo>
                    <a:cubicBezTo>
                      <a:pt x="0" y="489"/>
                      <a:pt x="577" y="612"/>
                      <a:pt x="577" y="459"/>
                    </a:cubicBezTo>
                  </a:path>
                </a:pathLst>
              </a:cu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53" name="Freeform 73"/>
              <p:cNvSpPr>
                <a:spLocks/>
              </p:cNvSpPr>
              <p:nvPr/>
            </p:nvSpPr>
            <p:spPr bwMode="auto">
              <a:xfrm>
                <a:off x="8831" y="12123"/>
                <a:ext cx="1753" cy="751"/>
              </a:xfrm>
              <a:custGeom>
                <a:avLst/>
                <a:gdLst>
                  <a:gd name="T0" fmla="*/ 117450051 w 577"/>
                  <a:gd name="T1" fmla="*/ 1408 h 612"/>
                  <a:gd name="T2" fmla="*/ 0 w 577"/>
                  <a:gd name="T3" fmla="*/ 2838 h 612"/>
                  <a:gd name="T4" fmla="*/ 117450051 w 577"/>
                  <a:gd name="T5" fmla="*/ 4361 h 612"/>
                  <a:gd name="T6" fmla="*/ 0 60000 65536"/>
                  <a:gd name="T7" fmla="*/ 0 60000 65536"/>
                  <a:gd name="T8" fmla="*/ 0 60000 65536"/>
                  <a:gd name="T9" fmla="*/ 0 w 577"/>
                  <a:gd name="T10" fmla="*/ 0 h 612"/>
                  <a:gd name="T11" fmla="*/ 577 w 577"/>
                  <a:gd name="T12" fmla="*/ 612 h 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7" h="612">
                    <a:moveTo>
                      <a:pt x="577" y="148"/>
                    </a:moveTo>
                    <a:cubicBezTo>
                      <a:pt x="577" y="0"/>
                      <a:pt x="0" y="109"/>
                      <a:pt x="0" y="299"/>
                    </a:cubicBezTo>
                    <a:cubicBezTo>
                      <a:pt x="0" y="489"/>
                      <a:pt x="577" y="612"/>
                      <a:pt x="577" y="459"/>
                    </a:cubicBezTo>
                  </a:path>
                </a:pathLst>
              </a:cu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54" name="Freeform 72"/>
              <p:cNvSpPr>
                <a:spLocks/>
              </p:cNvSpPr>
              <p:nvPr/>
            </p:nvSpPr>
            <p:spPr bwMode="auto">
              <a:xfrm>
                <a:off x="8831" y="12490"/>
                <a:ext cx="1753" cy="751"/>
              </a:xfrm>
              <a:custGeom>
                <a:avLst/>
                <a:gdLst>
                  <a:gd name="T0" fmla="*/ 117450051 w 577"/>
                  <a:gd name="T1" fmla="*/ 1408 h 612"/>
                  <a:gd name="T2" fmla="*/ 0 w 577"/>
                  <a:gd name="T3" fmla="*/ 2838 h 612"/>
                  <a:gd name="T4" fmla="*/ 117450051 w 577"/>
                  <a:gd name="T5" fmla="*/ 4361 h 612"/>
                  <a:gd name="T6" fmla="*/ 0 60000 65536"/>
                  <a:gd name="T7" fmla="*/ 0 60000 65536"/>
                  <a:gd name="T8" fmla="*/ 0 60000 65536"/>
                  <a:gd name="T9" fmla="*/ 0 w 577"/>
                  <a:gd name="T10" fmla="*/ 0 h 612"/>
                  <a:gd name="T11" fmla="*/ 577 w 577"/>
                  <a:gd name="T12" fmla="*/ 612 h 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7" h="612">
                    <a:moveTo>
                      <a:pt x="577" y="148"/>
                    </a:moveTo>
                    <a:cubicBezTo>
                      <a:pt x="577" y="0"/>
                      <a:pt x="0" y="109"/>
                      <a:pt x="0" y="299"/>
                    </a:cubicBezTo>
                    <a:cubicBezTo>
                      <a:pt x="0" y="489"/>
                      <a:pt x="577" y="612"/>
                      <a:pt x="577" y="459"/>
                    </a:cubicBezTo>
                  </a:path>
                </a:pathLst>
              </a:cu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55" name="Freeform 71"/>
              <p:cNvSpPr>
                <a:spLocks/>
              </p:cNvSpPr>
              <p:nvPr/>
            </p:nvSpPr>
            <p:spPr bwMode="auto">
              <a:xfrm>
                <a:off x="8831" y="12874"/>
                <a:ext cx="1753" cy="751"/>
              </a:xfrm>
              <a:custGeom>
                <a:avLst/>
                <a:gdLst>
                  <a:gd name="T0" fmla="*/ 117450051 w 577"/>
                  <a:gd name="T1" fmla="*/ 1408 h 612"/>
                  <a:gd name="T2" fmla="*/ 0 w 577"/>
                  <a:gd name="T3" fmla="*/ 2838 h 612"/>
                  <a:gd name="T4" fmla="*/ 117450051 w 577"/>
                  <a:gd name="T5" fmla="*/ 4361 h 612"/>
                  <a:gd name="T6" fmla="*/ 0 60000 65536"/>
                  <a:gd name="T7" fmla="*/ 0 60000 65536"/>
                  <a:gd name="T8" fmla="*/ 0 60000 65536"/>
                  <a:gd name="T9" fmla="*/ 0 w 577"/>
                  <a:gd name="T10" fmla="*/ 0 h 612"/>
                  <a:gd name="T11" fmla="*/ 577 w 577"/>
                  <a:gd name="T12" fmla="*/ 612 h 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7" h="612">
                    <a:moveTo>
                      <a:pt x="577" y="148"/>
                    </a:moveTo>
                    <a:cubicBezTo>
                      <a:pt x="577" y="0"/>
                      <a:pt x="0" y="109"/>
                      <a:pt x="0" y="299"/>
                    </a:cubicBezTo>
                    <a:cubicBezTo>
                      <a:pt x="0" y="489"/>
                      <a:pt x="577" y="612"/>
                      <a:pt x="577" y="459"/>
                    </a:cubicBezTo>
                  </a:path>
                </a:pathLst>
              </a:cu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56" name="Freeform 70"/>
              <p:cNvSpPr>
                <a:spLocks/>
              </p:cNvSpPr>
              <p:nvPr/>
            </p:nvSpPr>
            <p:spPr bwMode="auto">
              <a:xfrm>
                <a:off x="8831" y="13241"/>
                <a:ext cx="1753" cy="751"/>
              </a:xfrm>
              <a:custGeom>
                <a:avLst/>
                <a:gdLst>
                  <a:gd name="T0" fmla="*/ 117450051 w 577"/>
                  <a:gd name="T1" fmla="*/ 1408 h 612"/>
                  <a:gd name="T2" fmla="*/ 0 w 577"/>
                  <a:gd name="T3" fmla="*/ 2838 h 612"/>
                  <a:gd name="T4" fmla="*/ 117450051 w 577"/>
                  <a:gd name="T5" fmla="*/ 4361 h 612"/>
                  <a:gd name="T6" fmla="*/ 0 60000 65536"/>
                  <a:gd name="T7" fmla="*/ 0 60000 65536"/>
                  <a:gd name="T8" fmla="*/ 0 60000 65536"/>
                  <a:gd name="T9" fmla="*/ 0 w 577"/>
                  <a:gd name="T10" fmla="*/ 0 h 612"/>
                  <a:gd name="T11" fmla="*/ 577 w 577"/>
                  <a:gd name="T12" fmla="*/ 612 h 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7" h="612">
                    <a:moveTo>
                      <a:pt x="577" y="148"/>
                    </a:moveTo>
                    <a:cubicBezTo>
                      <a:pt x="577" y="0"/>
                      <a:pt x="0" y="109"/>
                      <a:pt x="0" y="299"/>
                    </a:cubicBezTo>
                    <a:cubicBezTo>
                      <a:pt x="0" y="489"/>
                      <a:pt x="577" y="612"/>
                      <a:pt x="577" y="459"/>
                    </a:cubicBezTo>
                  </a:path>
                </a:pathLst>
              </a:cu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57" name="Freeform 69"/>
              <p:cNvSpPr>
                <a:spLocks/>
              </p:cNvSpPr>
              <p:nvPr/>
            </p:nvSpPr>
            <p:spPr bwMode="auto">
              <a:xfrm>
                <a:off x="8831" y="13625"/>
                <a:ext cx="1753" cy="751"/>
              </a:xfrm>
              <a:custGeom>
                <a:avLst/>
                <a:gdLst>
                  <a:gd name="T0" fmla="*/ 117450051 w 577"/>
                  <a:gd name="T1" fmla="*/ 1408 h 612"/>
                  <a:gd name="T2" fmla="*/ 0 w 577"/>
                  <a:gd name="T3" fmla="*/ 2838 h 612"/>
                  <a:gd name="T4" fmla="*/ 117450051 w 577"/>
                  <a:gd name="T5" fmla="*/ 4361 h 612"/>
                  <a:gd name="T6" fmla="*/ 0 60000 65536"/>
                  <a:gd name="T7" fmla="*/ 0 60000 65536"/>
                  <a:gd name="T8" fmla="*/ 0 60000 65536"/>
                  <a:gd name="T9" fmla="*/ 0 w 577"/>
                  <a:gd name="T10" fmla="*/ 0 h 612"/>
                  <a:gd name="T11" fmla="*/ 577 w 577"/>
                  <a:gd name="T12" fmla="*/ 612 h 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7" h="612">
                    <a:moveTo>
                      <a:pt x="577" y="148"/>
                    </a:moveTo>
                    <a:cubicBezTo>
                      <a:pt x="577" y="0"/>
                      <a:pt x="0" y="109"/>
                      <a:pt x="0" y="299"/>
                    </a:cubicBezTo>
                    <a:cubicBezTo>
                      <a:pt x="0" y="489"/>
                      <a:pt x="577" y="612"/>
                      <a:pt x="577" y="459"/>
                    </a:cubicBezTo>
                  </a:path>
                </a:pathLst>
              </a:cu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58" name="Freeform 68"/>
              <p:cNvSpPr>
                <a:spLocks/>
              </p:cNvSpPr>
              <p:nvPr/>
            </p:nvSpPr>
            <p:spPr bwMode="auto">
              <a:xfrm>
                <a:off x="8843" y="13993"/>
                <a:ext cx="1738" cy="627"/>
              </a:xfrm>
              <a:custGeom>
                <a:avLst/>
                <a:gdLst>
                  <a:gd name="T0" fmla="*/ 842 w 1738"/>
                  <a:gd name="T1" fmla="*/ 627 h 627"/>
                  <a:gd name="T2" fmla="*/ 0 w 1738"/>
                  <a:gd name="T3" fmla="*/ 383 h 627"/>
                  <a:gd name="T4" fmla="*/ 1738 w 1738"/>
                  <a:gd name="T5" fmla="*/ 188 h 627"/>
                  <a:gd name="T6" fmla="*/ 0 60000 65536"/>
                  <a:gd name="T7" fmla="*/ 0 60000 65536"/>
                  <a:gd name="T8" fmla="*/ 0 60000 65536"/>
                  <a:gd name="T9" fmla="*/ 0 w 1738"/>
                  <a:gd name="T10" fmla="*/ 0 h 627"/>
                  <a:gd name="T11" fmla="*/ 1738 w 1738"/>
                  <a:gd name="T12" fmla="*/ 627 h 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8" h="627">
                    <a:moveTo>
                      <a:pt x="842" y="627"/>
                    </a:moveTo>
                    <a:cubicBezTo>
                      <a:pt x="407" y="571"/>
                      <a:pt x="21" y="547"/>
                      <a:pt x="0" y="383"/>
                    </a:cubicBezTo>
                    <a:cubicBezTo>
                      <a:pt x="21" y="147"/>
                      <a:pt x="1738" y="0"/>
                      <a:pt x="1738" y="188"/>
                    </a:cubicBezTo>
                  </a:path>
                </a:pathLst>
              </a:cu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6097" name="AutoShape 66"/>
            <p:cNvSpPr>
              <a:spLocks noChangeArrowheads="1"/>
            </p:cNvSpPr>
            <p:nvPr/>
          </p:nvSpPr>
          <p:spPr bwMode="auto">
            <a:xfrm rot="-2325730">
              <a:off x="9534" y="5917"/>
              <a:ext cx="114" cy="49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7676"/>
                </a:gs>
                <a:gs pos="50000">
                  <a:srgbClr val="A5A5A5"/>
                </a:gs>
                <a:gs pos="100000">
                  <a:srgbClr val="767676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pSp>
          <p:nvGrpSpPr>
            <p:cNvPr id="46098" name="Group 62"/>
            <p:cNvGrpSpPr>
              <a:grpSpLocks/>
            </p:cNvGrpSpPr>
            <p:nvPr/>
          </p:nvGrpSpPr>
          <p:grpSpPr bwMode="auto">
            <a:xfrm rot="2583736">
              <a:off x="9421" y="6036"/>
              <a:ext cx="506" cy="79"/>
              <a:chOff x="8280" y="9643"/>
              <a:chExt cx="1908" cy="298"/>
            </a:xfrm>
          </p:grpSpPr>
          <p:sp>
            <p:nvSpPr>
              <p:cNvPr id="46147" name="AutoShape 65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48" name="Freeform 64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49" name="AutoShape 63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099" name="Group 58"/>
            <p:cNvGrpSpPr>
              <a:grpSpLocks/>
            </p:cNvGrpSpPr>
            <p:nvPr/>
          </p:nvGrpSpPr>
          <p:grpSpPr bwMode="auto">
            <a:xfrm>
              <a:off x="9944" y="4759"/>
              <a:ext cx="506" cy="79"/>
              <a:chOff x="8280" y="9643"/>
              <a:chExt cx="1908" cy="298"/>
            </a:xfrm>
          </p:grpSpPr>
          <p:sp>
            <p:nvSpPr>
              <p:cNvPr id="46144" name="AutoShape 61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45" name="Freeform 60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46" name="AutoShape 59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100" name="Group 54"/>
            <p:cNvGrpSpPr>
              <a:grpSpLocks/>
            </p:cNvGrpSpPr>
            <p:nvPr/>
          </p:nvGrpSpPr>
          <p:grpSpPr bwMode="auto">
            <a:xfrm rot="2396408">
              <a:off x="9490" y="5967"/>
              <a:ext cx="506" cy="79"/>
              <a:chOff x="8280" y="9643"/>
              <a:chExt cx="1908" cy="298"/>
            </a:xfrm>
          </p:grpSpPr>
          <p:sp>
            <p:nvSpPr>
              <p:cNvPr id="46141" name="AutoShape 57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42" name="Freeform 56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43" name="AutoShape 55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101" name="Group 50"/>
            <p:cNvGrpSpPr>
              <a:grpSpLocks/>
            </p:cNvGrpSpPr>
            <p:nvPr/>
          </p:nvGrpSpPr>
          <p:grpSpPr bwMode="auto">
            <a:xfrm rot="2117826">
              <a:off x="9556" y="5890"/>
              <a:ext cx="506" cy="79"/>
              <a:chOff x="8280" y="9643"/>
              <a:chExt cx="1908" cy="298"/>
            </a:xfrm>
          </p:grpSpPr>
          <p:sp>
            <p:nvSpPr>
              <p:cNvPr id="46138" name="AutoShape 53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39" name="Freeform 52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40" name="AutoShape 51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102" name="Group 46"/>
            <p:cNvGrpSpPr>
              <a:grpSpLocks/>
            </p:cNvGrpSpPr>
            <p:nvPr/>
          </p:nvGrpSpPr>
          <p:grpSpPr bwMode="auto">
            <a:xfrm rot="1930915">
              <a:off x="9618" y="5806"/>
              <a:ext cx="506" cy="79"/>
              <a:chOff x="8280" y="9643"/>
              <a:chExt cx="1908" cy="298"/>
            </a:xfrm>
          </p:grpSpPr>
          <p:sp>
            <p:nvSpPr>
              <p:cNvPr id="46135" name="AutoShape 49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36" name="Freeform 48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37" name="AutoShape 47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103" name="Group 42"/>
            <p:cNvGrpSpPr>
              <a:grpSpLocks/>
            </p:cNvGrpSpPr>
            <p:nvPr/>
          </p:nvGrpSpPr>
          <p:grpSpPr bwMode="auto">
            <a:xfrm rot="1930915">
              <a:off x="9681" y="5721"/>
              <a:ext cx="506" cy="79"/>
              <a:chOff x="8280" y="9643"/>
              <a:chExt cx="1908" cy="298"/>
            </a:xfrm>
          </p:grpSpPr>
          <p:sp>
            <p:nvSpPr>
              <p:cNvPr id="46132" name="AutoShape 45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33" name="Freeform 44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34" name="AutoShape 43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104" name="Group 38"/>
            <p:cNvGrpSpPr>
              <a:grpSpLocks/>
            </p:cNvGrpSpPr>
            <p:nvPr/>
          </p:nvGrpSpPr>
          <p:grpSpPr bwMode="auto">
            <a:xfrm rot="1774761">
              <a:off x="9732" y="5633"/>
              <a:ext cx="506" cy="79"/>
              <a:chOff x="8280" y="9643"/>
              <a:chExt cx="1908" cy="298"/>
            </a:xfrm>
          </p:grpSpPr>
          <p:sp>
            <p:nvSpPr>
              <p:cNvPr id="46129" name="AutoShape 41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30" name="Freeform 40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31" name="AutoShape 39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105" name="Group 34"/>
            <p:cNvGrpSpPr>
              <a:grpSpLocks/>
            </p:cNvGrpSpPr>
            <p:nvPr/>
          </p:nvGrpSpPr>
          <p:grpSpPr bwMode="auto">
            <a:xfrm rot="1587433">
              <a:off x="9776" y="5549"/>
              <a:ext cx="506" cy="79"/>
              <a:chOff x="8280" y="9643"/>
              <a:chExt cx="1908" cy="298"/>
            </a:xfrm>
          </p:grpSpPr>
          <p:sp>
            <p:nvSpPr>
              <p:cNvPr id="46126" name="AutoShape 37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27" name="Freeform 36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28" name="AutoShape 35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106" name="Group 30"/>
            <p:cNvGrpSpPr>
              <a:grpSpLocks/>
            </p:cNvGrpSpPr>
            <p:nvPr/>
          </p:nvGrpSpPr>
          <p:grpSpPr bwMode="auto">
            <a:xfrm rot="1462479">
              <a:off x="9816" y="5461"/>
              <a:ext cx="507" cy="79"/>
              <a:chOff x="8280" y="9643"/>
              <a:chExt cx="1908" cy="298"/>
            </a:xfrm>
          </p:grpSpPr>
          <p:sp>
            <p:nvSpPr>
              <p:cNvPr id="46123" name="AutoShape 33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24" name="Freeform 32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25" name="AutoShape 31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107" name="Group 26"/>
            <p:cNvGrpSpPr>
              <a:grpSpLocks/>
            </p:cNvGrpSpPr>
            <p:nvPr/>
          </p:nvGrpSpPr>
          <p:grpSpPr bwMode="auto">
            <a:xfrm rot="1244008">
              <a:off x="9849" y="5369"/>
              <a:ext cx="506" cy="79"/>
              <a:chOff x="8280" y="9643"/>
              <a:chExt cx="1908" cy="298"/>
            </a:xfrm>
          </p:grpSpPr>
          <p:sp>
            <p:nvSpPr>
              <p:cNvPr id="46120" name="AutoShape 29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21" name="Freeform 28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22" name="AutoShape 27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108" name="Group 22"/>
            <p:cNvGrpSpPr>
              <a:grpSpLocks/>
            </p:cNvGrpSpPr>
            <p:nvPr/>
          </p:nvGrpSpPr>
          <p:grpSpPr bwMode="auto">
            <a:xfrm rot="1025536">
              <a:off x="9875" y="5278"/>
              <a:ext cx="506" cy="79"/>
              <a:chOff x="8280" y="9643"/>
              <a:chExt cx="1908" cy="298"/>
            </a:xfrm>
          </p:grpSpPr>
          <p:sp>
            <p:nvSpPr>
              <p:cNvPr id="46117" name="AutoShape 25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18" name="Freeform 24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19" name="AutoShape 23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109" name="Group 18"/>
            <p:cNvGrpSpPr>
              <a:grpSpLocks/>
            </p:cNvGrpSpPr>
            <p:nvPr/>
          </p:nvGrpSpPr>
          <p:grpSpPr bwMode="auto">
            <a:xfrm rot="807065">
              <a:off x="9904" y="5179"/>
              <a:ext cx="506" cy="79"/>
              <a:chOff x="8280" y="9643"/>
              <a:chExt cx="1908" cy="298"/>
            </a:xfrm>
          </p:grpSpPr>
          <p:sp>
            <p:nvSpPr>
              <p:cNvPr id="46114" name="AutoShape 21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15" name="Freeform 20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16" name="AutoShape 19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46110" name="Group 14"/>
            <p:cNvGrpSpPr>
              <a:grpSpLocks/>
            </p:cNvGrpSpPr>
            <p:nvPr/>
          </p:nvGrpSpPr>
          <p:grpSpPr bwMode="auto">
            <a:xfrm rot="559626">
              <a:off x="9930" y="5077"/>
              <a:ext cx="506" cy="79"/>
              <a:chOff x="8280" y="9643"/>
              <a:chExt cx="1908" cy="298"/>
            </a:xfrm>
          </p:grpSpPr>
          <p:sp>
            <p:nvSpPr>
              <p:cNvPr id="46111" name="AutoShape 17"/>
              <p:cNvSpPr>
                <a:spLocks noChangeArrowheads="1"/>
              </p:cNvSpPr>
              <p:nvPr/>
            </p:nvSpPr>
            <p:spPr bwMode="auto">
              <a:xfrm>
                <a:off x="10096" y="9643"/>
                <a:ext cx="92" cy="2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6112" name="Freeform 16"/>
              <p:cNvSpPr>
                <a:spLocks/>
              </p:cNvSpPr>
              <p:nvPr/>
            </p:nvSpPr>
            <p:spPr bwMode="auto">
              <a:xfrm>
                <a:off x="8280" y="9669"/>
                <a:ext cx="663" cy="246"/>
              </a:xfrm>
              <a:custGeom>
                <a:avLst/>
                <a:gdLst>
                  <a:gd name="T0" fmla="*/ 658 w 663"/>
                  <a:gd name="T1" fmla="*/ 16 h 246"/>
                  <a:gd name="T2" fmla="*/ 10 w 663"/>
                  <a:gd name="T3" fmla="*/ 129 h 246"/>
                  <a:gd name="T4" fmla="*/ 653 w 663"/>
                  <a:gd name="T5" fmla="*/ 227 h 246"/>
                  <a:gd name="T6" fmla="*/ 658 w 663"/>
                  <a:gd name="T7" fmla="*/ 1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46"/>
                  <a:gd name="T14" fmla="*/ 663 w 663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46">
                    <a:moveTo>
                      <a:pt x="658" y="16"/>
                    </a:moveTo>
                    <a:cubicBezTo>
                      <a:pt x="550" y="0"/>
                      <a:pt x="0" y="72"/>
                      <a:pt x="10" y="129"/>
                    </a:cubicBezTo>
                    <a:cubicBezTo>
                      <a:pt x="20" y="186"/>
                      <a:pt x="545" y="246"/>
                      <a:pt x="653" y="227"/>
                    </a:cubicBezTo>
                    <a:cubicBezTo>
                      <a:pt x="653" y="77"/>
                      <a:pt x="663" y="121"/>
                      <a:pt x="65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13" name="AutoShape 15"/>
              <p:cNvSpPr>
                <a:spLocks noChangeArrowheads="1"/>
              </p:cNvSpPr>
              <p:nvPr/>
            </p:nvSpPr>
            <p:spPr bwMode="auto">
              <a:xfrm>
                <a:off x="8923" y="9643"/>
                <a:ext cx="1172" cy="2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F7F7F"/>
                  </a:gs>
                  <a:gs pos="50000">
                    <a:srgbClr val="FFFFFF"/>
                  </a:gs>
                  <a:gs pos="100000">
                    <a:srgbClr val="7F7F7F"/>
                  </a:gs>
                </a:gsLst>
                <a:lin ang="54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</p:grpSp>
      <p:pic>
        <p:nvPicPr>
          <p:cNvPr id="737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377" y="2694768"/>
            <a:ext cx="13652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7" name="Прямоугольник 88"/>
          <p:cNvSpPr>
            <a:spLocks noChangeArrowheads="1"/>
          </p:cNvSpPr>
          <p:nvPr/>
        </p:nvSpPr>
        <p:spPr bwMode="auto">
          <a:xfrm>
            <a:off x="1943100" y="4711701"/>
            <a:ext cx="278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Системный стек:</a:t>
            </a:r>
            <a:endParaRPr lang="ru-RU" altLang="ru-RU" b="1">
              <a:solidFill>
                <a:srgbClr val="33339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738" name="Прямоугольник 89"/>
          <p:cNvSpPr>
            <a:spLocks noChangeArrowheads="1"/>
          </p:cNvSpPr>
          <p:nvPr/>
        </p:nvSpPr>
        <p:spPr bwMode="auto">
          <a:xfrm>
            <a:off x="2120900" y="5062538"/>
            <a:ext cx="5518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адреса возврата из подпрограмм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передача аргументов подпрограмм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хранение локальных переменных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373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34" y="2628553"/>
            <a:ext cx="186372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7374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80" y="2556257"/>
            <a:ext cx="85725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7374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15" y="2552695"/>
            <a:ext cx="812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73742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761" y="2567781"/>
            <a:ext cx="153035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6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3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3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" grpId="0" animBg="1"/>
      <p:bldP spid="73733" grpId="0"/>
      <p:bldP spid="73737" grpId="0"/>
      <p:bldP spid="737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3"/>
          <p:cNvGrpSpPr>
            <a:grpSpLocks/>
          </p:cNvGrpSpPr>
          <p:nvPr/>
        </p:nvGrpSpPr>
        <p:grpSpPr bwMode="auto">
          <a:xfrm>
            <a:off x="9258301" y="1727201"/>
            <a:ext cx="830263" cy="2201863"/>
            <a:chOff x="7734300" y="1727200"/>
            <a:chExt cx="830263" cy="2201863"/>
          </a:xfrm>
        </p:grpSpPr>
        <p:sp>
          <p:nvSpPr>
            <p:cNvPr id="47122" name="Прямоугольник 13"/>
            <p:cNvSpPr>
              <a:spLocks noChangeArrowheads="1"/>
            </p:cNvSpPr>
            <p:nvPr/>
          </p:nvSpPr>
          <p:spPr bwMode="auto">
            <a:xfrm>
              <a:off x="7940675" y="1727200"/>
              <a:ext cx="419100" cy="2057400"/>
            </a:xfrm>
            <a:prstGeom prst="rect">
              <a:avLst/>
            </a:prstGeom>
            <a:gradFill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1"/>
            </a:gradFill>
            <a:ln w="12700" algn="ctr">
              <a:solidFill>
                <a:srgbClr val="333399"/>
              </a:solidFill>
              <a:round/>
              <a:headEnd/>
              <a:tailEnd type="triangle" w="lg" len="lg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" name="Трапеция 14"/>
            <p:cNvSpPr/>
            <p:nvPr/>
          </p:nvSpPr>
          <p:spPr bwMode="auto">
            <a:xfrm>
              <a:off x="7734300" y="3784600"/>
              <a:ext cx="830263" cy="144463"/>
            </a:xfrm>
            <a:prstGeom prst="trapezoid">
              <a:avLst/>
            </a:prstGeom>
            <a:gradFill>
              <a:gsLst>
                <a:gs pos="0">
                  <a:schemeClr val="accent2">
                    <a:lumMod val="50000"/>
                  </a:schemeClr>
                </a:gs>
                <a:gs pos="53000">
                  <a:srgbClr val="A7BCFF"/>
                </a:gs>
                <a:gs pos="83000">
                  <a:srgbClr val="D4DEFF"/>
                </a:gs>
                <a:gs pos="100000">
                  <a:srgbClr val="333399"/>
                </a:gs>
              </a:gsLst>
              <a:lin ang="108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</p:grpSp>
      <p:sp>
        <p:nvSpPr>
          <p:cNvPr id="47107" name="Заголовок 1"/>
          <p:cNvSpPr>
            <a:spLocks noGrp="1"/>
          </p:cNvSpPr>
          <p:nvPr>
            <p:ph type="title"/>
          </p:nvPr>
        </p:nvSpPr>
        <p:spPr>
          <a:xfrm>
            <a:off x="476251" y="320676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Реверс массива</a:t>
            </a:r>
          </a:p>
        </p:txBody>
      </p:sp>
      <p:sp>
        <p:nvSpPr>
          <p:cNvPr id="4710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B65139-A116-4007-85C8-D2800639C6C8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sp>
        <p:nvSpPr>
          <p:cNvPr id="47109" name="Прямоугольник 3"/>
          <p:cNvSpPr>
            <a:spLocks noChangeArrowheads="1"/>
          </p:cNvSpPr>
          <p:nvPr/>
        </p:nvSpPr>
        <p:spPr bwMode="auto">
          <a:xfrm>
            <a:off x="476251" y="826293"/>
            <a:ext cx="84661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 dirty="0"/>
              <a:t>Задача</a:t>
            </a:r>
            <a:r>
              <a:rPr lang="ru-RU" altLang="ru-RU" sz="2400" dirty="0"/>
              <a:t>. В файле записаны целые числа. Нужно вывести их в другой файл в обратном порядке.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2176" y="1736725"/>
            <a:ext cx="6740525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файл не пуст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прочитать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добавить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в стек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11376" y="3946525"/>
            <a:ext cx="6740525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стек не пуст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вытолкнуть число из стека в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записать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в файл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9493250" y="339090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ru-RU" b="1" dirty="0"/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9493250" y="3025776"/>
            <a:ext cx="361950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493250" y="2659063"/>
            <a:ext cx="361950" cy="3619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ru-RU" b="1" dirty="0"/>
              <a:t>3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9493250" y="2293938"/>
            <a:ext cx="361950" cy="3619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9493250" y="1927225"/>
            <a:ext cx="361950" cy="3619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6842125" y="3432175"/>
            <a:ext cx="361950" cy="3619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7207250" y="3432175"/>
            <a:ext cx="361950" cy="3619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7572375" y="3432175"/>
            <a:ext cx="361950" cy="3619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35913" y="3432175"/>
            <a:ext cx="361950" cy="3619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ru-RU" b="1" dirty="0"/>
              <a:t>2</a:t>
            </a: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8297863" y="3432175"/>
            <a:ext cx="361950" cy="3619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b="1" dirty="0"/>
              <a:t>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057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C -0.00521 -0.01621 0.01146 -0.12037 -0.03021 -0.09815 C -0.07188 -0.07593 -0.16979 0.12754 -0.21285 0.18055 C -0.2559 0.23356 -0.27274 0.21203 -0.28854 0.22037 " pathEditMode="relative" rAng="0" ptsTypes="asaa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37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C -0.00295 -0.02616 0.00972 -0.17894 -0.01788 -0.15741 C -0.04549 -0.13588 -0.12674 0.07546 -0.16528 0.1294 C -0.20382 0.18333 -0.23194 0.15903 -0.24948 0.16667 " pathEditMode="relative" rAng="0" ptsTypes="aaaa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C -0.00208 -0.03634 0.00625 -0.21412 -0.01302 -0.21852 C -0.0684 -0.23449 -0.10208 0.02083 -0.13472 0.07593 C -0.16736 0.13102 -0.19375 0.10463 -0.2092 0.11227 " pathEditMode="relative" rAng="0" ptsTypes="ataa"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C 0.00139 -0.13773 -0.00642 -0.26921 -0.02587 -0.26574 C -0.04531 -0.26227 -0.09201 -0.03241 -0.11632 0.02153 C -0.14063 0.07546 -0.16024 0.05023 -0.1717 0.05764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4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C -0.00208 -0.16273 0.00538 -0.32639 -0.02587 -0.3243 C -0.04323 -0.32245 -0.08385 -0.0912 -0.10139 -0.03634 C -0.11892 0.01852 -0.12535 -0.00324 -0.1316 0.00556 " pathEditMode="relative" rAng="0" ptsTypes="ataa">
                                      <p:cBhvr>
                                        <p:cTn id="8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602697" y="304008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>
                <a:solidFill>
                  <a:srgbClr val="002060"/>
                </a:solidFill>
              </a:rPr>
              <a:t>Использование списка</a:t>
            </a:r>
          </a:p>
        </p:txBody>
      </p:sp>
      <p:sp>
        <p:nvSpPr>
          <p:cNvPr id="4813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34A58C-573C-4E49-AC55-E63E23577540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334" y="2212976"/>
            <a:ext cx="5719762" cy="4619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stack</a:t>
            </a:r>
            <a:r>
              <a:rPr lang="ru-RU" sz="2400" b="1">
                <a:latin typeface="Arial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>
                <a:latin typeface="Arial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[]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5783" name="Прямоугольник 7"/>
          <p:cNvSpPr>
            <a:spLocks noChangeArrowheads="1"/>
          </p:cNvSpPr>
          <p:nvPr/>
        </p:nvSpPr>
        <p:spPr bwMode="auto">
          <a:xfrm>
            <a:off x="478871" y="1735138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Создать стек: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2697" y="955676"/>
            <a:ext cx="5675313" cy="663575"/>
            <a:chOff x="464" y="2126"/>
            <a:chExt cx="3575" cy="418"/>
          </a:xfrm>
        </p:grpSpPr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325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Конец списка – вершина стека!</a:t>
              </a:r>
            </a:p>
          </p:txBody>
        </p:sp>
        <p:sp>
          <p:nvSpPr>
            <p:cNvPr id="48141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77334" y="3141663"/>
            <a:ext cx="5719762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append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x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478872" y="2665414"/>
            <a:ext cx="3533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«Втолкнуть» 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ru-RU" sz="2400" b="1">
                <a:solidFill>
                  <a:srgbClr val="333399"/>
                </a:solidFill>
              </a:rPr>
              <a:t> </a:t>
            </a:r>
            <a:r>
              <a:rPr lang="ru-RU" altLang="ru-RU" sz="2400" b="1">
                <a:solidFill>
                  <a:srgbClr val="333399"/>
                </a:solidFill>
              </a:rPr>
              <a:t>в стек: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877334" y="4113213"/>
            <a:ext cx="5719762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pop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4" name="Прямоугольник 7"/>
          <p:cNvSpPr>
            <a:spLocks noChangeArrowheads="1"/>
          </p:cNvSpPr>
          <p:nvPr/>
        </p:nvSpPr>
        <p:spPr bwMode="auto">
          <a:xfrm>
            <a:off x="478871" y="3636963"/>
            <a:ext cx="5797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Снять элемент с вершины стек в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15" name="Скругленная прямоугольная выноска 14"/>
          <p:cNvSpPr/>
          <p:nvPr/>
        </p:nvSpPr>
        <p:spPr bwMode="auto">
          <a:xfrm flipH="1">
            <a:off x="2837896" y="4838701"/>
            <a:ext cx="5195888" cy="1127125"/>
          </a:xfrm>
          <a:prstGeom prst="wedgeRoundRectCallout">
            <a:avLst>
              <a:gd name="adj1" fmla="val 44542"/>
              <a:gd name="adj2" fmla="val -7891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174625" indent="-174625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u-RU" sz="2400" dirty="0">
                <a:cs typeface="Courier New" pitchFamily="49" charset="0"/>
              </a:rPr>
              <a:t>удалить последний элемент</a:t>
            </a:r>
          </a:p>
          <a:p>
            <a:pPr marL="174625" indent="-174625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u-RU" sz="2400" dirty="0">
                <a:cs typeface="Courier New" pitchFamily="49" charset="0"/>
              </a:rPr>
              <a:t>вернуть удалённый элемент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5582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5783" grpId="0"/>
      <p:bldP spid="11" grpId="0" build="p" animBg="1"/>
      <p:bldP spid="12" grpId="0"/>
      <p:bldP spid="13" grpId="0" build="p" animBg="1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586317" y="32717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Инверсия массива неизвестной длины</a:t>
            </a:r>
          </a:p>
        </p:txBody>
      </p:sp>
      <p:sp>
        <p:nvSpPr>
          <p:cNvPr id="4915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F06FF6-CDB3-490A-A7F5-E606CE24E2B2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0741" y="1410223"/>
            <a:ext cx="7964886" cy="260291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179388" indent="-92075" algn="just">
              <a:tabLst>
                <a:tab pos="4049713" algn="l"/>
              </a:tabLst>
              <a:defRPr/>
            </a:pPr>
            <a:endParaRPr lang="ru-RU" sz="88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9157" name="Прямоугольник 9"/>
          <p:cNvSpPr>
            <a:spLocks noChangeArrowheads="1"/>
          </p:cNvSpPr>
          <p:nvPr/>
        </p:nvSpPr>
        <p:spPr bwMode="auto">
          <a:xfrm>
            <a:off x="1908176" y="819151"/>
            <a:ext cx="288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Чтение из файла: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70741" y="4675110"/>
            <a:ext cx="7527925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stack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[]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s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open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"input_arr.dat"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stack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.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append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 )</a:t>
            </a:r>
          </a:p>
        </p:txBody>
      </p:sp>
      <p:sp>
        <p:nvSpPr>
          <p:cNvPr id="13" name="Прямоугольник 9"/>
          <p:cNvSpPr>
            <a:spLocks noChangeArrowheads="1"/>
          </p:cNvSpPr>
          <p:nvPr/>
        </p:nvSpPr>
        <p:spPr bwMode="auto">
          <a:xfrm>
            <a:off x="485776" y="4013139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51734" y="1410223"/>
            <a:ext cx="63904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F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open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"input.txt"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stack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[]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True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s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F.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readline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not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s: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append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(s)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F.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close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   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2" grpId="0" build="p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>
          <a:xfrm>
            <a:off x="432478" y="337344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Инверсия массива неизвестной длины</a:t>
            </a:r>
          </a:p>
        </p:txBody>
      </p:sp>
      <p:sp>
        <p:nvSpPr>
          <p:cNvPr id="5017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E81BB7-C0B6-4EBF-87A1-3DC9ED03390B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23258" y="1513167"/>
            <a:ext cx="7527925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F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open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"output.txt"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"w"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len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(stack)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stack.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pop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F.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write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str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(x)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"\n"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tabLst>
                <a:tab pos="4049713" algn="l"/>
              </a:tabLst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F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.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close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()    </a:t>
            </a:r>
          </a:p>
        </p:txBody>
      </p:sp>
      <p:sp>
        <p:nvSpPr>
          <p:cNvPr id="50181" name="Прямоугольник 9"/>
          <p:cNvSpPr>
            <a:spLocks noChangeArrowheads="1"/>
          </p:cNvSpPr>
          <p:nvPr/>
        </p:nvSpPr>
        <p:spPr bwMode="auto">
          <a:xfrm>
            <a:off x="523258" y="786162"/>
            <a:ext cx="5962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</a:rPr>
              <a:t>Запись в файл (в обратном порядке):</a:t>
            </a:r>
          </a:p>
        </p:txBody>
      </p:sp>
    </p:spTree>
    <p:extLst>
      <p:ext uri="{BB962C8B-B14F-4D97-AF65-F5344CB8AC3E}">
        <p14:creationId xmlns:p14="http://schemas.microsoft.com/office/powerpoint/2010/main" val="265009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1" y="976135"/>
            <a:ext cx="6720717" cy="49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68314" y="292101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Вычисление арифметических выражений</a:t>
            </a:r>
          </a:p>
        </p:txBody>
      </p:sp>
      <p:sp>
        <p:nvSpPr>
          <p:cNvPr id="5120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FEF1A4-CF80-495F-A25B-FFE79A189C0E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  <p:grpSp>
        <p:nvGrpSpPr>
          <p:cNvPr id="51204" name="Group 34"/>
          <p:cNvGrpSpPr>
            <a:grpSpLocks/>
          </p:cNvGrpSpPr>
          <p:nvPr/>
        </p:nvGrpSpPr>
        <p:grpSpPr bwMode="auto">
          <a:xfrm>
            <a:off x="594805" y="887593"/>
            <a:ext cx="9163560" cy="703084"/>
            <a:chOff x="464" y="2114"/>
            <a:chExt cx="4615" cy="598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4297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компьютер вычисляет арифметические выражения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1229" name="Oval 33"/>
            <p:cNvSpPr>
              <a:spLocks noChangeArrowheads="1"/>
            </p:cNvSpPr>
            <p:nvPr/>
          </p:nvSpPr>
          <p:spPr bwMode="auto">
            <a:xfrm>
              <a:off x="464" y="2114"/>
              <a:ext cx="286" cy="43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</a:p>
          </p:txBody>
        </p:sp>
      </p:grpSp>
      <p:sp>
        <p:nvSpPr>
          <p:cNvPr id="78853" name="Прямоугольник 6"/>
          <p:cNvSpPr>
            <a:spLocks noChangeArrowheads="1"/>
          </p:cNvSpPr>
          <p:nvPr/>
        </p:nvSpPr>
        <p:spPr bwMode="auto">
          <a:xfrm>
            <a:off x="730250" y="1877783"/>
            <a:ext cx="2949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(5+15)/(4+7-1) </a:t>
            </a:r>
          </a:p>
        </p:txBody>
      </p:sp>
      <p:sp>
        <p:nvSpPr>
          <p:cNvPr id="78854" name="Прямоугольник 7"/>
          <p:cNvSpPr>
            <a:spLocks noChangeArrowheads="1"/>
          </p:cNvSpPr>
          <p:nvPr/>
        </p:nvSpPr>
        <p:spPr bwMode="auto">
          <a:xfrm>
            <a:off x="3611563" y="1847057"/>
            <a:ext cx="8257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</a:rPr>
              <a:t>инфиксная форма</a:t>
            </a:r>
            <a:r>
              <a:rPr lang="ru-RU" altLang="ru-RU" sz="2400" dirty="0">
                <a:solidFill>
                  <a:srgbClr val="333399"/>
                </a:solidFill>
              </a:rPr>
              <a:t> </a:t>
            </a:r>
            <a:r>
              <a:rPr lang="ru-RU" altLang="ru-RU" sz="2400" dirty="0"/>
              <a:t>(знак операции между данными)</a:t>
            </a:r>
            <a:endParaRPr lang="ru-RU" altLang="ru-RU" sz="2400" b="1" dirty="0"/>
          </a:p>
        </p:txBody>
      </p:sp>
      <p:grpSp>
        <p:nvGrpSpPr>
          <p:cNvPr id="3" name="Group 43"/>
          <p:cNvGrpSpPr>
            <a:grpSpLocks noChangeAspect="1"/>
          </p:cNvGrpSpPr>
          <p:nvPr/>
        </p:nvGrpSpPr>
        <p:grpSpPr bwMode="auto">
          <a:xfrm>
            <a:off x="4156075" y="4778640"/>
            <a:ext cx="417513" cy="417512"/>
            <a:chOff x="552" y="2523"/>
            <a:chExt cx="1728" cy="1728"/>
          </a:xfrm>
        </p:grpSpPr>
        <p:sp>
          <p:nvSpPr>
            <p:cNvPr id="51226" name="Oval 44"/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1227" name="Rectangle 45"/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4635500" y="4781816"/>
            <a:ext cx="48037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ru-RU" altLang="ru-RU" sz="2400"/>
              <a:t>первой стоит последняя операция (вычисляем с конца)</a:t>
            </a:r>
            <a:endParaRPr lang="ru-RU" altLang="ru-RU" sz="2800" b="1"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30250" y="2592653"/>
            <a:ext cx="11298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>
                <a:latin typeface="Arial" charset="0"/>
              </a:rPr>
              <a:t>1920 (</a:t>
            </a:r>
            <a:r>
              <a:rPr lang="ru-RU" sz="2400" i="1" dirty="0">
                <a:latin typeface="Arial" charset="0"/>
              </a:rPr>
              <a:t>Я. Лукашевич</a:t>
            </a:r>
            <a:r>
              <a:rPr lang="ru-RU" sz="2400" dirty="0">
                <a:latin typeface="Arial" charset="0"/>
              </a:rPr>
              <a:t>)</a:t>
            </a:r>
            <a:r>
              <a:rPr lang="ru-RU" sz="2400" b="1" dirty="0">
                <a:latin typeface="Arial" charset="0"/>
              </a:rPr>
              <a:t>: </a:t>
            </a: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префиксная </a:t>
            </a:r>
            <a:r>
              <a:rPr lang="ru-RU" sz="2400" b="1" dirty="0" smtClean="0">
                <a:solidFill>
                  <a:srgbClr val="333399"/>
                </a:solidFill>
                <a:latin typeface="Arial" charset="0"/>
              </a:rPr>
              <a:t>форма    </a:t>
            </a:r>
            <a:r>
              <a:rPr lang="ru-RU" sz="2400" dirty="0" smtClean="0">
                <a:latin typeface="Arial" charset="0"/>
              </a:rPr>
              <a:t>(знак </a:t>
            </a:r>
            <a:r>
              <a:rPr lang="ru-RU" sz="2400" dirty="0">
                <a:latin typeface="Arial" charset="0"/>
              </a:rPr>
              <a:t>операции перед данными)</a:t>
            </a:r>
            <a:endParaRPr lang="ru-RU" sz="2400" b="1" dirty="0">
              <a:latin typeface="Arial" charset="0"/>
            </a:endParaRPr>
          </a:p>
        </p:txBody>
      </p:sp>
      <p:sp>
        <p:nvSpPr>
          <p:cNvPr id="78858" name="Прямоугольник 13"/>
          <p:cNvSpPr>
            <a:spLocks noChangeArrowheads="1"/>
          </p:cNvSpPr>
          <p:nvPr/>
        </p:nvSpPr>
        <p:spPr bwMode="auto">
          <a:xfrm>
            <a:off x="908050" y="3454665"/>
            <a:ext cx="350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+ 5 15 - + 4 7 1</a:t>
            </a:r>
            <a:endParaRPr lang="ru-RU" altLang="ru-RU" sz="240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59" name="Скругленный прямоугольник 14"/>
          <p:cNvSpPr>
            <a:spLocks noChangeArrowheads="1"/>
          </p:cNvSpPr>
          <p:nvPr/>
        </p:nvSpPr>
        <p:spPr bwMode="auto">
          <a:xfrm>
            <a:off x="1266824" y="3468952"/>
            <a:ext cx="1295400" cy="4254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8860" name="Скругленный прямоугольник 15"/>
          <p:cNvSpPr>
            <a:spLocks noChangeArrowheads="1"/>
          </p:cNvSpPr>
          <p:nvPr/>
        </p:nvSpPr>
        <p:spPr bwMode="auto">
          <a:xfrm>
            <a:off x="2171699" y="3978540"/>
            <a:ext cx="1098550" cy="4254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8861" name="Прямоугольник 16"/>
          <p:cNvSpPr>
            <a:spLocks noChangeArrowheads="1"/>
          </p:cNvSpPr>
          <p:nvPr/>
        </p:nvSpPr>
        <p:spPr bwMode="auto">
          <a:xfrm>
            <a:off x="908050" y="3973778"/>
            <a:ext cx="2765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ru-RU" altLang="ru-RU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+ 4 7 1</a:t>
            </a:r>
            <a:endParaRPr lang="ru-RU" altLang="ru-RU" sz="240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62" name="Прямоугольник 17"/>
          <p:cNvSpPr>
            <a:spLocks noChangeArrowheads="1"/>
          </p:cNvSpPr>
          <p:nvPr/>
        </p:nvSpPr>
        <p:spPr bwMode="auto">
          <a:xfrm>
            <a:off x="908050" y="4438916"/>
            <a:ext cx="2212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20 - </a:t>
            </a:r>
            <a:r>
              <a:rPr lang="en-US" altLang="ru-RU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ru-RU" altLang="ru-RU" sz="240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63" name="Скругленный прямоугольник 18"/>
          <p:cNvSpPr>
            <a:spLocks noChangeArrowheads="1"/>
          </p:cNvSpPr>
          <p:nvPr/>
        </p:nvSpPr>
        <p:spPr bwMode="auto">
          <a:xfrm>
            <a:off x="1828799" y="4435740"/>
            <a:ext cx="1244600" cy="4254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8864" name="Прямоугольник 19"/>
          <p:cNvSpPr>
            <a:spLocks noChangeArrowheads="1"/>
          </p:cNvSpPr>
          <p:nvPr/>
        </p:nvSpPr>
        <p:spPr bwMode="auto">
          <a:xfrm>
            <a:off x="908049" y="4899290"/>
            <a:ext cx="1474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20 </a:t>
            </a:r>
            <a:r>
              <a:rPr lang="en-US" altLang="ru-RU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altLang="ru-RU" sz="240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65" name="Скругленный прямоугольник 20"/>
          <p:cNvSpPr>
            <a:spLocks noChangeArrowheads="1"/>
          </p:cNvSpPr>
          <p:nvPr/>
        </p:nvSpPr>
        <p:spPr bwMode="auto">
          <a:xfrm>
            <a:off x="887412" y="4915165"/>
            <a:ext cx="1460500" cy="4254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8866" name="Прямоугольник 21"/>
          <p:cNvSpPr>
            <a:spLocks noChangeArrowheads="1"/>
          </p:cNvSpPr>
          <p:nvPr/>
        </p:nvSpPr>
        <p:spPr bwMode="auto">
          <a:xfrm>
            <a:off x="1450974" y="5380303"/>
            <a:ext cx="368300" cy="46037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altLang="ru-RU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7"/>
          <p:cNvGrpSpPr>
            <a:grpSpLocks noChangeAspect="1"/>
          </p:cNvGrpSpPr>
          <p:nvPr/>
        </p:nvGrpSpPr>
        <p:grpSpPr bwMode="auto">
          <a:xfrm>
            <a:off x="4156075" y="4250003"/>
            <a:ext cx="417513" cy="417513"/>
            <a:chOff x="2816" y="2458"/>
            <a:chExt cx="1728" cy="1728"/>
          </a:xfrm>
        </p:grpSpPr>
        <p:sp>
          <p:nvSpPr>
            <p:cNvPr id="51221" name="Oval 38"/>
            <p:cNvSpPr>
              <a:spLocks noChangeAspect="1" noChangeArrowheads="1"/>
            </p:cNvSpPr>
            <p:nvPr/>
          </p:nvSpPr>
          <p:spPr bwMode="auto">
            <a:xfrm>
              <a:off x="2816" y="2458"/>
              <a:ext cx="1728" cy="172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pSp>
          <p:nvGrpSpPr>
            <p:cNvPr id="51222" name="Group 39"/>
            <p:cNvGrpSpPr>
              <a:grpSpLocks noChangeAspect="1"/>
            </p:cNvGrpSpPr>
            <p:nvPr/>
          </p:nvGrpSpPr>
          <p:grpSpPr bwMode="auto">
            <a:xfrm>
              <a:off x="3051" y="2667"/>
              <a:ext cx="1299" cy="1299"/>
              <a:chOff x="3051" y="2667"/>
              <a:chExt cx="1299" cy="1299"/>
            </a:xfrm>
          </p:grpSpPr>
          <p:sp>
            <p:nvSpPr>
              <p:cNvPr id="51224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3051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51225" name="Rectangle 41"/>
              <p:cNvSpPr>
                <a:spLocks noChangeAspect="1" noChangeArrowheads="1"/>
              </p:cNvSpPr>
              <p:nvPr/>
            </p:nvSpPr>
            <p:spPr bwMode="auto">
              <a:xfrm rot="-5400000">
                <a:off x="3057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sp>
          <p:nvSpPr>
            <p:cNvPr id="51223" name="Freeform 42"/>
            <p:cNvSpPr>
              <a:spLocks noChangeAspect="1"/>
            </p:cNvSpPr>
            <p:nvPr/>
          </p:nvSpPr>
          <p:spPr bwMode="auto">
            <a:xfrm>
              <a:off x="3048" y="2664"/>
              <a:ext cx="1302" cy="1299"/>
            </a:xfrm>
            <a:custGeom>
              <a:avLst/>
              <a:gdLst>
                <a:gd name="T0" fmla="*/ 3 w 1302"/>
                <a:gd name="T1" fmla="*/ 438 h 1299"/>
                <a:gd name="T2" fmla="*/ 444 w 1302"/>
                <a:gd name="T3" fmla="*/ 438 h 1299"/>
                <a:gd name="T4" fmla="*/ 444 w 1302"/>
                <a:gd name="T5" fmla="*/ 0 h 1299"/>
                <a:gd name="T6" fmla="*/ 870 w 1302"/>
                <a:gd name="T7" fmla="*/ 0 h 1299"/>
                <a:gd name="T8" fmla="*/ 870 w 1302"/>
                <a:gd name="T9" fmla="*/ 441 h 1299"/>
                <a:gd name="T10" fmla="*/ 1302 w 1302"/>
                <a:gd name="T11" fmla="*/ 441 h 1299"/>
                <a:gd name="T12" fmla="*/ 1302 w 1302"/>
                <a:gd name="T13" fmla="*/ 864 h 1299"/>
                <a:gd name="T14" fmla="*/ 870 w 1302"/>
                <a:gd name="T15" fmla="*/ 864 h 1299"/>
                <a:gd name="T16" fmla="*/ 870 w 1302"/>
                <a:gd name="T17" fmla="*/ 1299 h 1299"/>
                <a:gd name="T18" fmla="*/ 447 w 1302"/>
                <a:gd name="T19" fmla="*/ 1299 h 1299"/>
                <a:gd name="T20" fmla="*/ 447 w 1302"/>
                <a:gd name="T21" fmla="*/ 867 h 1299"/>
                <a:gd name="T22" fmla="*/ 0 w 1302"/>
                <a:gd name="T23" fmla="*/ 867 h 1299"/>
                <a:gd name="T24" fmla="*/ 3 w 1302"/>
                <a:gd name="T25" fmla="*/ 438 h 12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2"/>
                <a:gd name="T40" fmla="*/ 0 h 1299"/>
                <a:gd name="T41" fmla="*/ 1302 w 1302"/>
                <a:gd name="T42" fmla="*/ 1299 h 12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2" h="1299">
                  <a:moveTo>
                    <a:pt x="3" y="438"/>
                  </a:moveTo>
                  <a:lnTo>
                    <a:pt x="444" y="438"/>
                  </a:lnTo>
                  <a:lnTo>
                    <a:pt x="444" y="0"/>
                  </a:lnTo>
                  <a:lnTo>
                    <a:pt x="870" y="0"/>
                  </a:lnTo>
                  <a:lnTo>
                    <a:pt x="870" y="441"/>
                  </a:lnTo>
                  <a:lnTo>
                    <a:pt x="1302" y="441"/>
                  </a:lnTo>
                  <a:lnTo>
                    <a:pt x="1302" y="864"/>
                  </a:lnTo>
                  <a:lnTo>
                    <a:pt x="870" y="864"/>
                  </a:lnTo>
                  <a:lnTo>
                    <a:pt x="870" y="1299"/>
                  </a:lnTo>
                  <a:lnTo>
                    <a:pt x="447" y="1299"/>
                  </a:lnTo>
                  <a:lnTo>
                    <a:pt x="447" y="867"/>
                  </a:lnTo>
                  <a:lnTo>
                    <a:pt x="0" y="867"/>
                  </a:lnTo>
                  <a:lnTo>
                    <a:pt x="3" y="4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4635499" y="4229365"/>
            <a:ext cx="33734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33CC33"/>
              </a:buClr>
            </a:pPr>
            <a:r>
              <a:rPr lang="ru-RU" altLang="ru-RU" sz="2400"/>
              <a:t>не нужны скобки</a:t>
            </a:r>
          </a:p>
        </p:txBody>
      </p:sp>
    </p:spTree>
    <p:extLst>
      <p:ext uri="{BB962C8B-B14F-4D97-AF65-F5344CB8AC3E}">
        <p14:creationId xmlns:p14="http://schemas.microsoft.com/office/powerpoint/2010/main" val="33688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  <p:bldP spid="78854" grpId="0"/>
      <p:bldP spid="12" grpId="0"/>
      <p:bldP spid="13" grpId="0"/>
      <p:bldP spid="78858" grpId="0"/>
      <p:bldP spid="78859" grpId="0" animBg="1"/>
      <p:bldP spid="78859" grpId="1" animBg="1"/>
      <p:bldP spid="78860" grpId="0" animBg="1"/>
      <p:bldP spid="78860" grpId="1" animBg="1"/>
      <p:bldP spid="78861" grpId="0"/>
      <p:bldP spid="78862" grpId="0"/>
      <p:bldP spid="78863" grpId="0" animBg="1"/>
      <p:bldP spid="78863" grpId="1" animBg="1"/>
      <p:bldP spid="78864" grpId="0"/>
      <p:bldP spid="78865" grpId="0" animBg="1"/>
      <p:bldP spid="78865" grpId="1" animBg="1"/>
      <p:bldP spid="78866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539805" y="349098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>
                <a:solidFill>
                  <a:srgbClr val="002060"/>
                </a:solidFill>
              </a:rPr>
              <a:t>Вычисление арифметических выражений</a:t>
            </a:r>
          </a:p>
        </p:txBody>
      </p:sp>
      <p:sp>
        <p:nvSpPr>
          <p:cNvPr id="5222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1B251F-14D5-4C05-BBCD-67278EF2D920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79876" name="Прямоугольник 6"/>
          <p:cNvSpPr>
            <a:spLocks noChangeArrowheads="1"/>
          </p:cNvSpPr>
          <p:nvPr/>
        </p:nvSpPr>
        <p:spPr bwMode="auto">
          <a:xfrm>
            <a:off x="539805" y="906462"/>
            <a:ext cx="2949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(5+15)/(4+7-1)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26323" y="1485901"/>
            <a:ext cx="11402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>
                <a:latin typeface="Arial" charset="0"/>
              </a:rPr>
              <a:t>1950-е</a:t>
            </a:r>
            <a:r>
              <a:rPr lang="ru-RU" sz="2400" b="1" dirty="0">
                <a:latin typeface="Arial" charset="0"/>
              </a:rPr>
              <a:t>: </a:t>
            </a: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постфиксная форма</a:t>
            </a:r>
            <a:r>
              <a:rPr lang="ru-RU" sz="24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ru-RU" sz="2400" dirty="0" smtClean="0">
                <a:solidFill>
                  <a:srgbClr val="333399"/>
                </a:solidFill>
                <a:latin typeface="Arial" charset="0"/>
              </a:rPr>
              <a:t>   </a:t>
            </a:r>
            <a:r>
              <a:rPr lang="ru-RU" sz="2400" dirty="0" smtClean="0">
                <a:latin typeface="Arial" charset="0"/>
              </a:rPr>
              <a:t>(</a:t>
            </a:r>
            <a:r>
              <a:rPr lang="ru-RU" sz="2400" dirty="0">
                <a:latin typeface="Arial" charset="0"/>
              </a:rPr>
              <a:t>знак операции после данных)</a:t>
            </a:r>
            <a:endParaRPr lang="ru-RU" sz="2400" b="1" dirty="0">
              <a:latin typeface="Arial" charset="0"/>
            </a:endParaRPr>
          </a:p>
        </p:txBody>
      </p:sp>
      <p:sp>
        <p:nvSpPr>
          <p:cNvPr id="79878" name="Скругленный прямоугольник 14"/>
          <p:cNvSpPr>
            <a:spLocks noChangeArrowheads="1"/>
          </p:cNvSpPr>
          <p:nvPr/>
        </p:nvSpPr>
        <p:spPr bwMode="auto">
          <a:xfrm>
            <a:off x="713433" y="2159000"/>
            <a:ext cx="1295400" cy="4254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2" name="Group 37"/>
          <p:cNvGrpSpPr>
            <a:grpSpLocks noChangeAspect="1"/>
          </p:cNvGrpSpPr>
          <p:nvPr/>
        </p:nvGrpSpPr>
        <p:grpSpPr bwMode="auto">
          <a:xfrm>
            <a:off x="4564708" y="2225676"/>
            <a:ext cx="417512" cy="417513"/>
            <a:chOff x="2816" y="2458"/>
            <a:chExt cx="1728" cy="1728"/>
          </a:xfrm>
        </p:grpSpPr>
        <p:sp>
          <p:nvSpPr>
            <p:cNvPr id="52244" name="Oval 38"/>
            <p:cNvSpPr>
              <a:spLocks noChangeAspect="1" noChangeArrowheads="1"/>
            </p:cNvSpPr>
            <p:nvPr/>
          </p:nvSpPr>
          <p:spPr bwMode="auto">
            <a:xfrm>
              <a:off x="2816" y="2458"/>
              <a:ext cx="1728" cy="172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grpSp>
          <p:nvGrpSpPr>
            <p:cNvPr id="52245" name="Group 39"/>
            <p:cNvGrpSpPr>
              <a:grpSpLocks noChangeAspect="1"/>
            </p:cNvGrpSpPr>
            <p:nvPr/>
          </p:nvGrpSpPr>
          <p:grpSpPr bwMode="auto">
            <a:xfrm>
              <a:off x="3051" y="2667"/>
              <a:ext cx="1299" cy="1299"/>
              <a:chOff x="3051" y="2667"/>
              <a:chExt cx="1299" cy="1299"/>
            </a:xfrm>
          </p:grpSpPr>
          <p:sp>
            <p:nvSpPr>
              <p:cNvPr id="52247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3051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52248" name="Rectangle 41"/>
              <p:cNvSpPr>
                <a:spLocks noChangeAspect="1" noChangeArrowheads="1"/>
              </p:cNvSpPr>
              <p:nvPr/>
            </p:nvSpPr>
            <p:spPr bwMode="auto">
              <a:xfrm rot="-5400000">
                <a:off x="3057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sp>
          <p:nvSpPr>
            <p:cNvPr id="52246" name="Freeform 42"/>
            <p:cNvSpPr>
              <a:spLocks noChangeAspect="1"/>
            </p:cNvSpPr>
            <p:nvPr/>
          </p:nvSpPr>
          <p:spPr bwMode="auto">
            <a:xfrm>
              <a:off x="3048" y="2664"/>
              <a:ext cx="1302" cy="1299"/>
            </a:xfrm>
            <a:custGeom>
              <a:avLst/>
              <a:gdLst>
                <a:gd name="T0" fmla="*/ 3 w 1302"/>
                <a:gd name="T1" fmla="*/ 438 h 1299"/>
                <a:gd name="T2" fmla="*/ 444 w 1302"/>
                <a:gd name="T3" fmla="*/ 438 h 1299"/>
                <a:gd name="T4" fmla="*/ 444 w 1302"/>
                <a:gd name="T5" fmla="*/ 0 h 1299"/>
                <a:gd name="T6" fmla="*/ 870 w 1302"/>
                <a:gd name="T7" fmla="*/ 0 h 1299"/>
                <a:gd name="T8" fmla="*/ 870 w 1302"/>
                <a:gd name="T9" fmla="*/ 441 h 1299"/>
                <a:gd name="T10" fmla="*/ 1302 w 1302"/>
                <a:gd name="T11" fmla="*/ 441 h 1299"/>
                <a:gd name="T12" fmla="*/ 1302 w 1302"/>
                <a:gd name="T13" fmla="*/ 864 h 1299"/>
                <a:gd name="T14" fmla="*/ 870 w 1302"/>
                <a:gd name="T15" fmla="*/ 864 h 1299"/>
                <a:gd name="T16" fmla="*/ 870 w 1302"/>
                <a:gd name="T17" fmla="*/ 1299 h 1299"/>
                <a:gd name="T18" fmla="*/ 447 w 1302"/>
                <a:gd name="T19" fmla="*/ 1299 h 1299"/>
                <a:gd name="T20" fmla="*/ 447 w 1302"/>
                <a:gd name="T21" fmla="*/ 867 h 1299"/>
                <a:gd name="T22" fmla="*/ 0 w 1302"/>
                <a:gd name="T23" fmla="*/ 867 h 1299"/>
                <a:gd name="T24" fmla="*/ 3 w 1302"/>
                <a:gd name="T25" fmla="*/ 438 h 12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2"/>
                <a:gd name="T40" fmla="*/ 0 h 1299"/>
                <a:gd name="T41" fmla="*/ 1302 w 1302"/>
                <a:gd name="T42" fmla="*/ 1299 h 12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2" h="1299">
                  <a:moveTo>
                    <a:pt x="3" y="438"/>
                  </a:moveTo>
                  <a:lnTo>
                    <a:pt x="444" y="438"/>
                  </a:lnTo>
                  <a:lnTo>
                    <a:pt x="444" y="0"/>
                  </a:lnTo>
                  <a:lnTo>
                    <a:pt x="870" y="0"/>
                  </a:lnTo>
                  <a:lnTo>
                    <a:pt x="870" y="441"/>
                  </a:lnTo>
                  <a:lnTo>
                    <a:pt x="1302" y="441"/>
                  </a:lnTo>
                  <a:lnTo>
                    <a:pt x="1302" y="864"/>
                  </a:lnTo>
                  <a:lnTo>
                    <a:pt x="870" y="864"/>
                  </a:lnTo>
                  <a:lnTo>
                    <a:pt x="870" y="1299"/>
                  </a:lnTo>
                  <a:lnTo>
                    <a:pt x="447" y="1299"/>
                  </a:lnTo>
                  <a:lnTo>
                    <a:pt x="447" y="867"/>
                  </a:lnTo>
                  <a:lnTo>
                    <a:pt x="0" y="867"/>
                  </a:lnTo>
                  <a:lnTo>
                    <a:pt x="3" y="4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5042545" y="2205038"/>
            <a:ext cx="33734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33CC33"/>
              </a:buClr>
              <a:buFont typeface="Wingdings" panose="05000000000000000000" pitchFamily="2" charset="2"/>
              <a:buChar char="§"/>
            </a:pPr>
            <a:r>
              <a:rPr lang="ru-RU" altLang="ru-RU" sz="2400"/>
              <a:t>не нужны скобки</a:t>
            </a:r>
            <a:endParaRPr lang="en-US" altLang="ru-RU" sz="2400"/>
          </a:p>
          <a:p>
            <a:pPr eaLnBrk="1" hangingPunct="1">
              <a:buClr>
                <a:srgbClr val="33CC33"/>
              </a:buClr>
              <a:buFont typeface="Wingdings" panose="05000000000000000000" pitchFamily="2" charset="2"/>
              <a:buChar char="§"/>
            </a:pPr>
            <a:r>
              <a:rPr lang="ru-RU" altLang="ru-RU" sz="2400"/>
              <a:t>вычисляем с начала</a:t>
            </a:r>
          </a:p>
        </p:txBody>
      </p:sp>
      <p:sp>
        <p:nvSpPr>
          <p:cNvPr id="79881" name="Прямоугольник 29"/>
          <p:cNvSpPr>
            <a:spLocks noChangeArrowheads="1"/>
          </p:cNvSpPr>
          <p:nvPr/>
        </p:nvSpPr>
        <p:spPr bwMode="auto">
          <a:xfrm>
            <a:off x="789634" y="2166938"/>
            <a:ext cx="350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15 + 4 7 + 1 - /</a:t>
            </a:r>
          </a:p>
        </p:txBody>
      </p:sp>
      <p:sp>
        <p:nvSpPr>
          <p:cNvPr id="79882" name="Прямоугольник 30"/>
          <p:cNvSpPr>
            <a:spLocks noChangeArrowheads="1"/>
          </p:cNvSpPr>
          <p:nvPr/>
        </p:nvSpPr>
        <p:spPr bwMode="auto">
          <a:xfrm>
            <a:off x="743596" y="2609851"/>
            <a:ext cx="2765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7 + 1 - /</a:t>
            </a:r>
          </a:p>
        </p:txBody>
      </p:sp>
      <p:sp>
        <p:nvSpPr>
          <p:cNvPr id="79883" name="Скругленный прямоугольник 31"/>
          <p:cNvSpPr>
            <a:spLocks noChangeArrowheads="1"/>
          </p:cNvSpPr>
          <p:nvPr/>
        </p:nvSpPr>
        <p:spPr bwMode="auto">
          <a:xfrm>
            <a:off x="1302395" y="2611438"/>
            <a:ext cx="1079500" cy="4254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9884" name="Прямоугольник 33"/>
          <p:cNvSpPr>
            <a:spLocks noChangeArrowheads="1"/>
          </p:cNvSpPr>
          <p:nvPr/>
        </p:nvSpPr>
        <p:spPr bwMode="auto">
          <a:xfrm>
            <a:off x="743596" y="3081338"/>
            <a:ext cx="221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 /</a:t>
            </a:r>
          </a:p>
        </p:txBody>
      </p:sp>
      <p:sp>
        <p:nvSpPr>
          <p:cNvPr id="79885" name="Скругленный прямоугольник 34"/>
          <p:cNvSpPr>
            <a:spLocks noChangeArrowheads="1"/>
          </p:cNvSpPr>
          <p:nvPr/>
        </p:nvSpPr>
        <p:spPr bwMode="auto">
          <a:xfrm>
            <a:off x="1302396" y="3090863"/>
            <a:ext cx="1216025" cy="4254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9886" name="Прямоугольник 35"/>
          <p:cNvSpPr>
            <a:spLocks noChangeArrowheads="1"/>
          </p:cNvSpPr>
          <p:nvPr/>
        </p:nvSpPr>
        <p:spPr bwMode="auto">
          <a:xfrm>
            <a:off x="743595" y="3533776"/>
            <a:ext cx="147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</p:txBody>
      </p:sp>
      <p:sp>
        <p:nvSpPr>
          <p:cNvPr id="79887" name="Скругленный прямоугольник 36"/>
          <p:cNvSpPr>
            <a:spLocks noChangeArrowheads="1"/>
          </p:cNvSpPr>
          <p:nvPr/>
        </p:nvSpPr>
        <p:spPr bwMode="auto">
          <a:xfrm>
            <a:off x="722958" y="3552825"/>
            <a:ext cx="1441450" cy="4254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9888" name="Прямоугольник 37"/>
          <p:cNvSpPr>
            <a:spLocks noChangeArrowheads="1"/>
          </p:cNvSpPr>
          <p:nvPr/>
        </p:nvSpPr>
        <p:spPr bwMode="auto">
          <a:xfrm>
            <a:off x="1169045" y="3986213"/>
            <a:ext cx="369888" cy="461962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469208" y="4170364"/>
            <a:ext cx="5319712" cy="663575"/>
            <a:chOff x="464" y="2126"/>
            <a:chExt cx="3351" cy="418"/>
          </a:xfrm>
        </p:grpSpPr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3033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Вычисляем с помощью стека!</a:t>
              </a:r>
            </a:p>
          </p:txBody>
        </p:sp>
        <p:sp>
          <p:nvSpPr>
            <p:cNvPr id="52243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13" grpId="0"/>
      <p:bldP spid="79878" grpId="0" animBg="1"/>
      <p:bldP spid="79878" grpId="1" animBg="1"/>
      <p:bldP spid="29" grpId="0"/>
      <p:bldP spid="79881" grpId="0"/>
      <p:bldP spid="79882" grpId="0"/>
      <p:bldP spid="79883" grpId="0" animBg="1"/>
      <p:bldP spid="79883" grpId="1" animBg="1"/>
      <p:bldP spid="79884" grpId="0"/>
      <p:bldP spid="79885" grpId="0" animBg="1"/>
      <p:bldP spid="79885" grpId="1" animBg="1"/>
      <p:bldP spid="79886" grpId="0"/>
      <p:bldP spid="79887" grpId="0" animBg="1"/>
      <p:bldP spid="79887" grpId="1" animBg="1"/>
      <p:bldP spid="7988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958</Words>
  <Application>Microsoft Office PowerPoint</Application>
  <PresentationFormat>Произвольный</PresentationFormat>
  <Paragraphs>317</Paragraphs>
  <Slides>18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Алгоритмизация и программирование.  Язык Python</vt:lpstr>
      <vt:lpstr>Что такое стек?</vt:lpstr>
      <vt:lpstr>Реверс массива</vt:lpstr>
      <vt:lpstr>Использование списка</vt:lpstr>
      <vt:lpstr>Инверсия массива неизвестной длины</vt:lpstr>
      <vt:lpstr>Инверсия массива неизвестной длины</vt:lpstr>
      <vt:lpstr>Итог</vt:lpstr>
      <vt:lpstr>Вычисление арифметических выражений</vt:lpstr>
      <vt:lpstr>Вычисление арифметических выражений</vt:lpstr>
      <vt:lpstr>Использование стека</vt:lpstr>
      <vt:lpstr>Вычисление постфиксной формы</vt:lpstr>
      <vt:lpstr>Программа</vt:lpstr>
      <vt:lpstr>Скобочные выражения</vt:lpstr>
      <vt:lpstr>Скобочные выражения (стек)</vt:lpstr>
      <vt:lpstr>Скобочные выражения (стек)</vt:lpstr>
      <vt:lpstr>Скобочные выражения (стек)</vt:lpstr>
      <vt:lpstr>Программа</vt:lpstr>
      <vt:lpstr>Скобочные выражения (стек) через словарь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Алгоритмизация и программирование.  Язык Python</dc:title>
  <dc:creator>Гарус Оксана</dc:creator>
  <cp:lastModifiedBy>SGLS</cp:lastModifiedBy>
  <cp:revision>15</cp:revision>
  <dcterms:created xsi:type="dcterms:W3CDTF">2022-02-13T19:04:08Z</dcterms:created>
  <dcterms:modified xsi:type="dcterms:W3CDTF">2022-02-18T06:36:12Z</dcterms:modified>
</cp:coreProperties>
</file>