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76" r:id="rId2"/>
    <p:sldId id="573" r:id="rId3"/>
    <p:sldId id="575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7" r:id="rId24"/>
  </p:sldIdLst>
  <p:sldSz cx="9144000" cy="6858000" type="screen4x3"/>
  <p:notesSz cx="6858000" cy="9144000"/>
  <p:custDataLst>
    <p:tags r:id="rId26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8000"/>
    <a:srgbClr val="E6E6FF"/>
    <a:srgbClr val="0000FF"/>
    <a:srgbClr val="333399"/>
    <a:srgbClr val="99FF66"/>
    <a:srgbClr val="FFFF99"/>
    <a:srgbClr val="FF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76516" autoAdjust="0"/>
  </p:normalViewPr>
  <p:slideViewPr>
    <p:cSldViewPr snapToGrid="0">
      <p:cViewPr varScale="1">
        <p:scale>
          <a:sx n="66" d="100"/>
          <a:sy n="66" d="100"/>
        </p:scale>
        <p:origin x="206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31278E08-AA64-419B-A170-EA163FDD65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58ABC1C-6761-42B0-9FFB-A7EE7BCCD7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xmlns="" id="{1C53ECE7-6942-41DD-9343-3FD04C53D2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A23AA34-17EF-49FF-991D-0615125227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FA68D804-9D2A-4B35-A705-4D87B93C94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6653A8D1-C317-4086-B912-D2B8FFBEF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CC03B5-F53F-4A51-A8D4-BC9ECD1144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5195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C03B5-F53F-4A51-A8D4-BC9ECD11441B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52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6EFD4-6523-4240-BB2C-63C9708A24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1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7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5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0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1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3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6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FEC38-3E17-40A3-AF1F-C5E1770587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1851F76-A3F7-4F7F-8955-A0CF22AA2280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69B732-484B-4D61-AA5E-E349F94C4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A08A088-65C2-46A6-BDA0-0BA1309E4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B04106-EA43-4FD2-8EC2-D8C9B3571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9AAA179F-512C-40C4-AD0F-C192AECF773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75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51A8F49-3CFF-4105-B754-6F376E89AA49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C70DA8-5FAB-4F5A-93F2-202DAF050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696679-9AC8-4287-91D9-CF854BB2B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D4C767-3D3E-459E-8C7B-D975DA013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E5857FBE-07C7-407E-908F-9E113CD52A7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16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02440B0-555A-400A-BFBA-DBE1FB43A964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Паскаль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5974D56-56BB-4FDF-9806-207BF6C348C5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	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xmlns="" id="{B57826F1-B08D-4038-B6B0-A3847530C31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BDBD55A-9CB8-42F8-81A8-822B841EEE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E420815-1750-4A40-A9E8-E86324298F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910DA2A-9CAA-404F-BFFA-2AF294187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0FA9BDE2-C08B-4E55-B468-77F2F0B9E2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505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Алгоритмизация и программирование, язык </a:t>
            </a:r>
            <a:r>
              <a:rPr lang="en-US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05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6656785" algn="r"/>
              </a:tabLst>
              <a:defRPr/>
            </a:pPr>
            <a:r>
              <a:rPr lang="ru-RU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2014 	</a:t>
            </a:r>
            <a:r>
              <a:rPr lang="en-US" sz="105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05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9" y="301272"/>
            <a:ext cx="8376082" cy="471086"/>
          </a:xfrm>
        </p:spPr>
        <p:txBody>
          <a:bodyPr/>
          <a:lstStyle>
            <a:lvl1pPr algn="l">
              <a:defRPr sz="225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4D929-8A36-48FB-B786-6B001ADE41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147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9425-96AB-4B63-AA34-D191AAF7E6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21E-DC11-41CA-A493-CA8D6173F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9425-96AB-4B63-AA34-D191AAF7E640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921E-DC11-41CA-A493-CA8D6173F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FF343D3-942F-428C-A013-D5A3F4252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15622E4A-D58E-41EC-BE1E-FE936766A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81276-CF03-4EB0-9B68-1D9ACCEF59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EAB3E34-1842-4040-AE67-90A45D2F6D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8F08A5F-89AD-4EBC-B32A-0AB45B18D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591B7956-6A9F-4026-911E-D88397EE4A7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</a:t>
            </a:r>
            <a:r>
              <a:rPr lang="ru-RU" dirty="0" err="1" smtClean="0"/>
              <a:t>дз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79F-512C-40C4-AD0F-C192AECF7737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6482" y="1791357"/>
            <a:ext cx="8087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текстовом файле </a:t>
            </a:r>
            <a:r>
              <a:rPr lang="ru-RU" sz="2400" b="1" dirty="0"/>
              <a:t>k7a-6.txt</a:t>
            </a:r>
            <a:r>
              <a:rPr lang="ru-RU" sz="2400" dirty="0"/>
              <a:t> находится цепочка из символов латинского алфавита </a:t>
            </a:r>
            <a:r>
              <a:rPr lang="en-US" sz="2400" dirty="0"/>
              <a:t>A</a:t>
            </a:r>
            <a:r>
              <a:rPr lang="ru-RU" sz="2400" dirty="0"/>
              <a:t>,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dirty="0"/>
              <a:t>, </a:t>
            </a:r>
            <a:r>
              <a:rPr lang="en-US" sz="2400" dirty="0"/>
              <a:t>D</a:t>
            </a:r>
            <a:r>
              <a:rPr lang="ru-RU" sz="2400" dirty="0"/>
              <a:t>, </a:t>
            </a:r>
            <a:r>
              <a:rPr lang="en-US" sz="2400" dirty="0"/>
              <a:t>E</a:t>
            </a:r>
            <a:r>
              <a:rPr lang="ru-RU" sz="2400" dirty="0"/>
              <a:t>, </a:t>
            </a:r>
            <a:r>
              <a:rPr lang="en-US" sz="2400" dirty="0"/>
              <a:t>F</a:t>
            </a:r>
            <a:r>
              <a:rPr lang="ru-RU" sz="2400" dirty="0"/>
              <a:t>. Найдите длину самой длинной подцепочки, не содержащей гласных букв.</a:t>
            </a:r>
          </a:p>
        </p:txBody>
      </p:sp>
    </p:spTree>
    <p:extLst>
      <p:ext uri="{BB962C8B-B14F-4D97-AF65-F5344CB8AC3E}">
        <p14:creationId xmlns:p14="http://schemas.microsoft.com/office/powerpoint/2010/main" val="175057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2021" y="1744061"/>
            <a:ext cx="7248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В текстовом файле </a:t>
            </a:r>
            <a:r>
              <a:rPr lang="ru-RU" sz="2400" b="1" dirty="0"/>
              <a:t>k7c-1.txt</a:t>
            </a:r>
            <a:r>
              <a:rPr lang="ru-RU" sz="2400" dirty="0"/>
              <a:t> находится цепочка из символов латинского алфавита </a:t>
            </a:r>
            <a:r>
              <a:rPr lang="en-US" sz="2400" dirty="0"/>
              <a:t>A</a:t>
            </a:r>
            <a:r>
              <a:rPr lang="ru-RU" sz="2400" dirty="0"/>
              <a:t>,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dirty="0"/>
              <a:t>, </a:t>
            </a:r>
            <a:r>
              <a:rPr lang="en-US" sz="2400" dirty="0"/>
              <a:t>D</a:t>
            </a:r>
            <a:r>
              <a:rPr lang="ru-RU" sz="2400" dirty="0"/>
              <a:t>, </a:t>
            </a:r>
            <a:r>
              <a:rPr lang="en-US" sz="2400" dirty="0"/>
              <a:t>E</a:t>
            </a:r>
            <a:r>
              <a:rPr lang="ru-RU" sz="2400" dirty="0"/>
              <a:t>. Найдите количество цепочек длины 3, удовлетворяющих следующим условиям: </a:t>
            </a:r>
          </a:p>
          <a:p>
            <a:pPr lvl="0"/>
            <a:r>
              <a:rPr lang="ru-RU" sz="2400" dirty="0"/>
              <a:t>1-й символ – один из символов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dirty="0"/>
              <a:t> или </a:t>
            </a:r>
            <a:r>
              <a:rPr lang="en-US" sz="2400" dirty="0"/>
              <a:t>D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2-й символ – один из символов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D</a:t>
            </a:r>
            <a:r>
              <a:rPr lang="ru-RU" sz="2400" dirty="0"/>
              <a:t>, </a:t>
            </a:r>
            <a:r>
              <a:rPr lang="en-US" sz="2400" dirty="0"/>
              <a:t>E</a:t>
            </a:r>
            <a:r>
              <a:rPr lang="ru-RU" sz="2400" dirty="0"/>
              <a:t>, который не совпадает с первым; </a:t>
            </a:r>
          </a:p>
          <a:p>
            <a:r>
              <a:rPr lang="ru-RU" sz="2400" dirty="0"/>
              <a:t>3-й символ – один из символов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dirty="0"/>
              <a:t>, </a:t>
            </a:r>
            <a:r>
              <a:rPr lang="en-US" sz="2400" dirty="0"/>
              <a:t>E</a:t>
            </a:r>
            <a:r>
              <a:rPr lang="ru-RU" sz="2400" dirty="0"/>
              <a:t>, который не совпадает со вторым.</a:t>
            </a:r>
          </a:p>
        </p:txBody>
      </p:sp>
    </p:spTree>
    <p:extLst>
      <p:ext uri="{BB962C8B-B14F-4D97-AF65-F5344CB8AC3E}">
        <p14:creationId xmlns:p14="http://schemas.microsoft.com/office/powerpoint/2010/main" val="199452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2901" y="1826829"/>
            <a:ext cx="7319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текстовом файле </a:t>
            </a:r>
            <a:r>
              <a:rPr lang="ru-RU" sz="2400" b="1" dirty="0"/>
              <a:t>k7c-6.txt</a:t>
            </a:r>
            <a:r>
              <a:rPr lang="ru-RU" sz="2400" dirty="0"/>
              <a:t> находится цепочка из символов латинского алфавита A, B, C, D, E, F. Найдите количество цепочек длины 3, в которых символы не совпадают.</a:t>
            </a:r>
          </a:p>
        </p:txBody>
      </p:sp>
    </p:spTree>
    <p:extLst>
      <p:ext uri="{BB962C8B-B14F-4D97-AF65-F5344CB8AC3E}">
        <p14:creationId xmlns:p14="http://schemas.microsoft.com/office/powerpoint/2010/main" val="267547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2834" y="1826829"/>
            <a:ext cx="8584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текстовом файле  </a:t>
            </a:r>
            <a:r>
              <a:rPr lang="ru-RU" sz="2400" b="1" dirty="0"/>
              <a:t>k7-m1.txt</a:t>
            </a:r>
            <a:r>
              <a:rPr lang="ru-RU" sz="2400" dirty="0"/>
              <a:t> находится цепочка из прописных (заглавных) символов латинского алфавита A, B, C. Найдите длину самой короткой подцепочки, состоящей из символов C (C-подцепочки). В ответе через пробел укажите: длину найденной подцепочки (если C-подцепочек нет, то 0), количество C-подцепочек и длину исходной цепочки.</a:t>
            </a:r>
          </a:p>
        </p:txBody>
      </p:sp>
    </p:spTree>
    <p:extLst>
      <p:ext uri="{BB962C8B-B14F-4D97-AF65-F5344CB8AC3E}">
        <p14:creationId xmlns:p14="http://schemas.microsoft.com/office/powerpoint/2010/main" val="97068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0131" y="1791357"/>
            <a:ext cx="8560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текстовом файле </a:t>
            </a:r>
            <a:r>
              <a:rPr lang="ru-RU" sz="2400" b="1" dirty="0"/>
              <a:t>k7-m4.txt</a:t>
            </a:r>
            <a:r>
              <a:rPr lang="ru-RU" sz="2400" dirty="0"/>
              <a:t> находится цепочка из прописных (заглавных) символов латинского алфавита A, B, C. Найдите все подцепочки, состоящие из символов C (C-подцепочки) длиной не менее шести. В ответе через пробел укажите: порядковый номер найденной подцепочки (начиная с единицы) при проходе по исходной цепочке СПРАВА НАЛЕВО, ее длину и саму подцепочку, заменив в ней все символы «С» слева от правого символа «С» на «с» строчное (маленькое). Гарантируется, что в исходной цепочке есть C-подцепочки</a:t>
            </a:r>
          </a:p>
        </p:txBody>
      </p:sp>
    </p:spTree>
    <p:extLst>
      <p:ext uri="{BB962C8B-B14F-4D97-AF65-F5344CB8AC3E}">
        <p14:creationId xmlns:p14="http://schemas.microsoft.com/office/powerpoint/2010/main" val="203646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Задача </a:t>
            </a:r>
            <a:r>
              <a:rPr lang="ru-RU" smtClean="0"/>
              <a:t>8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24659" y="1519895"/>
            <a:ext cx="8631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В текстовом файле </a:t>
            </a:r>
            <a:r>
              <a:rPr lang="ru-RU" sz="2400" b="1" dirty="0"/>
              <a:t>k7-m5.txt</a:t>
            </a:r>
            <a:r>
              <a:rPr lang="ru-RU" sz="2400" dirty="0"/>
              <a:t> находится цепочка из прописных (заглавных) символов латинского алфавита A, B, C. В исходной цепочке замените все найденные C-подцепочки на подцепочки, содержащие длину текущей С-подцепочки с последующей текущей C-подцепочкой с замененными символами «С» большими на «с» маленькие. В ответе в трех строчках выведите:</a:t>
            </a:r>
          </a:p>
          <a:p>
            <a:r>
              <a:rPr lang="ru-RU" sz="2400" dirty="0"/>
              <a:t>1) количество C-подцепочек;</a:t>
            </a:r>
          </a:p>
          <a:p>
            <a:r>
              <a:rPr lang="ru-RU" sz="2400" dirty="0"/>
              <a:t>2) левые 15 символов, пробел и правые 15 символов исходной цепочки;</a:t>
            </a:r>
          </a:p>
          <a:p>
            <a:r>
              <a:rPr lang="ru-RU" sz="2400" dirty="0"/>
              <a:t>3) левые 15 символов, пробел и правые 15 символов преобразованной цепочки.</a:t>
            </a:r>
          </a:p>
        </p:txBody>
      </p:sp>
    </p:spTree>
    <p:extLst>
      <p:ext uri="{BB962C8B-B14F-4D97-AF65-F5344CB8AC3E}">
        <p14:creationId xmlns:p14="http://schemas.microsoft.com/office/powerpoint/2010/main" val="20502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763" eaLnBrk="1" hangingPunct="1">
              <a:lnSpc>
                <a:spcPct val="90000"/>
              </a:lnSpc>
              <a:defRPr/>
            </a:pPr>
            <a:r>
              <a:rPr lang="ru-RU" dirty="0" smtClean="0">
                <a:solidFill>
                  <a:srgbClr val="000000"/>
                </a:solidFill>
              </a:rPr>
              <a:t>Дискретизация.</a:t>
            </a:r>
            <a:br>
              <a:rPr lang="ru-RU" dirty="0" smtClean="0">
                <a:solidFill>
                  <a:srgbClr val="000000"/>
                </a:solidFill>
              </a:rPr>
            </a:br>
            <a:r>
              <a:rPr lang="ru-RU" dirty="0" smtClean="0"/>
              <a:t>Вычисление </a:t>
            </a:r>
            <a:r>
              <a:rPr lang="ru-RU" dirty="0"/>
              <a:t>площади фигуры</a:t>
            </a:r>
            <a:r>
              <a:rPr lang="ru-RU" dirty="0">
                <a:solidFill>
                  <a:srgbClr val="000000"/>
                </a:solidFill>
              </a:rPr>
              <a:t/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24.01.22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работа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35A8B-FB4C-4F07-82CA-8A5E8E090EB8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251520" y="2060848"/>
            <a:ext cx="8376082" cy="47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/>
            <a:r>
              <a:rPr lang="ru-RU" sz="3200" b="0" dirty="0" smtClean="0"/>
              <a:t>Написать программу, реализующую  вычисление площади криволинейной трапеции на языке программирования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§71 стр. 285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281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763" eaLnBrk="1" hangingPunct="1">
              <a:lnSpc>
                <a:spcPct val="90000"/>
              </a:lnSpc>
              <a:defRPr/>
            </a:pPr>
            <a:r>
              <a:rPr lang="ru-RU" dirty="0" smtClean="0">
                <a:solidFill>
                  <a:srgbClr val="000000"/>
                </a:solidFill>
              </a:rPr>
              <a:t>Оптимизация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28.01.22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7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35A8B-FB4C-4F07-82CA-8A5E8E090EB8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Компания "</a:t>
            </a:r>
            <a:r>
              <a:rPr lang="ru-RU" dirty="0" err="1"/>
              <a:t>Евростройтур</a:t>
            </a:r>
            <a:r>
              <a:rPr lang="ru-RU" dirty="0"/>
              <a:t>" организует экскурсионные автобусные туры по странам Европы. Компания получила 4 новых автобуса и предполагает направить их на маршруты во Францию, Италию, Чехию и Испанию. Каждый автобус обслуживают 2 водителя. Компанией приглашены 8 водителей, в различной степени знакомых с дорогами европейских стран (в% от экскурсионного маршрута):</a:t>
            </a:r>
          </a:p>
          <a:p>
            <a:pPr algn="just"/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187624" y="2708920"/>
          <a:ext cx="6120680" cy="28810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7938"/>
                <a:gridCol w="1317000"/>
                <a:gridCol w="1219643"/>
                <a:gridCol w="941478"/>
                <a:gridCol w="1234621"/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Франция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Италия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Чехия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Испания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7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Александр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56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43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85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68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Алексей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56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38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99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70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Валентин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63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94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54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84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Василий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96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89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65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24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Николай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44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62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63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72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Виктор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74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85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42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68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>
                          <a:effectLst/>
                        </a:rPr>
                        <a:t>Андрей</a:t>
                      </a:r>
                      <a:endParaRPr lang="ru-RU" sz="1200" b="1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23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59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37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92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62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u="none" dirty="0">
                          <a:effectLst/>
                        </a:rPr>
                        <a:t>Юрий</a:t>
                      </a:r>
                      <a:endParaRPr lang="ru-RU" sz="1200" b="1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89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45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53</a:t>
                      </a:r>
                      <a:endParaRPr lang="ru-RU" sz="12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78</a:t>
                      </a:r>
                      <a:endParaRPr lang="ru-RU" sz="12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23528" y="5661248"/>
            <a:ext cx="882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Необходимо распределить водителей так, чтобы общий показатель освоения маршрутов был максимальным.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6324"/>
            <a:ext cx="8376082" cy="471086"/>
          </a:xfrm>
        </p:spPr>
        <p:txBody>
          <a:bodyPr/>
          <a:lstStyle/>
          <a:p>
            <a:r>
              <a:rPr lang="ru-RU" sz="1600" dirty="0" smtClean="0"/>
              <a:t>№1 (14.01.22)</a:t>
            </a:r>
            <a:endParaRPr lang="ru-RU" sz="1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DE2-C08B-4E55-B468-77F2F0B9E26F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350" y="455613"/>
            <a:ext cx="913765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550" dirty="0"/>
              <a:t>Системный администратор раз в неделю создаёт архив пользовательских файлов. Однако объём диска, куда он помещает архив, может быть меньше, чем суммарный объём архивируемых </a:t>
            </a:r>
            <a:r>
              <a:rPr lang="ru-RU" sz="1550" dirty="0" smtClean="0"/>
              <a:t>файлов. Известно</a:t>
            </a:r>
            <a:r>
              <a:rPr lang="ru-RU" sz="1550" dirty="0"/>
              <a:t>, какой объём занимает файл каждого пользователя</a:t>
            </a:r>
            <a:r>
              <a:rPr lang="ru-RU" sz="1550" dirty="0" smtClean="0"/>
              <a:t>.  По </a:t>
            </a:r>
            <a:r>
              <a:rPr lang="ru-RU" sz="1550" dirty="0"/>
              <a:t>заданной информации об объёме файлов пользователей и свободном объёме на архивном диске определите максимальное число пользователей, чьи файлы можно сохранить в архиве, а также максимальный размер имеющегося файла, который может быть сохранён в архиве, при условии, что сохранены файлы максимально возможного числа пользователей.</a:t>
            </a:r>
          </a:p>
          <a:p>
            <a:r>
              <a:rPr lang="ru-RU" sz="1550" dirty="0" smtClean="0"/>
              <a:t>Входные </a:t>
            </a:r>
            <a:r>
              <a:rPr lang="ru-RU" sz="1550" dirty="0"/>
              <a:t>данные.</a:t>
            </a:r>
          </a:p>
          <a:p>
            <a:r>
              <a:rPr lang="ru-RU" sz="1550" dirty="0" smtClean="0"/>
              <a:t>В </a:t>
            </a:r>
            <a:r>
              <a:rPr lang="ru-RU" sz="1550" dirty="0"/>
              <a:t>первой строке входного </a:t>
            </a:r>
            <a:r>
              <a:rPr lang="ru-RU" sz="1550" dirty="0" smtClean="0"/>
              <a:t>файла </a:t>
            </a:r>
            <a:r>
              <a:rPr lang="ru-RU" sz="1550" b="1" dirty="0" smtClean="0"/>
              <a:t>26-1</a:t>
            </a:r>
            <a:r>
              <a:rPr lang="en-US" sz="1550" b="1" dirty="0" smtClean="0"/>
              <a:t>.txt </a:t>
            </a:r>
            <a:r>
              <a:rPr lang="ru-RU" sz="1550" b="1" dirty="0" smtClean="0"/>
              <a:t> </a:t>
            </a:r>
            <a:r>
              <a:rPr lang="ru-RU" sz="1550" dirty="0"/>
              <a:t>находятся два числа: S – размер свободного места на диске (натуральное число, не превышающее 10 000) и N – количество пользователей (натуральное число, не превышающее 1000). В следующих N строках находятся значения объёмов файлов каждого пользователя (все числа натуральные, не превышающие 100), каждое в отдельной строке.</a:t>
            </a:r>
          </a:p>
          <a:p>
            <a:r>
              <a:rPr lang="ru-RU" sz="1550" dirty="0" smtClean="0"/>
              <a:t>Запишите </a:t>
            </a:r>
            <a:r>
              <a:rPr lang="ru-RU" sz="1550" dirty="0"/>
              <a:t>в ответе два числа: сначала наибольшее число пользователей, чьи файлы могут быть помещены в архив, затем максимальный размер имеющегося файла, который может быть сохранён в архиве, при условии, что сохранены файлы максимально возможного числа пользователей.</a:t>
            </a:r>
          </a:p>
          <a:p>
            <a:r>
              <a:rPr lang="ru-RU" sz="1550" dirty="0" smtClean="0"/>
              <a:t>Пример </a:t>
            </a:r>
            <a:r>
              <a:rPr lang="ru-RU" sz="1550" dirty="0"/>
              <a:t>входного файла:</a:t>
            </a:r>
          </a:p>
          <a:p>
            <a:r>
              <a:rPr lang="ru-RU" sz="1550" dirty="0"/>
              <a:t>100	 4</a:t>
            </a:r>
          </a:p>
          <a:p>
            <a:r>
              <a:rPr lang="ru-RU" sz="1550" dirty="0"/>
              <a:t>80	</a:t>
            </a:r>
          </a:p>
          <a:p>
            <a:r>
              <a:rPr lang="ru-RU" sz="1550" dirty="0"/>
              <a:t>30	</a:t>
            </a:r>
          </a:p>
          <a:p>
            <a:r>
              <a:rPr lang="ru-RU" sz="1550" dirty="0"/>
              <a:t>50	</a:t>
            </a:r>
          </a:p>
          <a:p>
            <a:r>
              <a:rPr lang="ru-RU" sz="1550" dirty="0"/>
              <a:t>40	</a:t>
            </a:r>
          </a:p>
          <a:p>
            <a:endParaRPr lang="ru-RU" sz="1550" dirty="0"/>
          </a:p>
          <a:p>
            <a:r>
              <a:rPr lang="ru-RU" sz="1550" dirty="0"/>
              <a:t>При таких исходных данных можно сохранить файлы максимум двух пользователей. Возможные объёмы этих двух файлов 30 и 40, 30 и 50 или 40 и 50. Наибольший объём файла из перечисленных пар – 50, поэтому ответ для приведённого </a:t>
            </a:r>
            <a:r>
              <a:rPr lang="ru-RU" sz="1550" dirty="0" smtClean="0"/>
              <a:t>примера:   2</a:t>
            </a:r>
            <a:r>
              <a:rPr lang="ru-RU" sz="1550" dirty="0"/>
              <a:t>	50</a:t>
            </a:r>
          </a:p>
        </p:txBody>
      </p:sp>
    </p:spTree>
    <p:extLst>
      <p:ext uri="{BB962C8B-B14F-4D97-AF65-F5344CB8AC3E}">
        <p14:creationId xmlns:p14="http://schemas.microsoft.com/office/powerpoint/2010/main" val="1652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763" eaLnBrk="1" hangingPunct="1">
              <a:lnSpc>
                <a:spcPct val="90000"/>
              </a:lnSpc>
              <a:defRPr/>
            </a:pPr>
            <a:r>
              <a:rPr lang="ru-RU" b="1" dirty="0"/>
              <a:t>Решение уравнений методом деления отрезка пополам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28.01.22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5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лайд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Стрелка влево 12"/>
          <p:cNvSpPr/>
          <p:nvPr/>
        </p:nvSpPr>
        <p:spPr>
          <a:xfrm>
            <a:off x="2411760" y="3429000"/>
            <a:ext cx="57606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/>
          <p:cNvSpPr/>
          <p:nvPr/>
        </p:nvSpPr>
        <p:spPr>
          <a:xfrm>
            <a:off x="2339752" y="5301208"/>
            <a:ext cx="57606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 rot="10800000">
            <a:off x="5148064" y="4005064"/>
            <a:ext cx="57606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лево 15"/>
          <p:cNvSpPr/>
          <p:nvPr/>
        </p:nvSpPr>
        <p:spPr>
          <a:xfrm rot="10800000">
            <a:off x="5148064" y="4725144"/>
            <a:ext cx="576064" cy="14401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95" y="503070"/>
            <a:ext cx="5912147" cy="62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0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2606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Напишите программу, которая находит все решения заданного </a:t>
            </a:r>
            <a:r>
              <a:rPr lang="ru-RU" dirty="0" smtClean="0"/>
              <a:t>уравнения </a:t>
            </a:r>
          </a:p>
          <a:p>
            <a:r>
              <a:rPr lang="en-US" b="1" dirty="0" smtClean="0"/>
              <a:t>x</a:t>
            </a:r>
            <a:r>
              <a:rPr lang="en-US" b="1" baseline="30000" dirty="0" smtClean="0"/>
              <a:t>3</a:t>
            </a:r>
            <a:r>
              <a:rPr lang="en-US" b="1" dirty="0"/>
              <a:t> - 8*x + 1 = sin(x)</a:t>
            </a:r>
            <a:r>
              <a:rPr lang="ru-RU" dirty="0" smtClean="0"/>
              <a:t> </a:t>
            </a:r>
            <a:r>
              <a:rPr lang="ru-RU" dirty="0"/>
              <a:t>на интервале [-5;5</a:t>
            </a:r>
            <a:r>
              <a:rPr lang="ru-RU" dirty="0" smtClean="0"/>
              <a:t>] </a:t>
            </a:r>
            <a:r>
              <a:rPr lang="ru-RU" dirty="0"/>
              <a:t>с точностью 0,001 и выводит полученные решения на экран.</a:t>
            </a:r>
          </a:p>
          <a:p>
            <a:r>
              <a:rPr lang="ru-RU" dirty="0"/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452" y="134076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Программа запрашивает </a:t>
            </a:r>
            <a:r>
              <a:rPr lang="ru-RU" dirty="0"/>
              <a:t>границы очередного интервала и выводит найденный корень уравнения, а также число шагов, которые потребовались для достижения заданной точности. </a:t>
            </a: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Пример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границы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интервала: 1.5  2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Решение: 1.7201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Число шагов: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1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№2 (14.01.22)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BDE2-C08B-4E55-B468-77F2F0B9E26F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350" y="772358"/>
            <a:ext cx="913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Спутник «Фотон» проводит измерения солнечной активности, результат каждого измерения представляет собой натуральное число. Перед обработкой серии измерений из неё исключают K наибольших и K наименьших значений (как недостоверные). По заданной информации о значении каждого из измерений, а также количестве исключаемых значений, определите наибольшее достоверное измерение, а также целую часть среднего значения всех достоверных измерений.</a:t>
            </a:r>
          </a:p>
          <a:p>
            <a:pPr algn="just"/>
            <a:r>
              <a:rPr lang="ru-RU" sz="2200" b="1" dirty="0"/>
              <a:t>Входные и выходные данные. </a:t>
            </a:r>
            <a:endParaRPr lang="ru-RU" sz="2200" b="1" dirty="0" smtClean="0"/>
          </a:p>
          <a:p>
            <a:pPr algn="just"/>
            <a:r>
              <a:rPr lang="ru-RU" sz="2200" dirty="0" smtClean="0"/>
              <a:t>В </a:t>
            </a:r>
            <a:r>
              <a:rPr lang="ru-RU" sz="2200" dirty="0"/>
              <a:t>первой строке входного файла </a:t>
            </a:r>
            <a:r>
              <a:rPr lang="ru-RU" sz="2200" b="1" dirty="0" smtClean="0"/>
              <a:t>26-2.txt</a:t>
            </a:r>
            <a:r>
              <a:rPr lang="ru-RU" sz="2200" dirty="0" smtClean="0"/>
              <a:t> </a:t>
            </a:r>
            <a:r>
              <a:rPr lang="ru-RU" sz="2200" dirty="0"/>
              <a:t>находятся два числа, записанные через пробел: N – общее количество измерений (натуральное число, не превышающее 10 000) и K – количество исключаемых минимальных и максимальных значений. </a:t>
            </a:r>
            <a:endParaRPr lang="ru-RU" sz="2200" dirty="0" smtClean="0"/>
          </a:p>
          <a:p>
            <a:pPr algn="just"/>
            <a:r>
              <a:rPr lang="ru-RU" sz="2200" dirty="0" smtClean="0"/>
              <a:t>В </a:t>
            </a:r>
            <a:r>
              <a:rPr lang="ru-RU" sz="2200" dirty="0"/>
              <a:t>следующих N строках находятся значения каждого из измерений (все числа натуральные, не превышающие 1000), каждое в отдельной строке. Запишите в ответе два числа: сначала наибольшее достоверное измерение, а затем целую часть среднего значения всех достоверных измерений.</a:t>
            </a:r>
          </a:p>
        </p:txBody>
      </p:sp>
    </p:spTree>
    <p:extLst>
      <p:ext uri="{BB962C8B-B14F-4D97-AF65-F5344CB8AC3E}">
        <p14:creationId xmlns:p14="http://schemas.microsoft.com/office/powerpoint/2010/main" val="2592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>
            <a:extLst>
              <a:ext uri="{FF2B5EF4-FFF2-40B4-BE49-F238E27FC236}">
                <a16:creationId xmlns="" xmlns:a16="http://schemas.microsoft.com/office/drawing/2014/main" id="{862CB3DB-B432-47A7-9EDE-1C37C5E3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 smtClean="0"/>
              <a:t>Задачи (17.01.22)</a:t>
            </a:r>
            <a:endParaRPr lang="ru-RU" altLang="ru-RU" dirty="0"/>
          </a:p>
        </p:txBody>
      </p:sp>
      <p:sp>
        <p:nvSpPr>
          <p:cNvPr id="65539" name="Номер слайда 2">
            <a:extLst>
              <a:ext uri="{FF2B5EF4-FFF2-40B4-BE49-F238E27FC236}">
                <a16:creationId xmlns="" xmlns:a16="http://schemas.microsoft.com/office/drawing/2014/main" id="{4BD4081D-3369-4603-A085-B1B735C1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DEFDA-161C-43C3-AE72-6B7BCEBB544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51DD9542-B4F9-414A-9D98-86F4F87C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 eaLnBrk="1" hangingPunct="1">
              <a:defRPr/>
            </a:pPr>
            <a:r>
              <a:rPr lang="ru-RU" sz="2200" b="1" dirty="0" smtClean="0">
                <a:solidFill>
                  <a:srgbClr val="3333FF"/>
                </a:solidFill>
              </a:rPr>
              <a:t>«1»: </a:t>
            </a:r>
            <a:r>
              <a:rPr lang="ru-RU" sz="2200" dirty="0"/>
              <a:t>Заполнить массив случайными числами и отсортировать его.  Ввести число X. Используя двоичный поиск, определить, есть ли в массиве число, равное X. Подсчитать количество сравнений. </a:t>
            </a:r>
            <a:endParaRPr lang="en-US" sz="2200" dirty="0"/>
          </a:p>
          <a:p>
            <a:pPr marL="714375" indent="-357188" eaLnBrk="1" hangingPunct="1">
              <a:defRPr/>
            </a:pPr>
            <a:r>
              <a:rPr lang="ru-RU" sz="2200" b="1" dirty="0">
                <a:solidFill>
                  <a:srgbClr val="333399"/>
                </a:solidFill>
              </a:rPr>
              <a:t>Пример</a:t>
            </a:r>
            <a:r>
              <a:rPr lang="ru-RU" sz="2200" b="1" dirty="0"/>
              <a:t>: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1 4 7 3 9 2 4 5 2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После сортировки: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1 2 2 3 4 4 5 7 9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Введите число X:</a:t>
            </a:r>
          </a:p>
          <a:p>
            <a:pPr marL="714375" eaLnBrk="1" hangingPunct="1">
              <a:defRPr/>
            </a:pPr>
            <a:r>
              <a:rPr lang="ru-RU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Число 2 найдено.</a:t>
            </a:r>
          </a:p>
          <a:p>
            <a:pPr marL="714375" eaLnBrk="1" hangingPunct="1">
              <a:defRPr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Количество сравнений: 2</a:t>
            </a:r>
            <a:endParaRPr lang="ru-RU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>
            <a:extLst>
              <a:ext uri="{FF2B5EF4-FFF2-40B4-BE49-F238E27FC236}">
                <a16:creationId xmlns="" xmlns:a16="http://schemas.microsoft.com/office/drawing/2014/main" id="{492D65A9-47CA-464D-8265-F278ED19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Задачи (17.01.22)</a:t>
            </a:r>
          </a:p>
        </p:txBody>
      </p:sp>
      <p:sp>
        <p:nvSpPr>
          <p:cNvPr id="66563" name="Номер слайда 2">
            <a:extLst>
              <a:ext uri="{FF2B5EF4-FFF2-40B4-BE49-F238E27FC236}">
                <a16:creationId xmlns="" xmlns:a16="http://schemas.microsoft.com/office/drawing/2014/main" id="{8EC90FB4-A520-4009-A2C6-2FD1A421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03BD7-79D4-449E-B6D5-97D5C0C9C22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/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B08497E1-46D5-4378-8D3F-BCBD119E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 eaLnBrk="1" hangingPunct="1">
              <a:defRPr/>
            </a:pPr>
            <a:r>
              <a:rPr lang="ru-RU" sz="2200" b="1" dirty="0" smtClean="0">
                <a:solidFill>
                  <a:srgbClr val="3333FF"/>
                </a:solidFill>
              </a:rPr>
              <a:t>«2»: </a:t>
            </a:r>
            <a:r>
              <a:rPr lang="ru-RU" sz="2200" dirty="0"/>
              <a:t>Заполнить массив случайными числами и отсортировать его.  Ввести число X. Используя двоичный поиск, определить, сколько чисел, равных X, находится в массиве. </a:t>
            </a:r>
            <a:endParaRPr lang="en-US" sz="2200" dirty="0"/>
          </a:p>
          <a:p>
            <a:pPr marL="714375" indent="-357188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333399"/>
                </a:solidFill>
              </a:rPr>
              <a:t>Пример</a:t>
            </a:r>
            <a:r>
              <a:rPr lang="ru-RU" sz="2000" b="1" dirty="0"/>
              <a:t>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1 4 7 3 9 2 4 5 2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После сортировки: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1 2 2 3 4 4 5 7 9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Введите число X: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Число 4 встречается 2 раз(а).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714375" indent="-357188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333399"/>
                </a:solidFill>
              </a:rPr>
              <a:t>Пример</a:t>
            </a:r>
            <a:r>
              <a:rPr lang="ru-RU" sz="2000" b="1" dirty="0"/>
              <a:t>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1 4 7 3 9 2 4 5 2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После сортировки: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1 2 2 3 4 4 5 7 9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Введите число X: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Число 14 не встречается.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="" xmlns:a16="http://schemas.microsoft.com/office/drawing/2014/main" id="{389C7EE3-352E-4EC2-85BD-18BE9335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dirty="0"/>
              <a:t>Задачи (17.01.22)</a:t>
            </a:r>
          </a:p>
        </p:txBody>
      </p:sp>
      <p:sp>
        <p:nvSpPr>
          <p:cNvPr id="67587" name="Номер слайда 2">
            <a:extLst>
              <a:ext uri="{FF2B5EF4-FFF2-40B4-BE49-F238E27FC236}">
                <a16:creationId xmlns="" xmlns:a16="http://schemas.microsoft.com/office/drawing/2014/main" id="{65F50044-84CA-4FF7-840E-A7F2EDF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2DB52-BFC8-432A-9BC9-240E3B05849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070D0D85-4B8B-4C3A-B302-250A0F60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809625"/>
            <a:ext cx="84201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0238" indent="-630238" eaLnBrk="1" hangingPunct="1">
              <a:defRPr/>
            </a:pPr>
            <a:r>
              <a:rPr lang="ru-RU" sz="2200" b="1" dirty="0" smtClean="0">
                <a:solidFill>
                  <a:srgbClr val="3333FF"/>
                </a:solidFill>
              </a:rPr>
              <a:t>«3»: </a:t>
            </a:r>
            <a:r>
              <a:rPr lang="ru-RU" sz="2200" dirty="0"/>
              <a:t>Заполнить массив случайными числами и ввести число и отсортировать его.  Ввести число X. Используя двоичный поиск, определить, есть ли в массиве число, равное X. Если такого числа нет, вывести число, ближайшее к X. </a:t>
            </a:r>
            <a:endParaRPr lang="en-US" sz="2200" dirty="0"/>
          </a:p>
          <a:p>
            <a:pPr marL="714375" indent="-357188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333399"/>
                </a:solidFill>
              </a:rPr>
              <a:t>Пример</a:t>
            </a:r>
            <a:r>
              <a:rPr lang="ru-RU" sz="2000" b="1" dirty="0"/>
              <a:t>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1 4 7 3 9 2 4 5 2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После сортировки: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1 2 2 3 4 4 5 12 19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Введите число X: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Число 12 найдено.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60363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333399"/>
                </a:solidFill>
              </a:rPr>
              <a:t>Пример</a:t>
            </a:r>
            <a:r>
              <a:rPr lang="ru-RU" sz="2000" b="1" dirty="0"/>
              <a:t>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Массив: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1 4 7 3 9 2 4 5 2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После сортировки: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1 2 2 3 4 4 5 12 19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Введите число X: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pPr marL="714375" eaLnBrk="1" hangingPunct="1">
              <a:lnSpc>
                <a:spcPct val="90000"/>
              </a:lnSpc>
              <a:defRPr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Число 11 не найдено.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Ближайшее число 12.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строк из файла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21.01.22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0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1956" y="1921423"/>
            <a:ext cx="8572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В текстовом файле</a:t>
            </a:r>
            <a:r>
              <a:rPr lang="ru-RU" sz="2400" b="1" dirty="0"/>
              <a:t> k7-45.txt </a:t>
            </a:r>
            <a:r>
              <a:rPr lang="ru-RU" sz="2400" dirty="0"/>
              <a:t>находится цепочка из символов латинского алфавита A, </a:t>
            </a:r>
            <a:r>
              <a:rPr lang="en-US" sz="2400" dirty="0"/>
              <a:t>B</a:t>
            </a:r>
            <a:r>
              <a:rPr lang="ru-RU" sz="2400" dirty="0"/>
              <a:t>, </a:t>
            </a:r>
            <a:r>
              <a:rPr lang="en-US" sz="2400" dirty="0"/>
              <a:t>C</a:t>
            </a:r>
            <a:r>
              <a:rPr lang="ru-RU" sz="2400" dirty="0"/>
              <a:t>. Найдите длину самой длинной подцепочки, состоящей из символов C.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92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1076" y="1885950"/>
            <a:ext cx="8684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текстовом файле </a:t>
            </a:r>
            <a:r>
              <a:rPr lang="ru-RU" sz="2400" b="1" dirty="0"/>
              <a:t>k7a-1.txt</a:t>
            </a:r>
            <a:r>
              <a:rPr lang="ru-RU" sz="2400" dirty="0"/>
              <a:t> находится цепочка из символов латинского алфавита A, B, C, D, E. Найдите длину самой длинной подцепочки, состоящей из символов A, B или C (в произвольном порядке).</a:t>
            </a:r>
          </a:p>
        </p:txBody>
      </p:sp>
    </p:spTree>
    <p:extLst>
      <p:ext uri="{BB962C8B-B14F-4D97-AF65-F5344CB8AC3E}">
        <p14:creationId xmlns:p14="http://schemas.microsoft.com/office/powerpoint/2010/main" val="761697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c745e5ef38c7ba27ff6fce23ab3443b49c7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42036</TotalTime>
  <Words>1355</Words>
  <Application>Microsoft Office PowerPoint</Application>
  <PresentationFormat>Экран (4:3)</PresentationFormat>
  <Paragraphs>175</Paragraphs>
  <Slides>23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Times New Roman</vt:lpstr>
      <vt:lpstr>Оформление по умолчанию</vt:lpstr>
      <vt:lpstr>Отчет по дз</vt:lpstr>
      <vt:lpstr>№1 (14.01.22)</vt:lpstr>
      <vt:lpstr>№2 (14.01.22)</vt:lpstr>
      <vt:lpstr>Задачи (17.01.22)</vt:lpstr>
      <vt:lpstr>Задачи (17.01.22)</vt:lpstr>
      <vt:lpstr>Задачи (17.01.22)</vt:lpstr>
      <vt:lpstr>Обработка строк из файла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Дискретизация. Вычисление площади фигуры  </vt:lpstr>
      <vt:lpstr>Практическая работа</vt:lpstr>
      <vt:lpstr>Оптимизация </vt:lpstr>
      <vt:lpstr>Презентация PowerPoint</vt:lpstr>
      <vt:lpstr>Решение уравнений методом деления отрезка пополам  </vt:lpstr>
      <vt:lpstr>Презентация PowerPoint</vt:lpstr>
      <vt:lpstr>Презентация PowerPoint</vt:lpstr>
      <vt:lpstr>Презентация PowerPoint</vt:lpstr>
    </vt:vector>
  </TitlesOfParts>
  <Company>163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Гарус Оксана</cp:lastModifiedBy>
  <cp:revision>1713</cp:revision>
  <dcterms:created xsi:type="dcterms:W3CDTF">2007-01-31T19:13:48Z</dcterms:created>
  <dcterms:modified xsi:type="dcterms:W3CDTF">2022-02-06T17:37:39Z</dcterms:modified>
</cp:coreProperties>
</file>