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76" r:id="rId2"/>
    <p:sldId id="573" r:id="rId3"/>
    <p:sldId id="575" r:id="rId4"/>
    <p:sldId id="580" r:id="rId5"/>
    <p:sldId id="581" r:id="rId6"/>
    <p:sldId id="582" r:id="rId7"/>
    <p:sldId id="583" r:id="rId8"/>
    <p:sldId id="584" r:id="rId9"/>
    <p:sldId id="585" r:id="rId10"/>
    <p:sldId id="586" r:id="rId11"/>
    <p:sldId id="587" r:id="rId12"/>
    <p:sldId id="588" r:id="rId13"/>
  </p:sldIdLst>
  <p:sldSz cx="9144000" cy="6858000" type="screen4x3"/>
  <p:notesSz cx="6858000" cy="9144000"/>
  <p:custDataLst>
    <p:tags r:id="rId15"/>
  </p:custDataLst>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8000"/>
    <a:srgbClr val="E6E6FF"/>
    <a:srgbClr val="0000FF"/>
    <a:srgbClr val="333399"/>
    <a:srgbClr val="99FF66"/>
    <a:srgbClr val="FFFF99"/>
    <a:srgbClr val="FF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94394" autoAdjust="0"/>
  </p:normalViewPr>
  <p:slideViewPr>
    <p:cSldViewPr snapToGrid="0">
      <p:cViewPr varScale="1">
        <p:scale>
          <a:sx n="70" d="100"/>
          <a:sy n="70" d="100"/>
        </p:scale>
        <p:origin x="150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1278E08-AA64-419B-A170-EA163FDD65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6147" name="Rectangle 3">
            <a:extLst>
              <a:ext uri="{FF2B5EF4-FFF2-40B4-BE49-F238E27FC236}">
                <a16:creationId xmlns:a16="http://schemas.microsoft.com/office/drawing/2014/main" id="{B58ABC1C-6761-42B0-9FFB-A7EE7BCCD76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39268" name="Rectangle 4">
            <a:extLst>
              <a:ext uri="{FF2B5EF4-FFF2-40B4-BE49-F238E27FC236}">
                <a16:creationId xmlns:a16="http://schemas.microsoft.com/office/drawing/2014/main" id="{1C53ECE7-6942-41DD-9343-3FD04C53D2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A23AA34-17EF-49FF-991D-06151252272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150" name="Rectangle 6">
            <a:extLst>
              <a:ext uri="{FF2B5EF4-FFF2-40B4-BE49-F238E27FC236}">
                <a16:creationId xmlns:a16="http://schemas.microsoft.com/office/drawing/2014/main" id="{FA68D804-9D2A-4B35-A705-4D87B93C945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6151" name="Rectangle 7">
            <a:extLst>
              <a:ext uri="{FF2B5EF4-FFF2-40B4-BE49-F238E27FC236}">
                <a16:creationId xmlns:a16="http://schemas.microsoft.com/office/drawing/2014/main" id="{6653A8D1-C317-4086-B912-D2B8FFBEF60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6CC03B5-F53F-4A51-A8D4-BC9ECD11441B}" type="slidenum">
              <a:rPr lang="ru-RU" altLang="ru-RU"/>
              <a:pPr/>
              <a:t>‹#›</a:t>
            </a:fld>
            <a:endParaRPr lang="ru-RU" altLang="ru-RU"/>
          </a:p>
        </p:txBody>
      </p:sp>
    </p:spTree>
    <p:extLst>
      <p:ext uri="{BB962C8B-B14F-4D97-AF65-F5344CB8AC3E}">
        <p14:creationId xmlns:p14="http://schemas.microsoft.com/office/powerpoint/2010/main" val="2885195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6CC03B5-F53F-4A51-A8D4-BC9ECD11441B}" type="slidenum">
              <a:rPr lang="ru-RU" altLang="ru-RU" smtClean="0"/>
              <a:pPr/>
              <a:t>2</a:t>
            </a:fld>
            <a:endParaRPr lang="ru-RU" altLang="ru-RU"/>
          </a:p>
        </p:txBody>
      </p:sp>
    </p:spTree>
    <p:extLst>
      <p:ext uri="{BB962C8B-B14F-4D97-AF65-F5344CB8AC3E}">
        <p14:creationId xmlns:p14="http://schemas.microsoft.com/office/powerpoint/2010/main" val="181523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5</a:t>
            </a:fld>
            <a:endParaRPr lang="ru-RU"/>
          </a:p>
        </p:txBody>
      </p:sp>
    </p:spTree>
    <p:extLst>
      <p:ext uri="{BB962C8B-B14F-4D97-AF65-F5344CB8AC3E}">
        <p14:creationId xmlns:p14="http://schemas.microsoft.com/office/powerpoint/2010/main" val="376917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6</a:t>
            </a:fld>
            <a:endParaRPr lang="ru-RU"/>
          </a:p>
        </p:txBody>
      </p:sp>
    </p:spTree>
    <p:extLst>
      <p:ext uri="{BB962C8B-B14F-4D97-AF65-F5344CB8AC3E}">
        <p14:creationId xmlns:p14="http://schemas.microsoft.com/office/powerpoint/2010/main" val="407675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7</a:t>
            </a:fld>
            <a:endParaRPr lang="ru-RU"/>
          </a:p>
        </p:txBody>
      </p:sp>
    </p:spTree>
    <p:extLst>
      <p:ext uri="{BB962C8B-B14F-4D97-AF65-F5344CB8AC3E}">
        <p14:creationId xmlns:p14="http://schemas.microsoft.com/office/powerpoint/2010/main" val="206850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8</a:t>
            </a:fld>
            <a:endParaRPr lang="ru-RU"/>
          </a:p>
        </p:txBody>
      </p:sp>
    </p:spTree>
    <p:extLst>
      <p:ext uri="{BB962C8B-B14F-4D97-AF65-F5344CB8AC3E}">
        <p14:creationId xmlns:p14="http://schemas.microsoft.com/office/powerpoint/2010/main" val="255119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9</a:t>
            </a:fld>
            <a:endParaRPr lang="ru-RU"/>
          </a:p>
        </p:txBody>
      </p:sp>
    </p:spTree>
    <p:extLst>
      <p:ext uri="{BB962C8B-B14F-4D97-AF65-F5344CB8AC3E}">
        <p14:creationId xmlns:p14="http://schemas.microsoft.com/office/powerpoint/2010/main" val="324531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10</a:t>
            </a:fld>
            <a:endParaRPr lang="ru-RU"/>
          </a:p>
        </p:txBody>
      </p:sp>
    </p:spTree>
    <p:extLst>
      <p:ext uri="{BB962C8B-B14F-4D97-AF65-F5344CB8AC3E}">
        <p14:creationId xmlns:p14="http://schemas.microsoft.com/office/powerpoint/2010/main" val="294313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11</a:t>
            </a:fld>
            <a:endParaRPr lang="ru-RU"/>
          </a:p>
        </p:txBody>
      </p:sp>
    </p:spTree>
    <p:extLst>
      <p:ext uri="{BB962C8B-B14F-4D97-AF65-F5344CB8AC3E}">
        <p14:creationId xmlns:p14="http://schemas.microsoft.com/office/powerpoint/2010/main" val="354876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12</a:t>
            </a:fld>
            <a:endParaRPr lang="ru-RU"/>
          </a:p>
        </p:txBody>
      </p:sp>
    </p:spTree>
    <p:extLst>
      <p:ext uri="{BB962C8B-B14F-4D97-AF65-F5344CB8AC3E}">
        <p14:creationId xmlns:p14="http://schemas.microsoft.com/office/powerpoint/2010/main" val="371143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1851F76-A3F7-4F7F-8955-A0CF22AA2280}"/>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269B732-484B-4D61-AA5E-E349F94C4FAD}"/>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7A08A088-65C2-46A6-BDA0-0BA1309E4AA8}"/>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2EB04106-EA43-4FD2-8EC2-D8C9B3571D68}"/>
              </a:ext>
            </a:extLst>
          </p:cNvPr>
          <p:cNvSpPr>
            <a:spLocks noGrp="1" noChangeArrowheads="1"/>
          </p:cNvSpPr>
          <p:nvPr>
            <p:ph type="sldNum" sz="quarter" idx="12"/>
          </p:nvPr>
        </p:nvSpPr>
        <p:spPr>
          <a:xfrm>
            <a:off x="7004050" y="-20638"/>
            <a:ext cx="2133600" cy="476251"/>
          </a:xfrm>
        </p:spPr>
        <p:txBody>
          <a:bodyPr/>
          <a:lstStyle>
            <a:lvl1pPr>
              <a:defRPr/>
            </a:lvl1pPr>
          </a:lstStyle>
          <a:p>
            <a:fld id="{9AAA179F-512C-40C4-AD0F-C192AECF7737}" type="slidenum">
              <a:rPr lang="ru-RU" altLang="ru-RU"/>
              <a:pPr/>
              <a:t>‹#›</a:t>
            </a:fld>
            <a:endParaRPr lang="ru-RU" altLang="ru-RU"/>
          </a:p>
        </p:txBody>
      </p:sp>
    </p:spTree>
    <p:extLst>
      <p:ext uri="{BB962C8B-B14F-4D97-AF65-F5344CB8AC3E}">
        <p14:creationId xmlns:p14="http://schemas.microsoft.com/office/powerpoint/2010/main" val="234753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51A8F49-3CFF-4105-B754-6F376E89AA49}"/>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300251" y="1760561"/>
            <a:ext cx="8652679" cy="1487606"/>
          </a:xfrm>
        </p:spPr>
        <p:txBody>
          <a:bodyPr/>
          <a:lstStyle>
            <a:lvl1pPr>
              <a:defRPr sz="7200" b="1">
                <a:solidFill>
                  <a:srgbClr val="333399"/>
                </a:solidFill>
              </a:defRPr>
            </a:lvl1pPr>
          </a:lstStyle>
          <a:p>
            <a:r>
              <a:rPr lang="ru-RU"/>
              <a:t>Образец заголовка</a:t>
            </a:r>
          </a:p>
        </p:txBody>
      </p:sp>
      <p:sp>
        <p:nvSpPr>
          <p:cNvPr id="3" name="Подзаголовок 2"/>
          <p:cNvSpPr>
            <a:spLocks noGrp="1"/>
          </p:cNvSpPr>
          <p:nvPr>
            <p:ph type="subTitle" idx="1"/>
          </p:nvPr>
        </p:nvSpPr>
        <p:spPr>
          <a:xfrm>
            <a:off x="948520" y="4626591"/>
            <a:ext cx="7608626"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5C70DA8-5FAB-4F5A-93F2-202DAF050C0A}"/>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C3696679-9AC8-4287-91D9-CF854BB2B4D3}"/>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F3D4C767-3D3E-459E-8C7B-D975DA01363D}"/>
              </a:ext>
            </a:extLst>
          </p:cNvPr>
          <p:cNvSpPr>
            <a:spLocks noGrp="1" noChangeArrowheads="1"/>
          </p:cNvSpPr>
          <p:nvPr>
            <p:ph type="sldNum" sz="quarter" idx="12"/>
          </p:nvPr>
        </p:nvSpPr>
        <p:spPr>
          <a:xfrm>
            <a:off x="7004050" y="-20638"/>
            <a:ext cx="2133600" cy="476251"/>
          </a:xfrm>
        </p:spPr>
        <p:txBody>
          <a:bodyPr/>
          <a:lstStyle>
            <a:lvl1pPr>
              <a:defRPr/>
            </a:lvl1pPr>
          </a:lstStyle>
          <a:p>
            <a:fld id="{E5857FBE-07C7-407E-908F-9E113CD52A75}" type="slidenum">
              <a:rPr lang="ru-RU" altLang="ru-RU"/>
              <a:pPr/>
              <a:t>‹#›</a:t>
            </a:fld>
            <a:endParaRPr lang="ru-RU" altLang="ru-RU"/>
          </a:p>
        </p:txBody>
      </p:sp>
    </p:spTree>
    <p:extLst>
      <p:ext uri="{BB962C8B-B14F-4D97-AF65-F5344CB8AC3E}">
        <p14:creationId xmlns:p14="http://schemas.microsoft.com/office/powerpoint/2010/main" val="7916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602440B0-555A-400A-BFBA-DBE1FB43A964}"/>
              </a:ext>
            </a:extLst>
          </p:cNvPr>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dirty="0">
                <a:solidFill>
                  <a:srgbClr val="7F7F7F"/>
                </a:solidFill>
                <a:cs typeface="Arial" charset="0"/>
                <a:sym typeface="Symbol" pitchFamily="18" charset="2"/>
              </a:rPr>
              <a:t>Алгоритмизация и программирование, Паскаль</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a:extLst>
              <a:ext uri="{FF2B5EF4-FFF2-40B4-BE49-F238E27FC236}">
                <a16:creationId xmlns:a16="http://schemas.microsoft.com/office/drawing/2014/main" id="{55974D56-56BB-4FDF-9806-207BF6C348C5}"/>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	</a:t>
            </a:r>
          </a:p>
        </p:txBody>
      </p:sp>
      <p:sp>
        <p:nvSpPr>
          <p:cNvPr id="5" name="Line 2">
            <a:extLst>
              <a:ext uri="{FF2B5EF4-FFF2-40B4-BE49-F238E27FC236}">
                <a16:creationId xmlns:a16="http://schemas.microsoft.com/office/drawing/2014/main" id="{B57826F1-B08D-4038-B6B0-A3847530C312}"/>
              </a:ext>
            </a:extLst>
          </p:cNvPr>
          <p:cNvSpPr>
            <a:spLocks noChangeShapeType="1"/>
          </p:cNvSpPr>
          <p:nvPr userDrawn="1"/>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a:t>Образец заголовка</a:t>
            </a:r>
          </a:p>
        </p:txBody>
      </p:sp>
      <p:sp>
        <p:nvSpPr>
          <p:cNvPr id="6" name="Rectangle 4">
            <a:extLst>
              <a:ext uri="{FF2B5EF4-FFF2-40B4-BE49-F238E27FC236}">
                <a16:creationId xmlns:a16="http://schemas.microsoft.com/office/drawing/2014/main" id="{5BDBD55A-9CB8-42F8-81A8-822B841EEE0D}"/>
              </a:ext>
            </a:extLst>
          </p:cNvPr>
          <p:cNvSpPr>
            <a:spLocks noGrp="1" noChangeArrowheads="1"/>
          </p:cNvSpPr>
          <p:nvPr>
            <p:ph type="dt" sz="half" idx="10"/>
          </p:nvPr>
        </p:nvSpPr>
        <p:spPr/>
        <p:txBody>
          <a:bodyPr/>
          <a:lstStyle>
            <a:lvl1pPr>
              <a:defRPr/>
            </a:lvl1pPr>
          </a:lstStyle>
          <a:p>
            <a:pPr>
              <a:defRPr/>
            </a:pPr>
            <a:endParaRPr lang="ru-RU" dirty="0"/>
          </a:p>
        </p:txBody>
      </p:sp>
      <p:sp>
        <p:nvSpPr>
          <p:cNvPr id="7" name="Rectangle 5">
            <a:extLst>
              <a:ext uri="{FF2B5EF4-FFF2-40B4-BE49-F238E27FC236}">
                <a16:creationId xmlns:a16="http://schemas.microsoft.com/office/drawing/2014/main" id="{6E420815-1750-4A40-A9E8-E86324298F92}"/>
              </a:ext>
            </a:extLst>
          </p:cNvPr>
          <p:cNvSpPr>
            <a:spLocks noGrp="1" noChangeArrowheads="1"/>
          </p:cNvSpPr>
          <p:nvPr>
            <p:ph type="ftr" sz="quarter" idx="11"/>
          </p:nvPr>
        </p:nvSpPr>
        <p:spPr/>
        <p:txBody>
          <a:bodyPr/>
          <a:lstStyle>
            <a:lvl1pPr>
              <a:defRPr/>
            </a:lvl1pPr>
          </a:lstStyle>
          <a:p>
            <a:pPr>
              <a:defRPr/>
            </a:pPr>
            <a:endParaRPr lang="ru-RU"/>
          </a:p>
        </p:txBody>
      </p:sp>
      <p:sp>
        <p:nvSpPr>
          <p:cNvPr id="8" name="Rectangle 6">
            <a:extLst>
              <a:ext uri="{FF2B5EF4-FFF2-40B4-BE49-F238E27FC236}">
                <a16:creationId xmlns:a16="http://schemas.microsoft.com/office/drawing/2014/main" id="{B910DA2A-9CAA-404F-BFFA-2AF29418763A}"/>
              </a:ext>
            </a:extLst>
          </p:cNvPr>
          <p:cNvSpPr>
            <a:spLocks noGrp="1" noChangeArrowheads="1"/>
          </p:cNvSpPr>
          <p:nvPr>
            <p:ph type="sldNum" sz="quarter" idx="12"/>
          </p:nvPr>
        </p:nvSpPr>
        <p:spPr>
          <a:xfrm>
            <a:off x="7004050" y="-20638"/>
            <a:ext cx="2133600" cy="476251"/>
          </a:xfrm>
        </p:spPr>
        <p:txBody>
          <a:bodyPr/>
          <a:lstStyle>
            <a:lvl1pPr>
              <a:defRPr/>
            </a:lvl1pPr>
          </a:lstStyle>
          <a:p>
            <a:fld id="{0FA9BDE2-C08B-4E55-B468-77F2F0B9E26F}" type="slidenum">
              <a:rPr lang="ru-RU" altLang="ru-RU"/>
              <a:pPr/>
              <a:t>‹#›</a:t>
            </a:fld>
            <a:endParaRPr lang="ru-RU" altLang="ru-RU"/>
          </a:p>
        </p:txBody>
      </p:sp>
    </p:spTree>
    <p:extLst>
      <p:ext uri="{BB962C8B-B14F-4D97-AF65-F5344CB8AC3E}">
        <p14:creationId xmlns:p14="http://schemas.microsoft.com/office/powerpoint/2010/main" val="3135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050" i="1" dirty="0">
                <a:solidFill>
                  <a:srgbClr val="7F7F7F"/>
                </a:solidFill>
                <a:cs typeface="Arial" charset="0"/>
                <a:sym typeface="Symbol" pitchFamily="18" charset="2"/>
              </a:rPr>
              <a:t>Алгоритмизация и программирование, язык </a:t>
            </a:r>
            <a:r>
              <a:rPr lang="en-US" sz="1050" i="1" dirty="0">
                <a:solidFill>
                  <a:srgbClr val="7F7F7F"/>
                </a:solidFill>
                <a:cs typeface="Arial" charset="0"/>
                <a:sym typeface="Symbol" pitchFamily="18" charset="2"/>
              </a:rPr>
              <a:t>Python, </a:t>
            </a:r>
            <a:r>
              <a:rPr lang="ru-RU" sz="1050" i="1" dirty="0">
                <a:solidFill>
                  <a:srgbClr val="7F7F7F"/>
                </a:solidFill>
                <a:cs typeface="Arial" charset="0"/>
                <a:sym typeface="Symbol" pitchFamily="18" charset="2"/>
              </a:rPr>
              <a:t>10 класс</a:t>
            </a:r>
            <a:endParaRPr lang="ru-RU" sz="105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6656785" algn="r"/>
              </a:tabLst>
              <a:defRPr/>
            </a:pPr>
            <a:r>
              <a:rPr lang="ru-RU" sz="1050" i="1" dirty="0">
                <a:solidFill>
                  <a:srgbClr val="7F7F7F"/>
                </a:solidFill>
                <a:cs typeface="Arial" charset="0"/>
                <a:sym typeface="Symbol" pitchFamily="18" charset="2"/>
              </a:rPr>
              <a:t></a:t>
            </a:r>
            <a:r>
              <a:rPr lang="en-US" sz="1050" i="1" dirty="0">
                <a:solidFill>
                  <a:srgbClr val="7F7F7F"/>
                </a:solidFill>
                <a:cs typeface="Arial" charset="0"/>
                <a:sym typeface="Symbol" pitchFamily="18" charset="2"/>
              </a:rPr>
              <a:t> </a:t>
            </a:r>
            <a:r>
              <a:rPr lang="ru-RU" sz="1050" i="1" dirty="0">
                <a:solidFill>
                  <a:srgbClr val="7F7F7F"/>
                </a:solidFill>
                <a:cs typeface="Arial" charset="0"/>
                <a:sym typeface="Symbol" pitchFamily="18" charset="2"/>
              </a:rPr>
              <a:t>К.Ю. Поляков, Е.А. Ерёмин, 2014 	</a:t>
            </a:r>
            <a:r>
              <a:rPr lang="en-US" sz="1050" i="1" dirty="0">
                <a:solidFill>
                  <a:srgbClr val="7F7F7F"/>
                </a:solidFill>
                <a:cs typeface="Arial" charset="0"/>
                <a:sym typeface="Symbol" pitchFamily="18" charset="2"/>
              </a:rPr>
              <a:t>http://kpolyakov.spb.ru</a:t>
            </a:r>
            <a:endParaRPr lang="ru-RU" sz="105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9"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9" y="301272"/>
            <a:ext cx="8376082" cy="471086"/>
          </a:xfrm>
        </p:spPr>
        <p:txBody>
          <a:bodyPr/>
          <a:lstStyle>
            <a:lvl1pPr algn="l">
              <a:defRPr sz="2250" b="1"/>
            </a:lvl1pPr>
          </a:lstStyle>
          <a:p>
            <a:r>
              <a:rPr lang="ru-RU" dirty="0"/>
              <a:t>Образец заголовка</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63D4D929-8A36-48FB-B786-6B001ADE4146}" type="slidenum">
              <a:rPr lang="ru-RU" altLang="ru-RU"/>
              <a:pPr>
                <a:defRPr/>
              </a:pPr>
              <a:t>‹#›</a:t>
            </a:fld>
            <a:endParaRPr lang="ru-RU" altLang="ru-RU"/>
          </a:p>
        </p:txBody>
      </p:sp>
    </p:spTree>
    <p:extLst>
      <p:ext uri="{BB962C8B-B14F-4D97-AF65-F5344CB8AC3E}">
        <p14:creationId xmlns:p14="http://schemas.microsoft.com/office/powerpoint/2010/main" val="2641474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F343D3-942F-428C-A013-D5A3F4252CF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a:extLst>
              <a:ext uri="{FF2B5EF4-FFF2-40B4-BE49-F238E27FC236}">
                <a16:creationId xmlns:a16="http://schemas.microsoft.com/office/drawing/2014/main" id="{15622E4A-D58E-41EC-BE1E-FE936766A64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a:extLst>
              <a:ext uri="{FF2B5EF4-FFF2-40B4-BE49-F238E27FC236}">
                <a16:creationId xmlns:a16="http://schemas.microsoft.com/office/drawing/2014/main" id="{E0781276-CF03-4EB0-9B68-1D9ACCEF597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a:extLst>
              <a:ext uri="{FF2B5EF4-FFF2-40B4-BE49-F238E27FC236}">
                <a16:creationId xmlns:a16="http://schemas.microsoft.com/office/drawing/2014/main" id="{CEAB3E34-1842-4040-AE67-90A45D2F6D4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a:extLst>
              <a:ext uri="{FF2B5EF4-FFF2-40B4-BE49-F238E27FC236}">
                <a16:creationId xmlns:a16="http://schemas.microsoft.com/office/drawing/2014/main" id="{38F08A5F-89AD-4EBC-B32A-0AB45B18D4FF}"/>
              </a:ext>
            </a:extLst>
          </p:cNvPr>
          <p:cNvSpPr>
            <a:spLocks noGrp="1" noChangeArrowheads="1"/>
          </p:cNvSpPr>
          <p:nvPr>
            <p:ph type="sldNum" sz="quarter" idx="4"/>
          </p:nvPr>
        </p:nvSpPr>
        <p:spPr bwMode="auto">
          <a:xfrm>
            <a:off x="6865938" y="155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vl1pPr>
          </a:lstStyle>
          <a:p>
            <a:fld id="{591B7956-6A9F-4026-911E-D88397EE4A76}"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Отчет по </a:t>
            </a:r>
            <a:r>
              <a:rPr lang="ru-RU" dirty="0" err="1"/>
              <a:t>дз</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9AAA179F-512C-40C4-AD0F-C192AECF7737}" type="slidenum">
              <a:rPr lang="ru-RU" altLang="ru-RU" smtClean="0"/>
              <a:pPr/>
              <a:t>1</a:t>
            </a:fld>
            <a:endParaRPr lang="ru-RU" altLang="ru-RU"/>
          </a:p>
        </p:txBody>
      </p:sp>
    </p:spTree>
    <p:extLst>
      <p:ext uri="{BB962C8B-B14F-4D97-AF65-F5344CB8AC3E}">
        <p14:creationId xmlns:p14="http://schemas.microsoft.com/office/powerpoint/2010/main" val="2679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6</a:t>
            </a:r>
          </a:p>
        </p:txBody>
      </p:sp>
      <p:sp>
        <p:nvSpPr>
          <p:cNvPr id="3" name="TextBox 2"/>
          <p:cNvSpPr txBox="1"/>
          <p:nvPr/>
        </p:nvSpPr>
        <p:spPr>
          <a:xfrm>
            <a:off x="212834" y="1826829"/>
            <a:ext cx="8584325" cy="2677656"/>
          </a:xfrm>
          <a:prstGeom prst="rect">
            <a:avLst/>
          </a:prstGeom>
          <a:noFill/>
        </p:spPr>
        <p:txBody>
          <a:bodyPr wrap="square" rtlCol="0">
            <a:spAutoFit/>
          </a:bodyPr>
          <a:lstStyle/>
          <a:p>
            <a:r>
              <a:rPr lang="ru-RU" sz="2400" dirty="0"/>
              <a:t>В текстовом файле  </a:t>
            </a:r>
            <a:r>
              <a:rPr lang="ru-RU" sz="2400" b="1" dirty="0"/>
              <a:t>k7-m1.txt</a:t>
            </a:r>
            <a:r>
              <a:rPr lang="ru-RU" sz="2400" dirty="0"/>
              <a:t> находится цепочка из прописных (заглавных) символов латинского алфавита A, B, C. Найдите длину самой короткой подцепочки, состоящей из символов C (C-подцепочки). В ответе через пробел укажите: длину найденной подцепочки (если C-подцепочек нет, то 0), количество C-подцепочек и длину исходной цепочки.</a:t>
            </a:r>
          </a:p>
        </p:txBody>
      </p:sp>
    </p:spTree>
    <p:extLst>
      <p:ext uri="{BB962C8B-B14F-4D97-AF65-F5344CB8AC3E}">
        <p14:creationId xmlns:p14="http://schemas.microsoft.com/office/powerpoint/2010/main" val="97068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7</a:t>
            </a:r>
          </a:p>
        </p:txBody>
      </p:sp>
      <p:sp>
        <p:nvSpPr>
          <p:cNvPr id="3" name="TextBox 2"/>
          <p:cNvSpPr txBox="1"/>
          <p:nvPr/>
        </p:nvSpPr>
        <p:spPr>
          <a:xfrm>
            <a:off x="260131" y="1791357"/>
            <a:ext cx="8560676" cy="3785652"/>
          </a:xfrm>
          <a:prstGeom prst="rect">
            <a:avLst/>
          </a:prstGeom>
          <a:noFill/>
        </p:spPr>
        <p:txBody>
          <a:bodyPr wrap="square" rtlCol="0">
            <a:spAutoFit/>
          </a:bodyPr>
          <a:lstStyle/>
          <a:p>
            <a:r>
              <a:rPr lang="ru-RU" sz="2400" dirty="0"/>
              <a:t>В текстовом файле </a:t>
            </a:r>
            <a:r>
              <a:rPr lang="ru-RU" sz="2400" b="1" dirty="0"/>
              <a:t>k7-m4.txt</a:t>
            </a:r>
            <a:r>
              <a:rPr lang="ru-RU" sz="2400" dirty="0"/>
              <a:t> находится цепочка из прописных (заглавных) символов латинского алфавита A, B, C. Найдите все подцепочки, состоящие из символов C (C-подцепочки) длиной не менее шести. В ответе через пробел укажите: порядковый номер найденной подцепочки (начиная с единицы) при проходе по исходной цепочке СПРАВА НАЛЕВО, ее длину и саму подцепочку, заменив в ней все символы «С» слева от правого символа «С» на «с» строчное (маленькое). Гарантируется, что в исходной цепочке есть C-подцепочки</a:t>
            </a:r>
          </a:p>
        </p:txBody>
      </p:sp>
    </p:spTree>
    <p:extLst>
      <p:ext uri="{BB962C8B-B14F-4D97-AF65-F5344CB8AC3E}">
        <p14:creationId xmlns:p14="http://schemas.microsoft.com/office/powerpoint/2010/main" val="2036469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t>Задача 8</a:t>
            </a:r>
          </a:p>
        </p:txBody>
      </p:sp>
      <p:sp>
        <p:nvSpPr>
          <p:cNvPr id="3" name="TextBox 2"/>
          <p:cNvSpPr txBox="1"/>
          <p:nvPr/>
        </p:nvSpPr>
        <p:spPr>
          <a:xfrm>
            <a:off x="224659" y="1519895"/>
            <a:ext cx="8631620" cy="4524315"/>
          </a:xfrm>
          <a:prstGeom prst="rect">
            <a:avLst/>
          </a:prstGeom>
          <a:noFill/>
        </p:spPr>
        <p:txBody>
          <a:bodyPr wrap="square" rtlCol="0">
            <a:spAutoFit/>
          </a:bodyPr>
          <a:lstStyle/>
          <a:p>
            <a:pPr lvl="0"/>
            <a:r>
              <a:rPr lang="ru-RU" sz="2400" dirty="0"/>
              <a:t>В текстовом файле </a:t>
            </a:r>
            <a:r>
              <a:rPr lang="ru-RU" sz="2400" b="1" dirty="0"/>
              <a:t>k7-m5.txt</a:t>
            </a:r>
            <a:r>
              <a:rPr lang="ru-RU" sz="2400" dirty="0"/>
              <a:t> находится цепочка из прописных (заглавных) символов латинского алфавита A, B, C. В исходной цепочке замените все найденные C-подцепочки на подцепочки, содержащие длину текущей С-подцепочки с последующей текущей C-подцепочкой с замененными символами «С» большими на «с» маленькие. В ответе в трех строчках выведите:</a:t>
            </a:r>
          </a:p>
          <a:p>
            <a:r>
              <a:rPr lang="ru-RU" sz="2400" dirty="0"/>
              <a:t>1) количество C-подцепочек;</a:t>
            </a:r>
          </a:p>
          <a:p>
            <a:r>
              <a:rPr lang="ru-RU" sz="2400" dirty="0"/>
              <a:t>2) левые 15 символов, пробел и правые 15 символов исходной цепочки;</a:t>
            </a:r>
          </a:p>
          <a:p>
            <a:r>
              <a:rPr lang="ru-RU" sz="2400" dirty="0"/>
              <a:t>3) левые 15 символов, пробел и правые 15 символов преобразованной цепочки.</a:t>
            </a:r>
          </a:p>
        </p:txBody>
      </p:sp>
    </p:spTree>
    <p:extLst>
      <p:ext uri="{BB962C8B-B14F-4D97-AF65-F5344CB8AC3E}">
        <p14:creationId xmlns:p14="http://schemas.microsoft.com/office/powerpoint/2010/main" val="20502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6324"/>
            <a:ext cx="8376082" cy="471086"/>
          </a:xfrm>
        </p:spPr>
        <p:txBody>
          <a:bodyPr/>
          <a:lstStyle/>
          <a:p>
            <a:r>
              <a:rPr lang="ru-RU" sz="1600" dirty="0"/>
              <a:t>№1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2</a:t>
            </a:fld>
            <a:endParaRPr lang="ru-RU" altLang="ru-RU"/>
          </a:p>
        </p:txBody>
      </p:sp>
      <p:sp>
        <p:nvSpPr>
          <p:cNvPr id="4" name="Прямоугольник 3"/>
          <p:cNvSpPr/>
          <p:nvPr/>
        </p:nvSpPr>
        <p:spPr>
          <a:xfrm>
            <a:off x="6350" y="455613"/>
            <a:ext cx="9137650" cy="6740307"/>
          </a:xfrm>
          <a:prstGeom prst="rect">
            <a:avLst/>
          </a:prstGeom>
          <a:solidFill>
            <a:schemeClr val="bg1"/>
          </a:solidFill>
        </p:spPr>
        <p:txBody>
          <a:bodyPr wrap="square">
            <a:spAutoFit/>
          </a:bodyPr>
          <a:lstStyle/>
          <a:p>
            <a:r>
              <a:rPr lang="ru-RU" sz="1550" dirty="0"/>
              <a:t>Системный администратор раз в неделю создаёт архив пользовательских файлов. Однако объём диска, куда он помещает архив, может быть меньше, чем суммарный объём архивируемых файлов. Известно, какой объём занимает файл каждого пользователя.  По заданной информации об объёме файлов пользователей и свободном объёме на архивном диске определите максимальное число пользователей, чьи файлы можно сохранить в архиве, а также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Входные данные.</a:t>
            </a:r>
          </a:p>
          <a:p>
            <a:r>
              <a:rPr lang="ru-RU" sz="1550" dirty="0"/>
              <a:t>В первой строке входного файла </a:t>
            </a:r>
            <a:r>
              <a:rPr lang="ru-RU" sz="1550" b="1" dirty="0"/>
              <a:t>26-1</a:t>
            </a:r>
            <a:r>
              <a:rPr lang="en-US" sz="1550" b="1" dirty="0"/>
              <a:t>.txt </a:t>
            </a:r>
            <a:r>
              <a:rPr lang="ru-RU" sz="1550" b="1" dirty="0"/>
              <a:t> </a:t>
            </a:r>
            <a:r>
              <a:rPr lang="ru-RU" sz="1550" dirty="0"/>
              <a:t>находятся два числа: S – размер свободного места на диске (натуральное число, не превышающее 10 000) и N – количество пользователей (натуральное число, не превышающее 1000). В следующих N строках находятся значения объёмов файлов каждого пользователя (все числа натуральные, не превышающие 100), каждое в отдельной строке.</a:t>
            </a:r>
          </a:p>
          <a:p>
            <a:r>
              <a:rPr lang="ru-RU" sz="1550" dirty="0"/>
              <a:t>Запишите в ответе два числа: сначала наибольшее число пользователей, чьи файлы могут быть помещены в архив, затем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Пример входного файла:</a:t>
            </a:r>
          </a:p>
          <a:p>
            <a:r>
              <a:rPr lang="ru-RU" sz="1550" dirty="0"/>
              <a:t>100	 4</a:t>
            </a:r>
          </a:p>
          <a:p>
            <a:r>
              <a:rPr lang="ru-RU" sz="1550" dirty="0"/>
              <a:t>80	</a:t>
            </a:r>
          </a:p>
          <a:p>
            <a:r>
              <a:rPr lang="ru-RU" sz="1550" dirty="0"/>
              <a:t>30	</a:t>
            </a:r>
          </a:p>
          <a:p>
            <a:r>
              <a:rPr lang="ru-RU" sz="1550" dirty="0"/>
              <a:t>50	</a:t>
            </a:r>
          </a:p>
          <a:p>
            <a:r>
              <a:rPr lang="ru-RU" sz="1550" dirty="0"/>
              <a:t>40	</a:t>
            </a:r>
          </a:p>
          <a:p>
            <a:endParaRPr lang="ru-RU" sz="1550" dirty="0"/>
          </a:p>
          <a:p>
            <a:r>
              <a:rPr lang="ru-RU" sz="1550" dirty="0"/>
              <a:t>При таких исходных данных можно сохранить файлы максимум двух пользователей. Возможные объёмы этих двух файлов 30 и 40, 30 и 50 или 40 и 50. Наибольший объём файла из перечисленных пар – 50, поэтому ответ для приведённого примера:   2	50</a:t>
            </a:r>
          </a:p>
        </p:txBody>
      </p:sp>
    </p:spTree>
    <p:extLst>
      <p:ext uri="{BB962C8B-B14F-4D97-AF65-F5344CB8AC3E}">
        <p14:creationId xmlns:p14="http://schemas.microsoft.com/office/powerpoint/2010/main" val="165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3</a:t>
            </a:fld>
            <a:endParaRPr lang="ru-RU" altLang="ru-RU"/>
          </a:p>
        </p:txBody>
      </p:sp>
      <p:sp>
        <p:nvSpPr>
          <p:cNvPr id="4" name="Прямоугольник 3"/>
          <p:cNvSpPr/>
          <p:nvPr/>
        </p:nvSpPr>
        <p:spPr>
          <a:xfrm>
            <a:off x="6350" y="772358"/>
            <a:ext cx="9137650" cy="6186309"/>
          </a:xfrm>
          <a:prstGeom prst="rect">
            <a:avLst/>
          </a:prstGeom>
        </p:spPr>
        <p:txBody>
          <a:bodyPr wrap="square">
            <a:spAutoFit/>
          </a:bodyPr>
          <a:lstStyle/>
          <a:p>
            <a:pPr algn="just"/>
            <a:r>
              <a:rPr lang="ru-RU" sz="2200" dirty="0"/>
              <a:t>Спутник «Фотон» проводит измерения солнечной активности, результат каждого измерения представляет собой натуральное число. Перед обработкой серии измерений из неё исключают K наибольших и K наименьших значений (как недостоверные). По заданной информации о значении каждого из измерений, а также количестве исключаемых значений, определите наибольшее достоверное измерение, а также целую часть среднего значения всех достоверных измерений.</a:t>
            </a:r>
          </a:p>
          <a:p>
            <a:pPr algn="just"/>
            <a:r>
              <a:rPr lang="ru-RU" sz="2200" b="1" dirty="0"/>
              <a:t>Входные и выходные данные. </a:t>
            </a:r>
          </a:p>
          <a:p>
            <a:pPr algn="just"/>
            <a:r>
              <a:rPr lang="ru-RU" sz="2200" dirty="0"/>
              <a:t>В первой строке входного файла </a:t>
            </a:r>
            <a:r>
              <a:rPr lang="ru-RU" sz="2200" b="1" dirty="0"/>
              <a:t>26-2.txt</a:t>
            </a:r>
            <a:r>
              <a:rPr lang="ru-RU" sz="2200" dirty="0"/>
              <a:t> находятся два числа, записанные через пробел: N – общее количество измерений (натуральное число, не превышающее 10 000) и K – количество исключаемых минимальных и максимальных значений. </a:t>
            </a:r>
          </a:p>
          <a:p>
            <a:pPr algn="just"/>
            <a:r>
              <a:rPr lang="ru-RU" sz="2200" dirty="0"/>
              <a:t>В следующих N строках находятся значения каждого из измерений (все числа натуральные, не превышающие 1000), каждое в отдельной строке. Запишите в ответе два числа: сначала наибольшее достоверное измерение, а затем целую часть среднего значения всех достоверных измерений.</a:t>
            </a:r>
          </a:p>
        </p:txBody>
      </p:sp>
    </p:spTree>
    <p:extLst>
      <p:ext uri="{BB962C8B-B14F-4D97-AF65-F5344CB8AC3E}">
        <p14:creationId xmlns:p14="http://schemas.microsoft.com/office/powerpoint/2010/main" val="25924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a:t>Обработка строк из файла</a:t>
            </a:r>
          </a:p>
        </p:txBody>
      </p:sp>
      <p:sp>
        <p:nvSpPr>
          <p:cNvPr id="4" name="Подзаголовок 3"/>
          <p:cNvSpPr>
            <a:spLocks noGrp="1"/>
          </p:cNvSpPr>
          <p:nvPr>
            <p:ph type="subTitle" idx="1"/>
          </p:nvPr>
        </p:nvSpPr>
        <p:spPr/>
        <p:txBody>
          <a:bodyPr/>
          <a:lstStyle/>
          <a:p>
            <a:r>
              <a:rPr lang="ru-RU" dirty="0"/>
              <a:t>21.01.22</a:t>
            </a:r>
          </a:p>
        </p:txBody>
      </p:sp>
    </p:spTree>
    <p:extLst>
      <p:ext uri="{BB962C8B-B14F-4D97-AF65-F5344CB8AC3E}">
        <p14:creationId xmlns:p14="http://schemas.microsoft.com/office/powerpoint/2010/main" val="29100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1</a:t>
            </a:r>
          </a:p>
        </p:txBody>
      </p:sp>
      <p:sp>
        <p:nvSpPr>
          <p:cNvPr id="3" name="TextBox 2"/>
          <p:cNvSpPr txBox="1"/>
          <p:nvPr/>
        </p:nvSpPr>
        <p:spPr>
          <a:xfrm>
            <a:off x="271956" y="1921423"/>
            <a:ext cx="8572007" cy="1569660"/>
          </a:xfrm>
          <a:prstGeom prst="rect">
            <a:avLst/>
          </a:prstGeom>
          <a:noFill/>
        </p:spPr>
        <p:txBody>
          <a:bodyPr wrap="square" rtlCol="0">
            <a:spAutoFit/>
          </a:bodyPr>
          <a:lstStyle/>
          <a:p>
            <a:pPr lvl="0"/>
            <a:r>
              <a:rPr lang="ru-RU" sz="2400" dirty="0"/>
              <a:t>В текстовом файле</a:t>
            </a:r>
            <a:r>
              <a:rPr lang="ru-RU" sz="2400" b="1" dirty="0"/>
              <a:t> k7-45.txt </a:t>
            </a:r>
            <a:r>
              <a:rPr lang="ru-RU" sz="2400" dirty="0"/>
              <a:t>находится цепочка из символов латинского алфавита A, </a:t>
            </a:r>
            <a:r>
              <a:rPr lang="en-US" sz="2400" dirty="0"/>
              <a:t>B</a:t>
            </a:r>
            <a:r>
              <a:rPr lang="ru-RU" sz="2400" dirty="0"/>
              <a:t>, </a:t>
            </a:r>
            <a:r>
              <a:rPr lang="en-US" sz="2400" dirty="0"/>
              <a:t>C</a:t>
            </a:r>
            <a:r>
              <a:rPr lang="ru-RU" sz="2400" dirty="0"/>
              <a:t>. Найдите длину самой длинной подцепочки, состоящей из символов C.</a:t>
            </a:r>
          </a:p>
          <a:p>
            <a:endParaRPr lang="ru-RU" sz="2400" dirty="0"/>
          </a:p>
        </p:txBody>
      </p:sp>
    </p:spTree>
    <p:extLst>
      <p:ext uri="{BB962C8B-B14F-4D97-AF65-F5344CB8AC3E}">
        <p14:creationId xmlns:p14="http://schemas.microsoft.com/office/powerpoint/2010/main" val="19699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2</a:t>
            </a:r>
          </a:p>
        </p:txBody>
      </p:sp>
      <p:sp>
        <p:nvSpPr>
          <p:cNvPr id="3" name="TextBox 2"/>
          <p:cNvSpPr txBox="1"/>
          <p:nvPr/>
        </p:nvSpPr>
        <p:spPr>
          <a:xfrm>
            <a:off x="331076" y="1885950"/>
            <a:ext cx="8684337" cy="1569660"/>
          </a:xfrm>
          <a:prstGeom prst="rect">
            <a:avLst/>
          </a:prstGeom>
          <a:noFill/>
        </p:spPr>
        <p:txBody>
          <a:bodyPr wrap="square" rtlCol="0">
            <a:spAutoFit/>
          </a:bodyPr>
          <a:lstStyle/>
          <a:p>
            <a:r>
              <a:rPr lang="ru-RU" sz="2400" dirty="0"/>
              <a:t>В текстовом файле </a:t>
            </a:r>
            <a:r>
              <a:rPr lang="ru-RU" sz="2400" b="1" dirty="0"/>
              <a:t>k7a-1.txt</a:t>
            </a:r>
            <a:r>
              <a:rPr lang="ru-RU" sz="2400" dirty="0"/>
              <a:t> находится цепочка из символов латинского алфавита A, B, C, D, E. Найдите длину самой длинной подцепочки, состоящей из символов A, B или C (в произвольном порядке).</a:t>
            </a:r>
          </a:p>
        </p:txBody>
      </p:sp>
    </p:spTree>
    <p:extLst>
      <p:ext uri="{BB962C8B-B14F-4D97-AF65-F5344CB8AC3E}">
        <p14:creationId xmlns:p14="http://schemas.microsoft.com/office/powerpoint/2010/main" val="76169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3</a:t>
            </a:r>
          </a:p>
        </p:txBody>
      </p:sp>
      <p:sp>
        <p:nvSpPr>
          <p:cNvPr id="3" name="TextBox 2"/>
          <p:cNvSpPr txBox="1"/>
          <p:nvPr/>
        </p:nvSpPr>
        <p:spPr>
          <a:xfrm>
            <a:off x="236482" y="1791357"/>
            <a:ext cx="8087711" cy="1569660"/>
          </a:xfrm>
          <a:prstGeom prst="rect">
            <a:avLst/>
          </a:prstGeom>
          <a:noFill/>
        </p:spPr>
        <p:txBody>
          <a:bodyPr wrap="square" rtlCol="0">
            <a:spAutoFit/>
          </a:bodyPr>
          <a:lstStyle/>
          <a:p>
            <a:r>
              <a:rPr lang="ru-RU" sz="2400" dirty="0"/>
              <a:t>В текстовом файле </a:t>
            </a:r>
            <a:r>
              <a:rPr lang="ru-RU" sz="2400" b="1" dirty="0"/>
              <a:t>k7a-6.txt</a:t>
            </a:r>
            <a:r>
              <a:rPr lang="ru-RU" sz="2400" dirty="0"/>
              <a:t> находится цепочка из символов латинского алфавита </a:t>
            </a:r>
            <a:r>
              <a:rPr lang="en-US" sz="2400" dirty="0"/>
              <a:t>A</a:t>
            </a:r>
            <a:r>
              <a:rPr lang="ru-RU" sz="2400" dirty="0"/>
              <a:t>, </a:t>
            </a:r>
            <a:r>
              <a:rPr lang="en-US" sz="2400" dirty="0"/>
              <a:t>B</a:t>
            </a:r>
            <a:r>
              <a:rPr lang="ru-RU" sz="2400" dirty="0"/>
              <a:t>, </a:t>
            </a:r>
            <a:r>
              <a:rPr lang="en-US" sz="2400" dirty="0"/>
              <a:t>C</a:t>
            </a:r>
            <a:r>
              <a:rPr lang="ru-RU" sz="2400" dirty="0"/>
              <a:t>, </a:t>
            </a:r>
            <a:r>
              <a:rPr lang="en-US" sz="2400" dirty="0"/>
              <a:t>D</a:t>
            </a:r>
            <a:r>
              <a:rPr lang="ru-RU" sz="2400" dirty="0"/>
              <a:t>, </a:t>
            </a:r>
            <a:r>
              <a:rPr lang="en-US" sz="2400" dirty="0"/>
              <a:t>E</a:t>
            </a:r>
            <a:r>
              <a:rPr lang="ru-RU" sz="2400" dirty="0"/>
              <a:t>, </a:t>
            </a:r>
            <a:r>
              <a:rPr lang="en-US" sz="2400" dirty="0"/>
              <a:t>F</a:t>
            </a:r>
            <a:r>
              <a:rPr lang="ru-RU" sz="2400" dirty="0"/>
              <a:t>. Найдите длину самой длинной подцепочки, не содержащей гласных букв.</a:t>
            </a:r>
          </a:p>
        </p:txBody>
      </p:sp>
    </p:spTree>
    <p:extLst>
      <p:ext uri="{BB962C8B-B14F-4D97-AF65-F5344CB8AC3E}">
        <p14:creationId xmlns:p14="http://schemas.microsoft.com/office/powerpoint/2010/main" val="175057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4</a:t>
            </a:r>
          </a:p>
        </p:txBody>
      </p:sp>
      <p:sp>
        <p:nvSpPr>
          <p:cNvPr id="3" name="TextBox 2"/>
          <p:cNvSpPr txBox="1"/>
          <p:nvPr/>
        </p:nvSpPr>
        <p:spPr>
          <a:xfrm>
            <a:off x="402021" y="1744061"/>
            <a:ext cx="7248197" cy="3416320"/>
          </a:xfrm>
          <a:prstGeom prst="rect">
            <a:avLst/>
          </a:prstGeom>
          <a:noFill/>
        </p:spPr>
        <p:txBody>
          <a:bodyPr wrap="square" rtlCol="0">
            <a:spAutoFit/>
          </a:bodyPr>
          <a:lstStyle/>
          <a:p>
            <a:pPr lvl="0"/>
            <a:r>
              <a:rPr lang="ru-RU" sz="2400" dirty="0"/>
              <a:t>В текстовом файле </a:t>
            </a:r>
            <a:r>
              <a:rPr lang="ru-RU" sz="2400" b="1" dirty="0"/>
              <a:t>k7c-1.txt</a:t>
            </a:r>
            <a:r>
              <a:rPr lang="ru-RU" sz="2400" dirty="0"/>
              <a:t> находится цепочка из символов латинского алфавита </a:t>
            </a:r>
            <a:r>
              <a:rPr lang="en-US" sz="2400" dirty="0"/>
              <a:t>A</a:t>
            </a:r>
            <a:r>
              <a:rPr lang="ru-RU" sz="2400" dirty="0"/>
              <a:t>, </a:t>
            </a:r>
            <a:r>
              <a:rPr lang="en-US" sz="2400" dirty="0"/>
              <a:t>B</a:t>
            </a:r>
            <a:r>
              <a:rPr lang="ru-RU" sz="2400" dirty="0"/>
              <a:t>, </a:t>
            </a:r>
            <a:r>
              <a:rPr lang="en-US" sz="2400" dirty="0"/>
              <a:t>C</a:t>
            </a:r>
            <a:r>
              <a:rPr lang="ru-RU" sz="2400" dirty="0"/>
              <a:t>, </a:t>
            </a:r>
            <a:r>
              <a:rPr lang="en-US" sz="2400" dirty="0"/>
              <a:t>D</a:t>
            </a:r>
            <a:r>
              <a:rPr lang="ru-RU" sz="2400" dirty="0"/>
              <a:t>, </a:t>
            </a:r>
            <a:r>
              <a:rPr lang="en-US" sz="2400" dirty="0"/>
              <a:t>E</a:t>
            </a:r>
            <a:r>
              <a:rPr lang="ru-RU" sz="2400" dirty="0"/>
              <a:t>. Найдите количество цепочек длины 3, удовлетворяющих следующим условиям: </a:t>
            </a:r>
          </a:p>
          <a:p>
            <a:pPr lvl="0"/>
            <a:r>
              <a:rPr lang="ru-RU" sz="2400" dirty="0"/>
              <a:t>1-й символ – один из символов </a:t>
            </a:r>
            <a:r>
              <a:rPr lang="en-US" sz="2400" dirty="0"/>
              <a:t>B</a:t>
            </a:r>
            <a:r>
              <a:rPr lang="ru-RU" sz="2400" dirty="0"/>
              <a:t>, </a:t>
            </a:r>
            <a:r>
              <a:rPr lang="en-US" sz="2400" dirty="0"/>
              <a:t>C</a:t>
            </a:r>
            <a:r>
              <a:rPr lang="ru-RU" sz="2400" dirty="0"/>
              <a:t> или </a:t>
            </a:r>
            <a:r>
              <a:rPr lang="en-US" sz="2400" dirty="0"/>
              <a:t>D</a:t>
            </a:r>
            <a:r>
              <a:rPr lang="ru-RU" sz="2400" dirty="0"/>
              <a:t>;</a:t>
            </a:r>
          </a:p>
          <a:p>
            <a:pPr lvl="0"/>
            <a:r>
              <a:rPr lang="ru-RU" sz="2400" dirty="0"/>
              <a:t>2-й символ – один из символов </a:t>
            </a:r>
            <a:r>
              <a:rPr lang="en-US" sz="2400" dirty="0"/>
              <a:t>B</a:t>
            </a:r>
            <a:r>
              <a:rPr lang="ru-RU" sz="2400" dirty="0"/>
              <a:t>, </a:t>
            </a:r>
            <a:r>
              <a:rPr lang="en-US" sz="2400" dirty="0"/>
              <a:t>D</a:t>
            </a:r>
            <a:r>
              <a:rPr lang="ru-RU" sz="2400" dirty="0"/>
              <a:t>, </a:t>
            </a:r>
            <a:r>
              <a:rPr lang="en-US" sz="2400" dirty="0"/>
              <a:t>E</a:t>
            </a:r>
            <a:r>
              <a:rPr lang="ru-RU" sz="2400" dirty="0"/>
              <a:t>, который не совпадает с первым; </a:t>
            </a:r>
          </a:p>
          <a:p>
            <a:r>
              <a:rPr lang="ru-RU" sz="2400" dirty="0"/>
              <a:t>3-й символ – один из символов </a:t>
            </a:r>
            <a:r>
              <a:rPr lang="en-US" sz="2400" dirty="0"/>
              <a:t>B</a:t>
            </a:r>
            <a:r>
              <a:rPr lang="ru-RU" sz="2400" dirty="0"/>
              <a:t>, </a:t>
            </a:r>
            <a:r>
              <a:rPr lang="en-US" sz="2400" dirty="0"/>
              <a:t>C</a:t>
            </a:r>
            <a:r>
              <a:rPr lang="ru-RU" sz="2400" dirty="0"/>
              <a:t>, </a:t>
            </a:r>
            <a:r>
              <a:rPr lang="en-US" sz="2400" dirty="0"/>
              <a:t>E</a:t>
            </a:r>
            <a:r>
              <a:rPr lang="ru-RU" sz="2400" dirty="0"/>
              <a:t>, который не совпадает со вторым.</a:t>
            </a:r>
          </a:p>
        </p:txBody>
      </p:sp>
    </p:spTree>
    <p:extLst>
      <p:ext uri="{BB962C8B-B14F-4D97-AF65-F5344CB8AC3E}">
        <p14:creationId xmlns:p14="http://schemas.microsoft.com/office/powerpoint/2010/main" val="199452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5</a:t>
            </a:r>
          </a:p>
        </p:txBody>
      </p:sp>
      <p:sp>
        <p:nvSpPr>
          <p:cNvPr id="3" name="TextBox 2"/>
          <p:cNvSpPr txBox="1"/>
          <p:nvPr/>
        </p:nvSpPr>
        <p:spPr>
          <a:xfrm>
            <a:off x="342901" y="1826829"/>
            <a:ext cx="7319141" cy="1569660"/>
          </a:xfrm>
          <a:prstGeom prst="rect">
            <a:avLst/>
          </a:prstGeom>
          <a:noFill/>
        </p:spPr>
        <p:txBody>
          <a:bodyPr wrap="square" rtlCol="0">
            <a:spAutoFit/>
          </a:bodyPr>
          <a:lstStyle/>
          <a:p>
            <a:r>
              <a:rPr lang="ru-RU" sz="2400" dirty="0"/>
              <a:t>В текстовом файле </a:t>
            </a:r>
            <a:r>
              <a:rPr lang="ru-RU" sz="2400" b="1" dirty="0"/>
              <a:t>k7c-6.txt</a:t>
            </a:r>
            <a:r>
              <a:rPr lang="ru-RU" sz="2400" dirty="0"/>
              <a:t> находится цепочка из символов латинского алфавита A, B, C, D, E, F. Найдите количество цепочек длины 3, в которых символы не совпадают.</a:t>
            </a:r>
          </a:p>
        </p:txBody>
      </p:sp>
    </p:spTree>
    <p:extLst>
      <p:ext uri="{BB962C8B-B14F-4D97-AF65-F5344CB8AC3E}">
        <p14:creationId xmlns:p14="http://schemas.microsoft.com/office/powerpoint/2010/main" val="2675479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9c745e5ef38c7ba27ff6fce23ab3443b49c7"/>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42179</TotalTime>
  <Words>931</Words>
  <Application>Microsoft Office PowerPoint</Application>
  <PresentationFormat>On-screen Show (4:3)</PresentationFormat>
  <Paragraphs>55</Paragraphs>
  <Slides>12</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Оформление по умолчанию</vt:lpstr>
      <vt:lpstr>Отчет по дз</vt:lpstr>
      <vt:lpstr>№1 (14.01.22)</vt:lpstr>
      <vt:lpstr>№2 (14.01.22)</vt:lpstr>
      <vt:lpstr>Обработка строк из файла</vt:lpstr>
      <vt:lpstr>Задача 1</vt:lpstr>
      <vt:lpstr>Задача 2</vt:lpstr>
      <vt:lpstr>Задача 3</vt:lpstr>
      <vt:lpstr>Задача 4</vt:lpstr>
      <vt:lpstr>Задача 5</vt:lpstr>
      <vt:lpstr>Задача 6</vt:lpstr>
      <vt:lpstr>Задача 7</vt:lpstr>
      <vt:lpstr>Задача 8</vt:lpstr>
    </vt:vector>
  </TitlesOfParts>
  <Company>163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Программное обеспечение (ПО)</dc:title>
  <dc:creator>kp</dc:creator>
  <cp:lastModifiedBy>Ivan Shtarev</cp:lastModifiedBy>
  <cp:revision>1715</cp:revision>
  <dcterms:created xsi:type="dcterms:W3CDTF">2007-01-31T19:13:48Z</dcterms:created>
  <dcterms:modified xsi:type="dcterms:W3CDTF">2022-02-10T13:58:24Z</dcterms:modified>
</cp:coreProperties>
</file>