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85" r:id="rId26"/>
    <p:sldId id="279" r:id="rId27"/>
    <p:sldId id="280" r:id="rId28"/>
    <p:sldId id="281" r:id="rId29"/>
    <p:sldId id="282" r:id="rId30"/>
    <p:sldId id="284" r:id="rId31"/>
    <p:sldId id="283" r:id="rId32"/>
  </p:sldIdLst>
  <p:sldSz cx="12192000" cy="6858000"/>
  <p:notesSz cx="7772400" cy="100584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2" d="100"/>
          <a:sy n="122" d="100"/>
        </p:scale>
        <p:origin x="114" y="1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uk-UA"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lstStyle/>
          <a:p>
            <a:endParaRPr lang="uk-UA"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lstStyle/>
          <a:p>
            <a:endParaRPr lang="uk-U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uk-UA"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lstStyle/>
          <a:p>
            <a:endParaRPr lang="uk-UA"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lstStyle/>
          <a:p>
            <a:endParaRPr lang="uk-UA" sz="32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tIns="0" rIns="0" bIns="0"/>
          <a:lstStyle/>
          <a:p>
            <a:endParaRPr lang="uk-UA" sz="32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tIns="0" rIns="0" bIns="0"/>
          <a:lstStyle/>
          <a:p>
            <a:endParaRPr lang="uk-U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uk-UA" sz="4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10972440" cy="3977280"/>
          </a:xfrm>
          <a:prstGeom prst="rect">
            <a:avLst/>
          </a:prstGeom>
        </p:spPr>
        <p:txBody>
          <a:bodyPr lIns="0" tIns="0" rIns="0" bIns="0"/>
          <a:lstStyle/>
          <a:p>
            <a:endParaRPr lang="uk-UA" sz="32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1604520"/>
            <a:ext cx="10972440" cy="3977280"/>
          </a:xfrm>
          <a:prstGeom prst="rect">
            <a:avLst/>
          </a:prstGeom>
        </p:spPr>
        <p:txBody>
          <a:bodyPr lIns="0" tIns="0" rIns="0" bIns="0"/>
          <a:lstStyle/>
          <a:p>
            <a:endParaRPr lang="uk-UA" sz="3200" b="0" strike="noStrike" spc="-1">
              <a:solidFill>
                <a:srgbClr val="000000"/>
              </a:solidFill>
              <a:uFill>
                <a:solidFill>
                  <a:srgbClr val="FFFFFF"/>
                </a:solidFill>
              </a:uFill>
              <a:latin typeface="Arial"/>
            </a:endParaRPr>
          </a:p>
        </p:txBody>
      </p:sp>
      <p:pic>
        <p:nvPicPr>
          <p:cNvPr id="34" name="Рисунок 33"/>
          <p:cNvPicPr/>
          <p:nvPr/>
        </p:nvPicPr>
        <p:blipFill>
          <a:blip r:embed="rId2"/>
          <a:stretch/>
        </p:blipFill>
        <p:spPr>
          <a:xfrm>
            <a:off x="3602880" y="1604520"/>
            <a:ext cx="4984920" cy="3977280"/>
          </a:xfrm>
          <a:prstGeom prst="rect">
            <a:avLst/>
          </a:prstGeom>
          <a:ln>
            <a:noFill/>
          </a:ln>
        </p:spPr>
      </p:pic>
      <p:pic>
        <p:nvPicPr>
          <p:cNvPr id="35" name="Рисунок 34"/>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uk-UA" sz="4400" b="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uk-U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uk-UA" sz="44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tIns="0" rIns="0" bIns="0"/>
          <a:lstStyle/>
          <a:p>
            <a:endParaRPr lang="uk-U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uk-UA" sz="44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609480" y="1604520"/>
            <a:ext cx="5354280" cy="3977280"/>
          </a:xfrm>
          <a:prstGeom prst="rect">
            <a:avLst/>
          </a:prstGeom>
        </p:spPr>
        <p:txBody>
          <a:bodyPr lIns="0" tIns="0" rIns="0" bIns="0"/>
          <a:lstStyle/>
          <a:p>
            <a:endParaRPr lang="uk-UA" sz="32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6231960" y="1604520"/>
            <a:ext cx="5354280" cy="3977280"/>
          </a:xfrm>
          <a:prstGeom prst="rect">
            <a:avLst/>
          </a:prstGeom>
        </p:spPr>
        <p:txBody>
          <a:bodyPr lIns="0" tIns="0" rIns="0" bIns="0"/>
          <a:lstStyle/>
          <a:p>
            <a:endParaRPr lang="uk-U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uk-UA"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uk-U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uk-UA" sz="44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tIns="0" rIns="0" bIns="0"/>
          <a:lstStyle/>
          <a:p>
            <a:endParaRPr lang="uk-UA" sz="32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609480" y="3682080"/>
            <a:ext cx="5354280" cy="1896840"/>
          </a:xfrm>
          <a:prstGeom prst="rect">
            <a:avLst/>
          </a:prstGeom>
        </p:spPr>
        <p:txBody>
          <a:bodyPr lIns="0" tIns="0" rIns="0" bIns="0"/>
          <a:lstStyle/>
          <a:p>
            <a:endParaRPr lang="uk-UA" sz="32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6231960" y="1604520"/>
            <a:ext cx="5354280" cy="3977280"/>
          </a:xfrm>
          <a:prstGeom prst="rect">
            <a:avLst/>
          </a:prstGeom>
        </p:spPr>
        <p:txBody>
          <a:bodyPr lIns="0" tIns="0" rIns="0" bIns="0"/>
          <a:lstStyle/>
          <a:p>
            <a:endParaRPr lang="uk-U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uk-UA" sz="44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uk-U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uk-UA"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tIns="0" rIns="0" bIns="0"/>
          <a:lstStyle/>
          <a:p>
            <a:endParaRPr lang="uk-UA"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1896840"/>
          </a:xfrm>
          <a:prstGeom prst="rect">
            <a:avLst/>
          </a:prstGeom>
        </p:spPr>
        <p:txBody>
          <a:bodyPr lIns="0" tIns="0" rIns="0" bIns="0"/>
          <a:lstStyle/>
          <a:p>
            <a:endParaRPr lang="uk-UA"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6231960" y="3682080"/>
            <a:ext cx="5354280" cy="1896840"/>
          </a:xfrm>
          <a:prstGeom prst="rect">
            <a:avLst/>
          </a:prstGeom>
        </p:spPr>
        <p:txBody>
          <a:bodyPr lIns="0" tIns="0" rIns="0" bIns="0"/>
          <a:lstStyle/>
          <a:p>
            <a:endParaRPr lang="uk-U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uk-UA"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tIns="0" rIns="0" bIns="0"/>
          <a:lstStyle/>
          <a:p>
            <a:endParaRPr lang="uk-UA"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tIns="0" rIns="0" bIns="0"/>
          <a:lstStyle/>
          <a:p>
            <a:endParaRPr lang="uk-UA"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609480" y="3682080"/>
            <a:ext cx="10972440" cy="1896840"/>
          </a:xfrm>
          <a:prstGeom prst="rect">
            <a:avLst/>
          </a:prstGeom>
        </p:spPr>
        <p:txBody>
          <a:bodyPr lIns="0" tIns="0" rIns="0" bIns="0"/>
          <a:lstStyle/>
          <a:p>
            <a:endParaRPr lang="uk-U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uk-UA"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609480" y="1604520"/>
            <a:ext cx="10972440" cy="1896840"/>
          </a:xfrm>
          <a:prstGeom prst="rect">
            <a:avLst/>
          </a:prstGeom>
        </p:spPr>
        <p:txBody>
          <a:bodyPr lIns="0" tIns="0" rIns="0" bIns="0"/>
          <a:lstStyle/>
          <a:p>
            <a:endParaRPr lang="uk-UA"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609480" y="3682080"/>
            <a:ext cx="10972440" cy="1896840"/>
          </a:xfrm>
          <a:prstGeom prst="rect">
            <a:avLst/>
          </a:prstGeom>
        </p:spPr>
        <p:txBody>
          <a:bodyPr lIns="0" tIns="0" rIns="0" bIns="0"/>
          <a:lstStyle/>
          <a:p>
            <a:endParaRPr lang="uk-U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uk-UA" sz="44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lstStyle/>
          <a:p>
            <a:endParaRPr lang="uk-UA" sz="32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tIns="0" rIns="0" bIns="0"/>
          <a:lstStyle/>
          <a:p>
            <a:endParaRPr lang="uk-UA" sz="32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tIns="0" rIns="0" bIns="0"/>
          <a:lstStyle/>
          <a:p>
            <a:endParaRPr lang="uk-UA" sz="3200" b="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609480" y="3682080"/>
            <a:ext cx="5354280" cy="1896840"/>
          </a:xfrm>
          <a:prstGeom prst="rect">
            <a:avLst/>
          </a:prstGeom>
        </p:spPr>
        <p:txBody>
          <a:bodyPr lIns="0" tIns="0" rIns="0" bIns="0"/>
          <a:lstStyle/>
          <a:p>
            <a:endParaRPr lang="uk-U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uk-UA"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609480" y="1604520"/>
            <a:ext cx="10972440" cy="3977280"/>
          </a:xfrm>
          <a:prstGeom prst="rect">
            <a:avLst/>
          </a:prstGeom>
        </p:spPr>
        <p:txBody>
          <a:bodyPr lIns="0" tIns="0" rIns="0" bIns="0"/>
          <a:lstStyle/>
          <a:p>
            <a:endParaRPr lang="uk-UA"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609480" y="1604520"/>
            <a:ext cx="10972440" cy="3977280"/>
          </a:xfrm>
          <a:prstGeom prst="rect">
            <a:avLst/>
          </a:prstGeom>
        </p:spPr>
        <p:txBody>
          <a:bodyPr lIns="0" tIns="0" rIns="0" bIns="0"/>
          <a:lstStyle/>
          <a:p>
            <a:endParaRPr lang="uk-UA" sz="3200" b="0" strike="noStrike" spc="-1">
              <a:solidFill>
                <a:srgbClr val="000000"/>
              </a:solidFill>
              <a:uFill>
                <a:solidFill>
                  <a:srgbClr val="FFFFFF"/>
                </a:solidFill>
              </a:uFill>
              <a:latin typeface="Arial"/>
            </a:endParaRPr>
          </a:p>
        </p:txBody>
      </p:sp>
      <p:pic>
        <p:nvPicPr>
          <p:cNvPr id="70" name="Рисунок 69"/>
          <p:cNvPicPr/>
          <p:nvPr/>
        </p:nvPicPr>
        <p:blipFill>
          <a:blip r:embed="rId2"/>
          <a:stretch/>
        </p:blipFill>
        <p:spPr>
          <a:xfrm>
            <a:off x="3602880" y="1604520"/>
            <a:ext cx="4984920" cy="3977280"/>
          </a:xfrm>
          <a:prstGeom prst="rect">
            <a:avLst/>
          </a:prstGeom>
          <a:ln>
            <a:noFill/>
          </a:ln>
        </p:spPr>
      </p:pic>
      <p:pic>
        <p:nvPicPr>
          <p:cNvPr id="71" name="Рисунок 70"/>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uk-UA"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lstStyle/>
          <a:p>
            <a:endParaRPr lang="uk-U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uk-UA"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lstStyle/>
          <a:p>
            <a:endParaRPr lang="uk-UA" sz="32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lstStyle/>
          <a:p>
            <a:endParaRPr lang="uk-U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uk-UA"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uk-U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uk-UA" sz="44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lstStyle/>
          <a:p>
            <a:endParaRPr lang="uk-UA" sz="32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tIns="0" rIns="0" bIns="0"/>
          <a:lstStyle/>
          <a:p>
            <a:endParaRPr lang="uk-UA" sz="32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tIns="0" rIns="0" bIns="0"/>
          <a:lstStyle/>
          <a:p>
            <a:endParaRPr lang="uk-U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uk-UA"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lstStyle/>
          <a:p>
            <a:endParaRPr lang="uk-UA"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lstStyle/>
          <a:p>
            <a:endParaRPr lang="uk-UA"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lstStyle/>
          <a:p>
            <a:endParaRPr lang="uk-U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uk-UA"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lstStyle/>
          <a:p>
            <a:endParaRPr lang="uk-UA"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lstStyle/>
          <a:p>
            <a:endParaRPr lang="uk-UA"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lstStyle/>
          <a:p>
            <a:endParaRPr lang="uk-UA"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838080" y="365040"/>
            <a:ext cx="10514880" cy="1324800"/>
          </a:xfrm>
          <a:prstGeom prst="rect">
            <a:avLst/>
          </a:prstGeom>
        </p:spPr>
        <p:txBody>
          <a:bodyPr lIns="0" tIns="0" rIns="0" bIns="0" anchor="ctr"/>
          <a:lstStyle/>
          <a:p>
            <a:pPr algn="ctr"/>
            <a:endParaRPr lang="uk-UA" sz="4400" b="0" strike="noStrike" spc="-1">
              <a:solidFill>
                <a:srgbClr val="000000"/>
              </a:solidFill>
              <a:uFill>
                <a:solidFill>
                  <a:srgbClr val="FFFFFF"/>
                </a:solidFill>
              </a:uFill>
              <a:latin typeface="Arial"/>
            </a:endParaRPr>
          </a:p>
        </p:txBody>
      </p:sp>
      <p:sp>
        <p:nvSpPr>
          <p:cNvPr id="3" name="PlaceHolder 2"/>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uk-UA" sz="3200" b="0" strike="noStrike" spc="-1">
                <a:solidFill>
                  <a:srgbClr val="000000"/>
                </a:solidFill>
                <a:uFill>
                  <a:solidFill>
                    <a:srgbClr val="FFFFFF"/>
                  </a:solidFill>
                </a:uFill>
                <a:latin typeface="Arial"/>
              </a:rPr>
              <a:t>Для редагування структури клацніть мишею</a:t>
            </a:r>
          </a:p>
          <a:p>
            <a:pPr marL="864000" lvl="1" indent="-324000">
              <a:buClr>
                <a:srgbClr val="000000"/>
              </a:buClr>
              <a:buSzPct val="75000"/>
              <a:buFont typeface="Symbol" charset="2"/>
              <a:buChar char=""/>
            </a:pPr>
            <a:r>
              <a:rPr lang="uk-UA" sz="2800" b="0" strike="noStrike" spc="-1">
                <a:solidFill>
                  <a:srgbClr val="000000"/>
                </a:solidFill>
                <a:uFill>
                  <a:solidFill>
                    <a:srgbClr val="FFFFFF"/>
                  </a:solidFill>
                </a:uFill>
                <a:latin typeface="Arial"/>
              </a:rPr>
              <a:t>Другий рівень структури</a:t>
            </a:r>
          </a:p>
          <a:p>
            <a:pPr marL="1296000" lvl="2" indent="-288000">
              <a:buClr>
                <a:srgbClr val="000000"/>
              </a:buClr>
              <a:buSzPct val="45000"/>
              <a:buFont typeface="Wingdings" charset="2"/>
              <a:buChar char=""/>
            </a:pPr>
            <a:r>
              <a:rPr lang="uk-UA" sz="2400" b="0" strike="noStrike" spc="-1">
                <a:solidFill>
                  <a:srgbClr val="000000"/>
                </a:solidFill>
                <a:uFill>
                  <a:solidFill>
                    <a:srgbClr val="FFFFFF"/>
                  </a:solidFill>
                </a:uFill>
                <a:latin typeface="Arial"/>
              </a:rPr>
              <a:t>Третій рівень структури</a:t>
            </a:r>
          </a:p>
          <a:p>
            <a:pPr marL="1728000" lvl="3" indent="-216000">
              <a:buClr>
                <a:srgbClr val="000000"/>
              </a:buClr>
              <a:buSzPct val="75000"/>
              <a:buFont typeface="Symbol" charset="2"/>
              <a:buChar char=""/>
            </a:pPr>
            <a:r>
              <a:rPr lang="uk-UA" sz="2000" b="0" strike="noStrike" spc="-1">
                <a:solidFill>
                  <a:srgbClr val="000000"/>
                </a:solidFill>
                <a:uFill>
                  <a:solidFill>
                    <a:srgbClr val="FFFFFF"/>
                  </a:solidFill>
                </a:uFill>
                <a:latin typeface="Arial"/>
              </a:rPr>
              <a:t>Четвертий рівень структури</a:t>
            </a:r>
          </a:p>
          <a:p>
            <a:pPr marL="2160000" lvl="4" indent="-216000">
              <a:buClr>
                <a:srgbClr val="000000"/>
              </a:buClr>
              <a:buSzPct val="45000"/>
              <a:buFont typeface="Wingdings" charset="2"/>
              <a:buChar char=""/>
            </a:pPr>
            <a:r>
              <a:rPr lang="uk-UA" sz="2000" b="0" strike="noStrike" spc="-1">
                <a:solidFill>
                  <a:srgbClr val="000000"/>
                </a:solidFill>
                <a:uFill>
                  <a:solidFill>
                    <a:srgbClr val="FFFFFF"/>
                  </a:solidFill>
                </a:uFill>
                <a:latin typeface="Arial"/>
              </a:rPr>
              <a:t>П'ятий рівень структури</a:t>
            </a:r>
          </a:p>
          <a:p>
            <a:pPr marL="2592000" lvl="5" indent="-216000">
              <a:buClr>
                <a:srgbClr val="000000"/>
              </a:buClr>
              <a:buSzPct val="45000"/>
              <a:buFont typeface="Wingdings" charset="2"/>
              <a:buChar char=""/>
            </a:pPr>
            <a:r>
              <a:rPr lang="uk-UA" sz="2000" b="0" strike="noStrike" spc="-1">
                <a:solidFill>
                  <a:srgbClr val="000000"/>
                </a:solidFill>
                <a:uFill>
                  <a:solidFill>
                    <a:srgbClr val="FFFFFF"/>
                  </a:solidFill>
                </a:uFill>
                <a:latin typeface="Arial"/>
              </a:rPr>
              <a:t>Шостий рівень структури</a:t>
            </a:r>
          </a:p>
          <a:p>
            <a:pPr marL="3024000" lvl="6" indent="-216000">
              <a:buClr>
                <a:srgbClr val="000000"/>
              </a:buClr>
              <a:buSzPct val="45000"/>
              <a:buFont typeface="Wingdings" charset="2"/>
              <a:buChar char=""/>
            </a:pPr>
            <a:r>
              <a:rPr lang="uk-UA" sz="2000" b="0" strike="noStrike" spc="-1">
                <a:solidFill>
                  <a:srgbClr val="000000"/>
                </a:solidFill>
                <a:uFill>
                  <a:solidFill>
                    <a:srgbClr val="FFFFFF"/>
                  </a:solidFill>
                </a:uFill>
                <a:latin typeface="Arial"/>
              </a:rPr>
              <a:t>Сьомий рівень структури</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uk-UA" sz="4400" b="0" strike="noStrike" spc="-1">
                <a:solidFill>
                  <a:srgbClr val="000000"/>
                </a:solidFill>
                <a:uFill>
                  <a:solidFill>
                    <a:srgbClr val="FFFFFF"/>
                  </a:solidFill>
                </a:uFill>
                <a:latin typeface="Arial"/>
              </a:rPr>
              <a:t>Для правки тексту заголовку клацніть мишею</a:t>
            </a:r>
          </a:p>
        </p:txBody>
      </p:sp>
      <p:sp>
        <p:nvSpPr>
          <p:cNvPr id="37" name="PlaceHolder 2"/>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uk-UA" sz="3200" b="0" strike="noStrike" spc="-1">
                <a:solidFill>
                  <a:srgbClr val="000000"/>
                </a:solidFill>
                <a:uFill>
                  <a:solidFill>
                    <a:srgbClr val="FFFFFF"/>
                  </a:solidFill>
                </a:uFill>
                <a:latin typeface="Arial"/>
              </a:rPr>
              <a:t>Для редагування структури клацніть мишею</a:t>
            </a:r>
          </a:p>
          <a:p>
            <a:pPr marL="864000" lvl="1" indent="-324000">
              <a:buClr>
                <a:srgbClr val="000000"/>
              </a:buClr>
              <a:buSzPct val="75000"/>
              <a:buFont typeface="Symbol" charset="2"/>
              <a:buChar char=""/>
            </a:pPr>
            <a:r>
              <a:rPr lang="uk-UA" sz="2800" b="0" strike="noStrike" spc="-1">
                <a:solidFill>
                  <a:srgbClr val="000000"/>
                </a:solidFill>
                <a:uFill>
                  <a:solidFill>
                    <a:srgbClr val="FFFFFF"/>
                  </a:solidFill>
                </a:uFill>
                <a:latin typeface="Arial"/>
              </a:rPr>
              <a:t>Другий рівень структури</a:t>
            </a:r>
          </a:p>
          <a:p>
            <a:pPr marL="1296000" lvl="2" indent="-288000">
              <a:buClr>
                <a:srgbClr val="000000"/>
              </a:buClr>
              <a:buSzPct val="45000"/>
              <a:buFont typeface="Wingdings" charset="2"/>
              <a:buChar char=""/>
            </a:pPr>
            <a:r>
              <a:rPr lang="uk-UA" sz="2400" b="0" strike="noStrike" spc="-1">
                <a:solidFill>
                  <a:srgbClr val="000000"/>
                </a:solidFill>
                <a:uFill>
                  <a:solidFill>
                    <a:srgbClr val="FFFFFF"/>
                  </a:solidFill>
                </a:uFill>
                <a:latin typeface="Arial"/>
              </a:rPr>
              <a:t>Третій рівень структури</a:t>
            </a:r>
          </a:p>
          <a:p>
            <a:pPr marL="1728000" lvl="3" indent="-216000">
              <a:buClr>
                <a:srgbClr val="000000"/>
              </a:buClr>
              <a:buSzPct val="75000"/>
              <a:buFont typeface="Symbol" charset="2"/>
              <a:buChar char=""/>
            </a:pPr>
            <a:r>
              <a:rPr lang="uk-UA" sz="2000" b="0" strike="noStrike" spc="-1">
                <a:solidFill>
                  <a:srgbClr val="000000"/>
                </a:solidFill>
                <a:uFill>
                  <a:solidFill>
                    <a:srgbClr val="FFFFFF"/>
                  </a:solidFill>
                </a:uFill>
                <a:latin typeface="Arial"/>
              </a:rPr>
              <a:t>Четвертий рівень структури</a:t>
            </a:r>
          </a:p>
          <a:p>
            <a:pPr marL="2160000" lvl="4" indent="-216000">
              <a:buClr>
                <a:srgbClr val="000000"/>
              </a:buClr>
              <a:buSzPct val="45000"/>
              <a:buFont typeface="Wingdings" charset="2"/>
              <a:buChar char=""/>
            </a:pPr>
            <a:r>
              <a:rPr lang="uk-UA" sz="2000" b="0" strike="noStrike" spc="-1">
                <a:solidFill>
                  <a:srgbClr val="000000"/>
                </a:solidFill>
                <a:uFill>
                  <a:solidFill>
                    <a:srgbClr val="FFFFFF"/>
                  </a:solidFill>
                </a:uFill>
                <a:latin typeface="Arial"/>
              </a:rPr>
              <a:t>П'ятий рівень структури</a:t>
            </a:r>
          </a:p>
          <a:p>
            <a:pPr marL="2592000" lvl="5" indent="-216000">
              <a:buClr>
                <a:srgbClr val="000000"/>
              </a:buClr>
              <a:buSzPct val="45000"/>
              <a:buFont typeface="Wingdings" charset="2"/>
              <a:buChar char=""/>
            </a:pPr>
            <a:r>
              <a:rPr lang="uk-UA" sz="2000" b="0" strike="noStrike" spc="-1">
                <a:solidFill>
                  <a:srgbClr val="000000"/>
                </a:solidFill>
                <a:uFill>
                  <a:solidFill>
                    <a:srgbClr val="FFFFFF"/>
                  </a:solidFill>
                </a:uFill>
                <a:latin typeface="Arial"/>
              </a:rPr>
              <a:t>Шостий рівень структури</a:t>
            </a:r>
          </a:p>
          <a:p>
            <a:pPr marL="3024000" lvl="6" indent="-216000">
              <a:buClr>
                <a:srgbClr val="000000"/>
              </a:buClr>
              <a:buSzPct val="45000"/>
              <a:buFont typeface="Wingdings" charset="2"/>
              <a:buChar char=""/>
            </a:pPr>
            <a:r>
              <a:rPr lang="uk-UA" sz="2000" b="0" strike="noStrike" spc="-1">
                <a:solidFill>
                  <a:srgbClr val="000000"/>
                </a:solidFill>
                <a:uFill>
                  <a:solidFill>
                    <a:srgbClr val="FFFFFF"/>
                  </a:solidFill>
                </a:uFill>
                <a:latin typeface="Arial"/>
              </a:rPr>
              <a:t>Сьомий рівень структури</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hyperlink" Target="https://twitter.com/shelley_ai?lang=uk"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hyperlink" Target="https://uk.wikipedia.org/wiki/%D0%9B%D0%B0%D1%82%D0%B8%D0%BD%D1%81%D1%8C%D0%BA%D0%B0_%D0%BC%D0%BE%D0%B2%D0%B0" TargetMode="Externa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ustomShape 1"/>
          <p:cNvSpPr/>
          <p:nvPr/>
        </p:nvSpPr>
        <p:spPr>
          <a:xfrm>
            <a:off x="1931760" y="1854720"/>
            <a:ext cx="8988840" cy="228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uk-UA" sz="7200" b="0" strike="noStrike" spc="-1">
                <a:solidFill>
                  <a:srgbClr val="000000"/>
                </a:solidFill>
                <a:uFill>
                  <a:solidFill>
                    <a:srgbClr val="FFFFFF"/>
                  </a:solidFill>
                </a:uFill>
                <a:latin typeface="Calibri"/>
                <a:ea typeface="DejaVu Sans"/>
              </a:rPr>
              <a:t>Штучний інтелект</a:t>
            </a:r>
            <a:endParaRPr lang="uk-UA" sz="1800" b="0" strike="noStrike" spc="-1">
              <a:solidFill>
                <a:srgbClr val="000000"/>
              </a:solidFill>
              <a:uFill>
                <a:solidFill>
                  <a:srgbClr val="FFFFFF"/>
                </a:solidFill>
              </a:uFill>
              <a:latin typeface="Arial"/>
            </a:endParaRPr>
          </a:p>
        </p:txBody>
      </p:sp>
      <p:sp>
        <p:nvSpPr>
          <p:cNvPr id="73" name="CustomShape 2"/>
          <p:cNvSpPr/>
          <p:nvPr/>
        </p:nvSpPr>
        <p:spPr>
          <a:xfrm>
            <a:off x="3825000" y="3696120"/>
            <a:ext cx="5009040" cy="7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uk-UA" sz="4400" b="0" strike="noStrike" spc="-1">
                <a:solidFill>
                  <a:srgbClr val="000000"/>
                </a:solidFill>
                <a:uFill>
                  <a:solidFill>
                    <a:srgbClr val="FFFFFF"/>
                  </a:solidFill>
                </a:uFill>
                <a:latin typeface="Calibri"/>
                <a:ea typeface="DejaVu Sans"/>
              </a:rPr>
              <a:t>Лекція №1</a:t>
            </a:r>
            <a:endParaRPr lang="uk-UA" sz="1800" b="0" strike="noStrike" spc="-1">
              <a:solidFill>
                <a:srgbClr val="000000"/>
              </a:solidFill>
              <a:uFill>
                <a:solidFill>
                  <a:srgbClr val="FFFFFF"/>
                </a:solidFill>
              </a:uFill>
              <a:latin typeface="Arial"/>
            </a:endParaRPr>
          </a:p>
        </p:txBody>
      </p:sp>
      <p:sp>
        <p:nvSpPr>
          <p:cNvPr id="2" name="TextBox 1"/>
          <p:cNvSpPr txBox="1"/>
          <p:nvPr/>
        </p:nvSpPr>
        <p:spPr>
          <a:xfrm>
            <a:off x="9768408" y="5670540"/>
            <a:ext cx="1584176" cy="369332"/>
          </a:xfrm>
          <a:prstGeom prst="rect">
            <a:avLst/>
          </a:prstGeom>
          <a:noFill/>
        </p:spPr>
        <p:txBody>
          <a:bodyPr wrap="square" rtlCol="0">
            <a:spAutoFit/>
          </a:bodyPr>
          <a:lstStyle/>
          <a:p>
            <a:r>
              <a:rPr lang="uk-UA" dirty="0"/>
              <a:t>Троцько В.В.</a:t>
            </a:r>
            <a:endParaRPr lang="ru-RU"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515160" y="824400"/>
            <a:ext cx="11306880" cy="593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uk-UA" sz="3200" b="0" strike="noStrike" spc="-1">
                <a:solidFill>
                  <a:srgbClr val="000000"/>
                </a:solidFill>
                <a:uFill>
                  <a:solidFill>
                    <a:srgbClr val="FFFFFF"/>
                  </a:solidFill>
                </a:uFill>
                <a:latin typeface="Calibri"/>
                <a:ea typeface="DejaVu Sans"/>
              </a:rPr>
              <a:t>У 1963 MIT (Массачусетський Технологічний Університет), «AI Group», Minsky &amp; McCarthy, отримали грант на $ 2.2 млн. від ARPA, яке продовжувало фінансування в розмірі $ 3 млн. в рік до 70-х. Такого ж масштабу фінансування задіяно стосовно «Stanford AI Project», John McCarthy та програми Newell та Simon, Carnegie Mellon University. Ще одна лабораторія з дослідження ШІ була заснована в Единбурзькому Університеті в 1956. Ці чотири інститути стали основними центрами розробки і досліджень в області ШІ на довгі роки.</a:t>
            </a:r>
            <a:endParaRPr lang="uk-UA"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528120" y="193320"/>
            <a:ext cx="11126520" cy="734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uk-UA" sz="2800" b="1" strike="noStrike" spc="-1">
                <a:solidFill>
                  <a:srgbClr val="000000"/>
                </a:solidFill>
                <a:uFill>
                  <a:solidFill>
                    <a:srgbClr val="FFFFFF"/>
                  </a:solidFill>
                </a:uFill>
                <a:latin typeface="Calibri"/>
                <a:ea typeface="DejaVu Sans"/>
              </a:rPr>
              <a:t>Перцептрони</a:t>
            </a:r>
            <a:endParaRPr lang="uk-UA" sz="1800" b="0" strike="noStrike" spc="-1">
              <a:solidFill>
                <a:srgbClr val="000000"/>
              </a:solidFill>
              <a:uFill>
                <a:solidFill>
                  <a:srgbClr val="FFFFFF"/>
                </a:solidFill>
              </a:uFill>
              <a:latin typeface="Arial"/>
            </a:endParaRPr>
          </a:p>
          <a:p>
            <a:pPr algn="just">
              <a:lnSpc>
                <a:spcPct val="100000"/>
              </a:lnSpc>
            </a:pPr>
            <a:r>
              <a:rPr lang="uk-UA" sz="2800" b="0" strike="noStrike" spc="-1">
                <a:solidFill>
                  <a:srgbClr val="000000"/>
                </a:solidFill>
                <a:uFill>
                  <a:solidFill>
                    <a:srgbClr val="FFFFFF"/>
                  </a:solidFill>
                </a:uFill>
                <a:latin typeface="Calibri"/>
                <a:ea typeface="DejaVu Sans"/>
              </a:rPr>
              <a:t>Перцептроном було названо різновид нейронної мережі, що запропонована Френком Розенблатом в 1958 р. Як і більшість дослідників ШІ, він був оптимістично налаштований щодо потенційних можливостей перцептронів, пророкуючи, що «перцептрон може виявитися здатним навчатися, приймати рішення, перекладати з однієї мови на іншу». </a:t>
            </a:r>
            <a:endParaRPr lang="uk-UA" sz="1800" b="0" strike="noStrike" spc="-1">
              <a:solidFill>
                <a:srgbClr val="000000"/>
              </a:solidFill>
              <a:uFill>
                <a:solidFill>
                  <a:srgbClr val="FFFFFF"/>
                </a:solidFill>
              </a:uFill>
              <a:latin typeface="Arial"/>
            </a:endParaRPr>
          </a:p>
          <a:p>
            <a:pPr algn="just">
              <a:lnSpc>
                <a:spcPct val="100000"/>
              </a:lnSpc>
            </a:pPr>
            <a:r>
              <a:rPr lang="uk-UA" sz="2800" b="0" strike="noStrike" spc="-1">
                <a:solidFill>
                  <a:srgbClr val="000000"/>
                </a:solidFill>
                <a:uFill>
                  <a:solidFill>
                    <a:srgbClr val="FFFFFF"/>
                  </a:solidFill>
                </a:uFill>
                <a:latin typeface="Calibri"/>
                <a:ea typeface="DejaVu Sans"/>
              </a:rPr>
              <a:t>Активна досліджувальна програма в цій області була розпочата в 60-х роках, але вона була раптово перервана незабаром після публікації Мінські та Паперт в 1969 році книги «Перцептрони». В ній стверджувалося, що існують значні обмеження на можливості перцептронів, і що передбачення Розенблата були надмірним перебільшенням. Ефект від цієї книги був руйнівним - більш ніж на 10 років дослідження в цій області були практично повністю припинені.</a:t>
            </a:r>
            <a:endParaRPr lang="uk-UA"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536760" y="849960"/>
            <a:ext cx="11654640" cy="7066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uk-UA" sz="2200" b="0" strike="noStrike" spc="-1">
                <a:solidFill>
                  <a:srgbClr val="000000"/>
                </a:solidFill>
                <a:uFill>
                  <a:solidFill>
                    <a:srgbClr val="FFFFFF"/>
                  </a:solidFill>
                </a:uFill>
                <a:latin typeface="Calibri"/>
                <a:ea typeface="DejaVu Sans"/>
              </a:rPr>
              <a:t>За проханням Британської ради з наукових досліджень відомий математик Сер Джеймс Лайтхіл підготував доповідь «Штучний інтелект: Загальний огляд», що опублікована в збірнику праць Симпозіуму з штучного інтелекту в 1973 році. Лайтхіл описав стан розробок у галузі штучного інтелекту і дав дуже песимістичні прогнози для основних напрямків цієї науки. В його доповіді рівень досягнень в галузі ШІ був визначений як розчаровуючий, а загальна оцінка була негативною з позицій практичної значущості.</a:t>
            </a:r>
            <a:endParaRPr lang="uk-UA" sz="1800" b="0" strike="noStrike" spc="-1">
              <a:solidFill>
                <a:srgbClr val="000000"/>
              </a:solidFill>
              <a:uFill>
                <a:solidFill>
                  <a:srgbClr val="FFFFFF"/>
                </a:solidFill>
              </a:uFill>
              <a:latin typeface="Arial"/>
            </a:endParaRPr>
          </a:p>
          <a:p>
            <a:pPr algn="just">
              <a:lnSpc>
                <a:spcPct val="100000"/>
              </a:lnSpc>
            </a:pPr>
            <a:r>
              <a:rPr lang="uk-UA" sz="2200" b="0" strike="noStrike" spc="-1">
                <a:solidFill>
                  <a:srgbClr val="000000"/>
                </a:solidFill>
                <a:uFill>
                  <a:solidFill>
                    <a:srgbClr val="FFFFFF"/>
                  </a:solidFill>
                </a:uFill>
                <a:latin typeface="Calibri"/>
                <a:ea typeface="DejaVu Sans"/>
              </a:rPr>
              <a:t>У 70-х роках ШІ став предметом критики і зменшення фінансування. Дослідники ШІ не змогли адекватно оцінити складність проблем, з якими вони зіткнулися. Їх надмірний оптимізм породив неймовірно високий рівень надій і очікувань, і коли обіцяні результати не змогли матеріалізуватися, фінансування ШІ припинилося. </a:t>
            </a:r>
            <a:endParaRPr lang="uk-UA" sz="1800" b="0" strike="noStrike" spc="-1">
              <a:solidFill>
                <a:srgbClr val="000000"/>
              </a:solidFill>
              <a:uFill>
                <a:solidFill>
                  <a:srgbClr val="FFFFFF"/>
                </a:solidFill>
              </a:uFill>
              <a:latin typeface="Arial"/>
            </a:endParaRPr>
          </a:p>
          <a:p>
            <a:pPr algn="just">
              <a:lnSpc>
                <a:spcPct val="100000"/>
              </a:lnSpc>
            </a:pPr>
            <a:r>
              <a:rPr lang="uk-UA" sz="2200" b="0" strike="noStrike" spc="-1">
                <a:solidFill>
                  <a:srgbClr val="000000"/>
                </a:solidFill>
                <a:uFill>
                  <a:solidFill>
                    <a:srgbClr val="FFFFFF"/>
                  </a:solidFill>
                </a:uFill>
                <a:latin typeface="Calibri"/>
                <a:ea typeface="DejaVu Sans"/>
              </a:rPr>
              <a:t>Водночас, напрям ШІ, що торкався нейронних мереж було повністю закрито на 10 років в результаті руйнівної критики перцептрона Марвіном Мінскі. </a:t>
            </a:r>
            <a:endParaRPr lang="uk-UA" sz="1800" b="0" strike="noStrike" spc="-1">
              <a:solidFill>
                <a:srgbClr val="000000"/>
              </a:solidFill>
              <a:uFill>
                <a:solidFill>
                  <a:srgbClr val="FFFFFF"/>
                </a:solidFill>
              </a:uFill>
              <a:latin typeface="Arial"/>
            </a:endParaRPr>
          </a:p>
          <a:p>
            <a:pPr algn="just">
              <a:lnSpc>
                <a:spcPct val="100000"/>
              </a:lnSpc>
            </a:pPr>
            <a:r>
              <a:rPr lang="uk-UA" sz="2200" b="0" strike="noStrike" spc="-1">
                <a:solidFill>
                  <a:srgbClr val="000000"/>
                </a:solidFill>
                <a:uFill>
                  <a:solidFill>
                    <a:srgbClr val="FFFFFF"/>
                  </a:solidFill>
                </a:uFill>
                <a:latin typeface="Calibri"/>
                <a:ea typeface="DejaVu Sans"/>
              </a:rPr>
              <a:t>Незважаючи на труднощі (обмежена обчислювальна потужність, ефект «комбінаторного вибуху» в більшості алгоритмів, величезні обсяги даних, необхідних для обробки в задачах, пов'язаних з розпізнаванням мови і образів), з якими зіткнулися в 70-ті роки, було висловлено нові ідеї в областях логічного програмування, міркувань на основі «здорового глузду» і багато іншого.</a:t>
            </a:r>
            <a:endParaRPr lang="uk-UA" sz="1800" b="0" strike="noStrike" spc="-1">
              <a:solidFill>
                <a:srgbClr val="000000"/>
              </a:solidFill>
              <a:uFill>
                <a:solidFill>
                  <a:srgbClr val="FFFFFF"/>
                </a:solidFill>
              </a:uFill>
              <a:latin typeface="Arial"/>
            </a:endParaRPr>
          </a:p>
          <a:p>
            <a:pPr>
              <a:lnSpc>
                <a:spcPct val="100000"/>
              </a:lnSpc>
            </a:pPr>
            <a:endParaRPr lang="uk-UA" sz="1800" b="0" strike="noStrike" spc="-1">
              <a:solidFill>
                <a:srgbClr val="000000"/>
              </a:solidFill>
              <a:uFill>
                <a:solidFill>
                  <a:srgbClr val="FFFFFF"/>
                </a:solidFill>
              </a:uFill>
              <a:latin typeface="Arial"/>
            </a:endParaRPr>
          </a:p>
        </p:txBody>
      </p:sp>
      <p:sp>
        <p:nvSpPr>
          <p:cNvPr id="102" name="CustomShape 2"/>
          <p:cNvSpPr/>
          <p:nvPr/>
        </p:nvSpPr>
        <p:spPr>
          <a:xfrm>
            <a:off x="1764360" y="141840"/>
            <a:ext cx="9413640" cy="82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uk-UA" sz="2400" b="1" strike="noStrike" spc="-1">
                <a:solidFill>
                  <a:srgbClr val="000000"/>
                </a:solidFill>
                <a:uFill>
                  <a:solidFill>
                    <a:srgbClr val="FFFFFF"/>
                  </a:solidFill>
                </a:uFill>
                <a:latin typeface="Calibri"/>
                <a:ea typeface="DejaVu Sans"/>
              </a:rPr>
              <a:t>Перша «зима» штучного інтелекту, 1974 - 1980 ( The first AI Winter )</a:t>
            </a:r>
            <a:endParaRPr lang="uk-UA"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838080" y="0"/>
            <a:ext cx="10514880" cy="883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uk-UA" sz="4400" b="1" strike="noStrike" spc="-1">
                <a:solidFill>
                  <a:srgbClr val="000000"/>
                </a:solidFill>
                <a:uFill>
                  <a:solidFill>
                    <a:srgbClr val="FFFFFF"/>
                  </a:solidFill>
                </a:uFill>
                <a:latin typeface="Calibri Light"/>
              </a:rPr>
              <a:t>Бум 1980 - 1987</a:t>
            </a:r>
            <a:endParaRPr lang="uk-UA" sz="1800" b="0" strike="noStrike" spc="-1">
              <a:solidFill>
                <a:srgbClr val="000000"/>
              </a:solidFill>
              <a:uFill>
                <a:solidFill>
                  <a:srgbClr val="FFFFFF"/>
                </a:solidFill>
              </a:uFill>
              <a:latin typeface="Arial"/>
            </a:endParaRPr>
          </a:p>
        </p:txBody>
      </p:sp>
      <p:sp>
        <p:nvSpPr>
          <p:cNvPr id="104" name="CustomShape 2"/>
          <p:cNvSpPr/>
          <p:nvPr/>
        </p:nvSpPr>
        <p:spPr>
          <a:xfrm>
            <a:off x="978840" y="887040"/>
            <a:ext cx="10644840" cy="7189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uk-UA" sz="2800" b="0" strike="noStrike" spc="-1" dirty="0">
                <a:solidFill>
                  <a:srgbClr val="000000"/>
                </a:solidFill>
                <a:uFill>
                  <a:solidFill>
                    <a:srgbClr val="FFFFFF"/>
                  </a:solidFill>
                </a:uFill>
                <a:latin typeface="Calibri"/>
                <a:ea typeface="DejaVu Sans"/>
              </a:rPr>
              <a:t>У 80-х роках різновид ШІ - програм, що названі «експертні системи» було використано низкою великих корпорацій і стала </a:t>
            </a:r>
            <a:r>
              <a:rPr lang="uk-UA" sz="2800" b="0" strike="noStrike" spc="-1" dirty="0" err="1">
                <a:solidFill>
                  <a:srgbClr val="000000"/>
                </a:solidFill>
                <a:uFill>
                  <a:solidFill>
                    <a:srgbClr val="FFFFFF"/>
                  </a:solidFill>
                </a:uFill>
                <a:latin typeface="Calibri"/>
                <a:ea typeface="DejaVu Sans"/>
              </a:rPr>
              <a:t>мейнстримом</a:t>
            </a:r>
            <a:r>
              <a:rPr lang="uk-UA" sz="2800" b="0" strike="noStrike" spc="-1" dirty="0">
                <a:solidFill>
                  <a:srgbClr val="000000"/>
                </a:solidFill>
                <a:uFill>
                  <a:solidFill>
                    <a:srgbClr val="FFFFFF"/>
                  </a:solidFill>
                </a:uFill>
                <a:latin typeface="Calibri"/>
                <a:ea typeface="DejaVu Sans"/>
              </a:rPr>
              <a:t> в ШІ - дослідженнях. У 1980 експертна система XCON була закінчена в CMU для </a:t>
            </a:r>
            <a:r>
              <a:rPr lang="uk-UA" sz="2800" b="0" strike="noStrike" spc="-1" dirty="0" err="1">
                <a:solidFill>
                  <a:srgbClr val="000000"/>
                </a:solidFill>
                <a:uFill>
                  <a:solidFill>
                    <a:srgbClr val="FFFFFF"/>
                  </a:solidFill>
                </a:uFill>
                <a:latin typeface="Calibri"/>
                <a:ea typeface="DejaVu Sans"/>
              </a:rPr>
              <a:t>Digital</a:t>
            </a:r>
            <a:r>
              <a:rPr lang="uk-UA" sz="2800" b="0" strike="noStrike" spc="-1" dirty="0">
                <a:solidFill>
                  <a:srgbClr val="000000"/>
                </a:solidFill>
                <a:uFill>
                  <a:solidFill>
                    <a:srgbClr val="FFFFFF"/>
                  </a:solidFill>
                </a:uFill>
                <a:latin typeface="Calibri"/>
                <a:ea typeface="DejaVu Sans"/>
              </a:rPr>
              <a:t> </a:t>
            </a:r>
            <a:r>
              <a:rPr lang="uk-UA" sz="2800" b="0" strike="noStrike" spc="-1" dirty="0" err="1">
                <a:solidFill>
                  <a:srgbClr val="000000"/>
                </a:solidFill>
                <a:uFill>
                  <a:solidFill>
                    <a:srgbClr val="FFFFFF"/>
                  </a:solidFill>
                </a:uFill>
                <a:latin typeface="Calibri"/>
                <a:ea typeface="DejaVu Sans"/>
              </a:rPr>
              <a:t>Equipment</a:t>
            </a:r>
            <a:r>
              <a:rPr lang="uk-UA" sz="2800" b="0" strike="noStrike" spc="-1" dirty="0">
                <a:solidFill>
                  <a:srgbClr val="000000"/>
                </a:solidFill>
                <a:uFill>
                  <a:solidFill>
                    <a:srgbClr val="FFFFFF"/>
                  </a:solidFill>
                </a:uFill>
                <a:latin typeface="Calibri"/>
                <a:ea typeface="DejaVu Sans"/>
              </a:rPr>
              <a:t> </a:t>
            </a:r>
            <a:r>
              <a:rPr lang="uk-UA" sz="2800" b="0" strike="noStrike" spc="-1" dirty="0" err="1">
                <a:solidFill>
                  <a:srgbClr val="000000"/>
                </a:solidFill>
                <a:uFill>
                  <a:solidFill>
                    <a:srgbClr val="FFFFFF"/>
                  </a:solidFill>
                </a:uFill>
                <a:latin typeface="Calibri"/>
                <a:ea typeface="DejaVu Sans"/>
              </a:rPr>
              <a:t>Corporation</a:t>
            </a:r>
            <a:r>
              <a:rPr lang="uk-UA" sz="2800" b="0" strike="noStrike" spc="-1" dirty="0">
                <a:solidFill>
                  <a:srgbClr val="000000"/>
                </a:solidFill>
                <a:uFill>
                  <a:solidFill>
                    <a:srgbClr val="FFFFFF"/>
                  </a:solidFill>
                </a:uFill>
                <a:latin typeface="Calibri"/>
                <a:ea typeface="DejaVu Sans"/>
              </a:rPr>
              <a:t>. Вона приносила компанії $ 40 мільярдів на рік до 1986 р. До 1985 вони виділяли мільярд $ в рік на дослідження ШІ. </a:t>
            </a:r>
            <a:endParaRPr lang="uk-UA" sz="1800" b="0" strike="noStrike" spc="-1" dirty="0">
              <a:solidFill>
                <a:srgbClr val="000000"/>
              </a:solidFill>
              <a:uFill>
                <a:solidFill>
                  <a:srgbClr val="FFFFFF"/>
                </a:solidFill>
              </a:uFill>
              <a:latin typeface="Arial"/>
            </a:endParaRPr>
          </a:p>
          <a:p>
            <a:pPr algn="just">
              <a:lnSpc>
                <a:spcPct val="100000"/>
              </a:lnSpc>
            </a:pPr>
            <a:r>
              <a:rPr lang="uk-UA" sz="2800" b="0" strike="noStrike" spc="-1" dirty="0">
                <a:solidFill>
                  <a:srgbClr val="000000"/>
                </a:solidFill>
                <a:uFill>
                  <a:solidFill>
                    <a:srgbClr val="FFFFFF"/>
                  </a:solidFill>
                </a:uFill>
                <a:latin typeface="Calibri"/>
                <a:ea typeface="DejaVu Sans"/>
              </a:rPr>
              <a:t>Тоді ж японський уряд почав «агресивне» фінансування проекту по створенню ШІ на основі комп'ютера п'ятого покоління. Нажаль, проект не виправдав покладені на нього надії.</a:t>
            </a:r>
            <a:endParaRPr lang="uk-UA" sz="1800" b="0" strike="noStrike" spc="-1" dirty="0">
              <a:solidFill>
                <a:srgbClr val="000000"/>
              </a:solidFill>
              <a:uFill>
                <a:solidFill>
                  <a:srgbClr val="FFFFFF"/>
                </a:solidFill>
              </a:uFill>
              <a:latin typeface="Arial"/>
            </a:endParaRPr>
          </a:p>
          <a:p>
            <a:pPr algn="just">
              <a:lnSpc>
                <a:spcPct val="100000"/>
              </a:lnSpc>
            </a:pPr>
            <a:r>
              <a:rPr lang="uk-UA" sz="2800" b="0" strike="noStrike" spc="-1" dirty="0">
                <a:solidFill>
                  <a:srgbClr val="000000"/>
                </a:solidFill>
                <a:uFill>
                  <a:solidFill>
                    <a:srgbClr val="FFFFFF"/>
                  </a:solidFill>
                </a:uFill>
                <a:latin typeface="Calibri"/>
                <a:ea typeface="DejaVu Sans"/>
              </a:rPr>
              <a:t>Іншою важливою подією стало відродження нейронних мереж в роботах Джона </a:t>
            </a:r>
            <a:r>
              <a:rPr lang="uk-UA" sz="2800" b="0" strike="noStrike" spc="-1" dirty="0" err="1">
                <a:solidFill>
                  <a:srgbClr val="000000"/>
                </a:solidFill>
                <a:uFill>
                  <a:solidFill>
                    <a:srgbClr val="FFFFFF"/>
                  </a:solidFill>
                </a:uFill>
                <a:latin typeface="Calibri"/>
                <a:ea typeface="DejaVu Sans"/>
              </a:rPr>
              <a:t>Хопфилда</a:t>
            </a:r>
            <a:r>
              <a:rPr lang="uk-UA" sz="2800" b="0" strike="noStrike" spc="-1" dirty="0">
                <a:solidFill>
                  <a:srgbClr val="000000"/>
                </a:solidFill>
                <a:uFill>
                  <a:solidFill>
                    <a:srgbClr val="FFFFFF"/>
                  </a:solidFill>
                </a:uFill>
                <a:latin typeface="Calibri"/>
                <a:ea typeface="DejaVu Sans"/>
              </a:rPr>
              <a:t> (мережі </a:t>
            </a:r>
            <a:r>
              <a:rPr lang="uk-UA" sz="2800" b="0" strike="noStrike" spc="-1" dirty="0" err="1">
                <a:solidFill>
                  <a:srgbClr val="000000"/>
                </a:solidFill>
                <a:uFill>
                  <a:solidFill>
                    <a:srgbClr val="FFFFFF"/>
                  </a:solidFill>
                </a:uFill>
                <a:latin typeface="Calibri"/>
                <a:ea typeface="DejaVu Sans"/>
              </a:rPr>
              <a:t>Хопфілда</a:t>
            </a:r>
            <a:r>
              <a:rPr lang="uk-UA" sz="2800" b="0" strike="noStrike" spc="-1" dirty="0">
                <a:solidFill>
                  <a:srgbClr val="000000"/>
                </a:solidFill>
                <a:uFill>
                  <a:solidFill>
                    <a:srgbClr val="FFFFFF"/>
                  </a:solidFill>
                </a:uFill>
                <a:latin typeface="Calibri"/>
                <a:ea typeface="DejaVu Sans"/>
              </a:rPr>
              <a:t>) і Девіда </a:t>
            </a:r>
            <a:r>
              <a:rPr lang="uk-UA" sz="2800" b="0" strike="noStrike" spc="-1" dirty="0" err="1">
                <a:solidFill>
                  <a:srgbClr val="000000"/>
                </a:solidFill>
                <a:uFill>
                  <a:solidFill>
                    <a:srgbClr val="FFFFFF"/>
                  </a:solidFill>
                </a:uFill>
                <a:latin typeface="Calibri"/>
                <a:ea typeface="DejaVu Sans"/>
              </a:rPr>
              <a:t>Румельхарта</a:t>
            </a:r>
            <a:r>
              <a:rPr lang="uk-UA" sz="2800" b="0" strike="noStrike" spc="-1" dirty="0">
                <a:solidFill>
                  <a:srgbClr val="000000"/>
                </a:solidFill>
                <a:uFill>
                  <a:solidFill>
                    <a:srgbClr val="FFFFFF"/>
                  </a:solidFill>
                </a:uFill>
                <a:latin typeface="Calibri"/>
                <a:ea typeface="DejaVu Sans"/>
              </a:rPr>
              <a:t> (</a:t>
            </a:r>
            <a:r>
              <a:rPr lang="uk-UA" sz="2800" b="0" strike="noStrike" spc="-1" dirty="0" err="1">
                <a:solidFill>
                  <a:srgbClr val="000000"/>
                </a:solidFill>
                <a:uFill>
                  <a:solidFill>
                    <a:srgbClr val="FFFFFF"/>
                  </a:solidFill>
                </a:uFill>
                <a:latin typeface="Calibri"/>
                <a:ea typeface="DejaVu Sans"/>
              </a:rPr>
              <a:t>Back</a:t>
            </a:r>
            <a:r>
              <a:rPr lang="uk-UA" sz="2800" b="0" strike="noStrike" spc="-1" dirty="0">
                <a:solidFill>
                  <a:srgbClr val="000000"/>
                </a:solidFill>
                <a:uFill>
                  <a:solidFill>
                    <a:srgbClr val="FFFFFF"/>
                  </a:solidFill>
                </a:uFill>
                <a:latin typeface="Calibri"/>
                <a:ea typeface="DejaVu Sans"/>
              </a:rPr>
              <a:t> </a:t>
            </a:r>
            <a:r>
              <a:rPr lang="uk-UA" sz="2800" b="0" strike="noStrike" spc="-1" dirty="0" err="1">
                <a:solidFill>
                  <a:srgbClr val="000000"/>
                </a:solidFill>
                <a:uFill>
                  <a:solidFill>
                    <a:srgbClr val="FFFFFF"/>
                  </a:solidFill>
                </a:uFill>
                <a:latin typeface="Calibri"/>
                <a:ea typeface="DejaVu Sans"/>
              </a:rPr>
              <a:t>Propagation</a:t>
            </a:r>
            <a:r>
              <a:rPr lang="uk-UA" sz="2800" b="0" strike="noStrike" spc="-1" dirty="0">
                <a:solidFill>
                  <a:srgbClr val="000000"/>
                </a:solidFill>
                <a:uFill>
                  <a:solidFill>
                    <a:srgbClr val="FFFFFF"/>
                  </a:solidFill>
                </a:uFill>
                <a:latin typeface="Calibri"/>
                <a:ea typeface="DejaVu Sans"/>
              </a:rPr>
              <a:t> - алгоритм зворотного поширення похибки).</a:t>
            </a:r>
            <a:endParaRPr lang="uk-UA" sz="1800" b="0" strike="noStrike" spc="-1" dirty="0">
              <a:solidFill>
                <a:srgbClr val="000000"/>
              </a:solidFill>
              <a:uFill>
                <a:solidFill>
                  <a:srgbClr val="FFFFFF"/>
                </a:solidFill>
              </a:uFill>
              <a:latin typeface="Arial"/>
            </a:endParaRPr>
          </a:p>
          <a:p>
            <a:pPr>
              <a:lnSpc>
                <a:spcPct val="100000"/>
              </a:lnSpc>
            </a:pPr>
            <a:endParaRPr lang="uk-UA"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0" y="167400"/>
            <a:ext cx="12191400" cy="72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uk-UA" sz="4000" b="1" strike="noStrike" spc="-1">
                <a:solidFill>
                  <a:srgbClr val="000000"/>
                </a:solidFill>
                <a:uFill>
                  <a:solidFill>
                    <a:srgbClr val="FFFFFF"/>
                  </a:solidFill>
                </a:uFill>
                <a:latin typeface="Calibri Light"/>
              </a:rPr>
              <a:t>Друга «зима» ШІ, 1987 - 1993 ( The second AI winter )</a:t>
            </a:r>
            <a:endParaRPr lang="uk-UA" sz="1800" b="0" strike="noStrike" spc="-1">
              <a:solidFill>
                <a:srgbClr val="000000"/>
              </a:solidFill>
              <a:uFill>
                <a:solidFill>
                  <a:srgbClr val="FFFFFF"/>
                </a:solidFill>
              </a:uFill>
              <a:latin typeface="Arial"/>
            </a:endParaRPr>
          </a:p>
        </p:txBody>
      </p:sp>
      <p:sp>
        <p:nvSpPr>
          <p:cNvPr id="106" name="CustomShape 2"/>
          <p:cNvSpPr/>
          <p:nvPr/>
        </p:nvSpPr>
        <p:spPr>
          <a:xfrm>
            <a:off x="489240" y="1313640"/>
            <a:ext cx="11435760" cy="449162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uk-UA" sz="3600" b="0" strike="noStrike" spc="-1" dirty="0">
                <a:solidFill>
                  <a:srgbClr val="000000"/>
                </a:solidFill>
                <a:uFill>
                  <a:solidFill>
                    <a:srgbClr val="FFFFFF"/>
                  </a:solidFill>
                </a:uFill>
                <a:latin typeface="Calibri"/>
                <a:ea typeface="DejaVu Sans"/>
              </a:rPr>
              <a:t>Інтерес і участь бізнес-спільноти в дослідженнях ШІ (їх </a:t>
            </a:r>
            <a:r>
              <a:rPr lang="uk-UA" sz="3600" b="0" strike="noStrike" spc="-1" dirty="0" err="1">
                <a:solidFill>
                  <a:srgbClr val="000000"/>
                </a:solidFill>
                <a:uFill>
                  <a:solidFill>
                    <a:srgbClr val="FFFFFF"/>
                  </a:solidFill>
                </a:uFill>
                <a:latin typeface="Calibri"/>
                <a:ea typeface="DejaVu Sans"/>
              </a:rPr>
              <a:t>спонсоруванні</a:t>
            </a:r>
            <a:r>
              <a:rPr lang="uk-UA" sz="3600" b="0" strike="noStrike" spc="-1" dirty="0">
                <a:solidFill>
                  <a:srgbClr val="000000"/>
                </a:solidFill>
                <a:uFill>
                  <a:solidFill>
                    <a:srgbClr val="FFFFFF"/>
                  </a:solidFill>
                </a:uFill>
                <a:latin typeface="Calibri"/>
                <a:ea typeface="DejaVu Sans"/>
              </a:rPr>
              <a:t> ) зазнала сплеск і спад згідно з класичною схемою економічного міхура. Ринок спеціалізованого «заліза» для ШІ в 1987 почав занепадати. Персональні комп'ютери від </a:t>
            </a:r>
            <a:r>
              <a:rPr lang="uk-UA" sz="3600" b="0" strike="noStrike" spc="-1" dirty="0" err="1">
                <a:solidFill>
                  <a:srgbClr val="000000"/>
                </a:solidFill>
                <a:uFill>
                  <a:solidFill>
                    <a:srgbClr val="FFFFFF"/>
                  </a:solidFill>
                </a:uFill>
                <a:latin typeface="Calibri"/>
                <a:ea typeface="DejaVu Sans"/>
              </a:rPr>
              <a:t>Apple</a:t>
            </a:r>
            <a:r>
              <a:rPr lang="uk-UA" sz="3600" b="0" strike="noStrike" spc="-1" dirty="0">
                <a:solidFill>
                  <a:srgbClr val="000000"/>
                </a:solidFill>
                <a:uFill>
                  <a:solidFill>
                    <a:srgbClr val="FFFFFF"/>
                  </a:solidFill>
                </a:uFill>
                <a:latin typeface="Calibri"/>
                <a:ea typeface="DejaVu Sans"/>
              </a:rPr>
              <a:t> і IBM неухильно нарощували швидкість і потужність і в 1987 стали більш продуктивними в порівнянні з більш спеціалізованими і дорогими комп'ютерами.</a:t>
            </a:r>
            <a:endParaRPr lang="uk-UA"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2022120" y="102960"/>
            <a:ext cx="8254800" cy="57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uk-UA" sz="3200" b="1" strike="noStrike" spc="-1">
                <a:solidFill>
                  <a:srgbClr val="000000"/>
                </a:solidFill>
                <a:uFill>
                  <a:solidFill>
                    <a:srgbClr val="FFFFFF"/>
                  </a:solidFill>
                </a:uFill>
                <a:latin typeface="Calibri"/>
                <a:ea typeface="DejaVu Sans"/>
              </a:rPr>
              <a:t>1993 - наші дні</a:t>
            </a:r>
            <a:endParaRPr lang="uk-UA" sz="1800" b="0" strike="noStrike" spc="-1">
              <a:solidFill>
                <a:srgbClr val="000000"/>
              </a:solidFill>
              <a:uFill>
                <a:solidFill>
                  <a:srgbClr val="FFFFFF"/>
                </a:solidFill>
              </a:uFill>
              <a:latin typeface="Arial"/>
            </a:endParaRPr>
          </a:p>
        </p:txBody>
      </p:sp>
      <p:sp>
        <p:nvSpPr>
          <p:cNvPr id="108" name="CustomShape 2"/>
          <p:cNvSpPr/>
          <p:nvPr/>
        </p:nvSpPr>
        <p:spPr>
          <a:xfrm>
            <a:off x="553680" y="978840"/>
            <a:ext cx="11075040" cy="6913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uk-UA" sz="3200" b="0" strike="noStrike" spc="-1">
                <a:solidFill>
                  <a:srgbClr val="000000"/>
                </a:solidFill>
                <a:uFill>
                  <a:solidFill>
                    <a:srgbClr val="FFFFFF"/>
                  </a:solidFill>
                </a:uFill>
                <a:latin typeface="Calibri"/>
                <a:ea typeface="DejaVu Sans"/>
              </a:rPr>
              <a:t>Область дослідження, що пов'язана з ШІ, нарешті досягла деяких з своїх початкових цілей. Певні розробки зайняли свою нішу в технологічній індустрії. Частково успіх було досягнуто завдяки збільшеній обчислювальної потужності, частково завдяки фокусуванню на специфічних проблемах. </a:t>
            </a:r>
            <a:endParaRPr lang="uk-UA" sz="1800" b="0" strike="noStrike" spc="-1">
              <a:solidFill>
                <a:srgbClr val="000000"/>
              </a:solidFill>
              <a:uFill>
                <a:solidFill>
                  <a:srgbClr val="FFFFFF"/>
                </a:solidFill>
              </a:uFill>
              <a:latin typeface="Arial"/>
            </a:endParaRPr>
          </a:p>
          <a:p>
            <a:pPr algn="just">
              <a:lnSpc>
                <a:spcPct val="100000"/>
              </a:lnSpc>
            </a:pPr>
            <a:r>
              <a:rPr lang="uk-UA" sz="3200" b="0" strike="noStrike" spc="-1">
                <a:solidFill>
                  <a:srgbClr val="000000"/>
                </a:solidFill>
                <a:uFill>
                  <a:solidFill>
                    <a:srgbClr val="FFFFFF"/>
                  </a:solidFill>
                </a:uFill>
                <a:latin typeface="Calibri"/>
                <a:ea typeface="DejaVu Sans"/>
              </a:rPr>
              <a:t>Але, мрія про інтелект, рівний людському, не здійснилася, тому, дослідники ШІ стали набагато більш обачними та обережними у своїх прогнозах і судженнях.</a:t>
            </a:r>
            <a:endParaRPr lang="uk-UA" sz="1800" b="0" strike="noStrike" spc="-1">
              <a:solidFill>
                <a:srgbClr val="000000"/>
              </a:solidFill>
              <a:uFill>
                <a:solidFill>
                  <a:srgbClr val="FFFFFF"/>
                </a:solidFill>
              </a:uFill>
              <a:latin typeface="Arial"/>
            </a:endParaRPr>
          </a:p>
          <a:p>
            <a:pPr algn="just">
              <a:lnSpc>
                <a:spcPct val="100000"/>
              </a:lnSpc>
            </a:pPr>
            <a:r>
              <a:rPr lang="uk-UA" sz="3200" b="0" strike="noStrike" spc="-1">
                <a:solidFill>
                  <a:srgbClr val="000000"/>
                </a:solidFill>
                <a:uFill>
                  <a:solidFill>
                    <a:srgbClr val="FFFFFF"/>
                  </a:solidFill>
                </a:uFill>
                <a:latin typeface="Calibri"/>
                <a:ea typeface="DejaVu Sans"/>
              </a:rPr>
              <a:t>Сьогодні розробка систем ШІ відбувається інтенсивними темпами і над цією проблемою працюють найбільші світові інститути.</a:t>
            </a:r>
            <a:endParaRPr lang="uk-UA"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 name="Рисунок 3"/>
          <p:cNvPicPr/>
          <p:nvPr/>
        </p:nvPicPr>
        <p:blipFill>
          <a:blip r:embed="rId2"/>
          <a:stretch/>
        </p:blipFill>
        <p:spPr>
          <a:xfrm>
            <a:off x="915480" y="98280"/>
            <a:ext cx="4364280" cy="4060800"/>
          </a:xfrm>
          <a:prstGeom prst="rect">
            <a:avLst/>
          </a:prstGeom>
          <a:ln>
            <a:noFill/>
          </a:ln>
        </p:spPr>
      </p:pic>
      <p:pic>
        <p:nvPicPr>
          <p:cNvPr id="110" name="Рисунок 4"/>
          <p:cNvPicPr/>
          <p:nvPr/>
        </p:nvPicPr>
        <p:blipFill>
          <a:blip r:embed="rId3"/>
          <a:stretch/>
        </p:blipFill>
        <p:spPr>
          <a:xfrm>
            <a:off x="7245000" y="98280"/>
            <a:ext cx="4742640" cy="3980880"/>
          </a:xfrm>
          <a:prstGeom prst="rect">
            <a:avLst/>
          </a:prstGeom>
          <a:ln>
            <a:noFill/>
          </a:ln>
        </p:spPr>
      </p:pic>
      <p:pic>
        <p:nvPicPr>
          <p:cNvPr id="111" name="Рисунок 5"/>
          <p:cNvPicPr/>
          <p:nvPr/>
        </p:nvPicPr>
        <p:blipFill>
          <a:blip r:embed="rId4"/>
          <a:stretch/>
        </p:blipFill>
        <p:spPr>
          <a:xfrm>
            <a:off x="3696840" y="3142440"/>
            <a:ext cx="5777640" cy="37148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1368000" y="89280"/>
            <a:ext cx="9575640" cy="48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uk-UA" sz="2800" b="1" strike="noStrike" spc="-1">
                <a:solidFill>
                  <a:srgbClr val="000000"/>
                </a:solidFill>
                <a:uFill>
                  <a:solidFill>
                    <a:srgbClr val="FFFFFF"/>
                  </a:solidFill>
                </a:uFill>
                <a:latin typeface="Arial"/>
              </a:rPr>
              <a:t>Чому попит на ШI виник саме зараз</a:t>
            </a:r>
            <a:endParaRPr lang="uk-UA" sz="1800" b="0" strike="noStrike" spc="-1">
              <a:solidFill>
                <a:srgbClr val="000000"/>
              </a:solidFill>
              <a:uFill>
                <a:solidFill>
                  <a:srgbClr val="FFFFFF"/>
                </a:solidFill>
              </a:uFill>
              <a:latin typeface="Arial"/>
            </a:endParaRPr>
          </a:p>
        </p:txBody>
      </p:sp>
      <p:sp>
        <p:nvSpPr>
          <p:cNvPr id="113" name="CustomShape 2"/>
          <p:cNvSpPr/>
          <p:nvPr/>
        </p:nvSpPr>
        <p:spPr>
          <a:xfrm>
            <a:off x="576000" y="819360"/>
            <a:ext cx="10871640" cy="60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uk-UA" sz="2400" b="0" strike="noStrike" spc="-1">
                <a:solidFill>
                  <a:srgbClr val="000000"/>
                </a:solidFill>
                <a:uFill>
                  <a:solidFill>
                    <a:srgbClr val="FFFFFF"/>
                  </a:solidFill>
                </a:uFill>
                <a:latin typeface="Arial"/>
              </a:rPr>
              <a:t>1.  Сьогодні ми маємо справу з безпрецедентним обсягом інформації. За останні кілька років було створено 90% світових даних. Вперше ця статистика згадується в дослідженні корпорації IBM ще в 2013 році, але ця тенденція залишається постійною. Дійсно, кожні два роки протягом останніх трьох десятиліть обсяг даних у світі збільшується приблизно в 10 разів.</a:t>
            </a:r>
            <a:endParaRPr lang="uk-UA" sz="1800" b="0" strike="noStrike" spc="-1">
              <a:solidFill>
                <a:srgbClr val="000000"/>
              </a:solidFill>
              <a:uFill>
                <a:solidFill>
                  <a:srgbClr val="FFFFFF"/>
                </a:solidFill>
              </a:uFill>
              <a:latin typeface="Arial"/>
            </a:endParaRPr>
          </a:p>
          <a:p>
            <a:pPr algn="just">
              <a:lnSpc>
                <a:spcPct val="100000"/>
              </a:lnSpc>
            </a:pPr>
            <a:r>
              <a:rPr lang="uk-UA" sz="2400" b="0" strike="noStrike" spc="-1">
                <a:solidFill>
                  <a:srgbClr val="000000"/>
                </a:solidFill>
                <a:uFill>
                  <a:solidFill>
                    <a:srgbClr val="FFFFFF"/>
                  </a:solidFill>
                </a:uFill>
                <a:latin typeface="Arial"/>
              </a:rPr>
              <a:t>2. Алгоритми стають все більш витонченими, а машини з нейронними мережами здатні відтворювати спосіб роботи людського мозку і формувати складні асоціації.</a:t>
            </a:r>
            <a:endParaRPr lang="uk-UA" sz="1800" b="0" strike="noStrike" spc="-1">
              <a:solidFill>
                <a:srgbClr val="000000"/>
              </a:solidFill>
              <a:uFill>
                <a:solidFill>
                  <a:srgbClr val="FFFFFF"/>
                </a:solidFill>
              </a:uFill>
              <a:latin typeface="Arial"/>
            </a:endParaRPr>
          </a:p>
          <a:p>
            <a:pPr algn="just">
              <a:lnSpc>
                <a:spcPct val="100000"/>
              </a:lnSpc>
            </a:pPr>
            <a:r>
              <a:rPr lang="uk-UA" sz="2400" b="0" strike="noStrike" spc="-1">
                <a:solidFill>
                  <a:srgbClr val="000000"/>
                </a:solidFill>
                <a:uFill>
                  <a:solidFill>
                    <a:srgbClr val="FFFFFF"/>
                  </a:solidFill>
                </a:uFill>
                <a:latin typeface="Arial"/>
              </a:rPr>
              <a:t>3. Обчислювальна потужність постійно зростає, і здатна обробити гігантський об’єм даних.</a:t>
            </a:r>
            <a:endParaRPr lang="uk-UA" sz="1800" b="0" strike="noStrike" spc="-1">
              <a:solidFill>
                <a:srgbClr val="000000"/>
              </a:solidFill>
              <a:uFill>
                <a:solidFill>
                  <a:srgbClr val="FFFFFF"/>
                </a:solidFill>
              </a:uFill>
              <a:latin typeface="Arial"/>
            </a:endParaRPr>
          </a:p>
          <a:p>
            <a:pPr algn="just">
              <a:lnSpc>
                <a:spcPct val="100000"/>
              </a:lnSpc>
            </a:pPr>
            <a:r>
              <a:rPr lang="uk-UA" sz="2400" b="0" strike="noStrike" spc="-1">
                <a:solidFill>
                  <a:srgbClr val="000000"/>
                </a:solidFill>
                <a:uFill>
                  <a:solidFill>
                    <a:srgbClr val="FFFFFF"/>
                  </a:solidFill>
                </a:uFill>
                <a:latin typeface="Arial"/>
              </a:rPr>
              <a:t>Скласти все це разом, і отримуємо безліч технічних працівників, керівників компаній та венчурних капіталістів, які інвестують в розвиток ШІ та зацікавлені в прогресі технології.</a:t>
            </a:r>
            <a:endParaRPr lang="uk-UA"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1368000" y="89280"/>
            <a:ext cx="9575640" cy="48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uk-UA" sz="2800" b="1" strike="noStrike" spc="-1">
                <a:solidFill>
                  <a:srgbClr val="000000"/>
                </a:solidFill>
                <a:uFill>
                  <a:solidFill>
                    <a:srgbClr val="FFFFFF"/>
                  </a:solidFill>
                </a:uFill>
                <a:latin typeface="Arial"/>
              </a:rPr>
              <a:t>Де використовують штучний інтелект</a:t>
            </a:r>
            <a:endParaRPr lang="uk-UA" sz="1800" b="0" strike="noStrike" spc="-1">
              <a:solidFill>
                <a:srgbClr val="000000"/>
              </a:solidFill>
              <a:uFill>
                <a:solidFill>
                  <a:srgbClr val="FFFFFF"/>
                </a:solidFill>
              </a:uFill>
              <a:latin typeface="Arial"/>
            </a:endParaRPr>
          </a:p>
        </p:txBody>
      </p:sp>
      <p:sp>
        <p:nvSpPr>
          <p:cNvPr id="115" name="CustomShape 2"/>
          <p:cNvSpPr/>
          <p:nvPr/>
        </p:nvSpPr>
        <p:spPr>
          <a:xfrm>
            <a:off x="0" y="646920"/>
            <a:ext cx="12238200" cy="589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uk-UA" sz="1600" b="1" strike="noStrike" spc="-1">
                <a:solidFill>
                  <a:srgbClr val="000000"/>
                </a:solidFill>
                <a:uFill>
                  <a:solidFill>
                    <a:srgbClr val="FFFFFF"/>
                  </a:solidFill>
                </a:uFill>
                <a:latin typeface="Arial"/>
              </a:rPr>
              <a:t>Голосовий пошук</a:t>
            </a:r>
            <a:endParaRPr lang="uk-UA" sz="1800" b="0" strike="noStrike" spc="-1">
              <a:solidFill>
                <a:srgbClr val="000000"/>
              </a:solidFill>
              <a:uFill>
                <a:solidFill>
                  <a:srgbClr val="FFFFFF"/>
                </a:solidFill>
              </a:uFill>
              <a:latin typeface="Arial"/>
            </a:endParaRPr>
          </a:p>
          <a:p>
            <a:pPr algn="just">
              <a:lnSpc>
                <a:spcPct val="100000"/>
              </a:lnSpc>
            </a:pPr>
            <a:r>
              <a:rPr lang="uk-UA" sz="1600" b="0" strike="noStrike" spc="-1">
                <a:solidFill>
                  <a:srgbClr val="000000"/>
                </a:solidFill>
                <a:uFill>
                  <a:solidFill>
                    <a:srgbClr val="FFFFFF"/>
                  </a:solidFill>
                </a:uFill>
                <a:latin typeface="Arial"/>
              </a:rPr>
              <a:t>Пошукові асистенти, такі як Siri, Alexa та Cortana, оснащені програмами обробки і розпізнавання людського голосу, що робить їх інструментами ШI. Наразі можливості голосового пошуку доступні на 3,9 мільярдах пристроїв Apple, Android і Windows по всьому світу, і це не враховуючи інших виробників. Через свою розповсюдженість голосовий пошук є однією з найсучасніших технологій з підтримкою ШІ. </a:t>
            </a:r>
            <a:endParaRPr lang="uk-UA" sz="1800" b="0" strike="noStrike" spc="-1">
              <a:solidFill>
                <a:srgbClr val="000000"/>
              </a:solidFill>
              <a:uFill>
                <a:solidFill>
                  <a:srgbClr val="FFFFFF"/>
                </a:solidFill>
              </a:uFill>
              <a:latin typeface="Arial"/>
            </a:endParaRPr>
          </a:p>
          <a:p>
            <a:pPr>
              <a:lnSpc>
                <a:spcPct val="100000"/>
              </a:lnSpc>
            </a:pPr>
            <a:r>
              <a:rPr lang="uk-UA" sz="1600" b="1" strike="noStrike" spc="-1">
                <a:solidFill>
                  <a:srgbClr val="000000"/>
                </a:solidFill>
                <a:uFill>
                  <a:solidFill>
                    <a:srgbClr val="FFFFFF"/>
                  </a:solidFill>
                </a:uFill>
                <a:latin typeface="Arial"/>
              </a:rPr>
              <a:t>Відеоігри</a:t>
            </a:r>
            <a:endParaRPr lang="uk-UA" sz="1800" b="0" strike="noStrike" spc="-1">
              <a:solidFill>
                <a:srgbClr val="000000"/>
              </a:solidFill>
              <a:uFill>
                <a:solidFill>
                  <a:srgbClr val="FFFFFF"/>
                </a:solidFill>
              </a:uFill>
              <a:latin typeface="Arial"/>
            </a:endParaRPr>
          </a:p>
          <a:p>
            <a:pPr algn="just">
              <a:lnSpc>
                <a:spcPct val="100000"/>
              </a:lnSpc>
            </a:pPr>
            <a:r>
              <a:rPr lang="uk-UA" sz="1600" b="0" strike="noStrike" spc="-1">
                <a:solidFill>
                  <a:srgbClr val="000000"/>
                </a:solidFill>
                <a:uFill>
                  <a:solidFill>
                    <a:srgbClr val="FFFFFF"/>
                  </a:solidFill>
                </a:uFill>
                <a:latin typeface="Arial"/>
              </a:rPr>
              <a:t>Відеоігри вже давно використовують ШІ, складність і ефективність якого зросла в геометричній прогресії протягом останніх кількох десятиліть. В результаті цього, наприклад, віртуальні персонажі здатні поводити себе абсолютно непередбачуваним чином, аналізуюючи навколишнє середовище.</a:t>
            </a:r>
            <a:endParaRPr lang="uk-UA" sz="1800" b="0" strike="noStrike" spc="-1">
              <a:solidFill>
                <a:srgbClr val="000000"/>
              </a:solidFill>
              <a:uFill>
                <a:solidFill>
                  <a:srgbClr val="FFFFFF"/>
                </a:solidFill>
              </a:uFill>
              <a:latin typeface="Arial"/>
            </a:endParaRPr>
          </a:p>
          <a:p>
            <a:pPr>
              <a:lnSpc>
                <a:spcPct val="100000"/>
              </a:lnSpc>
            </a:pPr>
            <a:r>
              <a:rPr lang="uk-UA" sz="1600" b="1" strike="noStrike" spc="-1">
                <a:solidFill>
                  <a:srgbClr val="000000"/>
                </a:solidFill>
                <a:uFill>
                  <a:solidFill>
                    <a:srgbClr val="FFFFFF"/>
                  </a:solidFill>
                </a:uFill>
                <a:latin typeface="Arial"/>
              </a:rPr>
              <a:t>Автономні автівки</a:t>
            </a:r>
            <a:endParaRPr lang="uk-UA" sz="1800" b="0" strike="noStrike" spc="-1">
              <a:solidFill>
                <a:srgbClr val="000000"/>
              </a:solidFill>
              <a:uFill>
                <a:solidFill>
                  <a:srgbClr val="FFFFFF"/>
                </a:solidFill>
              </a:uFill>
              <a:latin typeface="Arial"/>
            </a:endParaRPr>
          </a:p>
          <a:p>
            <a:pPr algn="just">
              <a:lnSpc>
                <a:spcPct val="100000"/>
              </a:lnSpc>
            </a:pPr>
            <a:r>
              <a:rPr lang="uk-UA" sz="1600" b="0" strike="noStrike" spc="-1">
                <a:solidFill>
                  <a:srgbClr val="000000"/>
                </a:solidFill>
                <a:uFill>
                  <a:solidFill>
                    <a:srgbClr val="FFFFFF"/>
                  </a:solidFill>
                </a:uFill>
                <a:latin typeface="Arial"/>
              </a:rPr>
              <a:t>Повністю автономні автомобілі все більше наближаються до реальності. В цьому році Google повідомила про алгоритм, здатний навчитися водити машину точнісінько, як це робить людина - через досвід. Ідея в тому, що врешті авто буде здатне "дивитися" на дорогу і приймати рішення, відповідне до побаченого.</a:t>
            </a:r>
            <a:endParaRPr lang="uk-UA" sz="1800" b="0" strike="noStrike" spc="-1">
              <a:solidFill>
                <a:srgbClr val="000000"/>
              </a:solidFill>
              <a:uFill>
                <a:solidFill>
                  <a:srgbClr val="FFFFFF"/>
                </a:solidFill>
              </a:uFill>
              <a:latin typeface="Arial"/>
            </a:endParaRPr>
          </a:p>
          <a:p>
            <a:pPr>
              <a:lnSpc>
                <a:spcPct val="100000"/>
              </a:lnSpc>
            </a:pPr>
            <a:r>
              <a:rPr lang="uk-UA" sz="1600" b="1" strike="noStrike" spc="-1">
                <a:solidFill>
                  <a:srgbClr val="000000"/>
                </a:solidFill>
                <a:uFill>
                  <a:solidFill>
                    <a:srgbClr val="FFFFFF"/>
                  </a:solidFill>
                </a:uFill>
                <a:latin typeface="Arial"/>
              </a:rPr>
              <a:t>Пропозиція товарів</a:t>
            </a:r>
            <a:endParaRPr lang="uk-UA" sz="1800" b="0" strike="noStrike" spc="-1">
              <a:solidFill>
                <a:srgbClr val="000000"/>
              </a:solidFill>
              <a:uFill>
                <a:solidFill>
                  <a:srgbClr val="FFFFFF"/>
                </a:solidFill>
              </a:uFill>
              <a:latin typeface="Arial"/>
            </a:endParaRPr>
          </a:p>
          <a:p>
            <a:pPr algn="just">
              <a:lnSpc>
                <a:spcPct val="100000"/>
              </a:lnSpc>
            </a:pPr>
            <a:r>
              <a:rPr lang="uk-UA" sz="1600" b="0" strike="noStrike" spc="-1">
                <a:solidFill>
                  <a:srgbClr val="000000"/>
                </a:solidFill>
                <a:uFill>
                  <a:solidFill>
                    <a:srgbClr val="FFFFFF"/>
                  </a:solidFill>
                </a:uFill>
                <a:latin typeface="Arial"/>
              </a:rPr>
              <a:t>Великі ритейлери, на кшталт Target і Amazon заробляють мільйони завдяки здатності їх магазинів передбачити ваші потреби. Так, сервіс рекомендацій  на сайті Amazon.com працює на базі технологій машинного навчання, вони ж допомагають обирати оптимальні маршрути автоматичного переміщення в центрах обробки і виконання замовлень.</a:t>
            </a:r>
            <a:endParaRPr lang="uk-UA" sz="1800" b="0" strike="noStrike" spc="-1">
              <a:solidFill>
                <a:srgbClr val="000000"/>
              </a:solidFill>
              <a:uFill>
                <a:solidFill>
                  <a:srgbClr val="FFFFFF"/>
                </a:solidFill>
              </a:uFill>
              <a:latin typeface="Arial"/>
            </a:endParaRPr>
          </a:p>
          <a:p>
            <a:pPr algn="just">
              <a:lnSpc>
                <a:spcPct val="100000"/>
              </a:lnSpc>
            </a:pPr>
            <a:r>
              <a:rPr lang="uk-UA" sz="1600" b="0" strike="noStrike" spc="-1">
                <a:solidFill>
                  <a:srgbClr val="000000"/>
                </a:solidFill>
                <a:uFill>
                  <a:solidFill>
                    <a:srgbClr val="FFFFFF"/>
                  </a:solidFill>
                </a:uFill>
                <a:latin typeface="Arial"/>
              </a:rPr>
              <a:t>На базі цих же технологій працюють ланцюжок поставок і системи прогнозування й розподілу ресурсів. Технології розуміння і розпізнавання природньої мови лягли в основу сервісу Alexa. На базі глибокого навчання побудована нова ініціатива компанії з використанням дронів, Prime Air, а також технологія із застосуванням машинного зору в нових точках роздрібної торгівлі, Amazon Go.</a:t>
            </a:r>
            <a:endParaRPr lang="uk-UA"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161280" y="792000"/>
            <a:ext cx="12003480" cy="27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uk-UA" sz="1800" b="1" strike="noStrike" spc="-1">
                <a:solidFill>
                  <a:srgbClr val="000000"/>
                </a:solidFill>
                <a:uFill>
                  <a:solidFill>
                    <a:srgbClr val="FFFFFF"/>
                  </a:solidFill>
                </a:uFill>
                <a:latin typeface="Arial"/>
              </a:rPr>
              <a:t>Онлайн підтримка клієнтів</a:t>
            </a:r>
            <a:endParaRPr lang="uk-UA" sz="1800" b="0" strike="noStrike" spc="-1">
              <a:solidFill>
                <a:srgbClr val="000000"/>
              </a:solidFill>
              <a:uFill>
                <a:solidFill>
                  <a:srgbClr val="FFFFFF"/>
                </a:solidFill>
              </a:uFill>
              <a:latin typeface="Arial"/>
            </a:endParaRPr>
          </a:p>
          <a:p>
            <a:pPr algn="just">
              <a:lnSpc>
                <a:spcPct val="100000"/>
              </a:lnSpc>
            </a:pPr>
            <a:r>
              <a:rPr lang="uk-UA" sz="1800" b="0" strike="noStrike" spc="-1">
                <a:solidFill>
                  <a:srgbClr val="000000"/>
                </a:solidFill>
                <a:uFill>
                  <a:solidFill>
                    <a:srgbClr val="FFFFFF"/>
                  </a:solidFill>
                </a:uFill>
                <a:latin typeface="Arial"/>
              </a:rPr>
              <a:t>У сфері послуг чат-боти зробили революцію в обслуговуванні, і споживачі вважають їх не менш зручними за телефони чи е-мейли.</a:t>
            </a:r>
          </a:p>
          <a:p>
            <a:pPr algn="just">
              <a:lnSpc>
                <a:spcPct val="100000"/>
              </a:lnSpc>
            </a:pPr>
            <a:r>
              <a:rPr lang="uk-UA" sz="1800" b="0" strike="noStrike" spc="-1">
                <a:solidFill>
                  <a:srgbClr val="000000"/>
                </a:solidFill>
                <a:uFill>
                  <a:solidFill>
                    <a:srgbClr val="FFFFFF"/>
                  </a:solidFill>
                </a:uFill>
                <a:latin typeface="Arial"/>
              </a:rPr>
              <a:t>Концепція проста: бот з ШI, що працює на веб-сайті підприємства, відповідає на запити відвідувачів, на кшталт: Яка ціна? Який номер телефону вашої компанії? Де ваш офіс? Відвідувач отримує пряму відповідь замість того, щоб шукати потрібну інформацію по сайту.</a:t>
            </a:r>
          </a:p>
          <a:p>
            <a:pPr>
              <a:lnSpc>
                <a:spcPct val="100000"/>
              </a:lnSpc>
            </a:pPr>
            <a:endParaRPr lang="uk-UA" sz="1800" b="0" strike="noStrike" spc="-1">
              <a:solidFill>
                <a:srgbClr val="000000"/>
              </a:solidFill>
              <a:uFill>
                <a:solidFill>
                  <a:srgbClr val="FFFFFF"/>
                </a:solidFill>
              </a:uFill>
              <a:latin typeface="Arial"/>
            </a:endParaRPr>
          </a:p>
        </p:txBody>
      </p:sp>
      <p:sp>
        <p:nvSpPr>
          <p:cNvPr id="117" name="CustomShape 2"/>
          <p:cNvSpPr/>
          <p:nvPr/>
        </p:nvSpPr>
        <p:spPr>
          <a:xfrm>
            <a:off x="28080" y="3168000"/>
            <a:ext cx="12163680" cy="27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uk-UA" sz="1800" b="1" strike="noStrike" spc="-1">
                <a:solidFill>
                  <a:srgbClr val="000000"/>
                </a:solidFill>
                <a:uFill>
                  <a:solidFill>
                    <a:srgbClr val="FFFFFF"/>
                  </a:solidFill>
                </a:uFill>
                <a:latin typeface="Arial"/>
              </a:rPr>
              <a:t>Новинні портали</a:t>
            </a:r>
            <a:endParaRPr lang="uk-UA" sz="1800" b="0" strike="noStrike" spc="-1">
              <a:solidFill>
                <a:srgbClr val="000000"/>
              </a:solidFill>
              <a:uFill>
                <a:solidFill>
                  <a:srgbClr val="FFFFFF"/>
                </a:solidFill>
              </a:uFill>
              <a:latin typeface="Arial"/>
            </a:endParaRPr>
          </a:p>
          <a:p>
            <a:pPr algn="just">
              <a:lnSpc>
                <a:spcPct val="100000"/>
              </a:lnSpc>
            </a:pPr>
            <a:r>
              <a:rPr lang="uk-UA" sz="1800" b="0" strike="noStrike" spc="-1">
                <a:solidFill>
                  <a:srgbClr val="000000"/>
                </a:solidFill>
                <a:uFill>
                  <a:solidFill>
                    <a:srgbClr val="FFFFFF"/>
                  </a:solidFill>
                </a:uFill>
                <a:latin typeface="Arial"/>
              </a:rPr>
              <a:t>Штучний інтелект здатен  писати прості історії, як от фінансові звіти, спортивні репортажі і т.д. До цього Гелловіну дослідники з Массачусетського технологічного інституту створили </a:t>
            </a:r>
            <a:r>
              <a:rPr lang="uk-UA" sz="1800" b="0" u="sng" strike="noStrike" spc="-1">
                <a:solidFill>
                  <a:srgbClr val="0000FF"/>
                </a:solidFill>
                <a:uFill>
                  <a:solidFill>
                    <a:srgbClr val="FFFFFF"/>
                  </a:solidFill>
                </a:uFill>
                <a:latin typeface="Arial"/>
                <a:hlinkClick r:id="rId2"/>
              </a:rPr>
              <a:t>"Шеллі"</a:t>
            </a:r>
            <a:r>
              <a:rPr lang="uk-UA" sz="1800" b="0" strike="noStrike" spc="-1">
                <a:solidFill>
                  <a:srgbClr val="000000"/>
                </a:solidFill>
                <a:uFill>
                  <a:solidFill>
                    <a:srgbClr val="FFFFFF"/>
                  </a:solidFill>
                </a:uFill>
                <a:latin typeface="Arial"/>
              </a:rPr>
              <a:t> - перший в світі штучний інтелект, покликаний співпрацювати з людьми в вигадуванні страшних історій.</a:t>
            </a:r>
          </a:p>
          <a:p>
            <a:pPr>
              <a:lnSpc>
                <a:spcPct val="100000"/>
              </a:lnSpc>
            </a:pPr>
            <a:r>
              <a:rPr lang="uk-UA" sz="1800" b="0" strike="noStrike" spc="-1">
                <a:solidFill>
                  <a:srgbClr val="000000"/>
                </a:solidFill>
                <a:uFill>
                  <a:solidFill>
                    <a:srgbClr val="FFFFFF"/>
                  </a:solidFill>
                </a:uFill>
                <a:latin typeface="Arial"/>
              </a:rPr>
              <a:t>Шеллі "живе" в Twitter і вже навчена використовувати більше 140 000 історій жахів, які допомагають їй створювати страшилки на Гелловін.</a:t>
            </a:r>
          </a:p>
          <a:p>
            <a:pPr>
              <a:lnSpc>
                <a:spcPct val="100000"/>
              </a:lnSpc>
            </a:pPr>
            <a:endParaRPr lang="uk-UA" sz="1800" b="0" strike="noStrike" spc="-1">
              <a:solidFill>
                <a:srgbClr val="000000"/>
              </a:solidFill>
              <a:uFill>
                <a:solidFill>
                  <a:srgbClr val="FFFFFF"/>
                </a:solidFill>
              </a:uFill>
              <a:latin typeface="Arial"/>
            </a:endParaRPr>
          </a:p>
        </p:txBody>
      </p:sp>
      <p:sp>
        <p:nvSpPr>
          <p:cNvPr id="118" name="CustomShape 3"/>
          <p:cNvSpPr/>
          <p:nvPr/>
        </p:nvSpPr>
        <p:spPr>
          <a:xfrm>
            <a:off x="1368000" y="89280"/>
            <a:ext cx="9575640" cy="48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uk-UA" sz="2800" b="1" strike="noStrike" spc="-1">
                <a:solidFill>
                  <a:srgbClr val="000000"/>
                </a:solidFill>
                <a:uFill>
                  <a:solidFill>
                    <a:srgbClr val="FFFFFF"/>
                  </a:solidFill>
                </a:uFill>
                <a:latin typeface="Arial"/>
              </a:rPr>
              <a:t>Де використовують штучний інтелект</a:t>
            </a:r>
            <a:endParaRPr lang="uk-UA"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1"/>
          <p:cNvSpPr/>
          <p:nvPr/>
        </p:nvSpPr>
        <p:spPr>
          <a:xfrm>
            <a:off x="838080" y="210600"/>
            <a:ext cx="10514880" cy="75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uk-UA" sz="4400" b="1" i="1" strike="noStrike" spc="-1">
                <a:solidFill>
                  <a:srgbClr val="000000"/>
                </a:solidFill>
                <a:uFill>
                  <a:solidFill>
                    <a:srgbClr val="FFFFFF"/>
                  </a:solidFill>
                </a:uFill>
                <a:latin typeface="Calibri Light"/>
              </a:rPr>
              <a:t>Поняття інтелекту</a:t>
            </a:r>
            <a:endParaRPr lang="uk-UA" sz="1800" b="0" strike="noStrike" spc="-1">
              <a:solidFill>
                <a:srgbClr val="000000"/>
              </a:solidFill>
              <a:uFill>
                <a:solidFill>
                  <a:srgbClr val="FFFFFF"/>
                </a:solidFill>
              </a:uFill>
              <a:latin typeface="Arial"/>
            </a:endParaRPr>
          </a:p>
        </p:txBody>
      </p:sp>
      <p:sp>
        <p:nvSpPr>
          <p:cNvPr id="75" name="CustomShape 2"/>
          <p:cNvSpPr/>
          <p:nvPr/>
        </p:nvSpPr>
        <p:spPr>
          <a:xfrm>
            <a:off x="261720" y="2226960"/>
            <a:ext cx="11667600" cy="435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uk-UA" sz="2800" b="1" strike="noStrike" spc="-1">
                <a:solidFill>
                  <a:srgbClr val="000000"/>
                </a:solidFill>
                <a:uFill>
                  <a:solidFill>
                    <a:srgbClr val="FFFFFF"/>
                  </a:solidFill>
                </a:uFill>
                <a:latin typeface="Calibri"/>
                <a:ea typeface="DejaVu Sans"/>
              </a:rPr>
              <a:t>Інтелéкт</a:t>
            </a:r>
            <a:r>
              <a:rPr lang="uk-UA" sz="2800" b="0" strike="noStrike" spc="-1">
                <a:solidFill>
                  <a:srgbClr val="000000"/>
                </a:solidFill>
                <a:uFill>
                  <a:solidFill>
                    <a:srgbClr val="FFFFFF"/>
                  </a:solidFill>
                </a:uFill>
                <a:latin typeface="Calibri"/>
                <a:ea typeface="DejaVu Sans"/>
              </a:rPr>
              <a:t> (від </a:t>
            </a:r>
            <a:r>
              <a:rPr lang="uk-UA" sz="2800" b="0" u="sng" strike="noStrike" spc="-1">
                <a:solidFill>
                  <a:srgbClr val="0000FF"/>
                </a:solidFill>
                <a:uFill>
                  <a:solidFill>
                    <a:srgbClr val="FFFFFF"/>
                  </a:solidFill>
                </a:uFill>
                <a:latin typeface="Calibri"/>
                <a:ea typeface="DejaVu Sans"/>
                <a:hlinkClick r:id="rId2"/>
              </a:rPr>
              <a:t>лат.</a:t>
            </a:r>
            <a:r>
              <a:rPr lang="uk-UA" sz="2800" b="0" strike="noStrike" spc="-1">
                <a:solidFill>
                  <a:srgbClr val="000000"/>
                </a:solidFill>
                <a:uFill>
                  <a:solidFill>
                    <a:srgbClr val="FFFFFF"/>
                  </a:solidFill>
                </a:uFill>
                <a:latin typeface="Calibri"/>
                <a:ea typeface="DejaVu Sans"/>
              </a:rPr>
              <a:t> </a:t>
            </a:r>
            <a:r>
              <a:rPr lang="uk-UA" sz="2800" b="0" i="1" strike="noStrike" spc="-1">
                <a:solidFill>
                  <a:srgbClr val="000000"/>
                </a:solidFill>
                <a:uFill>
                  <a:solidFill>
                    <a:srgbClr val="FFFFFF"/>
                  </a:solidFill>
                </a:uFill>
                <a:latin typeface="Calibri"/>
                <a:ea typeface="DejaVu Sans"/>
              </a:rPr>
              <a:t>intellectus</a:t>
            </a:r>
            <a:r>
              <a:rPr lang="uk-UA" sz="2800" b="0" strike="noStrike" spc="-1">
                <a:solidFill>
                  <a:srgbClr val="000000"/>
                </a:solidFill>
                <a:uFill>
                  <a:solidFill>
                    <a:srgbClr val="FFFFFF"/>
                  </a:solidFill>
                </a:uFill>
                <a:latin typeface="Calibri"/>
                <a:ea typeface="DejaVu Sans"/>
              </a:rPr>
              <a:t> «відчуття», «сприйняття», «розуміння») — це інформаційний потенціал знань конкретної особистості, отриманий в результаті функціонування свідомості, мислення та розуму людини. По відношенню до суспільства використовуються терміни: "Інтелект планети", "Інтелект нації", "Інтелект країни", "Інтелект установи" і тому подібне.</a:t>
            </a:r>
            <a:endParaRPr lang="uk-UA" sz="1800" b="0" strike="noStrike" spc="-1">
              <a:solidFill>
                <a:srgbClr val="000000"/>
              </a:solidFill>
              <a:uFill>
                <a:solidFill>
                  <a:srgbClr val="FFFFFF"/>
                </a:solidFill>
              </a:uFill>
              <a:latin typeface="Arial"/>
            </a:endParaRPr>
          </a:p>
          <a:p>
            <a:pPr algn="just">
              <a:lnSpc>
                <a:spcPct val="100000"/>
              </a:lnSpc>
            </a:pPr>
            <a:endParaRPr lang="uk-UA" sz="1800" b="0" strike="noStrike" spc="-1">
              <a:solidFill>
                <a:srgbClr val="000000"/>
              </a:solidFill>
              <a:uFill>
                <a:solidFill>
                  <a:srgbClr val="FFFFFF"/>
                </a:solidFill>
              </a:uFill>
              <a:latin typeface="Arial"/>
            </a:endParaRPr>
          </a:p>
          <a:p>
            <a:pPr algn="just">
              <a:lnSpc>
                <a:spcPct val="100000"/>
              </a:lnSpc>
            </a:pPr>
            <a:r>
              <a:rPr lang="uk-UA" sz="2800" b="0" strike="noStrike" spc="-1">
                <a:solidFill>
                  <a:srgbClr val="000000"/>
                </a:solidFill>
                <a:uFill>
                  <a:solidFill>
                    <a:srgbClr val="FFFFFF"/>
                  </a:solidFill>
                </a:uFill>
                <a:latin typeface="Calibri"/>
                <a:ea typeface="DejaVu Sans"/>
              </a:rPr>
              <a:t>Інтелект властивий людям, а також спостерігається у тварин.</a:t>
            </a:r>
            <a:endParaRPr lang="uk-UA"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4336920" y="900"/>
            <a:ext cx="3439080" cy="430200"/>
          </a:xfrm>
          <a:prstGeom prst="rect">
            <a:avLst/>
          </a:prstGeom>
          <a:noFill/>
          <a:ln>
            <a:noFill/>
          </a:ln>
        </p:spPr>
        <p:txBody>
          <a:bodyPr lIns="90000" tIns="45000" rIns="90000" bIns="45000"/>
          <a:lstStyle/>
          <a:p>
            <a:r>
              <a:rPr lang="uk-UA" sz="2400" b="1" strike="noStrike" spc="-1" dirty="0">
                <a:solidFill>
                  <a:srgbClr val="000000"/>
                </a:solidFill>
                <a:uFill>
                  <a:solidFill>
                    <a:srgbClr val="FFFFFF"/>
                  </a:solidFill>
                </a:uFill>
                <a:latin typeface="Arial"/>
              </a:rPr>
              <a:t>Підходи до вивчення</a:t>
            </a:r>
          </a:p>
        </p:txBody>
      </p:sp>
      <p:sp>
        <p:nvSpPr>
          <p:cNvPr id="120" name="TextShape 2"/>
          <p:cNvSpPr txBox="1"/>
          <p:nvPr/>
        </p:nvSpPr>
        <p:spPr>
          <a:xfrm>
            <a:off x="176659" y="646200"/>
            <a:ext cx="11880000" cy="715320"/>
          </a:xfrm>
          <a:prstGeom prst="rect">
            <a:avLst/>
          </a:prstGeom>
          <a:noFill/>
          <a:ln>
            <a:noFill/>
          </a:ln>
        </p:spPr>
        <p:txBody>
          <a:bodyPr lIns="90000" tIns="45000" rIns="90000" bIns="45000"/>
          <a:lstStyle/>
          <a:p>
            <a:pPr algn="just"/>
            <a:r>
              <a:rPr lang="uk-UA" sz="2200" b="1" strike="noStrike" spc="-1" dirty="0">
                <a:solidFill>
                  <a:srgbClr val="000000"/>
                </a:solidFill>
                <a:uFill>
                  <a:solidFill>
                    <a:srgbClr val="FFFFFF"/>
                  </a:solidFill>
                </a:uFill>
                <a:latin typeface="Arial"/>
              </a:rPr>
              <a:t>Існують різні методи створення систем штучного інтелекту. У наш час можна виділити декілька:</a:t>
            </a:r>
          </a:p>
        </p:txBody>
      </p:sp>
      <p:sp>
        <p:nvSpPr>
          <p:cNvPr id="121" name="TextShape 3"/>
          <p:cNvSpPr txBox="1"/>
          <p:nvPr/>
        </p:nvSpPr>
        <p:spPr>
          <a:xfrm>
            <a:off x="123853" y="1450279"/>
            <a:ext cx="11689920" cy="3773520"/>
          </a:xfrm>
          <a:prstGeom prst="rect">
            <a:avLst/>
          </a:prstGeom>
          <a:noFill/>
          <a:ln>
            <a:noFill/>
          </a:ln>
        </p:spPr>
        <p:txBody>
          <a:bodyPr lIns="90000" tIns="45000" rIns="90000" bIns="45000"/>
          <a:lstStyle/>
          <a:p>
            <a:pPr algn="just"/>
            <a:r>
              <a:rPr lang="uk-UA" sz="2000" b="0" strike="noStrike" spc="-1" dirty="0">
                <a:solidFill>
                  <a:srgbClr val="000000"/>
                </a:solidFill>
                <a:uFill>
                  <a:solidFill>
                    <a:srgbClr val="FFFFFF"/>
                  </a:solidFill>
                </a:uFill>
                <a:latin typeface="Arial"/>
              </a:rPr>
              <a:t>Логічний підхід. Основою для вивчення логічного підходу слугує алгебра логіки. Кожен програміст знайомий з нею з того часу, коли він вивчав оператор IF. Свого подальшого розвитку алгебра логіки отримала у вигляді предикатів — в якому вона розширена за рахунок введення предметних символів, відношень між ними. Крім цього, кожна така машина має блок генерації цілі, і система виводу намагається довести дану ціль як теорему. Якщо ціль досягнута, то послідовність використаних правил дозволить отримати ланцюжок дій, необхідних для реалізації поставленої цілі (таку систему ще називають експертною системою). Потужність такої системи визначається можливостями генератора цілей і машинного доведення теорем. Для досягнення кращої виразності логічний підхід використовує новий напрям, його назва — нечітка логіка. Головною відмінністю цього напряму є те, що істинність вислову може приймати окрім значень «так»/«ні» (1/0) ще й проміжні значення — «не знаю» (0,5), «пацієнт швидше живий, ніж мертвий» (0,75), «пацієнт швидше мертвий, ніж живий» (0,25). Такий підхід подібніший до мислення людини, оскільки вона рідко відповідає «так» або «ні».</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8288" y="5164274"/>
            <a:ext cx="2592288" cy="1835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4337280" y="11143"/>
            <a:ext cx="3439080" cy="430200"/>
          </a:xfrm>
          <a:prstGeom prst="rect">
            <a:avLst/>
          </a:prstGeom>
          <a:noFill/>
          <a:ln>
            <a:noFill/>
          </a:ln>
        </p:spPr>
        <p:txBody>
          <a:bodyPr lIns="90000" tIns="45000" rIns="90000" bIns="45000"/>
          <a:lstStyle/>
          <a:p>
            <a:r>
              <a:rPr lang="uk-UA" sz="2400" b="1" strike="noStrike" spc="-1" dirty="0">
                <a:solidFill>
                  <a:srgbClr val="000000"/>
                </a:solidFill>
                <a:uFill>
                  <a:solidFill>
                    <a:srgbClr val="FFFFFF"/>
                  </a:solidFill>
                </a:uFill>
                <a:latin typeface="Arial"/>
              </a:rPr>
              <a:t>Підходи до вивчення</a:t>
            </a:r>
          </a:p>
        </p:txBody>
      </p:sp>
      <p:sp>
        <p:nvSpPr>
          <p:cNvPr id="123" name="TextShape 2"/>
          <p:cNvSpPr txBox="1"/>
          <p:nvPr/>
        </p:nvSpPr>
        <p:spPr>
          <a:xfrm>
            <a:off x="70560" y="647315"/>
            <a:ext cx="12185280" cy="4152600"/>
          </a:xfrm>
          <a:prstGeom prst="rect">
            <a:avLst/>
          </a:prstGeom>
          <a:noFill/>
          <a:ln>
            <a:noFill/>
          </a:ln>
        </p:spPr>
        <p:txBody>
          <a:bodyPr lIns="90000" tIns="45000" rIns="90000" bIns="45000"/>
          <a:lstStyle/>
          <a:p>
            <a:pPr algn="just"/>
            <a:r>
              <a:rPr lang="uk-UA" sz="2200" b="0" strike="noStrike" spc="-1" dirty="0">
                <a:solidFill>
                  <a:srgbClr val="000000"/>
                </a:solidFill>
                <a:uFill>
                  <a:solidFill>
                    <a:srgbClr val="FFFFFF"/>
                  </a:solidFill>
                </a:uFill>
                <a:latin typeface="Arial"/>
              </a:rPr>
              <a:t>Під структурним підходом ми розуміють спроби побудови ШІ шляхом моделювання структури людського мозку. Однією з перших таких спроб був </a:t>
            </a:r>
            <a:r>
              <a:rPr lang="uk-UA" sz="2200" b="0" strike="noStrike" spc="-1" dirty="0" err="1">
                <a:solidFill>
                  <a:srgbClr val="000000"/>
                </a:solidFill>
                <a:uFill>
                  <a:solidFill>
                    <a:srgbClr val="FFFFFF"/>
                  </a:solidFill>
                </a:uFill>
                <a:latin typeface="Arial"/>
              </a:rPr>
              <a:t>перцептрон</a:t>
            </a:r>
            <a:r>
              <a:rPr lang="uk-UA" sz="2200" b="0" strike="noStrike" spc="-1" dirty="0">
                <a:solidFill>
                  <a:srgbClr val="000000"/>
                </a:solidFill>
                <a:uFill>
                  <a:solidFill>
                    <a:srgbClr val="FFFFFF"/>
                  </a:solidFill>
                </a:uFill>
                <a:latin typeface="Arial"/>
              </a:rPr>
              <a:t> </a:t>
            </a:r>
            <a:r>
              <a:rPr lang="uk-UA" sz="2200" b="0" strike="noStrike" spc="-1" dirty="0" err="1">
                <a:solidFill>
                  <a:srgbClr val="000000"/>
                </a:solidFill>
                <a:uFill>
                  <a:solidFill>
                    <a:srgbClr val="FFFFFF"/>
                  </a:solidFill>
                </a:uFill>
                <a:latin typeface="Arial"/>
              </a:rPr>
              <a:t>Френка</a:t>
            </a:r>
            <a:r>
              <a:rPr lang="uk-UA" sz="2200" b="0" strike="noStrike" spc="-1" dirty="0">
                <a:solidFill>
                  <a:srgbClr val="000000"/>
                </a:solidFill>
                <a:uFill>
                  <a:solidFill>
                    <a:srgbClr val="FFFFFF"/>
                  </a:solidFill>
                </a:uFill>
                <a:latin typeface="Arial"/>
              </a:rPr>
              <a:t> </a:t>
            </a:r>
            <a:r>
              <a:rPr lang="uk-UA" sz="2200" b="0" strike="noStrike" spc="-1" dirty="0" err="1">
                <a:solidFill>
                  <a:srgbClr val="000000"/>
                </a:solidFill>
                <a:uFill>
                  <a:solidFill>
                    <a:srgbClr val="FFFFFF"/>
                  </a:solidFill>
                </a:uFill>
                <a:latin typeface="Arial"/>
              </a:rPr>
              <a:t>Розенблатта</a:t>
            </a:r>
            <a:r>
              <a:rPr lang="uk-UA" sz="2200" b="0" strike="noStrike" spc="-1" dirty="0">
                <a:solidFill>
                  <a:srgbClr val="000000"/>
                </a:solidFill>
                <a:uFill>
                  <a:solidFill>
                    <a:srgbClr val="FFFFFF"/>
                  </a:solidFill>
                </a:uFill>
                <a:latin typeface="Arial"/>
              </a:rPr>
              <a:t>. Головною моделюючою структурною одиницею в </a:t>
            </a:r>
            <a:r>
              <a:rPr lang="uk-UA" sz="2200" b="0" strike="noStrike" spc="-1" dirty="0" err="1">
                <a:solidFill>
                  <a:srgbClr val="000000"/>
                </a:solidFill>
                <a:uFill>
                  <a:solidFill>
                    <a:srgbClr val="FFFFFF"/>
                  </a:solidFill>
                </a:uFill>
                <a:latin typeface="Arial"/>
              </a:rPr>
              <a:t>перцептронах</a:t>
            </a:r>
            <a:r>
              <a:rPr lang="uk-UA" sz="2200" b="0" strike="noStrike" spc="-1" dirty="0">
                <a:solidFill>
                  <a:srgbClr val="000000"/>
                </a:solidFill>
                <a:uFill>
                  <a:solidFill>
                    <a:srgbClr val="FFFFFF"/>
                  </a:solidFill>
                </a:uFill>
                <a:latin typeface="Arial"/>
              </a:rPr>
              <a:t> (як і в більшості інших варіантах моделювання мозку) є нейрон. Пізніше виникли й інші моделі, відоміші під назвою нейронні мережі (НМ) і їхні реалізації — нейрокомп’ютери. Ці моделі відрізняються за будовою окремих нейронів, за топологією зв'язків між ними і алгоритмами навчання. Серед найвідоміших на початку 2000-х років варіантів НМ можна назвати НМ зі зворотнім розповсюдженням помилки, мережі </a:t>
            </a:r>
            <a:r>
              <a:rPr lang="uk-UA" sz="2200" b="0" strike="noStrike" spc="-1" dirty="0" err="1">
                <a:solidFill>
                  <a:srgbClr val="000000"/>
                </a:solidFill>
                <a:uFill>
                  <a:solidFill>
                    <a:srgbClr val="FFFFFF"/>
                  </a:solidFill>
                </a:uFill>
                <a:latin typeface="Arial"/>
              </a:rPr>
              <a:t>Кохонена</a:t>
            </a:r>
            <a:r>
              <a:rPr lang="uk-UA" sz="2200" b="0" strike="noStrike" spc="-1" dirty="0">
                <a:solidFill>
                  <a:srgbClr val="000000"/>
                </a:solidFill>
                <a:uFill>
                  <a:solidFill>
                    <a:srgbClr val="FFFFFF"/>
                  </a:solidFill>
                </a:uFill>
                <a:latin typeface="Arial"/>
              </a:rPr>
              <a:t>, мережі </a:t>
            </a:r>
            <a:r>
              <a:rPr lang="uk-UA" sz="2200" b="0" strike="noStrike" spc="-1" dirty="0" err="1">
                <a:solidFill>
                  <a:srgbClr val="000000"/>
                </a:solidFill>
                <a:uFill>
                  <a:solidFill>
                    <a:srgbClr val="FFFFFF"/>
                  </a:solidFill>
                </a:uFill>
                <a:latin typeface="Arial"/>
              </a:rPr>
              <a:t>Хопфілда</a:t>
            </a:r>
            <a:r>
              <a:rPr lang="uk-UA" sz="2200" b="0" strike="noStrike" spc="-1" dirty="0">
                <a:solidFill>
                  <a:srgbClr val="000000"/>
                </a:solidFill>
                <a:uFill>
                  <a:solidFill>
                    <a:srgbClr val="FFFFFF"/>
                  </a:solidFill>
                </a:uFill>
                <a:latin typeface="Arial"/>
              </a:rPr>
              <a:t>, стохастичні нейрони сітки. У ширшому розумінні цей підхід відомий як </a:t>
            </a:r>
            <a:r>
              <a:rPr lang="uk-UA" sz="2200" b="0" strike="noStrike" spc="-1" dirty="0" err="1">
                <a:solidFill>
                  <a:srgbClr val="000000"/>
                </a:solidFill>
                <a:uFill>
                  <a:solidFill>
                    <a:srgbClr val="FFFFFF"/>
                  </a:solidFill>
                </a:uFill>
                <a:latin typeface="Arial"/>
              </a:rPr>
              <a:t>конективізм</a:t>
            </a:r>
            <a:r>
              <a:rPr lang="uk-UA" sz="2200" b="0" strike="noStrike" spc="-1" dirty="0">
                <a:solidFill>
                  <a:srgbClr val="000000"/>
                </a:solidFill>
                <a:uFill>
                  <a:solidFill>
                    <a:srgbClr val="FFFFFF"/>
                  </a:solidFill>
                </a:uFill>
                <a:latin typeface="Arial"/>
              </a:rPr>
              <a:t>. Відмінності між логічним та структурним підходом не стільки принципові, як це здається на перший погляд. Алгоритми спрощення і вербалізації нейронних мереж перетворюють моделі структурного підходу на явні логічні моделі. З іншого боку, ще 1943 року </a:t>
            </a:r>
            <a:r>
              <a:rPr lang="uk-UA" sz="2200" b="0" strike="noStrike" spc="-1" dirty="0" err="1">
                <a:solidFill>
                  <a:srgbClr val="000000"/>
                </a:solidFill>
                <a:uFill>
                  <a:solidFill>
                    <a:srgbClr val="FFFFFF"/>
                  </a:solidFill>
                </a:uFill>
                <a:latin typeface="Arial"/>
              </a:rPr>
              <a:t>Маккалок</a:t>
            </a:r>
            <a:r>
              <a:rPr lang="uk-UA" sz="2200" b="0" strike="noStrike" spc="-1" dirty="0">
                <a:solidFill>
                  <a:srgbClr val="000000"/>
                </a:solidFill>
                <a:uFill>
                  <a:solidFill>
                    <a:srgbClr val="FFFFFF"/>
                  </a:solidFill>
                </a:uFill>
                <a:latin typeface="Arial"/>
              </a:rPr>
              <a:t> і </a:t>
            </a:r>
            <a:r>
              <a:rPr lang="uk-UA" sz="2200" b="0" strike="noStrike" spc="-1" dirty="0" err="1">
                <a:solidFill>
                  <a:srgbClr val="000000"/>
                </a:solidFill>
                <a:uFill>
                  <a:solidFill>
                    <a:srgbClr val="FFFFFF"/>
                  </a:solidFill>
                </a:uFill>
                <a:latin typeface="Arial"/>
              </a:rPr>
              <a:t>Піттс</a:t>
            </a:r>
            <a:r>
              <a:rPr lang="uk-UA" sz="2200" b="0" strike="noStrike" spc="-1" dirty="0">
                <a:solidFill>
                  <a:srgbClr val="000000"/>
                </a:solidFill>
                <a:uFill>
                  <a:solidFill>
                    <a:srgbClr val="FFFFFF"/>
                  </a:solidFill>
                </a:uFill>
                <a:latin typeface="Arial"/>
              </a:rPr>
              <a:t> показали, що нейронна сітка може реалізувати будь-яку функцію алгебри логіки.</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6280" y="4981575"/>
            <a:ext cx="2676525"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4337640" y="216720"/>
            <a:ext cx="3439080" cy="430200"/>
          </a:xfrm>
          <a:prstGeom prst="rect">
            <a:avLst/>
          </a:prstGeom>
          <a:noFill/>
          <a:ln>
            <a:noFill/>
          </a:ln>
        </p:spPr>
        <p:txBody>
          <a:bodyPr lIns="90000" tIns="45000" rIns="90000" bIns="45000"/>
          <a:lstStyle/>
          <a:p>
            <a:r>
              <a:rPr lang="uk-UA" sz="2400" b="1" strike="noStrike" spc="-1">
                <a:solidFill>
                  <a:srgbClr val="000000"/>
                </a:solidFill>
                <a:uFill>
                  <a:solidFill>
                    <a:srgbClr val="FFFFFF"/>
                  </a:solidFill>
                </a:uFill>
                <a:latin typeface="Arial"/>
              </a:rPr>
              <a:t>Підходи до вивчення</a:t>
            </a:r>
          </a:p>
        </p:txBody>
      </p:sp>
      <p:sp>
        <p:nvSpPr>
          <p:cNvPr id="125" name="TextShape 2"/>
          <p:cNvSpPr txBox="1"/>
          <p:nvPr/>
        </p:nvSpPr>
        <p:spPr>
          <a:xfrm>
            <a:off x="144000" y="646920"/>
            <a:ext cx="12069360" cy="2809080"/>
          </a:xfrm>
          <a:prstGeom prst="rect">
            <a:avLst/>
          </a:prstGeom>
          <a:noFill/>
          <a:ln>
            <a:noFill/>
          </a:ln>
        </p:spPr>
        <p:txBody>
          <a:bodyPr lIns="90000" tIns="45000" rIns="90000" bIns="45000"/>
          <a:lstStyle/>
          <a:p>
            <a:pPr algn="just"/>
            <a:r>
              <a:rPr lang="uk-UA" sz="2400" b="1" strike="noStrike" spc="-1" dirty="0">
                <a:solidFill>
                  <a:srgbClr val="000000"/>
                </a:solidFill>
                <a:uFill>
                  <a:solidFill>
                    <a:srgbClr val="FFFFFF"/>
                  </a:solidFill>
                </a:uFill>
                <a:latin typeface="Arial"/>
              </a:rPr>
              <a:t>Еволюційний підхід.</a:t>
            </a:r>
            <a:r>
              <a:rPr lang="uk-UA" sz="2400" b="0" strike="noStrike" spc="-1" dirty="0">
                <a:solidFill>
                  <a:srgbClr val="000000"/>
                </a:solidFill>
                <a:uFill>
                  <a:solidFill>
                    <a:srgbClr val="FFFFFF"/>
                  </a:solidFill>
                </a:uFill>
                <a:latin typeface="Arial"/>
              </a:rPr>
              <a:t> Під час побудови системи ШІ за даним методом основну увагу зосереджують на побудові початкової моделі і правилах, за якими вона може змінюватися (еволюціонувати). Причому модель може бути створено за найрізноманітнішими методами, це може бути і НМ, і набір логічних правил, і будь-яка інша модель. Після цього ми вмикаємо комп'ютер і він на основі перевірки моделей відбирає найкращі з них, і за цими моделями за найрізноманітнішими правилами генеруються нові моделі. Серед еволюційних алгоритмів класичним вважається генетичний алгоритм.</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4232" y="3379839"/>
            <a:ext cx="18288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4369769" y="1980"/>
            <a:ext cx="3439080" cy="430200"/>
          </a:xfrm>
          <a:prstGeom prst="rect">
            <a:avLst/>
          </a:prstGeom>
          <a:noFill/>
          <a:ln>
            <a:noFill/>
          </a:ln>
        </p:spPr>
        <p:txBody>
          <a:bodyPr lIns="90000" tIns="45000" rIns="90000" bIns="45000"/>
          <a:lstStyle/>
          <a:p>
            <a:r>
              <a:rPr lang="uk-UA" sz="2400" b="1" strike="noStrike" spc="-1" dirty="0">
                <a:solidFill>
                  <a:srgbClr val="000000"/>
                </a:solidFill>
                <a:uFill>
                  <a:solidFill>
                    <a:srgbClr val="FFFFFF"/>
                  </a:solidFill>
                </a:uFill>
                <a:latin typeface="Arial"/>
              </a:rPr>
              <a:t>Підходи до вивчення</a:t>
            </a:r>
          </a:p>
        </p:txBody>
      </p:sp>
      <p:sp>
        <p:nvSpPr>
          <p:cNvPr id="127" name="TextShape 2"/>
          <p:cNvSpPr txBox="1"/>
          <p:nvPr/>
        </p:nvSpPr>
        <p:spPr>
          <a:xfrm>
            <a:off x="84689" y="647280"/>
            <a:ext cx="12009240" cy="3042360"/>
          </a:xfrm>
          <a:prstGeom prst="rect">
            <a:avLst/>
          </a:prstGeom>
          <a:noFill/>
          <a:ln>
            <a:noFill/>
          </a:ln>
        </p:spPr>
        <p:txBody>
          <a:bodyPr lIns="90000" tIns="45000" rIns="90000" bIns="45000"/>
          <a:lstStyle/>
          <a:p>
            <a:pPr algn="just"/>
            <a:r>
              <a:rPr lang="uk-UA" sz="2600" b="0" strike="noStrike" spc="-1" dirty="0">
                <a:solidFill>
                  <a:srgbClr val="000000"/>
                </a:solidFill>
                <a:uFill>
                  <a:solidFill>
                    <a:srgbClr val="FFFFFF"/>
                  </a:solidFill>
                </a:uFill>
                <a:latin typeface="Arial"/>
              </a:rPr>
              <a:t>Імітаційний підхід. Цей підхід є класичним для кібернетики з одним із її базових понять чорний ящик. Об'єкт, поведінка якого імітується, якраз і являє собою «чорний ящик». Для нас не важливо, які моделі у нього всередині і як він діє, головне, щоби наша модель в аналогічних ситуаціях поводила себе без змін. Таким чином тут моделюється інша властивість людини — здатність копіювати те, що роблять інші, без поділу на елементарні операції і формального опису дій. Часто ця властивість економить багато часу об'єктові, особливо на початку його життя.</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3978359"/>
            <a:ext cx="4219575"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D58641-4DF5-41E3-AF00-72AD9C70D2E0}"/>
              </a:ext>
            </a:extLst>
          </p:cNvPr>
          <p:cNvSpPr>
            <a:spLocks noGrp="1"/>
          </p:cNvSpPr>
          <p:nvPr>
            <p:ph type="title"/>
          </p:nvPr>
        </p:nvSpPr>
        <p:spPr>
          <a:xfrm>
            <a:off x="609780" y="0"/>
            <a:ext cx="10972440" cy="836712"/>
          </a:xfrm>
        </p:spPr>
        <p:txBody>
          <a:bodyPr/>
          <a:lstStyle/>
          <a:p>
            <a:pPr algn="ctr"/>
            <a:r>
              <a:rPr lang="uk-UA" sz="4000" dirty="0"/>
              <a:t>Які розділи включає в себе штучний інтелект</a:t>
            </a:r>
            <a:endParaRPr lang="ru-UA" sz="4000" dirty="0"/>
          </a:p>
        </p:txBody>
      </p:sp>
      <p:sp>
        <p:nvSpPr>
          <p:cNvPr id="4" name="TextBox 3">
            <a:extLst>
              <a:ext uri="{FF2B5EF4-FFF2-40B4-BE49-F238E27FC236}">
                <a16:creationId xmlns:a16="http://schemas.microsoft.com/office/drawing/2014/main" id="{1EEF4C96-4AA2-47F9-90A2-027B123CE3F9}"/>
              </a:ext>
            </a:extLst>
          </p:cNvPr>
          <p:cNvSpPr txBox="1"/>
          <p:nvPr/>
        </p:nvSpPr>
        <p:spPr>
          <a:xfrm>
            <a:off x="839416" y="1052736"/>
            <a:ext cx="10441160" cy="5509200"/>
          </a:xfrm>
          <a:prstGeom prst="rect">
            <a:avLst/>
          </a:prstGeom>
          <a:noFill/>
        </p:spPr>
        <p:txBody>
          <a:bodyPr wrap="square" rtlCol="0">
            <a:spAutoFit/>
          </a:bodyPr>
          <a:lstStyle/>
          <a:p>
            <a:pPr marL="342900" indent="-342900">
              <a:buAutoNum type="arabicPeriod"/>
            </a:pPr>
            <a:r>
              <a:rPr lang="uk-UA" sz="4400" dirty="0"/>
              <a:t>Нейронні мережі</a:t>
            </a:r>
          </a:p>
          <a:p>
            <a:pPr marL="342900" indent="-342900">
              <a:buAutoNum type="arabicPeriod"/>
            </a:pPr>
            <a:r>
              <a:rPr lang="uk-UA" sz="4400" dirty="0"/>
              <a:t>Еволюційні алгоритми</a:t>
            </a:r>
          </a:p>
          <a:p>
            <a:pPr marL="342900" indent="-342900">
              <a:buAutoNum type="arabicPeriod"/>
            </a:pPr>
            <a:r>
              <a:rPr lang="uk-UA" sz="4400" dirty="0"/>
              <a:t>Ройовий інтелект</a:t>
            </a:r>
          </a:p>
          <a:p>
            <a:pPr marL="342900" indent="-342900">
              <a:buAutoNum type="arabicPeriod"/>
            </a:pPr>
            <a:r>
              <a:rPr lang="en-US" sz="4400" dirty="0"/>
              <a:t>Q</a:t>
            </a:r>
            <a:r>
              <a:rPr lang="uk-UA" sz="4400" dirty="0"/>
              <a:t>-агенти</a:t>
            </a:r>
            <a:r>
              <a:rPr lang="en-US" sz="4400" dirty="0"/>
              <a:t> </a:t>
            </a:r>
          </a:p>
          <a:p>
            <a:pPr marL="342900" indent="-342900">
              <a:buAutoNum type="arabicPeriod"/>
            </a:pPr>
            <a:r>
              <a:rPr lang="uk-UA" sz="4400" dirty="0"/>
              <a:t>Експертні системи</a:t>
            </a:r>
          </a:p>
          <a:p>
            <a:pPr marL="342900" indent="-342900">
              <a:buAutoNum type="arabicPeriod"/>
            </a:pPr>
            <a:r>
              <a:rPr lang="uk-UA" sz="4400" dirty="0"/>
              <a:t>Онтологічні системи</a:t>
            </a:r>
          </a:p>
          <a:p>
            <a:pPr marL="342900" indent="-342900">
              <a:buAutoNum type="arabicPeriod"/>
            </a:pPr>
            <a:r>
              <a:rPr lang="uk-UA" sz="4400" dirty="0"/>
              <a:t> Застосування технічних рішень на основі штучного інтелекту</a:t>
            </a:r>
            <a:endParaRPr lang="ru-UA" sz="4400" dirty="0"/>
          </a:p>
        </p:txBody>
      </p:sp>
    </p:spTree>
    <p:extLst>
      <p:ext uri="{BB962C8B-B14F-4D97-AF65-F5344CB8AC3E}">
        <p14:creationId xmlns:p14="http://schemas.microsoft.com/office/powerpoint/2010/main" val="1022209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480" y="273600"/>
            <a:ext cx="10972440" cy="563112"/>
          </a:xfrm>
        </p:spPr>
        <p:txBody>
          <a:bodyPr/>
          <a:lstStyle/>
          <a:p>
            <a:pPr algn="ctr"/>
            <a:r>
              <a:rPr lang="uk-UA" sz="2800" b="1" dirty="0"/>
              <a:t>Приклади ШІ</a:t>
            </a:r>
          </a:p>
        </p:txBody>
      </p:sp>
      <p:sp>
        <p:nvSpPr>
          <p:cNvPr id="4" name="TextBox 3"/>
          <p:cNvSpPr txBox="1"/>
          <p:nvPr/>
        </p:nvSpPr>
        <p:spPr>
          <a:xfrm>
            <a:off x="921542" y="954272"/>
            <a:ext cx="7416824" cy="400110"/>
          </a:xfrm>
          <a:prstGeom prst="rect">
            <a:avLst/>
          </a:prstGeom>
          <a:noFill/>
        </p:spPr>
        <p:txBody>
          <a:bodyPr wrap="square" rtlCol="0">
            <a:spAutoFit/>
          </a:bodyPr>
          <a:lstStyle/>
          <a:p>
            <a:r>
              <a:rPr lang="uk-UA" sz="2000" dirty="0"/>
              <a:t>Еліза – </a:t>
            </a:r>
            <a:r>
              <a:rPr lang="en-US" sz="2000" dirty="0"/>
              <a:t>http://www.manifestation.com/neurotoys/eliza.php3</a:t>
            </a:r>
            <a:endParaRPr lang="uk-UA" sz="20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392" y="1772815"/>
            <a:ext cx="8391314" cy="4717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264352" y="2132856"/>
            <a:ext cx="2304256" cy="1200329"/>
          </a:xfrm>
          <a:prstGeom prst="rect">
            <a:avLst/>
          </a:prstGeom>
          <a:noFill/>
        </p:spPr>
        <p:txBody>
          <a:bodyPr wrap="square" rtlCol="0">
            <a:spAutoFit/>
          </a:bodyPr>
          <a:lstStyle/>
          <a:p>
            <a:r>
              <a:rPr lang="uk-UA" dirty="0"/>
              <a:t>Одна з найперших реалізацій тесту Т</a:t>
            </a:r>
            <a:r>
              <a:rPr lang="en-US" dirty="0"/>
              <a:t>’</a:t>
            </a:r>
            <a:r>
              <a:rPr lang="ru-RU" dirty="0" err="1"/>
              <a:t>юрінга</a:t>
            </a:r>
            <a:r>
              <a:rPr lang="ru-RU" dirty="0"/>
              <a:t> на комп</a:t>
            </a:r>
            <a:r>
              <a:rPr lang="en-US" dirty="0"/>
              <a:t>’</a:t>
            </a:r>
            <a:r>
              <a:rPr lang="uk-UA" dirty="0" err="1"/>
              <a:t>ютері</a:t>
            </a:r>
            <a:endParaRPr lang="uk-UA" dirty="0"/>
          </a:p>
        </p:txBody>
      </p:sp>
    </p:spTree>
    <p:extLst>
      <p:ext uri="{BB962C8B-B14F-4D97-AF65-F5344CB8AC3E}">
        <p14:creationId xmlns:p14="http://schemas.microsoft.com/office/powerpoint/2010/main" val="2985317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4844" y="79152"/>
            <a:ext cx="10972440" cy="563112"/>
          </a:xfrm>
        </p:spPr>
        <p:txBody>
          <a:bodyPr/>
          <a:lstStyle/>
          <a:p>
            <a:pPr algn="ctr"/>
            <a:r>
              <a:rPr lang="ru-RU" sz="2800" b="1" dirty="0"/>
              <a:t>Дерево </a:t>
            </a:r>
            <a:r>
              <a:rPr lang="uk-UA" sz="2800" b="1" dirty="0"/>
              <a:t>рішень</a:t>
            </a:r>
            <a:endParaRPr lang="ru-RU" sz="28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2643" y="3645024"/>
            <a:ext cx="6362700"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094620" y="6237312"/>
            <a:ext cx="7992888" cy="369332"/>
          </a:xfrm>
          <a:prstGeom prst="rect">
            <a:avLst/>
          </a:prstGeom>
          <a:noFill/>
        </p:spPr>
        <p:txBody>
          <a:bodyPr wrap="square" rtlCol="0">
            <a:spAutoFit/>
          </a:bodyPr>
          <a:lstStyle/>
          <a:p>
            <a:r>
              <a:rPr lang="uk-UA" dirty="0"/>
              <a:t>Найбільш простий випадок дерева рішень для надання кредиту клієнтові</a:t>
            </a:r>
            <a:endParaRPr lang="ru-RU" dirty="0"/>
          </a:p>
        </p:txBody>
      </p:sp>
      <p:sp>
        <p:nvSpPr>
          <p:cNvPr id="5" name="Rectangle 3"/>
          <p:cNvSpPr>
            <a:spLocks noChangeArrowheads="1"/>
          </p:cNvSpPr>
          <p:nvPr/>
        </p:nvSpPr>
        <p:spPr bwMode="auto">
          <a:xfrm>
            <a:off x="479376" y="642264"/>
            <a:ext cx="1130525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a:ln>
                  <a:noFill/>
                </a:ln>
                <a:solidFill>
                  <a:schemeClr val="tx1"/>
                </a:solidFill>
                <a:effectLst/>
                <a:latin typeface="Arial" charset="0"/>
                <a:cs typeface="Arial" charset="0"/>
              </a:rPr>
              <a:t>Дерево </a:t>
            </a:r>
            <a:r>
              <a:rPr kumimoji="0" lang="ru-RU" altLang="ru-RU" b="1" i="0" u="none" strike="noStrike" cap="none" normalizeH="0" baseline="0" dirty="0" err="1">
                <a:ln>
                  <a:noFill/>
                </a:ln>
                <a:solidFill>
                  <a:schemeClr val="tx1"/>
                </a:solidFill>
                <a:effectLst/>
                <a:latin typeface="Arial" charset="0"/>
                <a:cs typeface="Arial" charset="0"/>
              </a:rPr>
              <a:t>ухвалення</a:t>
            </a:r>
            <a:r>
              <a:rPr kumimoji="0" lang="ru-RU" altLang="ru-RU" b="1" i="0" u="none" strike="noStrike" cap="none" normalizeH="0" baseline="0" dirty="0">
                <a:ln>
                  <a:noFill/>
                </a:ln>
                <a:solidFill>
                  <a:schemeClr val="tx1"/>
                </a:solidFill>
                <a:effectLst/>
                <a:latin typeface="Arial" charset="0"/>
                <a:cs typeface="Arial" charset="0"/>
              </a:rPr>
              <a:t> </a:t>
            </a:r>
            <a:r>
              <a:rPr kumimoji="0" lang="ru-RU" altLang="ru-RU" b="1" i="0" u="none" strike="noStrike" cap="none" normalizeH="0" baseline="0" dirty="0" err="1">
                <a:ln>
                  <a:noFill/>
                </a:ln>
                <a:solidFill>
                  <a:schemeClr val="tx1"/>
                </a:solidFill>
                <a:effectLst/>
                <a:latin typeface="Arial" charset="0"/>
                <a:cs typeface="Arial" charset="0"/>
              </a:rPr>
              <a:t>рішень</a:t>
            </a:r>
            <a:r>
              <a:rPr kumimoji="0" lang="ru-RU" altLang="ru-RU" b="0" i="0" u="none" strike="noStrike" cap="none" normalizeH="0" baseline="0" dirty="0">
                <a:ln>
                  <a:noFill/>
                </a:ln>
                <a:solidFill>
                  <a:schemeClr val="tx1"/>
                </a:solidFill>
                <a:effectLst/>
                <a:latin typeface="Arial" charset="0"/>
                <a:cs typeface="Arial" charset="0"/>
              </a:rPr>
              <a:t> (</a:t>
            </a:r>
            <a:r>
              <a:rPr kumimoji="0" lang="ru-RU" altLang="ru-RU" b="0" i="0" u="none" strike="noStrike" cap="none" normalizeH="0" baseline="0" dirty="0" err="1">
                <a:ln>
                  <a:noFill/>
                </a:ln>
                <a:solidFill>
                  <a:schemeClr val="tx1"/>
                </a:solidFill>
                <a:effectLst/>
                <a:latin typeface="Arial" charset="0"/>
                <a:cs typeface="Arial" charset="0"/>
              </a:rPr>
              <a:t>також</a:t>
            </a:r>
            <a:r>
              <a:rPr kumimoji="0" lang="ru-RU" altLang="ru-RU" b="0" i="0" u="none" strike="noStrike" cap="none" normalizeH="0" baseline="0" dirty="0">
                <a:ln>
                  <a:noFill/>
                </a:ln>
                <a:solidFill>
                  <a:schemeClr val="tx1"/>
                </a:solidFill>
                <a:effectLst/>
                <a:latin typeface="Arial" charset="0"/>
                <a:cs typeface="Arial" charset="0"/>
              </a:rPr>
              <a:t> </a:t>
            </a:r>
            <a:r>
              <a:rPr kumimoji="0" lang="ru-RU" altLang="ru-RU" b="0" i="0" u="none" strike="noStrike" cap="none" normalizeH="0" baseline="0" dirty="0" err="1">
                <a:ln>
                  <a:noFill/>
                </a:ln>
                <a:solidFill>
                  <a:schemeClr val="tx1"/>
                </a:solidFill>
                <a:effectLst/>
                <a:latin typeface="Arial" charset="0"/>
                <a:cs typeface="Arial" charset="0"/>
              </a:rPr>
              <a:t>можуть</a:t>
            </a:r>
            <a:r>
              <a:rPr kumimoji="0" lang="ru-RU" altLang="ru-RU" b="0" i="0" u="none" strike="noStrike" cap="none" normalizeH="0" baseline="0" dirty="0">
                <a:ln>
                  <a:noFill/>
                </a:ln>
                <a:solidFill>
                  <a:schemeClr val="tx1"/>
                </a:solidFill>
                <a:effectLst/>
                <a:latin typeface="Arial" charset="0"/>
                <a:cs typeface="Arial" charset="0"/>
              </a:rPr>
              <a:t> </a:t>
            </a:r>
            <a:r>
              <a:rPr kumimoji="0" lang="ru-RU" altLang="ru-RU" b="0" i="0" u="none" strike="noStrike" cap="none" normalizeH="0" baseline="0" dirty="0" err="1">
                <a:ln>
                  <a:noFill/>
                </a:ln>
                <a:solidFill>
                  <a:schemeClr val="tx1"/>
                </a:solidFill>
                <a:effectLst/>
                <a:latin typeface="Arial" charset="0"/>
                <a:cs typeface="Arial" charset="0"/>
              </a:rPr>
              <a:t>називатися</a:t>
            </a:r>
            <a:r>
              <a:rPr kumimoji="0" lang="ru-RU" altLang="ru-RU" b="0" i="0" u="none" strike="noStrike" cap="none" normalizeH="0" baseline="0" dirty="0">
                <a:ln>
                  <a:noFill/>
                </a:ln>
                <a:solidFill>
                  <a:schemeClr val="tx1"/>
                </a:solidFill>
                <a:effectLst/>
                <a:latin typeface="Arial" charset="0"/>
                <a:cs typeface="Arial" charset="0"/>
              </a:rPr>
              <a:t> деревами </a:t>
            </a:r>
            <a:r>
              <a:rPr kumimoji="0" lang="ru-RU" altLang="ru-RU" b="0" i="0" u="none" strike="noStrike" cap="none" normalizeH="0" baseline="0" dirty="0" err="1">
                <a:ln>
                  <a:noFill/>
                </a:ln>
                <a:solidFill>
                  <a:schemeClr val="tx1"/>
                </a:solidFill>
                <a:effectLst/>
                <a:latin typeface="Arial" charset="0"/>
                <a:cs typeface="Arial" charset="0"/>
              </a:rPr>
              <a:t>класифікацій</a:t>
            </a:r>
            <a:r>
              <a:rPr kumimoji="0" lang="ru-RU" altLang="ru-RU" b="0" i="0" u="none" strike="noStrike" cap="none" normalizeH="0" baseline="0" dirty="0">
                <a:ln>
                  <a:noFill/>
                </a:ln>
                <a:solidFill>
                  <a:schemeClr val="tx1"/>
                </a:solidFill>
                <a:effectLst/>
                <a:latin typeface="Arial" charset="0"/>
                <a:cs typeface="Arial" charset="0"/>
              </a:rPr>
              <a:t> </a:t>
            </a:r>
            <a:r>
              <a:rPr kumimoji="0" lang="ru-RU" altLang="ru-RU" b="0" i="0" u="none" strike="noStrike" cap="none" normalizeH="0" baseline="0" dirty="0" err="1">
                <a:ln>
                  <a:noFill/>
                </a:ln>
                <a:solidFill>
                  <a:schemeClr val="tx1"/>
                </a:solidFill>
                <a:effectLst/>
                <a:latin typeface="Arial" charset="0"/>
                <a:cs typeface="Arial" charset="0"/>
              </a:rPr>
              <a:t>або</a:t>
            </a:r>
            <a:r>
              <a:rPr kumimoji="0" lang="ru-RU" altLang="ru-RU" b="0" i="0" u="none" strike="noStrike" cap="none" normalizeH="0" baseline="0" dirty="0">
                <a:ln>
                  <a:noFill/>
                </a:ln>
                <a:solidFill>
                  <a:schemeClr val="tx1"/>
                </a:solidFill>
                <a:effectLst/>
                <a:latin typeface="Arial" charset="0"/>
                <a:cs typeface="Arial" charset="0"/>
              </a:rPr>
              <a:t> </a:t>
            </a:r>
            <a:r>
              <a:rPr kumimoji="0" lang="ru-RU" altLang="ru-RU" b="0" i="0" u="none" strike="noStrike" cap="none" normalizeH="0" baseline="0" dirty="0" err="1">
                <a:ln>
                  <a:noFill/>
                </a:ln>
                <a:solidFill>
                  <a:schemeClr val="tx1"/>
                </a:solidFill>
                <a:effectLst/>
                <a:latin typeface="Arial" charset="0"/>
                <a:cs typeface="Arial" charset="0"/>
              </a:rPr>
              <a:t>регресійними</a:t>
            </a:r>
            <a:r>
              <a:rPr kumimoji="0" lang="ru-RU" altLang="ru-RU" b="0" i="0" u="none" strike="noStrike" cap="none" normalizeH="0" baseline="0" dirty="0">
                <a:ln>
                  <a:noFill/>
                </a:ln>
                <a:solidFill>
                  <a:schemeClr val="tx1"/>
                </a:solidFill>
                <a:effectLst/>
                <a:latin typeface="Arial" charset="0"/>
                <a:cs typeface="Arial" charset="0"/>
              </a:rPr>
              <a:t> деревами)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altLang="ru-RU" b="0" i="0" u="none" strike="noStrike" cap="none" normalizeH="0" baseline="0" dirty="0">
                <a:ln>
                  <a:noFill/>
                </a:ln>
                <a:solidFill>
                  <a:schemeClr val="tx1"/>
                </a:solidFill>
                <a:effectLst/>
                <a:latin typeface="Arial" charset="0"/>
                <a:cs typeface="Arial" charset="0"/>
              </a:rPr>
              <a:t>— </a:t>
            </a:r>
            <a:r>
              <a:rPr kumimoji="0" lang="ru-RU" altLang="ru-RU" b="0" i="0" u="none" strike="noStrike" cap="none" normalizeH="0" baseline="0" dirty="0" err="1">
                <a:ln>
                  <a:noFill/>
                </a:ln>
                <a:solidFill>
                  <a:schemeClr val="tx1"/>
                </a:solidFill>
                <a:effectLst/>
                <a:latin typeface="Arial" charset="0"/>
                <a:cs typeface="Arial" charset="0"/>
              </a:rPr>
              <a:t>використовується</a:t>
            </a:r>
            <a:r>
              <a:rPr kumimoji="0" lang="ru-RU" altLang="ru-RU" b="0" i="0" u="none" strike="noStrike" cap="none" normalizeH="0" baseline="0" dirty="0">
                <a:ln>
                  <a:noFill/>
                </a:ln>
                <a:solidFill>
                  <a:schemeClr val="tx1"/>
                </a:solidFill>
                <a:effectLst/>
                <a:latin typeface="Arial" charset="0"/>
                <a:cs typeface="Arial" charset="0"/>
              </a:rPr>
              <a:t> в </a:t>
            </a:r>
            <a:r>
              <a:rPr kumimoji="0" lang="ru-RU" altLang="ru-RU" b="0" i="0" u="none" strike="noStrike" cap="none" normalizeH="0" baseline="0" dirty="0" err="1">
                <a:ln>
                  <a:noFill/>
                </a:ln>
                <a:solidFill>
                  <a:schemeClr val="tx1"/>
                </a:solidFill>
                <a:effectLst/>
                <a:latin typeface="Arial" charset="0"/>
                <a:cs typeface="Arial" charset="0"/>
              </a:rPr>
              <a:t>галузі</a:t>
            </a:r>
            <a:r>
              <a:rPr kumimoji="0" lang="ru-RU" altLang="ru-RU" b="0" i="0" u="none" strike="noStrike" cap="none" normalizeH="0" baseline="0" dirty="0">
                <a:ln>
                  <a:noFill/>
                </a:ln>
                <a:solidFill>
                  <a:schemeClr val="tx1"/>
                </a:solidFill>
                <a:effectLst/>
                <a:latin typeface="Arial" charset="0"/>
                <a:cs typeface="Arial" charset="0"/>
              </a:rPr>
              <a:t> статистики та </a:t>
            </a:r>
            <a:r>
              <a:rPr kumimoji="0" lang="ru-RU" altLang="ru-RU" b="0" i="0" u="none" strike="noStrike" cap="none" normalizeH="0" baseline="0" dirty="0" err="1">
                <a:ln>
                  <a:noFill/>
                </a:ln>
                <a:solidFill>
                  <a:schemeClr val="tx1"/>
                </a:solidFill>
                <a:effectLst/>
                <a:latin typeface="Arial" charset="0"/>
                <a:cs typeface="Arial" charset="0"/>
              </a:rPr>
              <a:t>аналізу</a:t>
            </a:r>
            <a:r>
              <a:rPr kumimoji="0" lang="ru-RU" altLang="ru-RU" b="0" i="0" u="none" strike="noStrike" cap="none" normalizeH="0" baseline="0" dirty="0">
                <a:ln>
                  <a:noFill/>
                </a:ln>
                <a:solidFill>
                  <a:schemeClr val="tx1"/>
                </a:solidFill>
                <a:effectLst/>
                <a:latin typeface="Arial" charset="0"/>
                <a:cs typeface="Arial" charset="0"/>
              </a:rPr>
              <a:t> </a:t>
            </a:r>
            <a:r>
              <a:rPr kumimoji="0" lang="ru-RU" altLang="ru-RU" b="0" i="0" u="none" strike="noStrike" cap="none" normalizeH="0" baseline="0" dirty="0" err="1">
                <a:ln>
                  <a:noFill/>
                </a:ln>
                <a:solidFill>
                  <a:schemeClr val="tx1"/>
                </a:solidFill>
                <a:effectLst/>
                <a:latin typeface="Arial" charset="0"/>
                <a:cs typeface="Arial" charset="0"/>
              </a:rPr>
              <a:t>даних</a:t>
            </a:r>
            <a:r>
              <a:rPr kumimoji="0" lang="ru-RU" altLang="ru-RU" b="0" i="0" u="none" strike="noStrike" cap="none" normalizeH="0" baseline="0" dirty="0">
                <a:ln>
                  <a:noFill/>
                </a:ln>
                <a:solidFill>
                  <a:schemeClr val="tx1"/>
                </a:solidFill>
                <a:effectLst/>
                <a:latin typeface="Arial" charset="0"/>
                <a:cs typeface="Arial" charset="0"/>
              </a:rPr>
              <a:t> для </a:t>
            </a:r>
            <a:r>
              <a:rPr kumimoji="0" lang="ru-RU" altLang="ru-RU" b="0" i="0" u="none" strike="noStrike" cap="none" normalizeH="0" baseline="0" dirty="0" err="1">
                <a:ln>
                  <a:noFill/>
                </a:ln>
                <a:solidFill>
                  <a:schemeClr val="tx1"/>
                </a:solidFill>
                <a:effectLst/>
                <a:latin typeface="Arial" charset="0"/>
                <a:cs typeface="Arial" charset="0"/>
              </a:rPr>
              <a:t>прогнозних</a:t>
            </a:r>
            <a:r>
              <a:rPr kumimoji="0" lang="ru-RU" altLang="ru-RU" b="0" i="0" u="none" strike="noStrike" cap="none" normalizeH="0" baseline="0" dirty="0">
                <a:ln>
                  <a:noFill/>
                </a:ln>
                <a:solidFill>
                  <a:schemeClr val="tx1"/>
                </a:solidFill>
                <a:effectLst/>
                <a:latin typeface="Arial" charset="0"/>
                <a:cs typeface="Arial" charset="0"/>
              </a:rPr>
              <a:t> моделей. Структура дерева </a:t>
            </a:r>
            <a:r>
              <a:rPr kumimoji="0" lang="ru-RU" altLang="ru-RU" b="0" i="0" u="none" strike="noStrike" cap="none" normalizeH="0" baseline="0" dirty="0" err="1">
                <a:ln>
                  <a:noFill/>
                </a:ln>
                <a:solidFill>
                  <a:schemeClr val="tx1"/>
                </a:solidFill>
                <a:effectLst/>
                <a:latin typeface="Arial" charset="0"/>
                <a:cs typeface="Arial" charset="0"/>
              </a:rPr>
              <a:t>містить</a:t>
            </a:r>
            <a:r>
              <a:rPr kumimoji="0" lang="ru-RU" altLang="ru-RU" b="0" i="0" u="none" strike="noStrike" cap="none" normalizeH="0" baseline="0" dirty="0">
                <a:ln>
                  <a:noFill/>
                </a:ln>
                <a:solidFill>
                  <a:schemeClr val="tx1"/>
                </a:solidFill>
                <a:effectLst/>
                <a:latin typeface="Arial" charset="0"/>
                <a:cs typeface="Arial" charset="0"/>
              </a:rPr>
              <a:t> </a:t>
            </a:r>
            <a:r>
              <a:rPr kumimoji="0" lang="ru-RU" altLang="ru-RU" b="0" i="0" u="none" strike="noStrike" cap="none" normalizeH="0" baseline="0" dirty="0" err="1">
                <a:ln>
                  <a:noFill/>
                </a:ln>
                <a:solidFill>
                  <a:schemeClr val="tx1"/>
                </a:solidFill>
                <a:effectLst/>
                <a:latin typeface="Arial" charset="0"/>
                <a:cs typeface="Arial" charset="0"/>
              </a:rPr>
              <a:t>такі</a:t>
            </a:r>
            <a:r>
              <a:rPr kumimoji="0" lang="ru-RU" altLang="ru-RU" b="0" i="0" u="none" strike="noStrike" cap="none" normalizeH="0" baseline="0" dirty="0">
                <a:ln>
                  <a:noFill/>
                </a:ln>
                <a:solidFill>
                  <a:schemeClr val="tx1"/>
                </a:solidFill>
                <a:effectLst/>
                <a:latin typeface="Arial" charset="0"/>
                <a:cs typeface="Arial" charset="0"/>
              </a:rPr>
              <a:t> </a:t>
            </a:r>
            <a:r>
              <a:rPr kumimoji="0" lang="ru-RU" altLang="ru-RU" b="0" i="0" u="none" strike="noStrike" cap="none" normalizeH="0" baseline="0" dirty="0" err="1">
                <a:ln>
                  <a:noFill/>
                </a:ln>
                <a:solidFill>
                  <a:schemeClr val="tx1"/>
                </a:solidFill>
                <a:effectLst/>
                <a:latin typeface="Arial" charset="0"/>
                <a:cs typeface="Arial" charset="0"/>
              </a:rPr>
              <a:t>елементи</a:t>
            </a:r>
            <a:r>
              <a:rPr kumimoji="0" lang="ru-RU" altLang="ru-RU" b="0" i="0" u="none" strike="noStrike" cap="none" normalizeH="0" baseline="0" dirty="0">
                <a:ln>
                  <a:noFill/>
                </a:ln>
                <a:solidFill>
                  <a:schemeClr val="tx1"/>
                </a:solidFill>
                <a:effectLst/>
                <a:latin typeface="Arial" charset="0"/>
                <a:cs typeface="Arial" charset="0"/>
              </a:rPr>
              <a:t>: «</a:t>
            </a:r>
            <a:r>
              <a:rPr kumimoji="0" lang="ru-RU" altLang="ru-RU" b="0" i="0" u="none" strike="noStrike" cap="none" normalizeH="0" baseline="0" dirty="0" err="1">
                <a:ln>
                  <a:noFill/>
                </a:ln>
                <a:solidFill>
                  <a:schemeClr val="tx1"/>
                </a:solidFill>
                <a:effectLst/>
                <a:latin typeface="Arial" charset="0"/>
                <a:cs typeface="Arial" charset="0"/>
              </a:rPr>
              <a:t>листя</a:t>
            </a:r>
            <a:r>
              <a:rPr kumimoji="0" lang="ru-RU" altLang="ru-RU" b="0" i="0" u="none" strike="noStrike" cap="none" normalizeH="0" baseline="0" dirty="0">
                <a:ln>
                  <a:noFill/>
                </a:ln>
                <a:solidFill>
                  <a:schemeClr val="tx1"/>
                </a:solidFill>
                <a:effectLst/>
                <a:latin typeface="Arial" charset="0"/>
                <a:cs typeface="Arial" charset="0"/>
              </a:rPr>
              <a:t>» і «</a:t>
            </a:r>
            <a:r>
              <a:rPr kumimoji="0" lang="ru-RU" altLang="ru-RU" b="0" i="0" u="none" strike="noStrike" cap="none" normalizeH="0" baseline="0" dirty="0" err="1">
                <a:ln>
                  <a:noFill/>
                </a:ln>
                <a:solidFill>
                  <a:schemeClr val="tx1"/>
                </a:solidFill>
                <a:effectLst/>
                <a:latin typeface="Arial" charset="0"/>
                <a:cs typeface="Arial" charset="0"/>
              </a:rPr>
              <a:t>гілки</a:t>
            </a:r>
            <a:r>
              <a:rPr kumimoji="0" lang="ru-RU" altLang="ru-RU" b="0" i="0" u="none" strike="noStrike" cap="none" normalizeH="0" baseline="0" dirty="0">
                <a:ln>
                  <a:noFill/>
                </a:ln>
                <a:solidFill>
                  <a:schemeClr val="tx1"/>
                </a:solidFill>
                <a:effectLst/>
                <a:latin typeface="Arial" charset="0"/>
                <a:cs typeface="Arial" charset="0"/>
              </a:rPr>
              <a:t>». На ребрах («</a:t>
            </a:r>
            <a:r>
              <a:rPr kumimoji="0" lang="ru-RU" altLang="ru-RU" b="0" i="0" u="none" strike="noStrike" cap="none" normalizeH="0" baseline="0" dirty="0" err="1">
                <a:ln>
                  <a:noFill/>
                </a:ln>
                <a:solidFill>
                  <a:schemeClr val="tx1"/>
                </a:solidFill>
                <a:effectLst/>
                <a:latin typeface="Arial" charset="0"/>
                <a:cs typeface="Arial" charset="0"/>
              </a:rPr>
              <a:t>гілках</a:t>
            </a:r>
            <a:r>
              <a:rPr kumimoji="0" lang="ru-RU" altLang="ru-RU" b="0" i="0" u="none" strike="noStrike" cap="none" normalizeH="0" baseline="0" dirty="0">
                <a:ln>
                  <a:noFill/>
                </a:ln>
                <a:solidFill>
                  <a:schemeClr val="tx1"/>
                </a:solidFill>
                <a:effectLst/>
                <a:latin typeface="Arial" charset="0"/>
                <a:cs typeface="Arial" charset="0"/>
              </a:rPr>
              <a:t>») дерева </a:t>
            </a:r>
            <a:r>
              <a:rPr kumimoji="0" lang="ru-RU" altLang="ru-RU" b="0" i="0" u="none" strike="noStrike" cap="none" normalizeH="0" baseline="0" dirty="0" err="1">
                <a:ln>
                  <a:noFill/>
                </a:ln>
                <a:solidFill>
                  <a:schemeClr val="tx1"/>
                </a:solidFill>
                <a:effectLst/>
                <a:latin typeface="Arial" charset="0"/>
                <a:cs typeface="Arial" charset="0"/>
              </a:rPr>
              <a:t>ухвалення</a:t>
            </a:r>
            <a:r>
              <a:rPr kumimoji="0" lang="ru-RU" altLang="ru-RU" b="0" i="0" u="none" strike="noStrike" cap="none" normalizeH="0" baseline="0" dirty="0">
                <a:ln>
                  <a:noFill/>
                </a:ln>
                <a:solidFill>
                  <a:schemeClr val="tx1"/>
                </a:solidFill>
                <a:effectLst/>
                <a:latin typeface="Arial" charset="0"/>
                <a:cs typeface="Arial" charset="0"/>
              </a:rPr>
              <a:t> </a:t>
            </a:r>
            <a:r>
              <a:rPr kumimoji="0" lang="ru-RU" altLang="ru-RU" b="0" i="0" u="none" strike="noStrike" cap="none" normalizeH="0" baseline="0" dirty="0" err="1">
                <a:ln>
                  <a:noFill/>
                </a:ln>
                <a:solidFill>
                  <a:schemeClr val="tx1"/>
                </a:solidFill>
                <a:effectLst/>
                <a:latin typeface="Arial" charset="0"/>
                <a:cs typeface="Arial" charset="0"/>
              </a:rPr>
              <a:t>рішення</a:t>
            </a:r>
            <a:r>
              <a:rPr kumimoji="0" lang="ru-RU" altLang="ru-RU" b="0" i="0" u="none" strike="noStrike" cap="none" normalizeH="0" baseline="0" dirty="0">
                <a:ln>
                  <a:noFill/>
                </a:ln>
                <a:solidFill>
                  <a:schemeClr val="tx1"/>
                </a:solidFill>
                <a:effectLst/>
                <a:latin typeface="Arial" charset="0"/>
                <a:cs typeface="Arial" charset="0"/>
              </a:rPr>
              <a:t> </a:t>
            </a:r>
            <a:r>
              <a:rPr kumimoji="0" lang="ru-RU" altLang="ru-RU" b="0" i="0" u="none" strike="noStrike" cap="none" normalizeH="0" baseline="0" dirty="0" err="1">
                <a:ln>
                  <a:noFill/>
                </a:ln>
                <a:solidFill>
                  <a:schemeClr val="tx1"/>
                </a:solidFill>
                <a:effectLst/>
                <a:latin typeface="Arial" charset="0"/>
                <a:cs typeface="Arial" charset="0"/>
              </a:rPr>
              <a:t>записані</a:t>
            </a:r>
            <a:r>
              <a:rPr kumimoji="0" lang="ru-RU" altLang="ru-RU" b="0" i="0" u="none" strike="noStrike" cap="none" normalizeH="0" baseline="0" dirty="0">
                <a:ln>
                  <a:noFill/>
                </a:ln>
                <a:solidFill>
                  <a:schemeClr val="tx1"/>
                </a:solidFill>
                <a:effectLst/>
                <a:latin typeface="Arial" charset="0"/>
                <a:cs typeface="Arial" charset="0"/>
              </a:rPr>
              <a:t> </a:t>
            </a:r>
            <a:r>
              <a:rPr kumimoji="0" lang="ru-RU" altLang="ru-RU" b="0" i="0" u="none" strike="noStrike" cap="none" normalizeH="0" baseline="0" dirty="0" err="1">
                <a:ln>
                  <a:noFill/>
                </a:ln>
                <a:solidFill>
                  <a:schemeClr val="tx1"/>
                </a:solidFill>
                <a:effectLst/>
                <a:latin typeface="Arial" charset="0"/>
                <a:cs typeface="Arial" charset="0"/>
              </a:rPr>
              <a:t>атрибути</a:t>
            </a:r>
            <a:r>
              <a:rPr kumimoji="0" lang="ru-RU" altLang="ru-RU" b="0" i="0" u="none" strike="noStrike" cap="none" normalizeH="0" baseline="0" dirty="0">
                <a:ln>
                  <a:noFill/>
                </a:ln>
                <a:solidFill>
                  <a:schemeClr val="tx1"/>
                </a:solidFill>
                <a:effectLst/>
                <a:latin typeface="Arial" charset="0"/>
                <a:cs typeface="Arial" charset="0"/>
              </a:rPr>
              <a:t>, </a:t>
            </a:r>
            <a:r>
              <a:rPr kumimoji="0" lang="ru-RU" altLang="ru-RU" b="0" i="0" u="none" strike="noStrike" cap="none" normalizeH="0" baseline="0" dirty="0" err="1">
                <a:ln>
                  <a:noFill/>
                </a:ln>
                <a:solidFill>
                  <a:schemeClr val="tx1"/>
                </a:solidFill>
                <a:effectLst/>
                <a:latin typeface="Arial" charset="0"/>
                <a:cs typeface="Arial" charset="0"/>
              </a:rPr>
              <a:t>від</a:t>
            </a:r>
            <a:r>
              <a:rPr kumimoji="0" lang="ru-RU" altLang="ru-RU" b="0" i="0" u="none" strike="noStrike" cap="none" normalizeH="0" baseline="0" dirty="0">
                <a:ln>
                  <a:noFill/>
                </a:ln>
                <a:solidFill>
                  <a:schemeClr val="tx1"/>
                </a:solidFill>
                <a:effectLst/>
                <a:latin typeface="Arial" charset="0"/>
                <a:cs typeface="Arial" charset="0"/>
              </a:rPr>
              <a:t> </a:t>
            </a:r>
            <a:r>
              <a:rPr kumimoji="0" lang="ru-RU" altLang="ru-RU" b="0" i="0" u="none" strike="noStrike" cap="none" normalizeH="0" baseline="0" dirty="0" err="1">
                <a:ln>
                  <a:noFill/>
                </a:ln>
                <a:solidFill>
                  <a:schemeClr val="tx1"/>
                </a:solidFill>
                <a:effectLst/>
                <a:latin typeface="Arial" charset="0"/>
                <a:cs typeface="Arial" charset="0"/>
              </a:rPr>
              <a:t>яких</a:t>
            </a:r>
            <a:r>
              <a:rPr kumimoji="0" lang="ru-RU" altLang="ru-RU" b="0" i="0" u="none" strike="noStrike" cap="none" normalizeH="0" baseline="0" dirty="0">
                <a:ln>
                  <a:noFill/>
                </a:ln>
                <a:solidFill>
                  <a:schemeClr val="tx1"/>
                </a:solidFill>
                <a:effectLst/>
                <a:latin typeface="Arial" charset="0"/>
                <a:cs typeface="Arial" charset="0"/>
              </a:rPr>
              <a:t> </a:t>
            </a:r>
            <a:r>
              <a:rPr kumimoji="0" lang="ru-RU" altLang="ru-RU" b="0" i="0" u="none" strike="noStrike" cap="none" normalizeH="0" baseline="0" dirty="0" err="1">
                <a:ln>
                  <a:noFill/>
                </a:ln>
                <a:solidFill>
                  <a:schemeClr val="tx1"/>
                </a:solidFill>
                <a:effectLst/>
                <a:latin typeface="Arial" charset="0"/>
                <a:cs typeface="Arial" charset="0"/>
              </a:rPr>
              <a:t>залежить</a:t>
            </a:r>
            <a:r>
              <a:rPr kumimoji="0" lang="ru-RU" altLang="ru-RU" b="0" i="0" u="none" strike="noStrike" cap="none" normalizeH="0" baseline="0" dirty="0">
                <a:ln>
                  <a:noFill/>
                </a:ln>
                <a:solidFill>
                  <a:schemeClr val="tx1"/>
                </a:solidFill>
                <a:effectLst/>
                <a:latin typeface="Arial" charset="0"/>
                <a:cs typeface="Arial" charset="0"/>
              </a:rPr>
              <a:t> </a:t>
            </a:r>
            <a:r>
              <a:rPr kumimoji="0" lang="ru-RU" altLang="ru-RU" b="0" i="0" u="none" strike="noStrike" cap="none" normalizeH="0" baseline="0" dirty="0" err="1">
                <a:ln>
                  <a:noFill/>
                </a:ln>
                <a:solidFill>
                  <a:schemeClr val="tx1"/>
                </a:solidFill>
                <a:effectLst/>
                <a:latin typeface="Arial" charset="0"/>
                <a:cs typeface="Arial" charset="0"/>
              </a:rPr>
              <a:t>цільова</a:t>
            </a:r>
            <a:r>
              <a:rPr kumimoji="0" lang="ru-RU" altLang="ru-RU" b="0" i="0" u="none" strike="noStrike" cap="none" normalizeH="0" baseline="0" dirty="0">
                <a:ln>
                  <a:noFill/>
                </a:ln>
                <a:solidFill>
                  <a:schemeClr val="tx1"/>
                </a:solidFill>
                <a:effectLst/>
                <a:latin typeface="Arial" charset="0"/>
                <a:cs typeface="Arial" charset="0"/>
              </a:rPr>
              <a:t> </a:t>
            </a:r>
            <a:r>
              <a:rPr kumimoji="0" lang="ru-RU" altLang="ru-RU" b="0" i="0" u="none" strike="noStrike" cap="none" normalizeH="0" baseline="0" dirty="0" err="1">
                <a:ln>
                  <a:noFill/>
                </a:ln>
                <a:solidFill>
                  <a:schemeClr val="tx1"/>
                </a:solidFill>
                <a:effectLst/>
                <a:latin typeface="Arial" charset="0"/>
                <a:cs typeface="Arial" charset="0"/>
              </a:rPr>
              <a:t>функція</a:t>
            </a:r>
            <a:r>
              <a:rPr kumimoji="0" lang="ru-RU" altLang="ru-RU" b="0" i="0" u="none" strike="noStrike" cap="none" normalizeH="0" baseline="0" dirty="0">
                <a:ln>
                  <a:noFill/>
                </a:ln>
                <a:solidFill>
                  <a:schemeClr val="tx1"/>
                </a:solidFill>
                <a:effectLst/>
                <a:latin typeface="Arial" charset="0"/>
                <a:cs typeface="Arial" charset="0"/>
              </a:rPr>
              <a:t>, в «</a:t>
            </a:r>
            <a:r>
              <a:rPr kumimoji="0" lang="ru-RU" altLang="ru-RU" b="0" i="0" u="none" strike="noStrike" cap="none" normalizeH="0" baseline="0" dirty="0" err="1">
                <a:ln>
                  <a:noFill/>
                </a:ln>
                <a:solidFill>
                  <a:schemeClr val="tx1"/>
                </a:solidFill>
                <a:effectLst/>
                <a:latin typeface="Arial" charset="0"/>
                <a:cs typeface="Arial" charset="0"/>
              </a:rPr>
              <a:t>листі</a:t>
            </a:r>
            <a:r>
              <a:rPr kumimoji="0" lang="ru-RU" altLang="ru-RU" b="0" i="0" u="none" strike="noStrike" cap="none" normalizeH="0" baseline="0" dirty="0">
                <a:ln>
                  <a:noFill/>
                </a:ln>
                <a:solidFill>
                  <a:schemeClr val="tx1"/>
                </a:solidFill>
                <a:effectLst/>
                <a:latin typeface="Arial" charset="0"/>
                <a:cs typeface="Arial" charset="0"/>
              </a:rPr>
              <a:t>» </a:t>
            </a:r>
            <a:r>
              <a:rPr kumimoji="0" lang="ru-RU" altLang="ru-RU" b="0" i="0" u="none" strike="noStrike" cap="none" normalizeH="0" baseline="0" dirty="0" err="1">
                <a:ln>
                  <a:noFill/>
                </a:ln>
                <a:solidFill>
                  <a:schemeClr val="tx1"/>
                </a:solidFill>
                <a:effectLst/>
                <a:latin typeface="Arial" charset="0"/>
                <a:cs typeface="Arial" charset="0"/>
              </a:rPr>
              <a:t>записані</a:t>
            </a:r>
            <a:r>
              <a:rPr kumimoji="0" lang="ru-RU" altLang="ru-RU" b="0" i="0" u="none" strike="noStrike" cap="none" normalizeH="0" baseline="0" dirty="0">
                <a:ln>
                  <a:noFill/>
                </a:ln>
                <a:solidFill>
                  <a:schemeClr val="tx1"/>
                </a:solidFill>
                <a:effectLst/>
                <a:latin typeface="Arial" charset="0"/>
                <a:cs typeface="Arial" charset="0"/>
              </a:rPr>
              <a:t> </a:t>
            </a:r>
            <a:r>
              <a:rPr kumimoji="0" lang="ru-RU" altLang="ru-RU" b="0" i="0" u="none" strike="noStrike" cap="none" normalizeH="0" baseline="0" dirty="0" err="1">
                <a:ln>
                  <a:noFill/>
                </a:ln>
                <a:solidFill>
                  <a:schemeClr val="tx1"/>
                </a:solidFill>
                <a:effectLst/>
                <a:latin typeface="Arial" charset="0"/>
                <a:cs typeface="Arial" charset="0"/>
              </a:rPr>
              <a:t>значення</a:t>
            </a:r>
            <a:r>
              <a:rPr kumimoji="0" lang="ru-RU" altLang="ru-RU" b="0" i="0" u="none" strike="noStrike" cap="none" normalizeH="0" baseline="0" dirty="0">
                <a:ln>
                  <a:noFill/>
                </a:ln>
                <a:solidFill>
                  <a:schemeClr val="tx1"/>
                </a:solidFill>
                <a:effectLst/>
                <a:latin typeface="Arial" charset="0"/>
                <a:cs typeface="Arial" charset="0"/>
              </a:rPr>
              <a:t> </a:t>
            </a:r>
            <a:r>
              <a:rPr kumimoji="0" lang="ru-RU" altLang="ru-RU" b="0" i="0" u="none" strike="noStrike" cap="none" normalizeH="0" baseline="0" dirty="0" err="1">
                <a:ln>
                  <a:noFill/>
                </a:ln>
                <a:solidFill>
                  <a:schemeClr val="tx1"/>
                </a:solidFill>
                <a:effectLst/>
                <a:latin typeface="Arial" charset="0"/>
                <a:cs typeface="Arial" charset="0"/>
              </a:rPr>
              <a:t>цільової</a:t>
            </a:r>
            <a:r>
              <a:rPr kumimoji="0" lang="ru-RU" altLang="ru-RU" b="0" i="0" u="none" strike="noStrike" cap="none" normalizeH="0" baseline="0" dirty="0">
                <a:ln>
                  <a:noFill/>
                </a:ln>
                <a:solidFill>
                  <a:schemeClr val="tx1"/>
                </a:solidFill>
                <a:effectLst/>
                <a:latin typeface="Arial" charset="0"/>
                <a:cs typeface="Arial" charset="0"/>
              </a:rPr>
              <a:t> </a:t>
            </a:r>
            <a:r>
              <a:rPr kumimoji="0" lang="ru-RU" altLang="ru-RU" b="0" i="0" u="none" strike="noStrike" cap="none" normalizeH="0" baseline="0" dirty="0" err="1">
                <a:ln>
                  <a:noFill/>
                </a:ln>
                <a:solidFill>
                  <a:schemeClr val="tx1"/>
                </a:solidFill>
                <a:effectLst/>
                <a:latin typeface="Arial" charset="0"/>
                <a:cs typeface="Arial" charset="0"/>
              </a:rPr>
              <a:t>функції</a:t>
            </a:r>
            <a:r>
              <a:rPr kumimoji="0" lang="ru-RU" altLang="ru-RU" b="0" i="0" u="none" strike="noStrike" cap="none" normalizeH="0" baseline="0" dirty="0">
                <a:ln>
                  <a:noFill/>
                </a:ln>
                <a:solidFill>
                  <a:schemeClr val="tx1"/>
                </a:solidFill>
                <a:effectLst/>
                <a:latin typeface="Arial" charset="0"/>
                <a:cs typeface="Arial" charset="0"/>
              </a:rPr>
              <a:t>, а в </a:t>
            </a:r>
            <a:r>
              <a:rPr kumimoji="0" lang="ru-RU" altLang="ru-RU" b="0" i="0" u="none" strike="noStrike" cap="none" normalizeH="0" baseline="0" dirty="0" err="1">
                <a:ln>
                  <a:noFill/>
                </a:ln>
                <a:solidFill>
                  <a:schemeClr val="tx1"/>
                </a:solidFill>
                <a:effectLst/>
                <a:latin typeface="Arial" charset="0"/>
                <a:cs typeface="Arial" charset="0"/>
              </a:rPr>
              <a:t>інших</a:t>
            </a:r>
            <a:r>
              <a:rPr kumimoji="0" lang="ru-RU" altLang="ru-RU" b="0" i="0" u="none" strike="noStrike" cap="none" normalizeH="0" baseline="0" dirty="0">
                <a:ln>
                  <a:noFill/>
                </a:ln>
                <a:solidFill>
                  <a:schemeClr val="tx1"/>
                </a:solidFill>
                <a:effectLst/>
                <a:latin typeface="Arial" charset="0"/>
                <a:cs typeface="Arial" charset="0"/>
              </a:rPr>
              <a:t> </a:t>
            </a:r>
            <a:r>
              <a:rPr kumimoji="0" lang="ru-RU" altLang="ru-RU" b="0" i="0" u="none" strike="noStrike" cap="none" normalizeH="0" baseline="0" dirty="0" err="1">
                <a:ln>
                  <a:noFill/>
                </a:ln>
                <a:solidFill>
                  <a:schemeClr val="tx1"/>
                </a:solidFill>
                <a:effectLst/>
                <a:latin typeface="Arial" charset="0"/>
                <a:cs typeface="Arial" charset="0"/>
              </a:rPr>
              <a:t>вузлах</a:t>
            </a:r>
            <a:r>
              <a:rPr kumimoji="0" lang="ru-RU" altLang="ru-RU" b="0" i="0" u="none" strike="noStrike" cap="none" normalizeH="0" baseline="0" dirty="0">
                <a:ln>
                  <a:noFill/>
                </a:ln>
                <a:solidFill>
                  <a:schemeClr val="tx1"/>
                </a:solidFill>
                <a:effectLst/>
                <a:latin typeface="Arial" charset="0"/>
                <a:cs typeface="Arial" charset="0"/>
              </a:rPr>
              <a:t> — </a:t>
            </a:r>
            <a:r>
              <a:rPr kumimoji="0" lang="ru-RU" altLang="ru-RU" b="0" i="0" u="none" strike="noStrike" cap="none" normalizeH="0" baseline="0" dirty="0" err="1">
                <a:ln>
                  <a:noFill/>
                </a:ln>
                <a:solidFill>
                  <a:schemeClr val="tx1"/>
                </a:solidFill>
                <a:effectLst/>
                <a:latin typeface="Arial" charset="0"/>
                <a:cs typeface="Arial" charset="0"/>
              </a:rPr>
              <a:t>атрибути</a:t>
            </a:r>
            <a:r>
              <a:rPr kumimoji="0" lang="ru-RU" altLang="ru-RU" b="0" i="0" u="none" strike="noStrike" cap="none" normalizeH="0" baseline="0" dirty="0">
                <a:ln>
                  <a:noFill/>
                </a:ln>
                <a:solidFill>
                  <a:schemeClr val="tx1"/>
                </a:solidFill>
                <a:effectLst/>
                <a:latin typeface="Arial" charset="0"/>
                <a:cs typeface="Arial" charset="0"/>
              </a:rPr>
              <a:t>, за </a:t>
            </a:r>
            <a:r>
              <a:rPr kumimoji="0" lang="ru-RU" altLang="ru-RU" b="0" i="0" u="none" strike="noStrike" cap="none" normalizeH="0" baseline="0" dirty="0" err="1">
                <a:ln>
                  <a:noFill/>
                </a:ln>
                <a:solidFill>
                  <a:schemeClr val="tx1"/>
                </a:solidFill>
                <a:effectLst/>
                <a:latin typeface="Arial" charset="0"/>
                <a:cs typeface="Arial" charset="0"/>
              </a:rPr>
              <a:t>якими</a:t>
            </a:r>
            <a:r>
              <a:rPr kumimoji="0" lang="ru-RU" altLang="ru-RU" b="0" i="0" u="none" strike="noStrike" cap="none" normalizeH="0" baseline="0" dirty="0">
                <a:ln>
                  <a:noFill/>
                </a:ln>
                <a:solidFill>
                  <a:schemeClr val="tx1"/>
                </a:solidFill>
                <a:effectLst/>
                <a:latin typeface="Arial" charset="0"/>
                <a:cs typeface="Arial" charset="0"/>
              </a:rPr>
              <a:t> </a:t>
            </a:r>
            <a:r>
              <a:rPr kumimoji="0" lang="ru-RU" altLang="ru-RU" b="0" i="0" u="none" strike="noStrike" cap="none" normalizeH="0" baseline="0" dirty="0" err="1">
                <a:ln>
                  <a:noFill/>
                </a:ln>
                <a:solidFill>
                  <a:schemeClr val="tx1"/>
                </a:solidFill>
                <a:effectLst/>
                <a:latin typeface="Arial" charset="0"/>
                <a:cs typeface="Arial" charset="0"/>
              </a:rPr>
              <a:t>розрізняються</a:t>
            </a:r>
            <a:r>
              <a:rPr kumimoji="0" lang="ru-RU" altLang="ru-RU" b="0" i="0" u="none" strike="noStrike" cap="none" normalizeH="0" baseline="0" dirty="0">
                <a:ln>
                  <a:noFill/>
                </a:ln>
                <a:solidFill>
                  <a:schemeClr val="tx1"/>
                </a:solidFill>
                <a:effectLst/>
                <a:latin typeface="Arial" charset="0"/>
                <a:cs typeface="Arial" charset="0"/>
              </a:rPr>
              <a:t> </a:t>
            </a:r>
            <a:r>
              <a:rPr kumimoji="0" lang="ru-RU" altLang="ru-RU" b="0" i="0" u="none" strike="noStrike" cap="none" normalizeH="0" baseline="0" dirty="0" err="1">
                <a:ln>
                  <a:noFill/>
                </a:ln>
                <a:solidFill>
                  <a:schemeClr val="tx1"/>
                </a:solidFill>
                <a:effectLst/>
                <a:latin typeface="Arial" charset="0"/>
                <a:cs typeface="Arial" charset="0"/>
              </a:rPr>
              <a:t>випадки</a:t>
            </a:r>
            <a:r>
              <a:rPr kumimoji="0" lang="ru-RU" altLang="ru-RU" b="0" i="0" u="none" strike="noStrike" cap="none" normalizeH="0" baseline="0" dirty="0">
                <a:ln>
                  <a:noFill/>
                </a:ln>
                <a:solidFill>
                  <a:schemeClr val="tx1"/>
                </a:solidFill>
                <a:effectLst/>
                <a:latin typeface="Arial" charset="0"/>
                <a:cs typeface="Arial" charset="0"/>
              </a:rPr>
              <a:t>. </a:t>
            </a:r>
            <a:r>
              <a:rPr kumimoji="0" lang="ru-RU" altLang="ru-RU" b="0" i="0" u="none" strike="noStrike" cap="none" normalizeH="0" baseline="0" dirty="0" err="1">
                <a:ln>
                  <a:noFill/>
                </a:ln>
                <a:solidFill>
                  <a:schemeClr val="tx1"/>
                </a:solidFill>
                <a:effectLst/>
                <a:latin typeface="Arial" charset="0"/>
                <a:cs typeface="Arial" charset="0"/>
              </a:rPr>
              <a:t>Щоб</a:t>
            </a:r>
            <a:r>
              <a:rPr kumimoji="0" lang="ru-RU" altLang="ru-RU" b="0" i="0" u="none" strike="noStrike" cap="none" normalizeH="0" baseline="0" dirty="0">
                <a:ln>
                  <a:noFill/>
                </a:ln>
                <a:solidFill>
                  <a:schemeClr val="tx1"/>
                </a:solidFill>
                <a:effectLst/>
                <a:latin typeface="Arial" charset="0"/>
                <a:cs typeface="Arial" charset="0"/>
              </a:rPr>
              <a:t> </a:t>
            </a:r>
            <a:r>
              <a:rPr kumimoji="0" lang="ru-RU" altLang="ru-RU" b="0" i="0" u="none" strike="noStrike" cap="none" normalizeH="0" baseline="0" dirty="0" err="1">
                <a:ln>
                  <a:noFill/>
                </a:ln>
                <a:solidFill>
                  <a:schemeClr val="tx1"/>
                </a:solidFill>
                <a:effectLst/>
                <a:latin typeface="Arial" charset="0"/>
                <a:cs typeface="Arial" charset="0"/>
              </a:rPr>
              <a:t>класифікувати</a:t>
            </a:r>
            <a:r>
              <a:rPr kumimoji="0" lang="ru-RU" altLang="ru-RU" b="0" i="0" u="none" strike="noStrike" cap="none" normalizeH="0" baseline="0" dirty="0">
                <a:ln>
                  <a:noFill/>
                </a:ln>
                <a:solidFill>
                  <a:schemeClr val="tx1"/>
                </a:solidFill>
                <a:effectLst/>
                <a:latin typeface="Arial" charset="0"/>
                <a:cs typeface="Arial" charset="0"/>
              </a:rPr>
              <a:t> </a:t>
            </a:r>
            <a:r>
              <a:rPr kumimoji="0" lang="ru-RU" altLang="ru-RU" b="0" i="0" u="none" strike="noStrike" cap="none" normalizeH="0" baseline="0" dirty="0" err="1">
                <a:ln>
                  <a:noFill/>
                </a:ln>
                <a:solidFill>
                  <a:schemeClr val="tx1"/>
                </a:solidFill>
                <a:effectLst/>
                <a:latin typeface="Arial" charset="0"/>
                <a:cs typeface="Arial" charset="0"/>
              </a:rPr>
              <a:t>новий</a:t>
            </a:r>
            <a:r>
              <a:rPr kumimoji="0" lang="ru-RU" altLang="ru-RU" b="0" i="0" u="none" strike="noStrike" cap="none" normalizeH="0" baseline="0" dirty="0">
                <a:ln>
                  <a:noFill/>
                </a:ln>
                <a:solidFill>
                  <a:schemeClr val="tx1"/>
                </a:solidFill>
                <a:effectLst/>
                <a:latin typeface="Arial" charset="0"/>
                <a:cs typeface="Arial" charset="0"/>
              </a:rPr>
              <a:t> </a:t>
            </a:r>
            <a:r>
              <a:rPr kumimoji="0" lang="ru-RU" altLang="ru-RU" b="0" i="0" u="none" strike="noStrike" cap="none" normalizeH="0" baseline="0" dirty="0" err="1">
                <a:ln>
                  <a:noFill/>
                </a:ln>
                <a:solidFill>
                  <a:schemeClr val="tx1"/>
                </a:solidFill>
                <a:effectLst/>
                <a:latin typeface="Arial" charset="0"/>
                <a:cs typeface="Arial" charset="0"/>
              </a:rPr>
              <a:t>випадок</a:t>
            </a:r>
            <a:r>
              <a:rPr kumimoji="0" lang="ru-RU" altLang="ru-RU" b="0" i="0" u="none" strike="noStrike" cap="none" normalizeH="0" baseline="0" dirty="0">
                <a:ln>
                  <a:noFill/>
                </a:ln>
                <a:solidFill>
                  <a:schemeClr val="tx1"/>
                </a:solidFill>
                <a:effectLst/>
                <a:latin typeface="Arial" charset="0"/>
                <a:cs typeface="Arial" charset="0"/>
              </a:rPr>
              <a:t>, треба </a:t>
            </a:r>
            <a:r>
              <a:rPr kumimoji="0" lang="ru-RU" altLang="ru-RU" b="0" i="0" u="none" strike="noStrike" cap="none" normalizeH="0" baseline="0" dirty="0" err="1">
                <a:ln>
                  <a:noFill/>
                </a:ln>
                <a:solidFill>
                  <a:schemeClr val="tx1"/>
                </a:solidFill>
                <a:effectLst/>
                <a:latin typeface="Arial" charset="0"/>
                <a:cs typeface="Arial" charset="0"/>
              </a:rPr>
              <a:t>спуститися</a:t>
            </a:r>
            <a:r>
              <a:rPr kumimoji="0" lang="ru-RU" altLang="ru-RU" b="0" i="0" u="none" strike="noStrike" cap="none" normalizeH="0" baseline="0" dirty="0">
                <a:ln>
                  <a:noFill/>
                </a:ln>
                <a:solidFill>
                  <a:schemeClr val="tx1"/>
                </a:solidFill>
                <a:effectLst/>
                <a:latin typeface="Arial" charset="0"/>
                <a:cs typeface="Arial" charset="0"/>
              </a:rPr>
              <a:t> по дереву до листа і </a:t>
            </a:r>
            <a:r>
              <a:rPr kumimoji="0" lang="ru-RU" altLang="ru-RU" b="0" i="0" u="none" strike="noStrike" cap="none" normalizeH="0" baseline="0" dirty="0" err="1">
                <a:ln>
                  <a:noFill/>
                </a:ln>
                <a:solidFill>
                  <a:schemeClr val="tx1"/>
                </a:solidFill>
                <a:effectLst/>
                <a:latin typeface="Arial" charset="0"/>
                <a:cs typeface="Arial" charset="0"/>
              </a:rPr>
              <a:t>видати</a:t>
            </a:r>
            <a:r>
              <a:rPr kumimoji="0" lang="ru-RU" altLang="ru-RU" b="0" i="0" u="none" strike="noStrike" cap="none" normalizeH="0" baseline="0" dirty="0">
                <a:ln>
                  <a:noFill/>
                </a:ln>
                <a:solidFill>
                  <a:schemeClr val="tx1"/>
                </a:solidFill>
                <a:effectLst/>
                <a:latin typeface="Arial" charset="0"/>
                <a:cs typeface="Arial" charset="0"/>
              </a:rPr>
              <a:t> </a:t>
            </a:r>
            <a:r>
              <a:rPr kumimoji="0" lang="ru-RU" altLang="ru-RU" b="0" i="0" u="none" strike="noStrike" cap="none" normalizeH="0" baseline="0" dirty="0" err="1">
                <a:ln>
                  <a:noFill/>
                </a:ln>
                <a:solidFill>
                  <a:schemeClr val="tx1"/>
                </a:solidFill>
                <a:effectLst/>
                <a:latin typeface="Arial" charset="0"/>
                <a:cs typeface="Arial" charset="0"/>
              </a:rPr>
              <a:t>відповідне</a:t>
            </a:r>
            <a:r>
              <a:rPr kumimoji="0" lang="ru-RU" altLang="ru-RU" b="0" i="0" u="none" strike="noStrike" cap="none" normalizeH="0" baseline="0" dirty="0">
                <a:ln>
                  <a:noFill/>
                </a:ln>
                <a:solidFill>
                  <a:schemeClr val="tx1"/>
                </a:solidFill>
                <a:effectLst/>
                <a:latin typeface="Arial" charset="0"/>
                <a:cs typeface="Arial" charset="0"/>
              </a:rPr>
              <a:t> </a:t>
            </a:r>
            <a:r>
              <a:rPr kumimoji="0" lang="ru-RU" altLang="ru-RU" b="0" i="0" u="none" strike="noStrike" cap="none" normalizeH="0" baseline="0" dirty="0" err="1">
                <a:ln>
                  <a:noFill/>
                </a:ln>
                <a:solidFill>
                  <a:schemeClr val="tx1"/>
                </a:solidFill>
                <a:effectLst/>
                <a:latin typeface="Arial" charset="0"/>
                <a:cs typeface="Arial" charset="0"/>
              </a:rPr>
              <a:t>значення</a:t>
            </a:r>
            <a:r>
              <a:rPr kumimoji="0" lang="ru-RU" altLang="ru-RU" b="0" i="0" u="none" strike="noStrike" cap="none" normalizeH="0" baseline="0" dirty="0">
                <a:ln>
                  <a:noFill/>
                </a:ln>
                <a:solidFill>
                  <a:schemeClr val="tx1"/>
                </a:solidFill>
                <a:effectLst/>
                <a:latin typeface="Arial" charset="0"/>
                <a:cs typeface="Arial" charset="0"/>
              </a:rPr>
              <a:t>.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altLang="ru-RU" b="0" i="0" u="none" strike="noStrike" cap="none" normalizeH="0" baseline="0" dirty="0" err="1">
                <a:ln>
                  <a:noFill/>
                </a:ln>
                <a:solidFill>
                  <a:schemeClr val="tx1"/>
                </a:solidFill>
                <a:effectLst/>
                <a:latin typeface="Arial" charset="0"/>
                <a:cs typeface="Arial" charset="0"/>
              </a:rPr>
              <a:t>Подібні</a:t>
            </a:r>
            <a:r>
              <a:rPr kumimoji="0" lang="ru-RU" altLang="ru-RU" b="0" i="0" u="none" strike="noStrike" cap="none" normalizeH="0" baseline="0" dirty="0">
                <a:ln>
                  <a:noFill/>
                </a:ln>
                <a:solidFill>
                  <a:schemeClr val="tx1"/>
                </a:solidFill>
                <a:effectLst/>
                <a:latin typeface="Arial" charset="0"/>
                <a:cs typeface="Arial" charset="0"/>
              </a:rPr>
              <a:t> дерева </a:t>
            </a:r>
            <a:r>
              <a:rPr kumimoji="0" lang="ru-RU" altLang="ru-RU" b="0" i="0" u="none" strike="noStrike" cap="none" normalizeH="0" baseline="0" dirty="0" err="1">
                <a:ln>
                  <a:noFill/>
                </a:ln>
                <a:solidFill>
                  <a:schemeClr val="tx1"/>
                </a:solidFill>
                <a:effectLst/>
                <a:latin typeface="Arial" charset="0"/>
                <a:cs typeface="Arial" charset="0"/>
              </a:rPr>
              <a:t>рішень</a:t>
            </a:r>
            <a:r>
              <a:rPr kumimoji="0" lang="ru-RU" altLang="ru-RU" b="0" i="0" u="none" strike="noStrike" cap="none" normalizeH="0" baseline="0" dirty="0">
                <a:ln>
                  <a:noFill/>
                </a:ln>
                <a:solidFill>
                  <a:schemeClr val="tx1"/>
                </a:solidFill>
                <a:effectLst/>
                <a:latin typeface="Arial" charset="0"/>
                <a:cs typeface="Arial" charset="0"/>
              </a:rPr>
              <a:t> широко </a:t>
            </a:r>
            <a:r>
              <a:rPr kumimoji="0" lang="ru-RU" altLang="ru-RU" b="0" i="0" u="none" strike="noStrike" cap="none" normalizeH="0" baseline="0" dirty="0" err="1">
                <a:ln>
                  <a:noFill/>
                </a:ln>
                <a:solidFill>
                  <a:schemeClr val="tx1"/>
                </a:solidFill>
                <a:effectLst/>
                <a:latin typeface="Arial" charset="0"/>
                <a:cs typeface="Arial" charset="0"/>
              </a:rPr>
              <a:t>використовуються</a:t>
            </a:r>
            <a:r>
              <a:rPr kumimoji="0" lang="ru-RU" altLang="ru-RU" b="0" i="0" u="none" strike="noStrike" cap="none" normalizeH="0" baseline="0" dirty="0">
                <a:ln>
                  <a:noFill/>
                </a:ln>
                <a:solidFill>
                  <a:schemeClr val="tx1"/>
                </a:solidFill>
                <a:effectLst/>
                <a:latin typeface="Arial" charset="0"/>
                <a:cs typeface="Arial" charset="0"/>
              </a:rPr>
              <a:t> в </a:t>
            </a:r>
            <a:r>
              <a:rPr kumimoji="0" lang="ru-RU" altLang="ru-RU" b="0" i="0" u="none" strike="noStrike" cap="none" normalizeH="0" baseline="0" dirty="0" err="1">
                <a:ln>
                  <a:noFill/>
                </a:ln>
                <a:solidFill>
                  <a:schemeClr val="tx1"/>
                </a:solidFill>
                <a:effectLst/>
                <a:latin typeface="Arial" charset="0"/>
                <a:cs typeface="Arial" charset="0"/>
              </a:rPr>
              <a:t>інтелектуальному</a:t>
            </a:r>
            <a:r>
              <a:rPr kumimoji="0" lang="ru-RU" altLang="ru-RU" b="0" i="0" u="none" strike="noStrike" cap="none" normalizeH="0" baseline="0" dirty="0">
                <a:ln>
                  <a:noFill/>
                </a:ln>
                <a:solidFill>
                  <a:schemeClr val="tx1"/>
                </a:solidFill>
                <a:effectLst/>
                <a:latin typeface="Arial" charset="0"/>
                <a:cs typeface="Arial" charset="0"/>
              </a:rPr>
              <a:t> </a:t>
            </a:r>
            <a:r>
              <a:rPr kumimoji="0" lang="ru-RU" altLang="ru-RU" b="0" i="0" u="none" strike="noStrike" cap="none" normalizeH="0" baseline="0" dirty="0" err="1">
                <a:ln>
                  <a:noFill/>
                </a:ln>
                <a:solidFill>
                  <a:schemeClr val="tx1"/>
                </a:solidFill>
                <a:effectLst/>
                <a:latin typeface="Arial" charset="0"/>
                <a:cs typeface="Arial" charset="0"/>
              </a:rPr>
              <a:t>аналізі</a:t>
            </a:r>
            <a:r>
              <a:rPr kumimoji="0" lang="ru-RU" altLang="ru-RU" b="0" i="0" u="none" strike="noStrike" cap="none" normalizeH="0" baseline="0" dirty="0">
                <a:ln>
                  <a:noFill/>
                </a:ln>
                <a:solidFill>
                  <a:schemeClr val="tx1"/>
                </a:solidFill>
                <a:effectLst/>
                <a:latin typeface="Arial" charset="0"/>
                <a:cs typeface="Arial" charset="0"/>
              </a:rPr>
              <a:t> </a:t>
            </a:r>
            <a:r>
              <a:rPr kumimoji="0" lang="ru-RU" altLang="ru-RU" b="0" i="0" u="none" strike="noStrike" cap="none" normalizeH="0" baseline="0" dirty="0" err="1">
                <a:ln>
                  <a:noFill/>
                </a:ln>
                <a:solidFill>
                  <a:schemeClr val="tx1"/>
                </a:solidFill>
                <a:effectLst/>
                <a:latin typeface="Arial" charset="0"/>
                <a:cs typeface="Arial" charset="0"/>
              </a:rPr>
              <a:t>даних</a:t>
            </a:r>
            <a:r>
              <a:rPr kumimoji="0" lang="ru-RU" altLang="ru-RU" b="0" i="0" u="none" strike="noStrike" cap="none" normalizeH="0" baseline="0" dirty="0">
                <a:ln>
                  <a:noFill/>
                </a:ln>
                <a:solidFill>
                  <a:schemeClr val="tx1"/>
                </a:solidFill>
                <a:effectLst/>
                <a:latin typeface="Arial" charset="0"/>
                <a:cs typeface="Arial" charset="0"/>
              </a:rPr>
              <a:t>.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altLang="ru-RU" b="0" i="0" u="none" strike="noStrike" cap="none" normalizeH="0" baseline="0" dirty="0">
                <a:ln>
                  <a:noFill/>
                </a:ln>
                <a:solidFill>
                  <a:schemeClr val="tx1"/>
                </a:solidFill>
                <a:effectLst/>
                <a:latin typeface="Arial" charset="0"/>
                <a:cs typeface="Arial" charset="0"/>
              </a:rPr>
              <a:t>Мета </a:t>
            </a:r>
            <a:r>
              <a:rPr kumimoji="0" lang="ru-RU" altLang="ru-RU" b="0" i="0" strike="noStrike" cap="none" normalizeH="0" baseline="0" dirty="0" err="1">
                <a:ln>
                  <a:noFill/>
                </a:ln>
                <a:solidFill>
                  <a:schemeClr val="tx1"/>
                </a:solidFill>
                <a:effectLst/>
                <a:latin typeface="Arial" charset="0"/>
                <a:cs typeface="Arial" charset="0"/>
              </a:rPr>
              <a:t>полягає</a:t>
            </a:r>
            <a:r>
              <a:rPr kumimoji="0" lang="ru-RU" altLang="ru-RU" b="0" i="0" strike="noStrike" cap="none" normalizeH="0" baseline="0" dirty="0">
                <a:ln>
                  <a:noFill/>
                </a:ln>
                <a:solidFill>
                  <a:schemeClr val="tx1"/>
                </a:solidFill>
                <a:effectLst/>
                <a:latin typeface="Arial" charset="0"/>
                <a:cs typeface="Arial" charset="0"/>
              </a:rPr>
              <a:t> в тому, </a:t>
            </a:r>
            <a:r>
              <a:rPr kumimoji="0" lang="ru-RU" altLang="ru-RU" b="0" i="0" strike="noStrike" cap="none" normalizeH="0" baseline="0" dirty="0" err="1">
                <a:ln>
                  <a:noFill/>
                </a:ln>
                <a:solidFill>
                  <a:schemeClr val="tx1"/>
                </a:solidFill>
                <a:effectLst/>
                <a:latin typeface="Arial" charset="0"/>
                <a:cs typeface="Arial" charset="0"/>
              </a:rPr>
              <a:t>щоб</a:t>
            </a:r>
            <a:r>
              <a:rPr kumimoji="0" lang="ru-RU" altLang="ru-RU" b="0" i="0" strike="noStrike" cap="none" normalizeH="0" baseline="0" dirty="0">
                <a:ln>
                  <a:noFill/>
                </a:ln>
                <a:solidFill>
                  <a:schemeClr val="tx1"/>
                </a:solidFill>
                <a:effectLst/>
                <a:latin typeface="Arial" charset="0"/>
                <a:cs typeface="Arial" charset="0"/>
              </a:rPr>
              <a:t> </a:t>
            </a:r>
            <a:r>
              <a:rPr kumimoji="0" lang="ru-RU" altLang="ru-RU" b="0" i="0" strike="noStrike" cap="none" normalizeH="0" baseline="0" dirty="0" err="1">
                <a:ln>
                  <a:noFill/>
                </a:ln>
                <a:solidFill>
                  <a:schemeClr val="tx1"/>
                </a:solidFill>
                <a:effectLst/>
                <a:latin typeface="Arial" charset="0"/>
                <a:cs typeface="Arial" charset="0"/>
              </a:rPr>
              <a:t>створити</a:t>
            </a:r>
            <a:r>
              <a:rPr kumimoji="0" lang="ru-RU" altLang="ru-RU" b="0" i="0" strike="noStrike" cap="none" normalizeH="0" baseline="0" dirty="0">
                <a:ln>
                  <a:noFill/>
                </a:ln>
                <a:solidFill>
                  <a:schemeClr val="tx1"/>
                </a:solidFill>
                <a:effectLst/>
                <a:latin typeface="Arial" charset="0"/>
                <a:cs typeface="Arial" charset="0"/>
              </a:rPr>
              <a:t> модель, яка </a:t>
            </a:r>
            <a:r>
              <a:rPr kumimoji="0" lang="ru-RU" altLang="ru-RU" b="0" i="0" strike="noStrike" cap="none" normalizeH="0" baseline="0" dirty="0" err="1">
                <a:ln>
                  <a:noFill/>
                </a:ln>
                <a:solidFill>
                  <a:schemeClr val="tx1"/>
                </a:solidFill>
                <a:effectLst/>
                <a:latin typeface="Arial" charset="0"/>
                <a:cs typeface="Arial" charset="0"/>
              </a:rPr>
              <a:t>прогнозує</a:t>
            </a:r>
            <a:r>
              <a:rPr kumimoji="0" lang="ru-RU" altLang="ru-RU" b="0" i="0" strike="noStrike" cap="none" normalizeH="0" baseline="0" dirty="0">
                <a:ln>
                  <a:noFill/>
                </a:ln>
                <a:solidFill>
                  <a:schemeClr val="tx1"/>
                </a:solidFill>
                <a:effectLst/>
                <a:latin typeface="Arial" charset="0"/>
                <a:cs typeface="Arial" charset="0"/>
              </a:rPr>
              <a:t> </a:t>
            </a:r>
            <a:r>
              <a:rPr kumimoji="0" lang="ru-RU" altLang="ru-RU" b="0" i="0" strike="noStrike" cap="none" normalizeH="0" baseline="0" dirty="0" err="1">
                <a:ln>
                  <a:noFill/>
                </a:ln>
                <a:solidFill>
                  <a:schemeClr val="tx1"/>
                </a:solidFill>
                <a:effectLst/>
                <a:latin typeface="Arial" charset="0"/>
                <a:cs typeface="Arial" charset="0"/>
              </a:rPr>
              <a:t>значення</a:t>
            </a:r>
            <a:r>
              <a:rPr kumimoji="0" lang="ru-RU" altLang="ru-RU" b="0" i="0" strike="noStrike" cap="none" normalizeH="0" baseline="0" dirty="0">
                <a:ln>
                  <a:noFill/>
                </a:ln>
                <a:solidFill>
                  <a:schemeClr val="tx1"/>
                </a:solidFill>
                <a:effectLst/>
                <a:latin typeface="Arial" charset="0"/>
                <a:cs typeface="Arial" charset="0"/>
              </a:rPr>
              <a:t> </a:t>
            </a:r>
            <a:r>
              <a:rPr kumimoji="0" lang="ru-RU" altLang="ru-RU" b="0" i="0" strike="noStrike" cap="none" normalizeH="0" baseline="0" dirty="0" err="1">
                <a:ln>
                  <a:noFill/>
                </a:ln>
                <a:solidFill>
                  <a:schemeClr val="tx1"/>
                </a:solidFill>
                <a:effectLst/>
                <a:latin typeface="Arial" charset="0"/>
                <a:cs typeface="Arial" charset="0"/>
              </a:rPr>
              <a:t>цільової</a:t>
            </a:r>
            <a:r>
              <a:rPr kumimoji="0" lang="ru-RU" altLang="ru-RU" b="0" i="0" strike="noStrike" cap="none" normalizeH="0" baseline="0" dirty="0">
                <a:ln>
                  <a:noFill/>
                </a:ln>
                <a:solidFill>
                  <a:schemeClr val="tx1"/>
                </a:solidFill>
                <a:effectLst/>
                <a:latin typeface="Arial" charset="0"/>
                <a:cs typeface="Arial" charset="0"/>
              </a:rPr>
              <a:t> </a:t>
            </a:r>
            <a:r>
              <a:rPr kumimoji="0" lang="ru-RU" altLang="ru-RU" b="0" i="0" strike="noStrike" cap="none" normalizeH="0" baseline="0" dirty="0" err="1">
                <a:ln>
                  <a:noFill/>
                </a:ln>
                <a:solidFill>
                  <a:schemeClr val="tx1"/>
                </a:solidFill>
                <a:effectLst/>
                <a:latin typeface="Arial" charset="0"/>
                <a:cs typeface="Arial" charset="0"/>
              </a:rPr>
              <a:t>змінної</a:t>
            </a:r>
            <a:r>
              <a:rPr kumimoji="0" lang="ru-RU" altLang="ru-RU" b="0" i="0" strike="noStrike" cap="none" normalizeH="0" baseline="0" dirty="0">
                <a:ln>
                  <a:noFill/>
                </a:ln>
                <a:solidFill>
                  <a:schemeClr val="tx1"/>
                </a:solidFill>
                <a:effectLst/>
                <a:latin typeface="Arial" charset="0"/>
                <a:cs typeface="Arial" charset="0"/>
              </a:rPr>
              <a:t> на </a:t>
            </a:r>
            <a:r>
              <a:rPr kumimoji="0" lang="ru-RU" altLang="ru-RU" b="0" i="0" strike="noStrike" cap="none" normalizeH="0" baseline="0" dirty="0" err="1">
                <a:ln>
                  <a:noFill/>
                </a:ln>
                <a:solidFill>
                  <a:schemeClr val="tx1"/>
                </a:solidFill>
                <a:effectLst/>
                <a:latin typeface="Arial" charset="0"/>
                <a:cs typeface="Arial" charset="0"/>
              </a:rPr>
              <a:t>основі</a:t>
            </a:r>
            <a:r>
              <a:rPr kumimoji="0" lang="ru-RU" altLang="ru-RU" b="0" i="0" strike="noStrike" cap="none" normalizeH="0" baseline="0" dirty="0">
                <a:ln>
                  <a:noFill/>
                </a:ln>
                <a:solidFill>
                  <a:schemeClr val="tx1"/>
                </a:solidFill>
                <a:effectLst/>
                <a:latin typeface="Arial" charset="0"/>
                <a:cs typeface="Arial" charset="0"/>
              </a:rPr>
              <a:t> </a:t>
            </a:r>
            <a:r>
              <a:rPr kumimoji="0" lang="ru-RU" altLang="ru-RU" b="0" i="0" strike="noStrike" cap="none" normalizeH="0" baseline="0" dirty="0" err="1">
                <a:ln>
                  <a:noFill/>
                </a:ln>
                <a:solidFill>
                  <a:schemeClr val="tx1"/>
                </a:solidFill>
                <a:effectLst/>
                <a:latin typeface="Arial" charset="0"/>
                <a:cs typeface="Arial" charset="0"/>
              </a:rPr>
              <a:t>декількох</a:t>
            </a:r>
            <a:r>
              <a:rPr kumimoji="0" lang="ru-RU" altLang="ru-RU" b="0" i="0" strike="noStrike" cap="none" normalizeH="0" baseline="0" dirty="0">
                <a:ln>
                  <a:noFill/>
                </a:ln>
                <a:solidFill>
                  <a:schemeClr val="tx1"/>
                </a:solidFill>
                <a:effectLst/>
                <a:latin typeface="Arial" charset="0"/>
                <a:cs typeface="Arial" charset="0"/>
              </a:rPr>
              <a:t> </a:t>
            </a:r>
            <a:r>
              <a:rPr kumimoji="0" lang="ru-RU" altLang="ru-RU" b="0" i="0" strike="noStrike" cap="none" normalizeH="0" baseline="0" dirty="0" err="1">
                <a:ln>
                  <a:noFill/>
                </a:ln>
                <a:solidFill>
                  <a:schemeClr val="tx1"/>
                </a:solidFill>
                <a:effectLst/>
                <a:latin typeface="Arial" charset="0"/>
                <a:cs typeface="Arial" charset="0"/>
              </a:rPr>
              <a:t>змінних</a:t>
            </a:r>
            <a:r>
              <a:rPr kumimoji="0" lang="ru-RU" altLang="ru-RU" b="0" i="0" strike="noStrike" cap="none" normalizeH="0" baseline="0" dirty="0">
                <a:ln>
                  <a:noFill/>
                </a:ln>
                <a:solidFill>
                  <a:schemeClr val="tx1"/>
                </a:solidFill>
                <a:effectLst/>
                <a:latin typeface="Arial" charset="0"/>
                <a:cs typeface="Arial" charset="0"/>
              </a:rPr>
              <a:t> на </a:t>
            </a:r>
            <a:r>
              <a:rPr kumimoji="0" lang="ru-RU" altLang="ru-RU" b="0" i="0" strike="noStrike" cap="none" normalizeH="0" baseline="0" dirty="0" err="1">
                <a:ln>
                  <a:noFill/>
                </a:ln>
                <a:solidFill>
                  <a:schemeClr val="tx1"/>
                </a:solidFill>
                <a:effectLst/>
                <a:latin typeface="Arial" charset="0"/>
                <a:cs typeface="Arial" charset="0"/>
              </a:rPr>
              <a:t>вході</a:t>
            </a:r>
            <a:r>
              <a:rPr kumimoji="0" lang="ru-RU" altLang="ru-RU" b="0" i="0" strike="noStrike" cap="none" normalizeH="0" baseline="0" dirty="0">
                <a:ln>
                  <a:noFill/>
                </a:ln>
                <a:solidFill>
                  <a:schemeClr val="tx1"/>
                </a:solidFill>
                <a:effectLst/>
                <a:latin typeface="Arial" charset="0"/>
                <a:cs typeface="Arial" charset="0"/>
              </a:rPr>
              <a:t>.</a:t>
            </a:r>
            <a:r>
              <a:rPr kumimoji="0" lang="ru-RU" altLang="ru-RU" sz="1800" b="0" i="0" u="none" strike="noStrike" cap="none" normalizeH="0" baseline="0" dirty="0">
                <a:ln>
                  <a:noFill/>
                </a:ln>
                <a:solidFill>
                  <a:schemeClr val="tx1"/>
                </a:solidFill>
                <a:effectLst/>
                <a:latin typeface="Arial" charset="0"/>
                <a:cs typeface="Arial" charset="0"/>
              </a:rPr>
              <a:t>  </a:t>
            </a:r>
            <a:endParaRPr kumimoji="0" lang="ru-RU" altLang="ru-RU" sz="20400" b="0" i="0" u="none" strike="noStrike" cap="none" normalizeH="0" baseline="0" dirty="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538434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480" y="273600"/>
            <a:ext cx="10972440" cy="707128"/>
          </a:xfrm>
        </p:spPr>
        <p:txBody>
          <a:bodyPr/>
          <a:lstStyle/>
          <a:p>
            <a:pPr algn="ctr"/>
            <a:r>
              <a:rPr lang="uk-UA" sz="3600" dirty="0"/>
              <a:t>Побудова дерева рішень</a:t>
            </a:r>
            <a:endParaRPr lang="ru-RU" sz="3600" dirty="0"/>
          </a:p>
        </p:txBody>
      </p:sp>
      <p:sp>
        <p:nvSpPr>
          <p:cNvPr id="4" name="Прямоугольник 3"/>
          <p:cNvSpPr/>
          <p:nvPr/>
        </p:nvSpPr>
        <p:spPr>
          <a:xfrm>
            <a:off x="551384" y="1628800"/>
            <a:ext cx="11017224" cy="2677656"/>
          </a:xfrm>
          <a:prstGeom prst="rect">
            <a:avLst/>
          </a:prstGeom>
        </p:spPr>
        <p:txBody>
          <a:bodyPr wrap="square">
            <a:spAutoFit/>
          </a:bodyPr>
          <a:lstStyle/>
          <a:p>
            <a:pPr algn="just"/>
            <a:r>
              <a:rPr lang="ru-RU" sz="2400" dirty="0"/>
              <a:t>В </a:t>
            </a:r>
            <a:r>
              <a:rPr lang="ru-RU" sz="2400" dirty="0" err="1"/>
              <a:t>аналізі</a:t>
            </a:r>
            <a:r>
              <a:rPr lang="ru-RU" sz="2400" dirty="0"/>
              <a:t> </a:t>
            </a:r>
            <a:r>
              <a:rPr lang="ru-RU" sz="2400" dirty="0" err="1"/>
              <a:t>рішень</a:t>
            </a:r>
            <a:r>
              <a:rPr lang="ru-RU" sz="2400" dirty="0"/>
              <a:t> «дерево </a:t>
            </a:r>
            <a:r>
              <a:rPr lang="ru-RU" sz="2400" dirty="0" err="1"/>
              <a:t>рішень</a:t>
            </a:r>
            <a:r>
              <a:rPr lang="ru-RU" sz="2400" dirty="0"/>
              <a:t>» </a:t>
            </a:r>
            <a:r>
              <a:rPr lang="ru-RU" sz="2400" dirty="0" err="1"/>
              <a:t>використовуються</a:t>
            </a:r>
            <a:r>
              <a:rPr lang="ru-RU" sz="2400" dirty="0"/>
              <a:t> як </a:t>
            </a:r>
            <a:r>
              <a:rPr lang="ru-RU" sz="2400" dirty="0" err="1"/>
              <a:t>візуальний</a:t>
            </a:r>
            <a:r>
              <a:rPr lang="ru-RU" sz="2400" dirty="0"/>
              <a:t> і </a:t>
            </a:r>
            <a:r>
              <a:rPr lang="ru-RU" sz="2400" dirty="0" err="1"/>
              <a:t>аналітичний</a:t>
            </a:r>
            <a:r>
              <a:rPr lang="ru-RU" sz="2400" dirty="0"/>
              <a:t> </a:t>
            </a:r>
            <a:r>
              <a:rPr lang="ru-RU" sz="2400" dirty="0" err="1"/>
              <a:t>інструмент</a:t>
            </a:r>
            <a:r>
              <a:rPr lang="ru-RU" sz="2400" dirty="0"/>
              <a:t> </a:t>
            </a:r>
            <a:r>
              <a:rPr lang="ru-RU" sz="2400" dirty="0" err="1"/>
              <a:t>підтримки</a:t>
            </a:r>
            <a:r>
              <a:rPr lang="ru-RU" sz="2400" dirty="0"/>
              <a:t> </a:t>
            </a:r>
            <a:r>
              <a:rPr lang="ru-RU" sz="2400" dirty="0" err="1"/>
              <a:t>ухвалення</a:t>
            </a:r>
            <a:r>
              <a:rPr lang="ru-RU" sz="2400" dirty="0"/>
              <a:t> </a:t>
            </a:r>
            <a:r>
              <a:rPr lang="ru-RU" sz="2400" dirty="0" err="1"/>
              <a:t>рішень</a:t>
            </a:r>
            <a:r>
              <a:rPr lang="ru-RU" sz="2400" dirty="0"/>
              <a:t>, де </a:t>
            </a:r>
            <a:r>
              <a:rPr lang="ru-RU" sz="2400" dirty="0" err="1"/>
              <a:t>розраховуються</a:t>
            </a:r>
            <a:r>
              <a:rPr lang="ru-RU" sz="2400" dirty="0"/>
              <a:t> </a:t>
            </a:r>
            <a:r>
              <a:rPr lang="ru-RU" sz="2400" dirty="0" err="1"/>
              <a:t>очікувані</a:t>
            </a:r>
            <a:r>
              <a:rPr lang="ru-RU" sz="2400" dirty="0"/>
              <a:t> </a:t>
            </a:r>
            <a:r>
              <a:rPr lang="ru-RU" sz="2400" dirty="0" err="1"/>
              <a:t>значення</a:t>
            </a:r>
            <a:r>
              <a:rPr lang="ru-RU" sz="2400" dirty="0"/>
              <a:t> (</a:t>
            </a:r>
            <a:r>
              <a:rPr lang="ru-RU" sz="2400" dirty="0" err="1"/>
              <a:t>або</a:t>
            </a:r>
            <a:r>
              <a:rPr lang="ru-RU" sz="2400" dirty="0"/>
              <a:t> </a:t>
            </a:r>
            <a:r>
              <a:rPr lang="ru-RU" sz="2400" dirty="0" err="1"/>
              <a:t>очікувана</a:t>
            </a:r>
            <a:r>
              <a:rPr lang="ru-RU" sz="2400" dirty="0"/>
              <a:t> </a:t>
            </a:r>
            <a:r>
              <a:rPr lang="ru-RU" sz="2400" dirty="0" err="1"/>
              <a:t>корисність</a:t>
            </a:r>
            <a:r>
              <a:rPr lang="ru-RU" sz="2400" dirty="0"/>
              <a:t>) </a:t>
            </a:r>
            <a:r>
              <a:rPr lang="ru-RU" sz="2400" dirty="0" err="1"/>
              <a:t>конкуруючих</a:t>
            </a:r>
            <a:r>
              <a:rPr lang="ru-RU" sz="2400" dirty="0"/>
              <a:t> альтернатив.</a:t>
            </a:r>
          </a:p>
          <a:p>
            <a:r>
              <a:rPr lang="ru-RU" sz="2400" dirty="0"/>
              <a:t>Дерево </a:t>
            </a:r>
            <a:r>
              <a:rPr lang="ru-RU" sz="2400" dirty="0" err="1"/>
              <a:t>рішень</a:t>
            </a:r>
            <a:r>
              <a:rPr lang="ru-RU" sz="2400" dirty="0"/>
              <a:t> </a:t>
            </a:r>
            <a:r>
              <a:rPr lang="ru-RU" sz="2400" dirty="0" err="1"/>
              <a:t>складається</a:t>
            </a:r>
            <a:r>
              <a:rPr lang="ru-RU" sz="2400" dirty="0"/>
              <a:t> з </a:t>
            </a:r>
            <a:r>
              <a:rPr lang="ru-RU" sz="2400" dirty="0" err="1"/>
              <a:t>трьох</a:t>
            </a:r>
            <a:r>
              <a:rPr lang="ru-RU" sz="2400" dirty="0"/>
              <a:t> </a:t>
            </a:r>
            <a:r>
              <a:rPr lang="ru-RU" sz="2400" dirty="0" err="1"/>
              <a:t>типів</a:t>
            </a:r>
            <a:r>
              <a:rPr lang="ru-RU" sz="2400" dirty="0"/>
              <a:t> </a:t>
            </a:r>
            <a:r>
              <a:rPr lang="ru-RU" sz="2400" dirty="0" err="1"/>
              <a:t>вузлів</a:t>
            </a:r>
            <a:r>
              <a:rPr lang="ru-RU" sz="2400" dirty="0"/>
              <a:t>:</a:t>
            </a:r>
          </a:p>
          <a:p>
            <a:r>
              <a:rPr lang="ru-RU" sz="2400" dirty="0" err="1"/>
              <a:t>Вузли</a:t>
            </a:r>
            <a:r>
              <a:rPr lang="ru-RU" sz="2400" dirty="0"/>
              <a:t> </a:t>
            </a:r>
            <a:r>
              <a:rPr lang="ru-RU" sz="2400" dirty="0" err="1"/>
              <a:t>рішення</a:t>
            </a:r>
            <a:r>
              <a:rPr lang="ru-RU" sz="2400" dirty="0"/>
              <a:t> — </a:t>
            </a:r>
            <a:r>
              <a:rPr lang="ru-RU" sz="2400" dirty="0" err="1"/>
              <a:t>зазвичай</a:t>
            </a:r>
            <a:r>
              <a:rPr lang="ru-RU" sz="2400" dirty="0"/>
              <a:t> </a:t>
            </a:r>
            <a:r>
              <a:rPr lang="ru-RU" sz="2400" dirty="0" err="1"/>
              <a:t>подані</a:t>
            </a:r>
            <a:r>
              <a:rPr lang="ru-RU" sz="2400" dirty="0"/>
              <a:t> квадратами</a:t>
            </a:r>
          </a:p>
          <a:p>
            <a:r>
              <a:rPr lang="ru-RU" sz="2400" dirty="0" err="1"/>
              <a:t>Імовірнісні</a:t>
            </a:r>
            <a:r>
              <a:rPr lang="ru-RU" sz="2400" dirty="0"/>
              <a:t> </a:t>
            </a:r>
            <a:r>
              <a:rPr lang="ru-RU" sz="2400" dirty="0" err="1"/>
              <a:t>вузли</a:t>
            </a:r>
            <a:r>
              <a:rPr lang="ru-RU" sz="2400" dirty="0"/>
              <a:t> — </a:t>
            </a:r>
            <a:r>
              <a:rPr lang="ru-RU" sz="2400" dirty="0" err="1"/>
              <a:t>подаються</a:t>
            </a:r>
            <a:r>
              <a:rPr lang="ru-RU" sz="2400" dirty="0"/>
              <a:t> у </a:t>
            </a:r>
            <a:r>
              <a:rPr lang="ru-RU" sz="2400" dirty="0" err="1"/>
              <a:t>вигляді</a:t>
            </a:r>
            <a:r>
              <a:rPr lang="ru-RU" sz="2400" dirty="0"/>
              <a:t> кола</a:t>
            </a:r>
          </a:p>
          <a:p>
            <a:r>
              <a:rPr lang="ru-RU" sz="2400" dirty="0" err="1"/>
              <a:t>Замикаючі</a:t>
            </a:r>
            <a:r>
              <a:rPr lang="ru-RU" sz="2400" dirty="0"/>
              <a:t> </a:t>
            </a:r>
            <a:r>
              <a:rPr lang="ru-RU" sz="2400" dirty="0" err="1"/>
              <a:t>вузли</a:t>
            </a:r>
            <a:r>
              <a:rPr lang="ru-RU" sz="2400" dirty="0"/>
              <a:t> — </a:t>
            </a:r>
            <a:r>
              <a:rPr lang="ru-RU" sz="2400" dirty="0" err="1"/>
              <a:t>подаються</a:t>
            </a:r>
            <a:r>
              <a:rPr lang="ru-RU" sz="2400" dirty="0"/>
              <a:t> у </a:t>
            </a:r>
            <a:r>
              <a:rPr lang="ru-RU" sz="2400" dirty="0" err="1"/>
              <a:t>вигляді</a:t>
            </a:r>
            <a:r>
              <a:rPr lang="ru-RU" sz="2400" dirty="0"/>
              <a:t> </a:t>
            </a:r>
            <a:r>
              <a:rPr lang="ru-RU" sz="2400" dirty="0" err="1"/>
              <a:t>трикутника</a:t>
            </a:r>
            <a:endParaRPr lang="ru-RU"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1744" y="4581128"/>
            <a:ext cx="4772445" cy="151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31622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392" y="0"/>
            <a:ext cx="10972440" cy="851144"/>
          </a:xfrm>
        </p:spPr>
        <p:txBody>
          <a:bodyPr/>
          <a:lstStyle/>
          <a:p>
            <a:pPr algn="ctr"/>
            <a:r>
              <a:rPr lang="uk-UA" sz="3600" dirty="0"/>
              <a:t>Модель дерева рішень</a:t>
            </a:r>
            <a:endParaRPr lang="ru-RU" sz="3600" dirty="0"/>
          </a:p>
        </p:txBody>
      </p:sp>
      <p:sp>
        <p:nvSpPr>
          <p:cNvPr id="4" name="Прямоугольник 3"/>
          <p:cNvSpPr/>
          <p:nvPr/>
        </p:nvSpPr>
        <p:spPr>
          <a:xfrm>
            <a:off x="551384" y="1124744"/>
            <a:ext cx="11233248" cy="120032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ru-RU" dirty="0"/>
              <a:t>У </a:t>
            </a:r>
            <a:r>
              <a:rPr lang="ru-RU" dirty="0" err="1"/>
              <a:t>теорії</a:t>
            </a:r>
            <a:r>
              <a:rPr lang="ru-RU" dirty="0"/>
              <a:t> </a:t>
            </a:r>
            <a:r>
              <a:rPr lang="ru-RU" dirty="0" err="1"/>
              <a:t>складності</a:t>
            </a:r>
            <a:r>
              <a:rPr lang="ru-RU" dirty="0"/>
              <a:t> </a:t>
            </a:r>
            <a:r>
              <a:rPr lang="ru-RU" dirty="0" err="1"/>
              <a:t>обчислень</a:t>
            </a:r>
            <a:r>
              <a:rPr lang="ru-RU" dirty="0"/>
              <a:t> та </a:t>
            </a:r>
            <a:r>
              <a:rPr lang="ru-RU" dirty="0" err="1"/>
              <a:t>теорії</a:t>
            </a:r>
            <a:r>
              <a:rPr lang="ru-RU" dirty="0"/>
              <a:t> </a:t>
            </a:r>
            <a:r>
              <a:rPr lang="ru-RU" dirty="0" err="1"/>
              <a:t>складності</a:t>
            </a:r>
            <a:r>
              <a:rPr lang="ru-RU" dirty="0"/>
              <a:t> </a:t>
            </a:r>
            <a:r>
              <a:rPr lang="ru-RU" dirty="0" err="1"/>
              <a:t>комунікації</a:t>
            </a:r>
            <a:r>
              <a:rPr lang="en-US" dirty="0"/>
              <a:t> </a:t>
            </a:r>
            <a:r>
              <a:rPr lang="ru-RU" b="1" dirty="0"/>
              <a:t>модель дерева </a:t>
            </a:r>
            <a:r>
              <a:rPr lang="ru-RU" b="1" dirty="0" err="1"/>
              <a:t>рішень</a:t>
            </a:r>
            <a:r>
              <a:rPr lang="ru-RU" dirty="0"/>
              <a:t> </a:t>
            </a:r>
            <a:r>
              <a:rPr lang="ru-RU" dirty="0" err="1"/>
              <a:t>являє</a:t>
            </a:r>
            <a:r>
              <a:rPr lang="ru-RU" dirty="0"/>
              <a:t> собою модель </a:t>
            </a:r>
            <a:r>
              <a:rPr lang="ru-RU" dirty="0" err="1"/>
              <a:t>обчислення</a:t>
            </a:r>
            <a:r>
              <a:rPr lang="ru-RU" dirty="0"/>
              <a:t> </a:t>
            </a:r>
            <a:r>
              <a:rPr lang="ru-RU" dirty="0" err="1"/>
              <a:t>або</a:t>
            </a:r>
            <a:r>
              <a:rPr lang="ru-RU" dirty="0"/>
              <a:t> </a:t>
            </a:r>
            <a:r>
              <a:rPr lang="ru-RU" dirty="0" err="1"/>
              <a:t>зв'язку</a:t>
            </a:r>
            <a:r>
              <a:rPr lang="ru-RU" dirty="0"/>
              <a:t>, в </a:t>
            </a:r>
            <a:r>
              <a:rPr lang="ru-RU" dirty="0" err="1"/>
              <a:t>якій</a:t>
            </a:r>
            <a:r>
              <a:rPr lang="ru-RU" dirty="0"/>
              <a:t> алгоритм </a:t>
            </a:r>
            <a:r>
              <a:rPr lang="ru-RU" dirty="0" err="1"/>
              <a:t>або</a:t>
            </a:r>
            <a:r>
              <a:rPr lang="ru-RU" dirty="0"/>
              <a:t> </a:t>
            </a:r>
            <a:r>
              <a:rPr lang="ru-RU" dirty="0" err="1"/>
              <a:t>процес</a:t>
            </a:r>
            <a:r>
              <a:rPr lang="ru-RU" dirty="0"/>
              <a:t> </a:t>
            </a:r>
            <a:r>
              <a:rPr lang="ru-RU" dirty="0" err="1"/>
              <a:t>комунікації</a:t>
            </a:r>
            <a:r>
              <a:rPr lang="ru-RU" dirty="0"/>
              <a:t> </a:t>
            </a:r>
            <a:r>
              <a:rPr lang="ru-RU" dirty="0" err="1"/>
              <a:t>вважаються</a:t>
            </a:r>
            <a:r>
              <a:rPr lang="ru-RU" dirty="0"/>
              <a:t>, по </a:t>
            </a:r>
            <a:r>
              <a:rPr lang="ru-RU" dirty="0" err="1"/>
              <a:t>суті</a:t>
            </a:r>
            <a:r>
              <a:rPr lang="ru-RU" dirty="0"/>
              <a:t>, деревом </a:t>
            </a:r>
            <a:r>
              <a:rPr lang="ru-RU" dirty="0" err="1"/>
              <a:t>рішень</a:t>
            </a:r>
            <a:r>
              <a:rPr lang="ru-RU" dirty="0"/>
              <a:t>, </a:t>
            </a:r>
            <a:r>
              <a:rPr lang="ru-RU" dirty="0" err="1"/>
              <a:t>тобто</a:t>
            </a:r>
            <a:r>
              <a:rPr lang="ru-RU" dirty="0"/>
              <a:t> </a:t>
            </a:r>
            <a:r>
              <a:rPr lang="ru-RU" dirty="0" err="1"/>
              <a:t>послідовністю</a:t>
            </a:r>
            <a:r>
              <a:rPr lang="ru-RU" dirty="0"/>
              <a:t> </a:t>
            </a:r>
            <a:r>
              <a:rPr lang="ru-RU" dirty="0" err="1"/>
              <a:t>операцій</a:t>
            </a:r>
            <a:r>
              <a:rPr lang="ru-RU" dirty="0"/>
              <a:t> </a:t>
            </a:r>
            <a:r>
              <a:rPr lang="ru-RU" dirty="0" err="1"/>
              <a:t>розгалуження</a:t>
            </a:r>
            <a:r>
              <a:rPr lang="ru-RU" dirty="0"/>
              <a:t> на </a:t>
            </a:r>
            <a:r>
              <a:rPr lang="ru-RU" dirty="0" err="1"/>
              <a:t>основі</a:t>
            </a:r>
            <a:r>
              <a:rPr lang="ru-RU" dirty="0"/>
              <a:t> </a:t>
            </a:r>
            <a:r>
              <a:rPr lang="ru-RU" dirty="0" err="1"/>
              <a:t>порівняння</a:t>
            </a:r>
            <a:r>
              <a:rPr lang="ru-RU" dirty="0"/>
              <a:t> </a:t>
            </a:r>
            <a:r>
              <a:rPr lang="ru-RU" dirty="0" err="1"/>
              <a:t>деяких</a:t>
            </a:r>
            <a:r>
              <a:rPr lang="ru-RU" dirty="0"/>
              <a:t> величин, </a:t>
            </a:r>
            <a:r>
              <a:rPr lang="ru-RU" dirty="0" err="1"/>
              <a:t>зіставленню</a:t>
            </a:r>
            <a:r>
              <a:rPr lang="ru-RU" dirty="0"/>
              <a:t> </a:t>
            </a:r>
            <a:r>
              <a:rPr lang="ru-RU" dirty="0" err="1"/>
              <a:t>присвоюється</a:t>
            </a:r>
            <a:r>
              <a:rPr lang="ru-RU" dirty="0"/>
              <a:t> </a:t>
            </a:r>
            <a:r>
              <a:rPr lang="ru-RU" dirty="0" err="1"/>
              <a:t>обчислювальна</a:t>
            </a:r>
            <a:r>
              <a:rPr lang="ru-RU" dirty="0"/>
              <a:t> </a:t>
            </a:r>
            <a:r>
              <a:rPr lang="ru-RU" dirty="0" err="1"/>
              <a:t>вартість</a:t>
            </a:r>
            <a:r>
              <a:rPr lang="ru-RU" dirty="0"/>
              <a:t> </a:t>
            </a:r>
            <a:r>
              <a:rPr lang="ru-RU" dirty="0" err="1"/>
              <a:t>одиниці</a:t>
            </a:r>
            <a:r>
              <a:rPr lang="ru-RU" dirty="0"/>
              <a:t>.</a:t>
            </a:r>
          </a:p>
        </p:txBody>
      </p:sp>
      <p:sp>
        <p:nvSpPr>
          <p:cNvPr id="5" name="Прямоугольник 4"/>
          <p:cNvSpPr/>
          <p:nvPr/>
        </p:nvSpPr>
        <p:spPr>
          <a:xfrm>
            <a:off x="551384" y="2492896"/>
            <a:ext cx="6336704" cy="2585323"/>
          </a:xfrm>
          <a:prstGeom prst="rect">
            <a:avLst/>
          </a:prstGeom>
        </p:spPr>
        <p:txBody>
          <a:bodyPr wrap="square">
            <a:spAutoFit/>
          </a:bodyPr>
          <a:lstStyle/>
          <a:p>
            <a:r>
              <a:rPr lang="ru-RU" b="1" dirty="0" err="1"/>
              <a:t>Класифікація</a:t>
            </a:r>
            <a:r>
              <a:rPr lang="ru-RU" b="1" dirty="0"/>
              <a:t> </a:t>
            </a:r>
            <a:r>
              <a:rPr lang="ru-RU" b="1" dirty="0" err="1"/>
              <a:t>обчислювальної</a:t>
            </a:r>
            <a:r>
              <a:rPr lang="ru-RU" b="1" dirty="0"/>
              <a:t> </a:t>
            </a:r>
            <a:r>
              <a:rPr lang="ru-RU" b="1" dirty="0" err="1"/>
              <a:t>складності</a:t>
            </a:r>
            <a:r>
              <a:rPr lang="ru-RU" b="1" dirty="0"/>
              <a:t> за запитом</a:t>
            </a:r>
          </a:p>
          <a:p>
            <a:r>
              <a:rPr lang="ru-RU" dirty="0" err="1"/>
              <a:t>Просте</a:t>
            </a:r>
            <a:r>
              <a:rPr lang="ru-RU" dirty="0"/>
              <a:t> дерево </a:t>
            </a:r>
            <a:r>
              <a:rPr lang="ru-RU" dirty="0" err="1"/>
              <a:t>рішень</a:t>
            </a:r>
            <a:endParaRPr lang="ru-RU" dirty="0"/>
          </a:p>
          <a:p>
            <a:r>
              <a:rPr lang="ru-RU" dirty="0" err="1"/>
              <a:t>Лінійне</a:t>
            </a:r>
            <a:r>
              <a:rPr lang="ru-RU" dirty="0"/>
              <a:t> дерево </a:t>
            </a:r>
            <a:r>
              <a:rPr lang="ru-RU" dirty="0" err="1"/>
              <a:t>рішень</a:t>
            </a:r>
            <a:endParaRPr lang="ru-RU" dirty="0"/>
          </a:p>
          <a:p>
            <a:r>
              <a:rPr lang="ru-RU" dirty="0" err="1"/>
              <a:t>Алгебраїчне</a:t>
            </a:r>
            <a:r>
              <a:rPr lang="ru-RU" dirty="0"/>
              <a:t> дерево </a:t>
            </a:r>
            <a:r>
              <a:rPr lang="ru-RU" dirty="0" err="1"/>
              <a:t>рішень</a:t>
            </a:r>
            <a:endParaRPr lang="ru-RU" dirty="0"/>
          </a:p>
          <a:p>
            <a:r>
              <a:rPr lang="ru-RU" b="1" dirty="0" err="1"/>
              <a:t>Класифікація</a:t>
            </a:r>
            <a:r>
              <a:rPr lang="ru-RU" b="1" dirty="0"/>
              <a:t> </a:t>
            </a:r>
            <a:r>
              <a:rPr lang="ru-RU" b="1" dirty="0" err="1"/>
              <a:t>обчислювальної</a:t>
            </a:r>
            <a:r>
              <a:rPr lang="ru-RU" b="1" dirty="0"/>
              <a:t> </a:t>
            </a:r>
            <a:r>
              <a:rPr lang="ru-RU" b="1" dirty="0" err="1"/>
              <a:t>моделі</a:t>
            </a:r>
            <a:r>
              <a:rPr lang="ru-RU" b="1" dirty="0"/>
              <a:t> за запитом</a:t>
            </a:r>
          </a:p>
          <a:p>
            <a:r>
              <a:rPr lang="ru-RU" dirty="0" err="1"/>
              <a:t>Детерміноване</a:t>
            </a:r>
            <a:r>
              <a:rPr lang="ru-RU" dirty="0"/>
              <a:t> дерево </a:t>
            </a:r>
            <a:r>
              <a:rPr lang="ru-RU" dirty="0" err="1"/>
              <a:t>рішень</a:t>
            </a:r>
            <a:endParaRPr lang="ru-RU" dirty="0"/>
          </a:p>
          <a:p>
            <a:r>
              <a:rPr lang="ru-RU" dirty="0" err="1"/>
              <a:t>Рандомізоване</a:t>
            </a:r>
            <a:r>
              <a:rPr lang="ru-RU" dirty="0"/>
              <a:t> дерево </a:t>
            </a:r>
            <a:r>
              <a:rPr lang="ru-RU" dirty="0" err="1"/>
              <a:t>рішень</a:t>
            </a:r>
            <a:endParaRPr lang="ru-RU" dirty="0"/>
          </a:p>
          <a:p>
            <a:r>
              <a:rPr lang="ru-RU" dirty="0" err="1"/>
              <a:t>Недетерміноване</a:t>
            </a:r>
            <a:r>
              <a:rPr lang="ru-RU" dirty="0"/>
              <a:t> дерево </a:t>
            </a:r>
            <a:r>
              <a:rPr lang="ru-RU" dirty="0" err="1"/>
              <a:t>рішень</a:t>
            </a:r>
            <a:endParaRPr lang="ru-RU" dirty="0"/>
          </a:p>
          <a:p>
            <a:r>
              <a:rPr lang="ru-RU" dirty="0" err="1"/>
              <a:t>Квантове</a:t>
            </a:r>
            <a:r>
              <a:rPr lang="ru-RU" dirty="0"/>
              <a:t> дерево </a:t>
            </a:r>
            <a:r>
              <a:rPr lang="ru-RU" dirty="0" err="1"/>
              <a:t>рішень</a:t>
            </a:r>
            <a:endParaRPr lang="ru-RU"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4112" y="2808807"/>
            <a:ext cx="4680520" cy="3902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68809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775520" y="2944197"/>
            <a:ext cx="9313575" cy="584775"/>
          </a:xfrm>
          <a:prstGeom prst="rect">
            <a:avLst/>
          </a:prstGeom>
        </p:spPr>
        <p:txBody>
          <a:bodyPr wrap="none">
            <a:spAutoFit/>
          </a:bodyPr>
          <a:lstStyle/>
          <a:p>
            <a:r>
              <a:rPr lang="en-US" sz="3200" dirty="0"/>
              <a:t>https://www.youtube.com/watch?v=jQwYBc7YBXs</a:t>
            </a:r>
            <a:endParaRPr lang="ru-RU" sz="3200" dirty="0"/>
          </a:p>
        </p:txBody>
      </p:sp>
      <p:sp>
        <p:nvSpPr>
          <p:cNvPr id="5" name="TextBox 4"/>
          <p:cNvSpPr txBox="1"/>
          <p:nvPr/>
        </p:nvSpPr>
        <p:spPr>
          <a:xfrm>
            <a:off x="2135560" y="764704"/>
            <a:ext cx="8280920" cy="830997"/>
          </a:xfrm>
          <a:prstGeom prst="rect">
            <a:avLst/>
          </a:prstGeom>
          <a:noFill/>
        </p:spPr>
        <p:txBody>
          <a:bodyPr wrap="square" rtlCol="0">
            <a:spAutoFit/>
          </a:bodyPr>
          <a:lstStyle/>
          <a:p>
            <a:pPr algn="ctr"/>
            <a:r>
              <a:rPr lang="uk-UA" sz="2400" dirty="0"/>
              <a:t>Наглядна демонстрація примітивного об</a:t>
            </a:r>
            <a:r>
              <a:rPr lang="en-US" sz="2400" dirty="0"/>
              <a:t>’</a:t>
            </a:r>
            <a:r>
              <a:rPr lang="uk-UA" sz="2400" dirty="0" err="1"/>
              <a:t>єкта</a:t>
            </a:r>
            <a:r>
              <a:rPr lang="uk-UA" sz="2400" dirty="0"/>
              <a:t> із проявами ШІ заснованого на дереві прийняття рішень</a:t>
            </a:r>
            <a:endParaRPr lang="ru-RU" sz="2400" dirty="0"/>
          </a:p>
        </p:txBody>
      </p:sp>
    </p:spTree>
    <p:extLst>
      <p:ext uri="{BB962C8B-B14F-4D97-AF65-F5344CB8AC3E}">
        <p14:creationId xmlns:p14="http://schemas.microsoft.com/office/powerpoint/2010/main" val="2656576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853920" y="99360"/>
            <a:ext cx="10514880" cy="6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uk-UA" sz="4400" b="0" strike="noStrike" spc="-1">
                <a:solidFill>
                  <a:srgbClr val="000000"/>
                </a:solidFill>
                <a:uFill>
                  <a:solidFill>
                    <a:srgbClr val="FFFFFF"/>
                  </a:solidFill>
                </a:uFill>
                <a:latin typeface="Calibri Light"/>
              </a:rPr>
              <a:t>Прояви інтелекту у тварин</a:t>
            </a:r>
            <a:endParaRPr lang="uk-UA" sz="1800" b="0" strike="noStrike" spc="-1">
              <a:solidFill>
                <a:srgbClr val="000000"/>
              </a:solidFill>
              <a:uFill>
                <a:solidFill>
                  <a:srgbClr val="FFFFFF"/>
                </a:solidFill>
              </a:uFill>
              <a:latin typeface="Arial"/>
            </a:endParaRPr>
          </a:p>
        </p:txBody>
      </p:sp>
      <p:sp>
        <p:nvSpPr>
          <p:cNvPr id="77" name="CustomShape 2"/>
          <p:cNvSpPr/>
          <p:nvPr/>
        </p:nvSpPr>
        <p:spPr>
          <a:xfrm>
            <a:off x="730440" y="690840"/>
            <a:ext cx="10330200" cy="39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uk-UA" sz="2000" b="1" strike="noStrike" spc="-1">
                <a:solidFill>
                  <a:srgbClr val="000000"/>
                </a:solidFill>
                <a:uFill>
                  <a:solidFill>
                    <a:srgbClr val="FFFFFF"/>
                  </a:solidFill>
                </a:uFill>
                <a:latin typeface="Calibri"/>
                <a:ea typeface="DejaVu Sans"/>
              </a:rPr>
              <a:t>Характерні ознаки </a:t>
            </a:r>
            <a:r>
              <a:rPr lang="uk-UA" sz="2000" b="1" i="1" strike="noStrike" spc="-1">
                <a:solidFill>
                  <a:srgbClr val="000000"/>
                </a:solidFill>
                <a:uFill>
                  <a:solidFill>
                    <a:srgbClr val="FFFFFF"/>
                  </a:solidFill>
                </a:uFill>
                <a:latin typeface="Calibri"/>
                <a:ea typeface="DejaVu Sans"/>
              </a:rPr>
              <a:t>виявлення у тварин зародків мислення</a:t>
            </a:r>
            <a:r>
              <a:rPr lang="uk-UA" sz="2000" b="1" strike="noStrike" spc="-1">
                <a:solidFill>
                  <a:srgbClr val="000000"/>
                </a:solidFill>
                <a:uFill>
                  <a:solidFill>
                    <a:srgbClr val="FFFFFF"/>
                  </a:solidFill>
                </a:uFill>
                <a:latin typeface="Calibri"/>
                <a:ea typeface="DejaVu Sans"/>
              </a:rPr>
              <a:t>:</a:t>
            </a:r>
            <a:endParaRPr lang="uk-UA" sz="1800" b="0" strike="noStrike" spc="-1">
              <a:solidFill>
                <a:srgbClr val="000000"/>
              </a:solidFill>
              <a:uFill>
                <a:solidFill>
                  <a:srgbClr val="FFFFFF"/>
                </a:solidFill>
              </a:uFill>
              <a:latin typeface="Arial"/>
            </a:endParaRPr>
          </a:p>
        </p:txBody>
      </p:sp>
      <p:sp>
        <p:nvSpPr>
          <p:cNvPr id="78" name="CustomShape 3"/>
          <p:cNvSpPr/>
          <p:nvPr/>
        </p:nvSpPr>
        <p:spPr>
          <a:xfrm>
            <a:off x="730440" y="1101960"/>
            <a:ext cx="10330200" cy="1614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uk-UA" sz="2000" b="0" strike="noStrike" spc="-1">
                <a:solidFill>
                  <a:srgbClr val="000000"/>
                </a:solidFill>
                <a:uFill>
                  <a:solidFill>
                    <a:srgbClr val="FFFFFF"/>
                  </a:solidFill>
                </a:uFill>
                <a:latin typeface="Calibri"/>
                <a:ea typeface="DejaVu Sans"/>
              </a:rPr>
              <a:t>екстрена поява відповіді за відсутності готового рішення;</a:t>
            </a:r>
            <a:endParaRPr lang="uk-UA" sz="1800" b="0" strike="noStrike" spc="-1">
              <a:solidFill>
                <a:srgbClr val="000000"/>
              </a:solidFill>
              <a:uFill>
                <a:solidFill>
                  <a:srgbClr val="FFFFFF"/>
                </a:solidFill>
              </a:uFill>
              <a:latin typeface="Arial"/>
            </a:endParaRPr>
          </a:p>
          <a:p>
            <a:pPr>
              <a:lnSpc>
                <a:spcPct val="100000"/>
              </a:lnSpc>
            </a:pPr>
            <a:r>
              <a:rPr lang="uk-UA" sz="2000" b="0" strike="noStrike" spc="-1">
                <a:solidFill>
                  <a:srgbClr val="000000"/>
                </a:solidFill>
                <a:uFill>
                  <a:solidFill>
                    <a:srgbClr val="FFFFFF"/>
                  </a:solidFill>
                </a:uFill>
                <a:latin typeface="Calibri"/>
                <a:ea typeface="DejaVu Sans"/>
              </a:rPr>
              <a:t>пізнавальне виділення об’єктивних умов, суттєвих для дії ;</a:t>
            </a:r>
            <a:endParaRPr lang="uk-UA" sz="1800" b="0" strike="noStrike" spc="-1">
              <a:solidFill>
                <a:srgbClr val="000000"/>
              </a:solidFill>
              <a:uFill>
                <a:solidFill>
                  <a:srgbClr val="FFFFFF"/>
                </a:solidFill>
              </a:uFill>
              <a:latin typeface="Arial"/>
            </a:endParaRPr>
          </a:p>
          <a:p>
            <a:pPr>
              <a:lnSpc>
                <a:spcPct val="100000"/>
              </a:lnSpc>
            </a:pPr>
            <a:r>
              <a:rPr lang="uk-UA" sz="2000" b="0" strike="noStrike" spc="-1">
                <a:solidFill>
                  <a:srgbClr val="000000"/>
                </a:solidFill>
                <a:uFill>
                  <a:solidFill>
                    <a:srgbClr val="FFFFFF"/>
                  </a:solidFill>
                </a:uFill>
                <a:latin typeface="Calibri"/>
                <a:ea typeface="DejaVu Sans"/>
              </a:rPr>
              <a:t>узагальнений, опосередкований характер відображення дійсності; відшукання і відкриття суттєво нового;</a:t>
            </a:r>
            <a:endParaRPr lang="uk-UA" sz="1800" b="0" strike="noStrike" spc="-1">
              <a:solidFill>
                <a:srgbClr val="000000"/>
              </a:solidFill>
              <a:uFill>
                <a:solidFill>
                  <a:srgbClr val="FFFFFF"/>
                </a:solidFill>
              </a:uFill>
              <a:latin typeface="Arial"/>
            </a:endParaRPr>
          </a:p>
          <a:p>
            <a:pPr>
              <a:lnSpc>
                <a:spcPct val="100000"/>
              </a:lnSpc>
            </a:pPr>
            <a:r>
              <a:rPr lang="uk-UA" sz="2000" b="0" strike="noStrike" spc="-1">
                <a:solidFill>
                  <a:srgbClr val="000000"/>
                </a:solidFill>
                <a:uFill>
                  <a:solidFill>
                    <a:srgbClr val="FFFFFF"/>
                  </a:solidFill>
                </a:uFill>
                <a:latin typeface="Calibri"/>
                <a:ea typeface="DejaVu Sans"/>
              </a:rPr>
              <a:t>наявність і досягнення проміжних цілей.</a:t>
            </a:r>
            <a:endParaRPr lang="uk-UA" sz="1800" b="0" strike="noStrike" spc="-1">
              <a:solidFill>
                <a:srgbClr val="000000"/>
              </a:solidFill>
              <a:uFill>
                <a:solidFill>
                  <a:srgbClr val="FFFFFF"/>
                </a:solidFill>
              </a:uFill>
              <a:latin typeface="Arial"/>
            </a:endParaRPr>
          </a:p>
        </p:txBody>
      </p:sp>
      <p:pic>
        <p:nvPicPr>
          <p:cNvPr id="79" name="Picture 2"/>
          <p:cNvPicPr/>
          <p:nvPr/>
        </p:nvPicPr>
        <p:blipFill>
          <a:blip r:embed="rId2"/>
          <a:stretch/>
        </p:blipFill>
        <p:spPr>
          <a:xfrm>
            <a:off x="797040" y="2775240"/>
            <a:ext cx="7949880" cy="39477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95400" y="2996952"/>
            <a:ext cx="10972440" cy="1144800"/>
          </a:xfrm>
        </p:spPr>
        <p:txBody>
          <a:bodyPr/>
          <a:lstStyle/>
          <a:p>
            <a:pPr algn="ctr"/>
            <a:r>
              <a:rPr lang="uk-UA" sz="3600" dirty="0"/>
              <a:t>Дякую!</a:t>
            </a:r>
            <a:endParaRPr lang="ru-RU" sz="3600" dirty="0"/>
          </a:p>
        </p:txBody>
      </p:sp>
    </p:spTree>
    <p:extLst>
      <p:ext uri="{BB962C8B-B14F-4D97-AF65-F5344CB8AC3E}">
        <p14:creationId xmlns:p14="http://schemas.microsoft.com/office/powerpoint/2010/main" val="2443639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863280" y="349560"/>
            <a:ext cx="10749600" cy="94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uk-UA" sz="2800" b="1" strike="noStrike" spc="-1">
                <a:solidFill>
                  <a:srgbClr val="000000"/>
                </a:solidFill>
                <a:uFill>
                  <a:solidFill>
                    <a:srgbClr val="FFFFFF"/>
                  </a:solidFill>
                </a:uFill>
                <a:latin typeface="Calibri"/>
                <a:ea typeface="DejaVu Sans"/>
              </a:rPr>
              <a:t>На сьогоднішній день сформульовані такі уявлення про мислення тварин</a:t>
            </a:r>
            <a:endParaRPr lang="uk-UA" sz="1800" b="0" strike="noStrike" spc="-1">
              <a:solidFill>
                <a:srgbClr val="000000"/>
              </a:solidFill>
              <a:uFill>
                <a:solidFill>
                  <a:srgbClr val="FFFFFF"/>
                </a:solidFill>
              </a:uFill>
              <a:latin typeface="Arial"/>
            </a:endParaRPr>
          </a:p>
        </p:txBody>
      </p:sp>
      <p:sp>
        <p:nvSpPr>
          <p:cNvPr id="81" name="CustomShape 2"/>
          <p:cNvSpPr/>
          <p:nvPr/>
        </p:nvSpPr>
        <p:spPr>
          <a:xfrm>
            <a:off x="203760" y="1577880"/>
            <a:ext cx="11671200" cy="130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uk-UA" sz="2000" b="0" strike="noStrike" spc="-1">
                <a:solidFill>
                  <a:srgbClr val="000000"/>
                </a:solidFill>
                <a:uFill>
                  <a:solidFill>
                    <a:srgbClr val="FFFFFF"/>
                  </a:solidFill>
                </a:uFill>
                <a:latin typeface="Calibri"/>
                <a:ea typeface="DejaVu Sans"/>
              </a:rPr>
              <a:t>зародки мислення є у досить широкого спектра видів хребетних — рептилій, птахів, ссавців різних видів. У най­більш високорозвинених ссавців — людиноподібних мавп — здатність до узагальнення дозволяє засвоювати і використовувати мови-посередники на рівні розвитку дворічних дітей</a:t>
            </a:r>
            <a:endParaRPr lang="uk-UA" sz="1800" b="0" strike="noStrike" spc="-1">
              <a:solidFill>
                <a:srgbClr val="000000"/>
              </a:solidFill>
              <a:uFill>
                <a:solidFill>
                  <a:srgbClr val="FFFFFF"/>
                </a:solidFill>
              </a:uFill>
              <a:latin typeface="Arial"/>
            </a:endParaRPr>
          </a:p>
        </p:txBody>
      </p:sp>
      <p:sp>
        <p:nvSpPr>
          <p:cNvPr id="82" name="CustomShape 3"/>
          <p:cNvSpPr/>
          <p:nvPr/>
        </p:nvSpPr>
        <p:spPr>
          <a:xfrm>
            <a:off x="235440" y="2801520"/>
            <a:ext cx="11589120" cy="130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uk-UA" sz="2000" b="0" strike="noStrike" spc="-1">
                <a:solidFill>
                  <a:srgbClr val="000000"/>
                </a:solidFill>
                <a:uFill>
                  <a:solidFill>
                    <a:srgbClr val="FFFFFF"/>
                  </a:solidFill>
                </a:uFill>
                <a:latin typeface="Calibri"/>
                <a:ea typeface="DejaVu Sans"/>
              </a:rPr>
              <a:t>елементи мислення проявляються у тварин в різних фор-мах: у виконанні багатьох операцій, наприклад, узагальнення, абстрагування, порівняння, логічного висновку, екстреного прийняття рішення за рахунок оперування емпіричними законами тощо</a:t>
            </a:r>
            <a:endParaRPr lang="uk-UA" sz="1800" b="0" strike="noStrike" spc="-1">
              <a:solidFill>
                <a:srgbClr val="000000"/>
              </a:solidFill>
              <a:uFill>
                <a:solidFill>
                  <a:srgbClr val="FFFFFF"/>
                </a:solidFill>
              </a:uFill>
              <a:latin typeface="Arial"/>
            </a:endParaRPr>
          </a:p>
        </p:txBody>
      </p:sp>
      <p:sp>
        <p:nvSpPr>
          <p:cNvPr id="83" name="CustomShape 4"/>
          <p:cNvSpPr/>
          <p:nvPr/>
        </p:nvSpPr>
        <p:spPr>
          <a:xfrm>
            <a:off x="254160" y="3873240"/>
            <a:ext cx="11469600" cy="130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uk-UA" sz="2000" b="0" strike="noStrike" spc="-1">
                <a:solidFill>
                  <a:srgbClr val="000000"/>
                </a:solidFill>
                <a:uFill>
                  <a:solidFill>
                    <a:srgbClr val="FFFFFF"/>
                  </a:solidFill>
                </a:uFill>
                <a:latin typeface="Calibri"/>
                <a:ea typeface="DejaVu Sans"/>
              </a:rPr>
              <a:t>розумні акти у тварин пов’язані з обробкою різноманітної сенсорної інформації (звукової, нюхової, різних видів зорової — просторової, кількісної, геометричної) у різних фун-кціональних сферах — харчодобувній, захисній, соціальній, батьківській тощо</a:t>
            </a:r>
            <a:endParaRPr lang="uk-UA" sz="1800" b="0" strike="noStrike" spc="-1">
              <a:solidFill>
                <a:srgbClr val="000000"/>
              </a:solidFill>
              <a:uFill>
                <a:solidFill>
                  <a:srgbClr val="FFFFFF"/>
                </a:solidFill>
              </a:uFill>
              <a:latin typeface="Arial"/>
            </a:endParaRPr>
          </a:p>
        </p:txBody>
      </p:sp>
      <p:sp>
        <p:nvSpPr>
          <p:cNvPr id="84" name="CustomShape 5"/>
          <p:cNvSpPr/>
          <p:nvPr/>
        </p:nvSpPr>
        <p:spPr>
          <a:xfrm>
            <a:off x="254160" y="5212800"/>
            <a:ext cx="11570400" cy="130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uk-UA" sz="2000" b="0" strike="noStrike" spc="-1">
                <a:solidFill>
                  <a:srgbClr val="000000"/>
                </a:solidFill>
                <a:uFill>
                  <a:solidFill>
                    <a:srgbClr val="FFFFFF"/>
                  </a:solidFill>
                </a:uFill>
                <a:latin typeface="Calibri"/>
                <a:ea typeface="DejaVu Sans"/>
              </a:rPr>
              <a:t>мислення тварин — не просто здатність до розв’язання тієї чи іншої задачі, це системна властивість мозку, при­чому чим вищий філогенетичний рівень тварини і відповідна структурно-функціональна організація її мозку, тим вищим діапазоном інтелектуальних можливостей вона володіє</a:t>
            </a:r>
            <a:endParaRPr lang="uk-UA" sz="1800" b="0" strike="noStrike" spc="-1">
              <a:solidFill>
                <a:srgbClr val="000000"/>
              </a:solidFill>
              <a:uFill>
                <a:solidFill>
                  <a:srgbClr val="FFFFFF"/>
                </a:solidFill>
              </a:uFill>
              <a:latin typeface="Arial"/>
            </a:endParaRPr>
          </a:p>
        </p:txBody>
      </p:sp>
      <p:pic>
        <p:nvPicPr>
          <p:cNvPr id="85" name="Picture 2"/>
          <p:cNvPicPr/>
          <p:nvPr/>
        </p:nvPicPr>
        <p:blipFill>
          <a:blip r:embed="rId2"/>
          <a:stretch/>
        </p:blipFill>
        <p:spPr>
          <a:xfrm>
            <a:off x="10292040" y="5911560"/>
            <a:ext cx="1532520" cy="8708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853920" y="107280"/>
            <a:ext cx="10514880" cy="892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uk-UA" sz="4400" b="0" strike="noStrike" spc="-1">
                <a:solidFill>
                  <a:srgbClr val="000000"/>
                </a:solidFill>
                <a:uFill>
                  <a:solidFill>
                    <a:srgbClr val="FFFFFF"/>
                  </a:solidFill>
                </a:uFill>
                <a:latin typeface="Calibri Light"/>
              </a:rPr>
              <a:t>Завдання штучного інтелекту</a:t>
            </a:r>
            <a:endParaRPr lang="uk-UA" sz="1800" b="0" strike="noStrike" spc="-1">
              <a:solidFill>
                <a:srgbClr val="000000"/>
              </a:solidFill>
              <a:uFill>
                <a:solidFill>
                  <a:srgbClr val="FFFFFF"/>
                </a:solidFill>
              </a:uFill>
              <a:latin typeface="Arial"/>
            </a:endParaRPr>
          </a:p>
        </p:txBody>
      </p:sp>
      <p:sp>
        <p:nvSpPr>
          <p:cNvPr id="87" name="CustomShape 2"/>
          <p:cNvSpPr/>
          <p:nvPr/>
        </p:nvSpPr>
        <p:spPr>
          <a:xfrm>
            <a:off x="601920" y="1142280"/>
            <a:ext cx="11183040" cy="520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uk-UA" sz="2400" b="0" strike="noStrike" spc="-1">
                <a:solidFill>
                  <a:srgbClr val="000000"/>
                </a:solidFill>
                <a:uFill>
                  <a:solidFill>
                    <a:srgbClr val="FFFFFF"/>
                  </a:solidFill>
                </a:uFill>
                <a:latin typeface="Calibri"/>
                <a:ea typeface="DejaVu Sans"/>
              </a:rPr>
              <a:t>Штучний інтелект (</a:t>
            </a:r>
            <a:r>
              <a:rPr lang="uk-UA" sz="2400" b="0" i="1" strike="noStrike" spc="-1">
                <a:solidFill>
                  <a:srgbClr val="000000"/>
                </a:solidFill>
                <a:uFill>
                  <a:solidFill>
                    <a:srgbClr val="FFFFFF"/>
                  </a:solidFill>
                </a:uFill>
                <a:latin typeface="Calibri"/>
                <a:ea typeface="DejaVu Sans"/>
              </a:rPr>
              <a:t>Artificial Intelligence</a:t>
            </a:r>
            <a:r>
              <a:rPr lang="uk-UA" sz="2400" b="0" strike="noStrike" spc="-1">
                <a:solidFill>
                  <a:srgbClr val="000000"/>
                </a:solidFill>
                <a:uFill>
                  <a:solidFill>
                    <a:srgbClr val="FFFFFF"/>
                  </a:solidFill>
                </a:uFill>
                <a:latin typeface="Calibri"/>
                <a:ea typeface="DejaVu Sans"/>
              </a:rPr>
              <a:t> - AI) розуміється як здатність автоматичних систем брати на себе функції людини, вибирати і приймати оптимальні </a:t>
            </a:r>
            <a:r>
              <a:rPr lang="uk-UA" sz="2400" b="1" strike="noStrike" spc="-1">
                <a:solidFill>
                  <a:srgbClr val="000000"/>
                </a:solidFill>
                <a:uFill>
                  <a:solidFill>
                    <a:srgbClr val="FFFFFF"/>
                  </a:solidFill>
                </a:uFill>
                <a:latin typeface="Calibri"/>
                <a:ea typeface="DejaVu Sans"/>
              </a:rPr>
              <a:t>рішення</a:t>
            </a:r>
            <a:r>
              <a:rPr lang="uk-UA" sz="2400" b="0" strike="noStrike" spc="-1">
                <a:solidFill>
                  <a:srgbClr val="000000"/>
                </a:solidFill>
                <a:uFill>
                  <a:solidFill>
                    <a:srgbClr val="FFFFFF"/>
                  </a:solidFill>
                </a:uFill>
                <a:latin typeface="Calibri"/>
                <a:ea typeface="DejaVu Sans"/>
              </a:rPr>
              <a:t> на основі раніше отриманого життєвого </a:t>
            </a:r>
            <a:r>
              <a:rPr lang="uk-UA" sz="2400" b="1" strike="noStrike" spc="-1">
                <a:solidFill>
                  <a:srgbClr val="000000"/>
                </a:solidFill>
                <a:uFill>
                  <a:solidFill>
                    <a:srgbClr val="FFFFFF"/>
                  </a:solidFill>
                </a:uFill>
                <a:latin typeface="Calibri"/>
                <a:ea typeface="DejaVu Sans"/>
              </a:rPr>
              <a:t>досвіду</a:t>
            </a:r>
            <a:r>
              <a:rPr lang="uk-UA" sz="2400" b="0" strike="noStrike" spc="-1">
                <a:solidFill>
                  <a:srgbClr val="000000"/>
                </a:solidFill>
                <a:uFill>
                  <a:solidFill>
                    <a:srgbClr val="FFFFFF"/>
                  </a:solidFill>
                </a:uFill>
                <a:latin typeface="Calibri"/>
                <a:ea typeface="DejaVu Sans"/>
              </a:rPr>
              <a:t> і аналізу зовнішніх впливів. Будь-який інтелект спирається на </a:t>
            </a:r>
            <a:r>
              <a:rPr lang="uk-UA" sz="2400" b="1" strike="noStrike" spc="-1">
                <a:solidFill>
                  <a:srgbClr val="000000"/>
                </a:solidFill>
                <a:uFill>
                  <a:solidFill>
                    <a:srgbClr val="FFFFFF"/>
                  </a:solidFill>
                </a:uFill>
                <a:latin typeface="Calibri"/>
                <a:ea typeface="DejaVu Sans"/>
              </a:rPr>
              <a:t>діяльність</a:t>
            </a:r>
            <a:r>
              <a:rPr lang="uk-UA" sz="2400" b="0" strike="noStrike" spc="-1">
                <a:solidFill>
                  <a:srgbClr val="000000"/>
                </a:solidFill>
                <a:uFill>
                  <a:solidFill>
                    <a:srgbClr val="FFFFFF"/>
                  </a:solidFill>
                </a:uFill>
                <a:latin typeface="Calibri"/>
                <a:ea typeface="DejaVu Sans"/>
              </a:rPr>
              <a:t>. </a:t>
            </a:r>
            <a:endParaRPr lang="uk-UA" sz="1800" b="0" strike="noStrike" spc="-1">
              <a:solidFill>
                <a:srgbClr val="000000"/>
              </a:solidFill>
              <a:uFill>
                <a:solidFill>
                  <a:srgbClr val="FFFFFF"/>
                </a:solidFill>
              </a:uFill>
              <a:latin typeface="Arial"/>
            </a:endParaRPr>
          </a:p>
          <a:p>
            <a:pPr algn="just">
              <a:lnSpc>
                <a:spcPct val="100000"/>
              </a:lnSpc>
            </a:pPr>
            <a:r>
              <a:rPr lang="uk-UA" sz="2400" b="0" strike="noStrike" spc="-1">
                <a:solidFill>
                  <a:srgbClr val="000000"/>
                </a:solidFill>
                <a:uFill>
                  <a:solidFill>
                    <a:srgbClr val="FFFFFF"/>
                  </a:solidFill>
                </a:uFill>
                <a:latin typeface="Calibri"/>
                <a:ea typeface="DejaVu Sans"/>
              </a:rPr>
              <a:t>Діяльність мозку - це мислення. Інтелект і мислення пов'язані багатьма цілями і завданнями: </a:t>
            </a:r>
            <a:r>
              <a:rPr lang="uk-UA" sz="2400" b="1" strike="noStrike" spc="-1">
                <a:solidFill>
                  <a:srgbClr val="000000"/>
                </a:solidFill>
                <a:uFill>
                  <a:solidFill>
                    <a:srgbClr val="FFFFFF"/>
                  </a:solidFill>
                </a:uFill>
                <a:latin typeface="Calibri"/>
                <a:ea typeface="DejaVu Sans"/>
              </a:rPr>
              <a:t>розпізнавання ситуацій, логічний аналіз, планування поведінки</a:t>
            </a:r>
            <a:r>
              <a:rPr lang="uk-UA" sz="2400" b="0" strike="noStrike" spc="-1">
                <a:solidFill>
                  <a:srgbClr val="000000"/>
                </a:solidFill>
                <a:uFill>
                  <a:solidFill>
                    <a:srgbClr val="FFFFFF"/>
                  </a:solidFill>
                </a:uFill>
                <a:latin typeface="Calibri"/>
                <a:ea typeface="DejaVu Sans"/>
              </a:rPr>
              <a:t>. Характерними особливостями інтелекту є здатність до </a:t>
            </a:r>
            <a:r>
              <a:rPr lang="uk-UA" sz="2400" b="1" strike="noStrike" spc="-1">
                <a:solidFill>
                  <a:srgbClr val="000000"/>
                </a:solidFill>
                <a:uFill>
                  <a:solidFill>
                    <a:srgbClr val="FFFFFF"/>
                  </a:solidFill>
                </a:uFill>
                <a:latin typeface="Calibri"/>
                <a:ea typeface="DejaVu Sans"/>
              </a:rPr>
              <a:t>навчання</a:t>
            </a:r>
            <a:r>
              <a:rPr lang="uk-UA" sz="2400" b="0" strike="noStrike" spc="-1">
                <a:solidFill>
                  <a:srgbClr val="000000"/>
                </a:solidFill>
                <a:uFill>
                  <a:solidFill>
                    <a:srgbClr val="FFFFFF"/>
                  </a:solidFill>
                </a:uFill>
                <a:latin typeface="Calibri"/>
                <a:ea typeface="DejaVu Sans"/>
              </a:rPr>
              <a:t>, </a:t>
            </a:r>
            <a:r>
              <a:rPr lang="uk-UA" sz="2400" b="1" strike="noStrike" spc="-1">
                <a:solidFill>
                  <a:srgbClr val="000000"/>
                </a:solidFill>
                <a:uFill>
                  <a:solidFill>
                    <a:srgbClr val="FFFFFF"/>
                  </a:solidFill>
                </a:uFill>
                <a:latin typeface="Calibri"/>
                <a:ea typeface="DejaVu Sans"/>
              </a:rPr>
              <a:t>узагальнення</a:t>
            </a:r>
            <a:r>
              <a:rPr lang="uk-UA" sz="2400" b="0" strike="noStrike" spc="-1">
                <a:solidFill>
                  <a:srgbClr val="000000"/>
                </a:solidFill>
                <a:uFill>
                  <a:solidFill>
                    <a:srgbClr val="FFFFFF"/>
                  </a:solidFill>
                </a:uFill>
                <a:latin typeface="Calibri"/>
                <a:ea typeface="DejaVu Sans"/>
              </a:rPr>
              <a:t>, </a:t>
            </a:r>
            <a:r>
              <a:rPr lang="uk-UA" sz="2400" b="1" strike="noStrike" spc="-1">
                <a:solidFill>
                  <a:srgbClr val="000000"/>
                </a:solidFill>
                <a:uFill>
                  <a:solidFill>
                    <a:srgbClr val="FFFFFF"/>
                  </a:solidFill>
                </a:uFill>
                <a:latin typeface="Calibri"/>
                <a:ea typeface="DejaVu Sans"/>
              </a:rPr>
              <a:t>накопичення досвіду</a:t>
            </a:r>
            <a:r>
              <a:rPr lang="uk-UA" sz="2400" b="0" strike="noStrike" spc="-1">
                <a:solidFill>
                  <a:srgbClr val="000000"/>
                </a:solidFill>
                <a:uFill>
                  <a:solidFill>
                    <a:srgbClr val="FFFFFF"/>
                  </a:solidFill>
                </a:uFill>
                <a:latin typeface="Calibri"/>
                <a:ea typeface="DejaVu Sans"/>
              </a:rPr>
              <a:t>, </a:t>
            </a:r>
            <a:r>
              <a:rPr lang="uk-UA" sz="2400" b="1" strike="noStrike" spc="-1">
                <a:solidFill>
                  <a:srgbClr val="000000"/>
                </a:solidFill>
                <a:uFill>
                  <a:solidFill>
                    <a:srgbClr val="FFFFFF"/>
                  </a:solidFill>
                </a:uFill>
                <a:latin typeface="Calibri"/>
                <a:ea typeface="DejaVu Sans"/>
              </a:rPr>
              <a:t>адаптація до умов</a:t>
            </a:r>
            <a:r>
              <a:rPr lang="uk-UA" sz="2400" b="0" strike="noStrike" spc="-1">
                <a:solidFill>
                  <a:srgbClr val="000000"/>
                </a:solidFill>
                <a:uFill>
                  <a:solidFill>
                    <a:srgbClr val="FFFFFF"/>
                  </a:solidFill>
                </a:uFill>
                <a:latin typeface="Calibri"/>
                <a:ea typeface="DejaVu Sans"/>
              </a:rPr>
              <a:t>, що змінюються в процесі вирішення завдань. </a:t>
            </a:r>
            <a:endParaRPr lang="uk-UA" sz="1800" b="0" strike="noStrike" spc="-1">
              <a:solidFill>
                <a:srgbClr val="000000"/>
              </a:solidFill>
              <a:uFill>
                <a:solidFill>
                  <a:srgbClr val="FFFFFF"/>
                </a:solidFill>
              </a:uFill>
              <a:latin typeface="Arial"/>
            </a:endParaRPr>
          </a:p>
          <a:p>
            <a:pPr algn="just">
              <a:lnSpc>
                <a:spcPct val="100000"/>
              </a:lnSpc>
            </a:pPr>
            <a:r>
              <a:rPr lang="uk-UA" sz="2400" b="0" strike="noStrike" spc="-1">
                <a:solidFill>
                  <a:srgbClr val="000000"/>
                </a:solidFill>
                <a:uFill>
                  <a:solidFill>
                    <a:srgbClr val="FFFFFF"/>
                  </a:solidFill>
                </a:uFill>
                <a:latin typeface="Calibri"/>
                <a:ea typeface="DejaVu Sans"/>
              </a:rPr>
              <a:t>Виходячи з самого визначення ШІ випливає основна проблема у створенні інтелекту: можливість або неможливість </a:t>
            </a:r>
            <a:r>
              <a:rPr lang="uk-UA" sz="2400" b="1" strike="noStrike" spc="-1">
                <a:solidFill>
                  <a:srgbClr val="000000"/>
                </a:solidFill>
                <a:uFill>
                  <a:solidFill>
                    <a:srgbClr val="FFFFFF"/>
                  </a:solidFill>
                </a:uFill>
                <a:latin typeface="Calibri"/>
                <a:ea typeface="DejaVu Sans"/>
              </a:rPr>
              <a:t>моделювання</a:t>
            </a:r>
            <a:r>
              <a:rPr lang="uk-UA" sz="2400" b="0" strike="noStrike" spc="-1">
                <a:solidFill>
                  <a:srgbClr val="000000"/>
                </a:solidFill>
                <a:uFill>
                  <a:solidFill>
                    <a:srgbClr val="FFFFFF"/>
                  </a:solidFill>
                </a:uFill>
                <a:latin typeface="Calibri"/>
                <a:ea typeface="DejaVu Sans"/>
              </a:rPr>
              <a:t> мислення дорослої людини або дитини. </a:t>
            </a:r>
            <a:endParaRPr lang="uk-UA"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838080" y="102960"/>
            <a:ext cx="10514880" cy="823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uk-UA" sz="4400" b="1" i="1" strike="noStrike" spc="-1">
                <a:solidFill>
                  <a:srgbClr val="000000"/>
                </a:solidFill>
                <a:uFill>
                  <a:solidFill>
                    <a:srgbClr val="FFFFFF"/>
                  </a:solidFill>
                </a:uFill>
                <a:latin typeface="Calibri Light"/>
              </a:rPr>
              <a:t>Історія розвитку штучного інтелекту</a:t>
            </a:r>
            <a:endParaRPr lang="uk-UA" sz="1800" b="0" strike="noStrike" spc="-1">
              <a:solidFill>
                <a:srgbClr val="000000"/>
              </a:solidFill>
              <a:uFill>
                <a:solidFill>
                  <a:srgbClr val="FFFFFF"/>
                </a:solidFill>
              </a:uFill>
              <a:latin typeface="Arial"/>
            </a:endParaRPr>
          </a:p>
        </p:txBody>
      </p:sp>
      <p:sp>
        <p:nvSpPr>
          <p:cNvPr id="89" name="CustomShape 2"/>
          <p:cNvSpPr/>
          <p:nvPr/>
        </p:nvSpPr>
        <p:spPr>
          <a:xfrm>
            <a:off x="1391040" y="927360"/>
            <a:ext cx="8679600" cy="82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uk-UA" sz="2400" b="1" strike="noStrike" spc="-1">
                <a:solidFill>
                  <a:srgbClr val="000000"/>
                </a:solidFill>
                <a:uFill>
                  <a:solidFill>
                    <a:srgbClr val="FFFFFF"/>
                  </a:solidFill>
                </a:uFill>
                <a:latin typeface="Calibri"/>
                <a:ea typeface="DejaVu Sans"/>
              </a:rPr>
              <a:t>Народження науки про штучний інтелект. 1943 - 1956</a:t>
            </a:r>
            <a:endParaRPr lang="uk-UA" sz="1800" b="0" strike="noStrike" spc="-1">
              <a:solidFill>
                <a:srgbClr val="000000"/>
              </a:solidFill>
              <a:uFill>
                <a:solidFill>
                  <a:srgbClr val="FFFFFF"/>
                </a:solidFill>
              </a:uFill>
              <a:latin typeface="Arial"/>
            </a:endParaRPr>
          </a:p>
        </p:txBody>
      </p:sp>
      <p:sp>
        <p:nvSpPr>
          <p:cNvPr id="90" name="CustomShape 3"/>
          <p:cNvSpPr/>
          <p:nvPr/>
        </p:nvSpPr>
        <p:spPr>
          <a:xfrm>
            <a:off x="657000" y="1751400"/>
            <a:ext cx="11108520" cy="520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gn="just">
              <a:lnSpc>
                <a:spcPct val="100000"/>
              </a:lnSpc>
              <a:buClr>
                <a:srgbClr val="000000"/>
              </a:buClr>
              <a:buFont typeface="Arial"/>
              <a:buChar char="•"/>
            </a:pPr>
            <a:r>
              <a:rPr lang="uk-UA" sz="2400" b="0" strike="noStrike" spc="-1">
                <a:solidFill>
                  <a:srgbClr val="000000"/>
                </a:solidFill>
                <a:uFill>
                  <a:solidFill>
                    <a:srgbClr val="FFFFFF"/>
                  </a:solidFill>
                </a:uFill>
                <a:latin typeface="Calibri"/>
                <a:ea typeface="DejaVu Sans"/>
              </a:rPr>
              <a:t>Дослідження в нейрології показали, що мозок являє собою мережу з нейронів, які обмінюються між собою електричними сигналами за принципом «все або нічого», 0 або 1. </a:t>
            </a:r>
            <a:endParaRPr lang="uk-UA" sz="1800" b="0" strike="noStrike" spc="-1">
              <a:solidFill>
                <a:srgbClr val="000000"/>
              </a:solidFill>
              <a:uFill>
                <a:solidFill>
                  <a:srgbClr val="FFFFFF"/>
                </a:solidFill>
              </a:uFill>
              <a:latin typeface="Arial"/>
            </a:endParaRPr>
          </a:p>
          <a:p>
            <a:pPr marL="343080" indent="-342360" algn="just">
              <a:lnSpc>
                <a:spcPct val="100000"/>
              </a:lnSpc>
              <a:buClr>
                <a:srgbClr val="000000"/>
              </a:buClr>
              <a:buFont typeface="Arial"/>
              <a:buChar char="•"/>
            </a:pPr>
            <a:r>
              <a:rPr lang="uk-UA" sz="2400" b="0" strike="noStrike" spc="-1">
                <a:solidFill>
                  <a:srgbClr val="000000"/>
                </a:solidFill>
                <a:uFill>
                  <a:solidFill>
                    <a:srgbClr val="FFFFFF"/>
                  </a:solidFill>
                </a:uFill>
                <a:latin typeface="Calibri"/>
                <a:ea typeface="DejaVu Sans"/>
              </a:rPr>
              <a:t>Кібернетика Норберта Вінера описала основи управління і стабільності в електричних мережах. </a:t>
            </a:r>
            <a:endParaRPr lang="uk-UA" sz="1800" b="0" strike="noStrike" spc="-1">
              <a:solidFill>
                <a:srgbClr val="000000"/>
              </a:solidFill>
              <a:uFill>
                <a:solidFill>
                  <a:srgbClr val="FFFFFF"/>
                </a:solidFill>
              </a:uFill>
              <a:latin typeface="Arial"/>
            </a:endParaRPr>
          </a:p>
          <a:p>
            <a:pPr marL="343080" indent="-342360" algn="just">
              <a:lnSpc>
                <a:spcPct val="100000"/>
              </a:lnSpc>
              <a:buClr>
                <a:srgbClr val="000000"/>
              </a:buClr>
              <a:buFont typeface="Arial"/>
              <a:buChar char="•"/>
            </a:pPr>
            <a:r>
              <a:rPr lang="uk-UA" sz="2400" b="0" strike="noStrike" spc="-1">
                <a:solidFill>
                  <a:srgbClr val="000000"/>
                </a:solidFill>
                <a:uFill>
                  <a:solidFill>
                    <a:srgbClr val="FFFFFF"/>
                  </a:solidFill>
                </a:uFill>
                <a:latin typeface="Calibri"/>
                <a:ea typeface="DejaVu Sans"/>
              </a:rPr>
              <a:t>Теорія інформації Клода Шеннона описала цифрові сигнали. </a:t>
            </a:r>
            <a:endParaRPr lang="uk-UA" sz="1800" b="0" strike="noStrike" spc="-1">
              <a:solidFill>
                <a:srgbClr val="000000"/>
              </a:solidFill>
              <a:uFill>
                <a:solidFill>
                  <a:srgbClr val="FFFFFF"/>
                </a:solidFill>
              </a:uFill>
              <a:latin typeface="Arial"/>
            </a:endParaRPr>
          </a:p>
          <a:p>
            <a:pPr marL="343080" indent="-342360" algn="just">
              <a:lnSpc>
                <a:spcPct val="100000"/>
              </a:lnSpc>
              <a:buClr>
                <a:srgbClr val="000000"/>
              </a:buClr>
              <a:buFont typeface="Arial"/>
              <a:buChar char="•"/>
            </a:pPr>
            <a:r>
              <a:rPr lang="uk-UA" sz="2400" b="0" strike="noStrike" spc="-1">
                <a:solidFill>
                  <a:srgbClr val="000000"/>
                </a:solidFill>
                <a:uFill>
                  <a:solidFill>
                    <a:srgbClr val="FFFFFF"/>
                  </a:solidFill>
                </a:uFill>
                <a:latin typeface="Calibri"/>
                <a:ea typeface="DejaVu Sans"/>
              </a:rPr>
              <a:t>Теорія обчислення Алана Т’юринга показала, що будь-які обчислення можуть бути виконані за допомогою цифрових операцій. </a:t>
            </a:r>
            <a:endParaRPr lang="uk-UA" sz="1800" b="0" strike="noStrike" spc="-1">
              <a:solidFill>
                <a:srgbClr val="000000"/>
              </a:solidFill>
              <a:uFill>
                <a:solidFill>
                  <a:srgbClr val="FFFFFF"/>
                </a:solidFill>
              </a:uFill>
              <a:latin typeface="Arial"/>
            </a:endParaRPr>
          </a:p>
          <a:p>
            <a:pPr marL="343080" indent="-342360" algn="just">
              <a:lnSpc>
                <a:spcPct val="100000"/>
              </a:lnSpc>
              <a:buClr>
                <a:srgbClr val="000000"/>
              </a:buClr>
              <a:buFont typeface="Arial"/>
              <a:buChar char="•"/>
            </a:pPr>
            <a:r>
              <a:rPr lang="uk-UA" sz="2400" b="0" strike="noStrike" spc="-1">
                <a:solidFill>
                  <a:srgbClr val="000000"/>
                </a:solidFill>
                <a:uFill>
                  <a:solidFill>
                    <a:srgbClr val="FFFFFF"/>
                  </a:solidFill>
                </a:uFill>
                <a:latin typeface="Calibri"/>
                <a:ea typeface="DejaVu Sans"/>
              </a:rPr>
              <a:t>Уолтер Піттс і Уоррен Маккаллок проаналізували мережі, які складалися з ідеалізованих штучних нейронів і показали, як вони можуть виконувати найпростіші логічні функції. Вони були першими, хто описав те, що дослідники згодом назвуть нейронною мережею.</a:t>
            </a:r>
            <a:endParaRPr lang="uk-UA"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830520" y="12276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uk-UA" sz="4400" b="1" i="1" strike="noStrike" spc="-1">
                <a:solidFill>
                  <a:srgbClr val="000000"/>
                </a:solidFill>
                <a:uFill>
                  <a:solidFill>
                    <a:srgbClr val="FFFFFF"/>
                  </a:solidFill>
                </a:uFill>
                <a:latin typeface="Calibri Light"/>
              </a:rPr>
              <a:t>Дартмутська конференція 1956</a:t>
            </a:r>
            <a:endParaRPr lang="uk-UA" sz="1800" b="0" strike="noStrike" spc="-1">
              <a:solidFill>
                <a:srgbClr val="000000"/>
              </a:solidFill>
              <a:uFill>
                <a:solidFill>
                  <a:srgbClr val="FFFFFF"/>
                </a:solidFill>
              </a:uFill>
              <a:latin typeface="Arial"/>
            </a:endParaRPr>
          </a:p>
        </p:txBody>
      </p:sp>
      <p:pic>
        <p:nvPicPr>
          <p:cNvPr id="92" name="Picture 2"/>
          <p:cNvPicPr/>
          <p:nvPr/>
        </p:nvPicPr>
        <p:blipFill>
          <a:blip r:embed="rId2"/>
          <a:stretch/>
        </p:blipFill>
        <p:spPr>
          <a:xfrm>
            <a:off x="4907880" y="1402200"/>
            <a:ext cx="6533280" cy="4380840"/>
          </a:xfrm>
          <a:prstGeom prst="rect">
            <a:avLst/>
          </a:prstGeom>
          <a:ln>
            <a:noFill/>
          </a:ln>
        </p:spPr>
      </p:pic>
      <p:sp>
        <p:nvSpPr>
          <p:cNvPr id="93" name="CustomShape 2"/>
          <p:cNvSpPr/>
          <p:nvPr/>
        </p:nvSpPr>
        <p:spPr>
          <a:xfrm>
            <a:off x="5357520" y="5916240"/>
            <a:ext cx="5634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uk-UA" sz="1800" b="0" strike="noStrike" spc="-1">
                <a:solidFill>
                  <a:srgbClr val="000000"/>
                </a:solidFill>
                <a:uFill>
                  <a:solidFill>
                    <a:srgbClr val="FFFFFF"/>
                  </a:solidFill>
                </a:uFill>
                <a:latin typeface="Calibri"/>
                <a:ea typeface="DejaVu Sans"/>
              </a:rPr>
              <a:t>Склад учасників конференції</a:t>
            </a:r>
            <a:endParaRPr lang="uk-UA" sz="1800" b="0" strike="noStrike" spc="-1">
              <a:solidFill>
                <a:srgbClr val="000000"/>
              </a:solidFill>
              <a:uFill>
                <a:solidFill>
                  <a:srgbClr val="FFFFFF"/>
                </a:solidFill>
              </a:uFill>
              <a:latin typeface="Arial"/>
            </a:endParaRPr>
          </a:p>
        </p:txBody>
      </p:sp>
      <p:sp>
        <p:nvSpPr>
          <p:cNvPr id="94" name="CustomShape 3"/>
          <p:cNvSpPr/>
          <p:nvPr/>
        </p:nvSpPr>
        <p:spPr>
          <a:xfrm>
            <a:off x="218880" y="1303560"/>
            <a:ext cx="4532040" cy="63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uk-UA" sz="2400" b="0" strike="noStrike" spc="-1">
                <a:solidFill>
                  <a:srgbClr val="000000"/>
                </a:solidFill>
                <a:uFill>
                  <a:solidFill>
                    <a:srgbClr val="FFFFFF"/>
                  </a:solidFill>
                </a:uFill>
                <a:latin typeface="Calibri"/>
                <a:ea typeface="DejaVu Sans"/>
              </a:rPr>
              <a:t>Дартмутський семінар (конференція) з питань штучного інтелекту відбулася влітку 1956 року в Дартмутському коледжі протягом 2 місяців. Конференція мала важливе значення для науки: вона познайомила між собою людей, що цікавилися питаннями моделювання людського розуму, затвердила появу нової галузі науки і дала їй назву - «Artificial Intelligence» - «Штучний інтелект». </a:t>
            </a:r>
            <a:endParaRPr lang="uk-UA"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838080" y="0"/>
            <a:ext cx="10514880" cy="79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uk-UA" sz="4400" b="1" i="1" strike="noStrike" spc="-1">
                <a:solidFill>
                  <a:srgbClr val="000000"/>
                </a:solidFill>
                <a:uFill>
                  <a:solidFill>
                    <a:srgbClr val="FFFFFF"/>
                  </a:solidFill>
                </a:uFill>
                <a:latin typeface="Calibri Light"/>
              </a:rPr>
              <a:t>Дартмутська конференція 1956</a:t>
            </a:r>
            <a:endParaRPr lang="uk-UA" sz="1800" b="0" strike="noStrike" spc="-1">
              <a:solidFill>
                <a:srgbClr val="000000"/>
              </a:solidFill>
              <a:uFill>
                <a:solidFill>
                  <a:srgbClr val="FFFFFF"/>
                </a:solidFill>
              </a:uFill>
              <a:latin typeface="Arial"/>
            </a:endParaRPr>
          </a:p>
        </p:txBody>
      </p:sp>
      <p:sp>
        <p:nvSpPr>
          <p:cNvPr id="96" name="CustomShape 2"/>
          <p:cNvSpPr/>
          <p:nvPr/>
        </p:nvSpPr>
        <p:spPr>
          <a:xfrm>
            <a:off x="461520" y="798480"/>
            <a:ext cx="11424960" cy="462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uk-UA" sz="2800" b="0" strike="noStrike" spc="-1">
                <a:solidFill>
                  <a:srgbClr val="000000"/>
                </a:solidFill>
                <a:uFill>
                  <a:solidFill>
                    <a:srgbClr val="FFFFFF"/>
                  </a:solidFill>
                </a:uFill>
                <a:latin typeface="Calibri"/>
                <a:ea typeface="DejaVu Sans"/>
              </a:rPr>
              <a:t>План конференції складено відповідно до тези, що «кожен аспект навчання або будь-якої іншої властивості інтелекту можна описати настільки детально, що може бути змодельований на комп'ютері».</a:t>
            </a:r>
            <a:endParaRPr lang="uk-UA" sz="1800" b="0" strike="noStrike" spc="-1">
              <a:solidFill>
                <a:srgbClr val="000000"/>
              </a:solidFill>
              <a:uFill>
                <a:solidFill>
                  <a:srgbClr val="FFFFFF"/>
                </a:solidFill>
              </a:uFill>
              <a:latin typeface="Arial"/>
            </a:endParaRPr>
          </a:p>
          <a:p>
            <a:pPr algn="just">
              <a:lnSpc>
                <a:spcPct val="100000"/>
              </a:lnSpc>
            </a:pPr>
            <a:r>
              <a:rPr lang="uk-UA" sz="2800" b="0" strike="noStrike" spc="-1">
                <a:solidFill>
                  <a:srgbClr val="000000"/>
                </a:solidFill>
                <a:uFill>
                  <a:solidFill>
                    <a:srgbClr val="FFFFFF"/>
                  </a:solidFill>
                </a:uFill>
                <a:latin typeface="Calibri"/>
                <a:ea typeface="DejaVu Sans"/>
              </a:rPr>
              <a:t>Організаторами семінару були Джон Маккарті, Марвін Мінскі, Клод Шеннон і Натаніель Рочестер. Вони запросили всіх відомих американських дослідників, так чи інакше пов'язаних з питаннями теорії управління, теорії автоматів, нейронних мереж, теорії ігор і дослідженням інтелекту.</a:t>
            </a:r>
            <a:endParaRPr lang="uk-UA" sz="1800" b="0" strike="noStrike" spc="-1">
              <a:solidFill>
                <a:srgbClr val="000000"/>
              </a:solidFill>
              <a:uFill>
                <a:solidFill>
                  <a:srgbClr val="FFFFFF"/>
                </a:solidFill>
              </a:uFill>
              <a:latin typeface="Arial"/>
            </a:endParaRPr>
          </a:p>
          <a:p>
            <a:pPr>
              <a:lnSpc>
                <a:spcPct val="100000"/>
              </a:lnSpc>
            </a:pPr>
            <a:endParaRPr lang="uk-UA"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851040" y="0"/>
            <a:ext cx="10514880" cy="6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uk-UA" sz="4400" b="1" strike="noStrike" spc="-1">
                <a:solidFill>
                  <a:srgbClr val="000000"/>
                </a:solidFill>
                <a:uFill>
                  <a:solidFill>
                    <a:srgbClr val="FFFFFF"/>
                  </a:solidFill>
                </a:uFill>
                <a:latin typeface="Calibri Light"/>
              </a:rPr>
              <a:t>Золоті роки : 1956-1974</a:t>
            </a:r>
            <a:endParaRPr lang="uk-UA" sz="1800" b="0" strike="noStrike" spc="-1">
              <a:solidFill>
                <a:srgbClr val="000000"/>
              </a:solidFill>
              <a:uFill>
                <a:solidFill>
                  <a:srgbClr val="FFFFFF"/>
                </a:solidFill>
              </a:uFill>
              <a:latin typeface="Arial"/>
            </a:endParaRPr>
          </a:p>
        </p:txBody>
      </p:sp>
      <p:sp>
        <p:nvSpPr>
          <p:cNvPr id="98" name="CustomShape 2"/>
          <p:cNvSpPr/>
          <p:nvPr/>
        </p:nvSpPr>
        <p:spPr>
          <a:xfrm>
            <a:off x="747000" y="887040"/>
            <a:ext cx="10946160" cy="761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uk-UA" sz="2800" b="0" strike="noStrike" spc="-1">
                <a:solidFill>
                  <a:srgbClr val="000000"/>
                </a:solidFill>
                <a:uFill>
                  <a:solidFill>
                    <a:srgbClr val="FFFFFF"/>
                  </a:solidFill>
                </a:uFill>
                <a:latin typeface="Calibri"/>
                <a:ea typeface="DejaVu Sans"/>
              </a:rPr>
              <a:t>Роки після 1956 були ерою відкриттів, спринту по новій місцевості. Програми, розроблені в цей час, для більшості людей здавалися просто приголомшливими, подібна «інтелектуальна» поведінка машин здавалася неймовірною. Дослідники проявляли небувалий оптимізм як в особистому спілкуванні, так і в публікаціях, пророкуючи, що повноцінна інтелектуальна машина буде створена менш ніж за 20 років. Урядові агентства, напр., ARPA (Advanced Research Projects Agency), вкладали значні кошти в розвиток цієї нової області. </a:t>
            </a:r>
            <a:endParaRPr lang="uk-UA" sz="1800" b="0" strike="noStrike" spc="-1">
              <a:solidFill>
                <a:srgbClr val="000000"/>
              </a:solidFill>
              <a:uFill>
                <a:solidFill>
                  <a:srgbClr val="FFFFFF"/>
                </a:solidFill>
              </a:uFill>
              <a:latin typeface="Arial"/>
            </a:endParaRPr>
          </a:p>
          <a:p>
            <a:pPr algn="just">
              <a:lnSpc>
                <a:spcPct val="100000"/>
              </a:lnSpc>
            </a:pPr>
            <a:r>
              <a:rPr lang="uk-UA" sz="2800" b="0" strike="noStrike" spc="-1">
                <a:solidFill>
                  <a:srgbClr val="000000"/>
                </a:solidFill>
                <a:uFill>
                  <a:solidFill>
                    <a:srgbClr val="FFFFFF"/>
                  </a:solidFill>
                </a:uFill>
                <a:latin typeface="Calibri"/>
                <a:ea typeface="DejaVu Sans"/>
              </a:rPr>
              <a:t>Багато програм, створених в ті роки, використовували лабіринтний алгоритм. Для досягнення певної мети (виграш в грі або доказ теореми), вони рухалися до мети подібно до руху в лабіринті, повертаючись до точки розгалуження і вибираючи інший шлях, якщо цей виявився тупиковим.</a:t>
            </a:r>
            <a:endParaRPr lang="uk-UA" sz="1800" b="0" strike="noStrike" spc="-1">
              <a:solidFill>
                <a:srgbClr val="000000"/>
              </a:solidFill>
              <a:uFill>
                <a:solidFill>
                  <a:srgbClr val="FFFFFF"/>
                </a:solidFill>
              </a:uFill>
              <a:latin typeface="Arial"/>
            </a:endParaRPr>
          </a:p>
          <a:p>
            <a:pPr algn="just">
              <a:lnSpc>
                <a:spcPct val="100000"/>
              </a:lnSpc>
            </a:pPr>
            <a:endParaRPr lang="uk-UA"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304</TotalTime>
  <Words>3032</Words>
  <Application>Microsoft Office PowerPoint</Application>
  <PresentationFormat>Широкоэкранный</PresentationFormat>
  <Paragraphs>125</Paragraphs>
  <Slides>30</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2</vt:i4>
      </vt:variant>
      <vt:variant>
        <vt:lpstr>Заголовки слайдов</vt:lpstr>
      </vt:variant>
      <vt:variant>
        <vt:i4>30</vt:i4>
      </vt:variant>
    </vt:vector>
  </HeadingPairs>
  <TitlesOfParts>
    <vt:vector size="37" baseType="lpstr">
      <vt:lpstr>Arial</vt:lpstr>
      <vt:lpstr>Calibri</vt:lpstr>
      <vt:lpstr>Calibri Light</vt:lpstr>
      <vt:lpstr>Symbol</vt:lpstr>
      <vt:lpstr>Wingdings</vt:lpstr>
      <vt:lpstr>Office Theme</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Які розділи включає в себе штучний інтелект</vt:lpstr>
      <vt:lpstr>Приклади ШІ</vt:lpstr>
      <vt:lpstr>Дерево рішень</vt:lpstr>
      <vt:lpstr>Побудова дерева рішень</vt:lpstr>
      <vt:lpstr>Модель дерева рішень</vt:lpstr>
      <vt:lpstr>Презентация PowerPoint</vt:lpstr>
      <vt:lpstr>Дякую!</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subject/>
  <dc:creator>Максим Фролов</dc:creator>
  <dc:description/>
  <cp:lastModifiedBy>Троцько Володимир Валентинович</cp:lastModifiedBy>
  <cp:revision>52</cp:revision>
  <dcterms:created xsi:type="dcterms:W3CDTF">2017-01-20T12:36:39Z</dcterms:created>
  <dcterms:modified xsi:type="dcterms:W3CDTF">2021-09-02T11:10:53Z</dcterms:modified>
  <dc:language>uk-UA</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SPecialiST RePack</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Произвольный</vt:lpwstr>
  </property>
  <property fmtid="{D5CDD505-2E9C-101B-9397-08002B2CF9AE}" pid="10" name="ScaleCrop">
    <vt:bool>false</vt:bool>
  </property>
  <property fmtid="{D5CDD505-2E9C-101B-9397-08002B2CF9AE}" pid="11" name="ShareDoc">
    <vt:bool>false</vt:bool>
  </property>
  <property fmtid="{D5CDD505-2E9C-101B-9397-08002B2CF9AE}" pid="12" name="Slides">
    <vt:i4>16</vt:i4>
  </property>
</Properties>
</file>