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75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7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627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895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80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49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51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63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0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1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F9F2-C0F6-4C85-92A0-81E1F51CBF53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C30E-DB5D-4320-961D-BCE62E09FB3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439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62D3A-C6C8-41F0-99B1-A85919D09C60}"/>
              </a:ext>
            </a:extLst>
          </p:cNvPr>
          <p:cNvSpPr txBox="1"/>
          <p:nvPr/>
        </p:nvSpPr>
        <p:spPr>
          <a:xfrm>
            <a:off x="543339" y="134233"/>
            <a:ext cx="844163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</a:t>
            </a:r>
            <a:r>
              <a:rPr lang="ru-UA" sz="2400" b="1" dirty="0" err="1"/>
              <a:t>адание</a:t>
            </a:r>
            <a:r>
              <a:rPr lang="ru-UA" sz="2400" b="1" dirty="0"/>
              <a:t> </a:t>
            </a:r>
          </a:p>
          <a:p>
            <a:r>
              <a:rPr lang="ru-RU" sz="2400" dirty="0"/>
              <a:t>При работе ЭВМ необходимо периодически приостанавливать обработку</a:t>
            </a:r>
            <a:r>
              <a:rPr lang="ru-UA" sz="2400" dirty="0"/>
              <a:t> </a:t>
            </a:r>
            <a:r>
              <a:rPr lang="ru-RU" sz="2400" dirty="0"/>
              <a:t>информации и проверять ЭВМ на наличие в ней вирусов. Приостановка в обработке</a:t>
            </a:r>
            <a:r>
              <a:rPr lang="ru-UA" sz="2400" dirty="0"/>
              <a:t> </a:t>
            </a:r>
            <a:r>
              <a:rPr lang="ru-RU" sz="2400" dirty="0"/>
              <a:t>информации приводит к определённым экономическим издержкам. В случае же если</a:t>
            </a:r>
            <a:r>
              <a:rPr lang="ru-UA" sz="2400" dirty="0"/>
              <a:t> </a:t>
            </a:r>
            <a:r>
              <a:rPr lang="ru-RU" sz="2400" dirty="0"/>
              <a:t>вирус вовремя обнаружен не будет, возможна потеря и некоторой части информации,</a:t>
            </a:r>
            <a:r>
              <a:rPr lang="ru-UA" sz="2400" dirty="0"/>
              <a:t> </a:t>
            </a:r>
            <a:r>
              <a:rPr lang="ru-RU" sz="2400" dirty="0"/>
              <a:t>что приведёт и ещё к большим убыткам.</a:t>
            </a:r>
          </a:p>
          <a:p>
            <a:pPr algn="ctr"/>
            <a:r>
              <a:rPr lang="ru-RU" sz="2400" b="1" dirty="0"/>
              <a:t>Варианты решения таковы</a:t>
            </a:r>
            <a:r>
              <a:rPr lang="ru-RU" sz="2400" dirty="0"/>
              <a:t>:</a:t>
            </a:r>
          </a:p>
          <a:p>
            <a:r>
              <a:rPr lang="ru-RU" sz="2400" dirty="0"/>
              <a:t>P1 — полная проверка;</a:t>
            </a:r>
          </a:p>
          <a:p>
            <a:r>
              <a:rPr lang="ru-RU" sz="2400" dirty="0"/>
              <a:t>P2 — минимальная проверка;</a:t>
            </a:r>
          </a:p>
          <a:p>
            <a:r>
              <a:rPr lang="ru-RU" sz="2400" dirty="0"/>
              <a:t>P3 — отказ от проверки.</a:t>
            </a:r>
          </a:p>
          <a:p>
            <a:pPr algn="ctr"/>
            <a:r>
              <a:rPr lang="ru-RU" sz="2400" b="1" dirty="0"/>
              <a:t>ЭВМ может находиться в следующих состояниях:</a:t>
            </a:r>
          </a:p>
          <a:p>
            <a:r>
              <a:rPr lang="ru-RU" sz="2400" dirty="0"/>
              <a:t>Π1 — вирус отсутствует;</a:t>
            </a:r>
          </a:p>
          <a:p>
            <a:r>
              <a:rPr lang="ru-RU" sz="2400" dirty="0"/>
              <a:t>Π2 — вирус есть, но он не успел повредить информацию;</a:t>
            </a:r>
          </a:p>
          <a:p>
            <a:r>
              <a:rPr lang="ru-RU" sz="2400" dirty="0"/>
              <a:t>Π3 — есть файлы, нуждающиеся в восстановлении.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261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62D3A-C6C8-41F0-99B1-A85919D09C60}"/>
              </a:ext>
            </a:extLst>
          </p:cNvPr>
          <p:cNvSpPr txBox="1"/>
          <p:nvPr/>
        </p:nvSpPr>
        <p:spPr>
          <a:xfrm>
            <a:off x="566802" y="510895"/>
            <a:ext cx="84416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Результаты, включающие затраты на поиск вируса и его ликвидацию, а также затраты,</a:t>
            </a:r>
            <a:r>
              <a:rPr lang="ru-UA" sz="2800" dirty="0"/>
              <a:t> </a:t>
            </a:r>
            <a:r>
              <a:rPr lang="ru-RU" sz="2800" dirty="0"/>
              <a:t>связанные с восстановлением информации имеют вид: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74D32E-1C80-4D9A-B14E-6F3DB6B4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20" t="31206" r="18688" b="28652"/>
          <a:stretch/>
        </p:blipFill>
        <p:spPr>
          <a:xfrm>
            <a:off x="2050458" y="1938575"/>
            <a:ext cx="4616971" cy="2064708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4405892-A256-494A-A0C5-9901A4F7FD62}"/>
              </a:ext>
            </a:extLst>
          </p:cNvPr>
          <p:cNvGrpSpPr/>
          <p:nvPr/>
        </p:nvGrpSpPr>
        <p:grpSpPr>
          <a:xfrm>
            <a:off x="2505474" y="4083190"/>
            <a:ext cx="5359826" cy="994169"/>
            <a:chOff x="1725939" y="3229820"/>
            <a:chExt cx="5560131" cy="95410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29B8DA-3A7B-4E29-AC67-CEF42A8CEA82}"/>
                </a:ext>
              </a:extLst>
            </p:cNvPr>
            <p:cNvSpPr txBox="1"/>
            <p:nvPr/>
          </p:nvSpPr>
          <p:spPr>
            <a:xfrm>
              <a:off x="2050631" y="3229820"/>
              <a:ext cx="523543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).</a:t>
              </a:r>
              <a:endParaRPr lang="uk-UA" sz="2800" dirty="0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87FA5B7D-2C56-4958-815B-BF81AD2A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939" y="3269443"/>
              <a:ext cx="364089" cy="488308"/>
            </a:xfrm>
            <a:prstGeom prst="rect">
              <a:avLst/>
            </a:prstGeom>
          </p:spPr>
        </p:pic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9A70533-735C-4C7D-BC7D-FEEAEA624537}"/>
              </a:ext>
            </a:extLst>
          </p:cNvPr>
          <p:cNvCxnSpPr>
            <a:cxnSpLocks/>
          </p:cNvCxnSpPr>
          <p:nvPr/>
        </p:nvCxnSpPr>
        <p:spPr>
          <a:xfrm flipV="1">
            <a:off x="3984171" y="3289588"/>
            <a:ext cx="711182" cy="848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E1875D-D616-4958-91F7-DC60FF940380}"/>
              </a:ext>
            </a:extLst>
          </p:cNvPr>
          <p:cNvSpPr txBox="1"/>
          <p:nvPr/>
        </p:nvSpPr>
        <p:spPr>
          <a:xfrm>
            <a:off x="474535" y="4886843"/>
            <a:ext cx="8441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</a:t>
            </a:r>
            <a:r>
              <a:rPr lang="ru-UA" sz="2800" dirty="0" err="1"/>
              <a:t>ыберите</a:t>
            </a:r>
            <a:r>
              <a:rPr lang="ru-UA" sz="2800" dirty="0"/>
              <a:t> варианты решения поставленной задачи используя классические критерии принятия решений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5859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146</Words>
  <Application>Microsoft Office PowerPoint</Application>
  <PresentationFormat>Екран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Рач Валентин Анатолійович</dc:creator>
  <cp:lastModifiedBy>Десятнюк Інна Сергіiвна</cp:lastModifiedBy>
  <cp:revision>2</cp:revision>
  <dcterms:created xsi:type="dcterms:W3CDTF">2021-11-08T19:59:10Z</dcterms:created>
  <dcterms:modified xsi:type="dcterms:W3CDTF">2021-11-09T12:24:30Z</dcterms:modified>
</cp:coreProperties>
</file>