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6" r:id="rId4"/>
    <p:sldId id="262" r:id="rId5"/>
    <p:sldId id="263" r:id="rId6"/>
    <p:sldId id="264" r:id="rId7"/>
    <p:sldId id="267" r:id="rId8"/>
    <p:sldId id="286" r:id="rId9"/>
    <p:sldId id="269" r:id="rId10"/>
    <p:sldId id="287" r:id="rId11"/>
    <p:sldId id="288" r:id="rId12"/>
    <p:sldId id="271" r:id="rId13"/>
    <p:sldId id="291" r:id="rId14"/>
    <p:sldId id="290" r:id="rId15"/>
    <p:sldId id="292" r:id="rId16"/>
    <p:sldId id="293" r:id="rId17"/>
    <p:sldId id="273" r:id="rId18"/>
    <p:sldId id="274" r:id="rId19"/>
    <p:sldId id="275" r:id="rId20"/>
    <p:sldId id="294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72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473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960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83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73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220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643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327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79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56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21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335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29AA-78CA-4995-B86C-A501B6F02F26}" type="datetimeFigureOut">
              <a:rPr lang="uk-UA" smtClean="0"/>
              <a:t>08.11.2021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6D2D-C91E-4AE5-B06F-862DF9E8B2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149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CED26-6420-43FF-AC5F-35858A86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4" y="1124921"/>
            <a:ext cx="8627167" cy="2387600"/>
          </a:xfrm>
        </p:spPr>
        <p:txBody>
          <a:bodyPr>
            <a:normAutofit fontScale="90000"/>
          </a:bodyPr>
          <a:lstStyle/>
          <a:p>
            <a:br>
              <a:rPr lang="ru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Класичні критерії прийняття рішень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EAAE8-5D85-4CEB-8606-B164409991E5}"/>
              </a:ext>
            </a:extLst>
          </p:cNvPr>
          <p:cNvSpPr txBox="1"/>
          <p:nvPr/>
        </p:nvSpPr>
        <p:spPr>
          <a:xfrm>
            <a:off x="596347" y="3929964"/>
            <a:ext cx="7951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Ухвалення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рішень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умовах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повної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невизначеності</a:t>
            </a:r>
            <a:endParaRPr lang="uk-U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467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5ECC9-3367-4B10-BC1B-A15AE8F34DE2}"/>
              </a:ext>
            </a:extLst>
          </p:cNvPr>
          <p:cNvSpPr txBox="1"/>
          <p:nvPr/>
        </p:nvSpPr>
        <p:spPr>
          <a:xfrm>
            <a:off x="631251" y="57822"/>
            <a:ext cx="79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Критерій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Байєса</a:t>
            </a:r>
            <a:endParaRPr lang="uk-U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AACFB-0D72-49DE-999E-F5D1D3D04C99}"/>
              </a:ext>
            </a:extLst>
          </p:cNvPr>
          <p:cNvSpPr txBox="1"/>
          <p:nvPr/>
        </p:nvSpPr>
        <p:spPr>
          <a:xfrm>
            <a:off x="280851" y="787121"/>
            <a:ext cx="83017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Передбачається, що ситуація, щодо якої приймається рішення, характеризується такими обставинами: </a:t>
            </a:r>
          </a:p>
          <a:p>
            <a:pPr algn="ctr"/>
            <a:r>
              <a:rPr lang="uk-UA" sz="2800" dirty="0"/>
              <a:t>-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ймовірності</a:t>
            </a:r>
            <a:r>
              <a:rPr lang="uk-UA" sz="2800" dirty="0"/>
              <a:t> виникнення стану системи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відомі</a:t>
            </a:r>
            <a:r>
              <a:rPr lang="uk-UA" sz="2800" dirty="0"/>
              <a:t> та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залежать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часу</a:t>
            </a:r>
            <a:r>
              <a:rPr lang="uk-UA" sz="2800" dirty="0"/>
              <a:t>; </a:t>
            </a:r>
          </a:p>
          <a:p>
            <a:pPr marL="457200" indent="-457200" algn="ctr">
              <a:buFontTx/>
              <a:buChar char="-"/>
            </a:pPr>
            <a:r>
              <a:rPr lang="uk-UA" sz="2800" dirty="0"/>
              <a:t>рішення реалізується (теоретично)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необмежену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кількість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разів</a:t>
            </a:r>
            <a:r>
              <a:rPr lang="uk-UA" sz="2800" dirty="0"/>
              <a:t>.</a:t>
            </a:r>
          </a:p>
          <a:p>
            <a:pPr marL="457200" indent="-457200" algn="ctr">
              <a:buFontTx/>
              <a:buChar char="-"/>
            </a:pPr>
            <a:endParaRPr lang="uk-UA" sz="2800" dirty="0"/>
          </a:p>
          <a:p>
            <a:pPr algn="ctr"/>
            <a:r>
              <a:rPr lang="uk-UA" sz="2800" dirty="0"/>
              <a:t>Оптимальну альтернативу за критерієм Байєс знаходимо за формулою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196BBD-67BB-425D-89A4-DE9EBC4A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6" y="5132653"/>
            <a:ext cx="7096359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5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04BF59-4B2A-4D26-A5AF-76C7FCA0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6" y="5527334"/>
            <a:ext cx="2932082" cy="121152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C01E64B-D389-4012-AF31-A785A1E3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70"/>
          <a:stretch/>
        </p:blipFill>
        <p:spPr>
          <a:xfrm>
            <a:off x="275501" y="1263749"/>
            <a:ext cx="8592998" cy="3032205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E19F145-EF1E-4315-8A73-2C36C3D769A3}"/>
              </a:ext>
            </a:extLst>
          </p:cNvPr>
          <p:cNvCxnSpPr>
            <a:cxnSpLocks/>
          </p:cNvCxnSpPr>
          <p:nvPr/>
        </p:nvCxnSpPr>
        <p:spPr>
          <a:xfrm flipH="1">
            <a:off x="3329846" y="1040536"/>
            <a:ext cx="3977233" cy="1535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BC2B719-79D5-45C7-BE7F-CE6B2262796F}"/>
              </a:ext>
            </a:extLst>
          </p:cNvPr>
          <p:cNvCxnSpPr>
            <a:cxnSpLocks/>
          </p:cNvCxnSpPr>
          <p:nvPr/>
        </p:nvCxnSpPr>
        <p:spPr>
          <a:xfrm flipH="1">
            <a:off x="1597692" y="1024557"/>
            <a:ext cx="5700600" cy="1518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5B1DA3D-B14C-418F-A2B4-9FDFCA39A543}"/>
              </a:ext>
            </a:extLst>
          </p:cNvPr>
          <p:cNvCxnSpPr>
            <a:cxnSpLocks/>
          </p:cNvCxnSpPr>
          <p:nvPr/>
        </p:nvCxnSpPr>
        <p:spPr>
          <a:xfrm flipH="1">
            <a:off x="5208104" y="1058104"/>
            <a:ext cx="2098973" cy="1500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DF9574C-072F-4626-9AF2-2CD0FC7DF0A1}"/>
              </a:ext>
            </a:extLst>
          </p:cNvPr>
          <p:cNvGrpSpPr/>
          <p:nvPr/>
        </p:nvGrpSpPr>
        <p:grpSpPr>
          <a:xfrm>
            <a:off x="488124" y="5103863"/>
            <a:ext cx="4744593" cy="1221560"/>
            <a:chOff x="1523523" y="5094857"/>
            <a:chExt cx="4744593" cy="122156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E179110-7F37-4C49-BFB8-4C87605D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3523" y="5094857"/>
              <a:ext cx="1109568" cy="99373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73ADC-E74B-4E68-9E69-055258F2025F}"/>
                </a:ext>
              </a:extLst>
            </p:cNvPr>
            <p:cNvSpPr txBox="1"/>
            <p:nvPr/>
          </p:nvSpPr>
          <p:spPr>
            <a:xfrm>
              <a:off x="2504323" y="5362310"/>
              <a:ext cx="376379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стани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навколишнього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середовища</a:t>
              </a:r>
              <a:endParaRPr lang="uk-UA" sz="2800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DE5E2D1-5D60-498B-9D83-A9E9D77C7F96}"/>
              </a:ext>
            </a:extLst>
          </p:cNvPr>
          <p:cNvGrpSpPr/>
          <p:nvPr/>
        </p:nvGrpSpPr>
        <p:grpSpPr>
          <a:xfrm>
            <a:off x="180045" y="5858242"/>
            <a:ext cx="5356832" cy="993734"/>
            <a:chOff x="239651" y="5510118"/>
            <a:chExt cx="6504944" cy="99373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2A7C306-E1BB-43E0-80AB-4A405C6FC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577"/>
            <a:stretch/>
          </p:blipFill>
          <p:spPr>
            <a:xfrm>
              <a:off x="239651" y="5510118"/>
              <a:ext cx="1027828" cy="99373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EDBE51-2F03-422F-A5FB-139172C9F9B5}"/>
                </a:ext>
              </a:extLst>
            </p:cNvPr>
            <p:cNvSpPr txBox="1"/>
            <p:nvPr/>
          </p:nvSpPr>
          <p:spPr>
            <a:xfrm>
              <a:off x="1111592" y="5814550"/>
              <a:ext cx="563300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prstClr val="black"/>
                  </a:solidFill>
                  <a:latin typeface="Calibri" panose="020F0502020204030204"/>
                </a:rPr>
                <a:t>- а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льтернативні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lang="uk-UA" sz="2800" dirty="0"/>
            </a:p>
          </p:txBody>
        </p:sp>
      </p:grp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4E6455F-D66F-41C7-B300-8B936C29292E}"/>
              </a:ext>
            </a:extLst>
          </p:cNvPr>
          <p:cNvCxnSpPr>
            <a:cxnSpLocks/>
          </p:cNvCxnSpPr>
          <p:nvPr/>
        </p:nvCxnSpPr>
        <p:spPr>
          <a:xfrm flipV="1">
            <a:off x="226078" y="3667539"/>
            <a:ext cx="396833" cy="2496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4DEE49-7BE6-46B1-B513-788381518AAD}"/>
              </a:ext>
            </a:extLst>
          </p:cNvPr>
          <p:cNvCxnSpPr>
            <a:cxnSpLocks/>
          </p:cNvCxnSpPr>
          <p:nvPr/>
        </p:nvCxnSpPr>
        <p:spPr>
          <a:xfrm flipV="1">
            <a:off x="705477" y="2091001"/>
            <a:ext cx="767320" cy="3503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6E96000-06C5-4524-8A3B-69748FBDE97C}"/>
              </a:ext>
            </a:extLst>
          </p:cNvPr>
          <p:cNvCxnSpPr>
            <a:cxnSpLocks/>
          </p:cNvCxnSpPr>
          <p:nvPr/>
        </p:nvCxnSpPr>
        <p:spPr>
          <a:xfrm flipV="1">
            <a:off x="1304120" y="3809308"/>
            <a:ext cx="1467493" cy="1174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FC93E940-EE1D-447B-8A7A-479F6EFDF74D}"/>
              </a:ext>
            </a:extLst>
          </p:cNvPr>
          <p:cNvGrpSpPr/>
          <p:nvPr/>
        </p:nvGrpSpPr>
        <p:grpSpPr>
          <a:xfrm>
            <a:off x="6022978" y="3016882"/>
            <a:ext cx="2586082" cy="3731912"/>
            <a:chOff x="6143257" y="2111739"/>
            <a:chExt cx="2586082" cy="3731912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377850D6-3D71-4691-816B-7F442F621993}"/>
                </a:ext>
              </a:extLst>
            </p:cNvPr>
            <p:cNvCxnSpPr>
              <a:cxnSpLocks/>
              <a:endCxn id="53" idx="4"/>
            </p:cNvCxnSpPr>
            <p:nvPr/>
          </p:nvCxnSpPr>
          <p:spPr>
            <a:xfrm flipH="1" flipV="1">
              <a:off x="6526917" y="3386601"/>
              <a:ext cx="1155523" cy="151809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E2BD4E19-E7E0-424A-81DF-93B7E1AD2D8D}"/>
                </a:ext>
              </a:extLst>
            </p:cNvPr>
            <p:cNvSpPr/>
            <p:nvPr/>
          </p:nvSpPr>
          <p:spPr>
            <a:xfrm>
              <a:off x="6143257" y="2111739"/>
              <a:ext cx="767320" cy="127486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8C609E7A-4E1B-4372-9271-414CAA9EC759}"/>
                </a:ext>
              </a:extLst>
            </p:cNvPr>
            <p:cNvSpPr/>
            <p:nvPr/>
          </p:nvSpPr>
          <p:spPr>
            <a:xfrm>
              <a:off x="7557545" y="4740819"/>
              <a:ext cx="1171794" cy="11028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94D8B63F-CAA9-4771-ADA6-0465596527A4}"/>
              </a:ext>
            </a:extLst>
          </p:cNvPr>
          <p:cNvGrpSpPr/>
          <p:nvPr/>
        </p:nvGrpSpPr>
        <p:grpSpPr>
          <a:xfrm>
            <a:off x="6597324" y="3598691"/>
            <a:ext cx="2155504" cy="3244167"/>
            <a:chOff x="6597324" y="3868572"/>
            <a:chExt cx="2155504" cy="4231762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F13F6A14-7C62-435C-B606-FAE3E30AC667}"/>
                </a:ext>
              </a:extLst>
            </p:cNvPr>
            <p:cNvSpPr/>
            <p:nvPr/>
          </p:nvSpPr>
          <p:spPr>
            <a:xfrm>
              <a:off x="7375064" y="3868572"/>
              <a:ext cx="648099" cy="41065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2F4568F6-E3D3-4ACB-91CF-5C4E4AE4E44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7669070" y="4353174"/>
              <a:ext cx="6006" cy="205212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D1E4DF9E-9D76-464A-962C-4850DD989F67}"/>
                </a:ext>
              </a:extLst>
            </p:cNvPr>
            <p:cNvSpPr/>
            <p:nvPr/>
          </p:nvSpPr>
          <p:spPr>
            <a:xfrm>
              <a:off x="6597324" y="6405303"/>
              <a:ext cx="2155504" cy="169503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486868C-9971-454A-A212-78EC7ECAC2EA}"/>
              </a:ext>
            </a:extLst>
          </p:cNvPr>
          <p:cNvGrpSpPr/>
          <p:nvPr/>
        </p:nvGrpSpPr>
        <p:grpSpPr>
          <a:xfrm>
            <a:off x="407601" y="95213"/>
            <a:ext cx="8187655" cy="954107"/>
            <a:chOff x="407601" y="95213"/>
            <a:chExt cx="8187655" cy="9541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1CA5B-E203-4BFB-BEFE-76A71EAC4AF6}"/>
                </a:ext>
              </a:extLst>
            </p:cNvPr>
            <p:cNvSpPr txBox="1"/>
            <p:nvPr/>
          </p:nvSpPr>
          <p:spPr>
            <a:xfrm>
              <a:off x="407601" y="95213"/>
              <a:ext cx="818765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Й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мовірність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виникнення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кожного з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можливих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станів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навколишнього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середовища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відома</a:t>
              </a:r>
              <a:endParaRPr lang="uk-UA" dirty="0"/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7D5DA654-C8EC-4A19-A7B7-236EB760C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7601" y="102481"/>
              <a:ext cx="292633" cy="566977"/>
            </a:xfrm>
            <a:prstGeom prst="rect">
              <a:avLst/>
            </a:prstGeom>
          </p:spPr>
        </p:pic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074F7CC-E7EB-471A-AC62-4F9304214501}"/>
              </a:ext>
            </a:extLst>
          </p:cNvPr>
          <p:cNvGrpSpPr/>
          <p:nvPr/>
        </p:nvGrpSpPr>
        <p:grpSpPr>
          <a:xfrm>
            <a:off x="1093650" y="4932018"/>
            <a:ext cx="5456125" cy="525057"/>
            <a:chOff x="2003577" y="3781970"/>
            <a:chExt cx="5203311" cy="525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20DF6-1374-4E1E-B441-CF84CD7C723D}"/>
                </a:ext>
              </a:extLst>
            </p:cNvPr>
            <p:cNvSpPr txBox="1"/>
            <p:nvPr/>
          </p:nvSpPr>
          <p:spPr>
            <a:xfrm>
              <a:off x="2367665" y="3783807"/>
              <a:ext cx="48392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результат (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наслідок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).</a:t>
              </a:r>
              <a:endParaRPr lang="uk-UA" sz="2800" dirty="0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40D2922D-9340-4D74-AF03-87B8CD2B5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3577" y="3781970"/>
              <a:ext cx="364089" cy="488308"/>
            </a:xfrm>
            <a:prstGeom prst="rect">
              <a:avLst/>
            </a:prstGeom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B0903D2-35C8-4946-A3F0-665496B80FA8}"/>
              </a:ext>
            </a:extLst>
          </p:cNvPr>
          <p:cNvGrpSpPr/>
          <p:nvPr/>
        </p:nvGrpSpPr>
        <p:grpSpPr>
          <a:xfrm>
            <a:off x="2188306" y="4416420"/>
            <a:ext cx="4068370" cy="593479"/>
            <a:chOff x="2188307" y="4416420"/>
            <a:chExt cx="4000647" cy="5934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D82E75-D776-42EC-AE27-EC9D2149795D}"/>
                </a:ext>
              </a:extLst>
            </p:cNvPr>
            <p:cNvSpPr txBox="1"/>
            <p:nvPr/>
          </p:nvSpPr>
          <p:spPr>
            <a:xfrm>
              <a:off x="2487814" y="4486679"/>
              <a:ext cx="37011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lang="ru-RU" sz="2800" dirty="0">
                  <a:solidFill>
                    <a:prstClr val="black"/>
                  </a:solidFill>
                  <a:latin typeface="Calibri" panose="020F0502020204030204"/>
                </a:rPr>
                <a:t>імовірності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наслідків</a:t>
              </a:r>
              <a:endParaRPr lang="uk-UA" sz="2800" dirty="0"/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2C923552-071D-4F93-A0D2-216461541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8307" y="4416420"/>
              <a:ext cx="292633" cy="566977"/>
            </a:xfrm>
            <a:prstGeom prst="rect">
              <a:avLst/>
            </a:prstGeom>
          </p:spPr>
        </p:pic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2B96308-BFD4-4F51-8E49-A3321049BE03}"/>
              </a:ext>
            </a:extLst>
          </p:cNvPr>
          <p:cNvCxnSpPr>
            <a:cxnSpLocks/>
          </p:cNvCxnSpPr>
          <p:nvPr/>
        </p:nvCxnSpPr>
        <p:spPr>
          <a:xfrm flipV="1">
            <a:off x="2451267" y="4026693"/>
            <a:ext cx="878579" cy="559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4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D2C32-DB60-4727-9D96-D5218CA6EAA7}"/>
              </a:ext>
            </a:extLst>
          </p:cNvPr>
          <p:cNvSpPr txBox="1"/>
          <p:nvPr/>
        </p:nvSpPr>
        <p:spPr>
          <a:xfrm>
            <a:off x="804461" y="937470"/>
            <a:ext cx="80314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UA" sz="2800" dirty="0"/>
              <a:t>О</a:t>
            </a:r>
            <a:r>
              <a:rPr lang="uk-UA" sz="2800" dirty="0" err="1"/>
              <a:t>рієнтований</a:t>
            </a:r>
            <a:r>
              <a:rPr lang="uk-UA" sz="2800" dirty="0"/>
              <a:t> на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мінімізацію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жалю</a:t>
            </a:r>
            <a:r>
              <a:rPr lang="ru-UA" sz="2800" dirty="0"/>
              <a:t> </a:t>
            </a:r>
            <a:r>
              <a:rPr lang="uk-UA" sz="2800" dirty="0"/>
              <a:t>з приводу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втраченої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вигоди</a:t>
            </a:r>
            <a:r>
              <a:rPr lang="uk-UA" sz="2800" dirty="0"/>
              <a:t> і допускає розумний ризик заради отримання додаткової</a:t>
            </a:r>
            <a:r>
              <a:rPr lang="ru-UA" sz="2800" dirty="0"/>
              <a:t>  </a:t>
            </a:r>
            <a:r>
              <a:rPr lang="uk-UA" sz="2800" dirty="0"/>
              <a:t>вигоди.</a:t>
            </a:r>
            <a:r>
              <a:rPr lang="ru-UA" sz="2800" dirty="0"/>
              <a:t> </a:t>
            </a:r>
            <a:endParaRPr lang="uk-UA" sz="2800" dirty="0"/>
          </a:p>
          <a:p>
            <a:endParaRPr lang="ru-UA" sz="2800" dirty="0"/>
          </a:p>
          <a:p>
            <a:pPr algn="ctr"/>
            <a:r>
              <a:rPr lang="ru-UA" sz="2800" dirty="0"/>
              <a:t>За </a:t>
            </a:r>
            <a:r>
              <a:rPr lang="ru-UA" sz="2800" dirty="0" err="1"/>
              <a:t>цим</a:t>
            </a:r>
            <a:r>
              <a:rPr lang="ru-UA" sz="2800" dirty="0"/>
              <a:t> </a:t>
            </a:r>
            <a:r>
              <a:rPr lang="ru-UA" sz="2800" dirty="0" err="1"/>
              <a:t>критер</a:t>
            </a:r>
            <a:r>
              <a:rPr lang="uk-UA" sz="2800" dirty="0" err="1"/>
              <a:t>іє</a:t>
            </a:r>
            <a:r>
              <a:rPr lang="ru-UA" sz="2800" dirty="0"/>
              <a:t>м </a:t>
            </a:r>
            <a:r>
              <a:rPr lang="ru-UA" sz="2800" dirty="0" err="1"/>
              <a:t>вих</a:t>
            </a:r>
            <a:r>
              <a:rPr lang="uk-UA" sz="2800" dirty="0"/>
              <a:t>і</a:t>
            </a:r>
            <a:r>
              <a:rPr lang="ru-UA" sz="2800" dirty="0"/>
              <a:t>дна </a:t>
            </a:r>
            <a:r>
              <a:rPr lang="ru-UA" sz="2800" dirty="0" err="1"/>
              <a:t>матриця</a:t>
            </a:r>
            <a:r>
              <a:rPr lang="ru-UA" sz="2800" dirty="0"/>
              <a:t> </a:t>
            </a:r>
            <a:r>
              <a:rPr lang="uk-UA" sz="2800" dirty="0"/>
              <a:t>замінюється на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матрицю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«жалю». </a:t>
            </a:r>
            <a:endParaRPr lang="ru-UA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uk-UA" sz="2800" dirty="0"/>
          </a:p>
          <a:p>
            <a:endParaRPr lang="uk-UA" sz="2800" dirty="0"/>
          </a:p>
          <a:p>
            <a:endParaRPr lang="uk-UA" sz="2800" dirty="0"/>
          </a:p>
          <a:p>
            <a:pPr algn="ctr"/>
            <a:r>
              <a:rPr lang="uk-UA" sz="2800" dirty="0"/>
              <a:t>Критерій </a:t>
            </a:r>
            <a:r>
              <a:rPr lang="uk-UA" sz="2800" dirty="0" err="1"/>
              <a:t>Севіджа</a:t>
            </a:r>
            <a:r>
              <a:rPr lang="uk-UA" sz="2800" dirty="0"/>
              <a:t> інколи називають критерієм </a:t>
            </a:r>
            <a:r>
              <a:rPr lang="uk-UA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мінімаксного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жалю</a:t>
            </a:r>
            <a:r>
              <a:rPr lang="uk-UA" sz="2800" dirty="0"/>
              <a:t>.</a:t>
            </a:r>
          </a:p>
          <a:p>
            <a:endParaRPr lang="uk-U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1C37-2CF4-4972-8103-A65089A5BD7A}"/>
              </a:ext>
            </a:extLst>
          </p:cNvPr>
          <p:cNvSpPr txBox="1"/>
          <p:nvPr/>
        </p:nvSpPr>
        <p:spPr>
          <a:xfrm>
            <a:off x="308114" y="93752"/>
            <a:ext cx="8337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Критерій </a:t>
            </a:r>
            <a:r>
              <a:rPr kumimoji="0" lang="uk-UA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Севіджа</a:t>
            </a: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(ризику,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оптимізму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правило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мінімакс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ru-UA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721221-03CF-4EDF-832E-E6C15E28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09" y="3671639"/>
            <a:ext cx="3829186" cy="849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0FDB7F-6382-4F85-8916-F110FEFF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39" y="5814391"/>
            <a:ext cx="3207716" cy="9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D2C32-DB60-4727-9D96-D5218CA6EAA7}"/>
              </a:ext>
            </a:extLst>
          </p:cNvPr>
          <p:cNvSpPr txBox="1"/>
          <p:nvPr/>
        </p:nvSpPr>
        <p:spPr>
          <a:xfrm>
            <a:off x="412170" y="382861"/>
            <a:ext cx="831965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Розрахунок критерію складається з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чотирьох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етапів</a:t>
            </a:r>
            <a:r>
              <a:rPr lang="uk-UA" sz="2800" dirty="0"/>
              <a:t>:</a:t>
            </a:r>
          </a:p>
          <a:p>
            <a:pPr algn="ctr"/>
            <a:r>
              <a:rPr lang="uk-UA" sz="2800" dirty="0"/>
              <a:t>	а) знаходять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кращий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кожної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</a:t>
            </a:r>
            <a:r>
              <a:rPr lang="uk-UA" sz="2800" dirty="0"/>
              <a:t> (максимум</a:t>
            </a:r>
            <a:r>
              <a:rPr lang="ru-UA" sz="2800" dirty="0"/>
              <a:t>  </a:t>
            </a:r>
            <a:r>
              <a:rPr lang="uk-UA" sz="2800" dirty="0"/>
              <a:t>   </a:t>
            </a:r>
            <a:r>
              <a:rPr lang="ru-UA" sz="2800" dirty="0"/>
              <a:t> </a:t>
            </a:r>
            <a:r>
              <a:rPr lang="pl-PL" sz="2800" dirty="0"/>
              <a:t>);</a:t>
            </a:r>
          </a:p>
          <a:p>
            <a:pPr algn="ctr"/>
            <a:r>
              <a:rPr lang="uk-UA" sz="2800" dirty="0"/>
              <a:t>	б) визначають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відхилення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 кращого результату </a:t>
            </a:r>
            <a:r>
              <a:rPr lang="uk-UA" sz="2800" dirty="0"/>
              <a:t>кожної окремої графи, тобто                       </a:t>
            </a:r>
            <a:r>
              <a:rPr lang="ru-RU" sz="2800" dirty="0"/>
              <a:t>. </a:t>
            </a:r>
          </a:p>
          <a:p>
            <a:pPr algn="ctr"/>
            <a:r>
              <a:rPr lang="ru-RU" sz="2800" dirty="0" err="1"/>
              <a:t>Отримані</a:t>
            </a:r>
            <a:r>
              <a:rPr lang="ru-RU" sz="2800" dirty="0"/>
              <a:t> </a:t>
            </a:r>
            <a:r>
              <a:rPr lang="ru-RU" sz="2800" dirty="0" err="1"/>
              <a:t>результати</a:t>
            </a:r>
            <a:r>
              <a:rPr lang="ru-RU" sz="2800" dirty="0"/>
              <a:t> створять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матрицю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ризику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(жалю), </a:t>
            </a:r>
            <a:r>
              <a:rPr lang="ru-RU" sz="2800" dirty="0"/>
              <a:t>тому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її</a:t>
            </a:r>
            <a:r>
              <a:rPr lang="ru-RU" sz="2800" dirty="0"/>
              <a:t> </a:t>
            </a:r>
            <a:r>
              <a:rPr lang="ru-RU" sz="2800" dirty="0" err="1"/>
              <a:t>елементи</a:t>
            </a:r>
            <a:r>
              <a:rPr lang="ru-RU" sz="2800" dirty="0"/>
              <a:t> –</a:t>
            </a:r>
            <a:r>
              <a:rPr lang="ru-UA" sz="2800" dirty="0"/>
              <a:t>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недоотримана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вигода</a:t>
            </a:r>
            <a:r>
              <a:rPr lang="ru-RU" sz="2800" dirty="0"/>
              <a:t> 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невдало</a:t>
            </a:r>
            <a:r>
              <a:rPr lang="ru-RU" sz="2800" dirty="0"/>
              <a:t> </a:t>
            </a:r>
            <a:r>
              <a:rPr lang="ru-RU" sz="2800" dirty="0" err="1"/>
              <a:t>прийнятих</a:t>
            </a:r>
            <a:r>
              <a:rPr lang="ru-RU" sz="2800" dirty="0"/>
              <a:t> </a:t>
            </a:r>
            <a:r>
              <a:rPr lang="ru-RU" sz="2800" dirty="0" err="1"/>
              <a:t>рішень</a:t>
            </a:r>
            <a:r>
              <a:rPr lang="ru-RU" sz="2800" dirty="0"/>
              <a:t>, </a:t>
            </a:r>
            <a:r>
              <a:rPr lang="ru-RU" sz="2800" dirty="0" err="1"/>
              <a:t>допущених</a:t>
            </a:r>
            <a:r>
              <a:rPr lang="ru-RU" sz="2800" dirty="0"/>
              <a:t> через </a:t>
            </a:r>
            <a:r>
              <a:rPr lang="ru-RU" sz="2800" dirty="0" err="1"/>
              <a:t>помилкову</a:t>
            </a:r>
            <a:r>
              <a:rPr lang="ru-RU" sz="2800" dirty="0"/>
              <a:t> </a:t>
            </a:r>
            <a:r>
              <a:rPr lang="ru-RU" sz="2800" dirty="0" err="1"/>
              <a:t>оцінку</a:t>
            </a:r>
            <a:r>
              <a:rPr lang="ru-RU" sz="2800" dirty="0"/>
              <a:t> альтернатив;</a:t>
            </a:r>
          </a:p>
          <a:p>
            <a:pPr algn="ctr"/>
            <a:r>
              <a:rPr lang="ru-RU" sz="2800" dirty="0"/>
              <a:t>	в) для кожного рядка </a:t>
            </a:r>
            <a:r>
              <a:rPr lang="ru-RU" sz="2800" dirty="0" err="1"/>
              <a:t>матриці</a:t>
            </a:r>
            <a:r>
              <a:rPr lang="ru-RU" sz="2800" dirty="0"/>
              <a:t> жалю </a:t>
            </a:r>
            <a:r>
              <a:rPr lang="ru-RU" sz="2800" dirty="0" err="1"/>
              <a:t>знаходять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максимальне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значення</a:t>
            </a:r>
            <a:r>
              <a:rPr lang="ru-RU" sz="2800" dirty="0"/>
              <a:t>;</a:t>
            </a:r>
          </a:p>
          <a:p>
            <a:pPr algn="ctr"/>
            <a:r>
              <a:rPr lang="ru-RU" sz="2800" dirty="0"/>
              <a:t>	г) </a:t>
            </a:r>
            <a:r>
              <a:rPr lang="ru-RU" sz="2800" dirty="0" err="1"/>
              <a:t>обирають</a:t>
            </a:r>
            <a:r>
              <a:rPr lang="ru-RU" sz="2800" dirty="0"/>
              <a:t> </a:t>
            </a:r>
            <a:r>
              <a:rPr lang="ru-RU" sz="2800" dirty="0" err="1"/>
              <a:t>рішення</a:t>
            </a:r>
            <a:r>
              <a:rPr lang="ru-RU" sz="2800" dirty="0"/>
              <a:t>, за </a:t>
            </a:r>
            <a:r>
              <a:rPr lang="ru-RU" sz="2800" dirty="0" err="1"/>
              <a:t>якого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максимальний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жаль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менший</a:t>
            </a:r>
            <a:r>
              <a:rPr lang="ru-RU" sz="2800" dirty="0"/>
              <a:t>, </a:t>
            </a:r>
            <a:r>
              <a:rPr lang="ru-RU" sz="2800" dirty="0" err="1"/>
              <a:t>аніж</a:t>
            </a:r>
            <a:r>
              <a:rPr lang="ru-RU" sz="2800" dirty="0"/>
              <a:t> за </a:t>
            </a:r>
            <a:r>
              <a:rPr lang="ru-RU" sz="2800" dirty="0" err="1"/>
              <a:t>інших</a:t>
            </a:r>
            <a:r>
              <a:rPr lang="ru-RU" sz="2800" dirty="0"/>
              <a:t> </a:t>
            </a:r>
            <a:r>
              <a:rPr lang="ru-RU" sz="2800" dirty="0" err="1"/>
              <a:t>рішень</a:t>
            </a:r>
            <a:r>
              <a:rPr lang="ru-RU" sz="2800" dirty="0"/>
              <a:t>.</a:t>
            </a:r>
          </a:p>
          <a:p>
            <a:pPr algn="ctr"/>
            <a:endParaRPr lang="ru-RU" sz="2800" dirty="0"/>
          </a:p>
          <a:p>
            <a:pPr algn="ctr"/>
            <a:endParaRPr lang="uk-UA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82D4B0-0951-483C-8DF2-5C663FE5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02" y="1278500"/>
            <a:ext cx="427383" cy="4883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E8A80F-DCF5-47D2-97AD-85840E0E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71" y="2189098"/>
            <a:ext cx="1765421" cy="3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A8FB6-13C8-41CF-B091-B4E86AE35EAE}"/>
              </a:ext>
            </a:extLst>
          </p:cNvPr>
          <p:cNvSpPr txBox="1"/>
          <p:nvPr/>
        </p:nvSpPr>
        <p:spPr>
          <a:xfrm>
            <a:off x="323021" y="534354"/>
            <a:ext cx="849795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Критерій використовується тоді, коли необхідно обрати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стратегію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захисту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об’єкта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 занадто</a:t>
            </a:r>
          </a:p>
          <a:p>
            <a:pPr algn="ctr"/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великих утрат</a:t>
            </a:r>
            <a:r>
              <a:rPr lang="uk-UA" sz="2800" dirty="0"/>
              <a:t>. </a:t>
            </a:r>
          </a:p>
          <a:p>
            <a:pPr algn="ctr"/>
            <a:endParaRPr lang="uk-UA" sz="2800" dirty="0"/>
          </a:p>
          <a:p>
            <a:pPr algn="ctr"/>
            <a:r>
              <a:rPr lang="uk-UA" sz="2800" dirty="0"/>
              <a:t>Використання критерію </a:t>
            </a:r>
            <a:r>
              <a:rPr lang="uk-UA" sz="2800" dirty="0" err="1"/>
              <a:t>Севіджа</a:t>
            </a:r>
            <a:r>
              <a:rPr lang="uk-UA" sz="2800" dirty="0"/>
              <a:t> є доцільним тільки за умови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достатньої фінансової стабільності об'єкту</a:t>
            </a:r>
            <a:r>
              <a:rPr lang="uk-UA" sz="2800" dirty="0"/>
              <a:t>, якого стосується рішення, коли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 впевненість</a:t>
            </a:r>
            <a:r>
              <a:rPr lang="uk-UA" sz="2800" dirty="0"/>
              <a:t>, що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випадковий збиток не призведе до повного краху</a:t>
            </a:r>
            <a:r>
              <a:rPr lang="uk-UA" sz="2800" dirty="0"/>
              <a:t>.</a:t>
            </a:r>
          </a:p>
          <a:p>
            <a:pPr algn="ctr"/>
            <a:endParaRPr lang="uk-UA" sz="2800" dirty="0"/>
          </a:p>
          <a:p>
            <a:pPr algn="ctr"/>
            <a:r>
              <a:rPr lang="uk-UA" sz="2800" dirty="0"/>
              <a:t> Критерій </a:t>
            </a:r>
            <a:r>
              <a:rPr lang="uk-UA" sz="2800" dirty="0" err="1"/>
              <a:t>Севіджа</a:t>
            </a:r>
            <a:r>
              <a:rPr lang="uk-UA" sz="2800" dirty="0"/>
              <a:t> дає змогу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допустити надто важких наслідків</a:t>
            </a:r>
            <a:r>
              <a:rPr lang="uk-UA" sz="2800" dirty="0"/>
              <a:t> помилкового рішення і намагається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мінімізувати “втрачену користь”. </a:t>
            </a:r>
          </a:p>
        </p:txBody>
      </p:sp>
    </p:spTree>
    <p:extLst>
      <p:ext uri="{BB962C8B-B14F-4D97-AF65-F5344CB8AC3E}">
        <p14:creationId xmlns:p14="http://schemas.microsoft.com/office/powerpoint/2010/main" val="101501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A8FB6-13C8-41CF-B091-B4E86AE35EAE}"/>
              </a:ext>
            </a:extLst>
          </p:cNvPr>
          <p:cNvSpPr txBox="1"/>
          <p:nvPr/>
        </p:nvSpPr>
        <p:spPr>
          <a:xfrm>
            <a:off x="323021" y="345512"/>
            <a:ext cx="849795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uk-UA" sz="2800" dirty="0"/>
          </a:p>
          <a:p>
            <a:pPr algn="ctr"/>
            <a:r>
              <a:rPr lang="uk-UA" sz="2800" dirty="0"/>
              <a:t>У цьому випадку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ризик є своєрідною платою </a:t>
            </a:r>
            <a:r>
              <a:rPr lang="uk-UA" sz="2800" dirty="0"/>
              <a:t>за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відсутність необхідної ін</a:t>
            </a:r>
            <a:r>
              <a:rPr lang="uk-UA" sz="2800" dirty="0"/>
              <a:t>формації. </a:t>
            </a:r>
          </a:p>
          <a:p>
            <a:pPr algn="ctr"/>
            <a:endParaRPr lang="uk-UA" sz="2800" dirty="0"/>
          </a:p>
          <a:p>
            <a:pPr algn="ctr"/>
            <a:r>
              <a:rPr lang="uk-UA" sz="2800" dirty="0"/>
              <a:t>Використання критерію </a:t>
            </a:r>
            <a:r>
              <a:rPr lang="uk-UA" sz="2800" dirty="0" err="1"/>
              <a:t>Севіджа</a:t>
            </a:r>
            <a:r>
              <a:rPr lang="uk-UA" sz="2800" dirty="0"/>
              <a:t> дає змогу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запобігти значним збиткам</a:t>
            </a:r>
            <a:r>
              <a:rPr lang="uk-UA" sz="2800" dirty="0"/>
              <a:t>, до яких можуть призвести помилкові рішення. </a:t>
            </a:r>
          </a:p>
          <a:p>
            <a:pPr algn="ctr"/>
            <a:endParaRPr lang="uk-UA" sz="2800" dirty="0"/>
          </a:p>
          <a:p>
            <a:pPr algn="ctr"/>
            <a:r>
              <a:rPr lang="uk-UA" sz="2800" dirty="0"/>
              <a:t>Інколи матрицю ризику називають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матрицею співчуття</a:t>
            </a:r>
            <a:r>
              <a:rPr lang="uk-UA" sz="2800" dirty="0"/>
              <a:t>, бо елементи виражають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ступінь шкодування особи від вибору помилкових рішень</a:t>
            </a:r>
          </a:p>
        </p:txBody>
      </p:sp>
    </p:spTree>
    <p:extLst>
      <p:ext uri="{BB962C8B-B14F-4D97-AF65-F5344CB8AC3E}">
        <p14:creationId xmlns:p14="http://schemas.microsoft.com/office/powerpoint/2010/main" val="39407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81A346-CA7B-44EC-B236-15E59078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82" y="5697149"/>
            <a:ext cx="3212870" cy="95105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F48D629-DC8A-42AB-825F-1C64A6E61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96"/>
          <a:stretch/>
        </p:blipFill>
        <p:spPr>
          <a:xfrm>
            <a:off x="201126" y="1540332"/>
            <a:ext cx="8777418" cy="2395678"/>
          </a:xfrm>
          <a:prstGeom prst="rect">
            <a:avLst/>
          </a:prstGeom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DF9574C-072F-4626-9AF2-2CD0FC7DF0A1}"/>
              </a:ext>
            </a:extLst>
          </p:cNvPr>
          <p:cNvGrpSpPr/>
          <p:nvPr/>
        </p:nvGrpSpPr>
        <p:grpSpPr>
          <a:xfrm>
            <a:off x="930051" y="4862285"/>
            <a:ext cx="4934913" cy="1221560"/>
            <a:chOff x="1523523" y="5094857"/>
            <a:chExt cx="6128041" cy="122156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E179110-7F37-4C49-BFB8-4C87605D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3523" y="5094857"/>
              <a:ext cx="1109568" cy="99373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73ADC-E74B-4E68-9E69-055258F2025F}"/>
                </a:ext>
              </a:extLst>
            </p:cNvPr>
            <p:cNvSpPr txBox="1"/>
            <p:nvPr/>
          </p:nvSpPr>
          <p:spPr>
            <a:xfrm>
              <a:off x="2504323" y="5362310"/>
              <a:ext cx="514724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стани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навколишнього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середовища</a:t>
              </a:r>
              <a:endParaRPr lang="uk-UA" sz="2800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DE5E2D1-5D60-498B-9D83-A9E9D77C7F96}"/>
              </a:ext>
            </a:extLst>
          </p:cNvPr>
          <p:cNvGrpSpPr/>
          <p:nvPr/>
        </p:nvGrpSpPr>
        <p:grpSpPr>
          <a:xfrm>
            <a:off x="138004" y="5761010"/>
            <a:ext cx="4781866" cy="993734"/>
            <a:chOff x="239651" y="5510118"/>
            <a:chExt cx="6504944" cy="99373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2A7C306-E1BB-43E0-80AB-4A405C6FC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577"/>
            <a:stretch/>
          </p:blipFill>
          <p:spPr>
            <a:xfrm>
              <a:off x="239651" y="5510118"/>
              <a:ext cx="1027828" cy="99373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EDBE51-2F03-422F-A5FB-139172C9F9B5}"/>
                </a:ext>
              </a:extLst>
            </p:cNvPr>
            <p:cNvSpPr txBox="1"/>
            <p:nvPr/>
          </p:nvSpPr>
          <p:spPr>
            <a:xfrm>
              <a:off x="1111592" y="5814550"/>
              <a:ext cx="563300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prstClr val="black"/>
                  </a:solidFill>
                  <a:latin typeface="Calibri" panose="020F0502020204030204"/>
                </a:rPr>
                <a:t>- а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льтернативні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lang="uk-UA" sz="2800" dirty="0"/>
            </a:p>
          </p:txBody>
        </p:sp>
      </p:grp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4E6455F-D66F-41C7-B300-8B936C29292E}"/>
              </a:ext>
            </a:extLst>
          </p:cNvPr>
          <p:cNvCxnSpPr>
            <a:cxnSpLocks/>
          </p:cNvCxnSpPr>
          <p:nvPr/>
        </p:nvCxnSpPr>
        <p:spPr>
          <a:xfrm flipV="1">
            <a:off x="225880" y="3519123"/>
            <a:ext cx="396833" cy="2496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4DEE49-7BE6-46B1-B513-788381518AAD}"/>
              </a:ext>
            </a:extLst>
          </p:cNvPr>
          <p:cNvCxnSpPr>
            <a:cxnSpLocks/>
          </p:cNvCxnSpPr>
          <p:nvPr/>
        </p:nvCxnSpPr>
        <p:spPr>
          <a:xfrm flipV="1">
            <a:off x="1192639" y="2091002"/>
            <a:ext cx="280158" cy="3268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6E96000-06C5-4524-8A3B-69748FBDE97C}"/>
              </a:ext>
            </a:extLst>
          </p:cNvPr>
          <p:cNvCxnSpPr>
            <a:cxnSpLocks/>
          </p:cNvCxnSpPr>
          <p:nvPr/>
        </p:nvCxnSpPr>
        <p:spPr>
          <a:xfrm flipV="1">
            <a:off x="2251632" y="3277321"/>
            <a:ext cx="807802" cy="1248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FC93E940-EE1D-447B-8A7A-479F6EFDF74D}"/>
              </a:ext>
            </a:extLst>
          </p:cNvPr>
          <p:cNvGrpSpPr/>
          <p:nvPr/>
        </p:nvGrpSpPr>
        <p:grpSpPr>
          <a:xfrm>
            <a:off x="6931430" y="2801298"/>
            <a:ext cx="1677630" cy="3937556"/>
            <a:chOff x="7051709" y="1906095"/>
            <a:chExt cx="1677630" cy="3937556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377850D6-3D71-4691-816B-7F442F621993}"/>
                </a:ext>
              </a:extLst>
            </p:cNvPr>
            <p:cNvCxnSpPr>
              <a:cxnSpLocks/>
              <a:stCxn id="65" idx="0"/>
              <a:endCxn id="53" idx="4"/>
            </p:cNvCxnSpPr>
            <p:nvPr/>
          </p:nvCxnSpPr>
          <p:spPr>
            <a:xfrm flipH="1" flipV="1">
              <a:off x="7335910" y="3180957"/>
              <a:ext cx="807532" cy="15598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E2BD4E19-E7E0-424A-81DF-93B7E1AD2D8D}"/>
                </a:ext>
              </a:extLst>
            </p:cNvPr>
            <p:cNvSpPr/>
            <p:nvPr/>
          </p:nvSpPr>
          <p:spPr>
            <a:xfrm>
              <a:off x="7051709" y="1906095"/>
              <a:ext cx="568401" cy="127486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8C609E7A-4E1B-4372-9271-414CAA9EC759}"/>
                </a:ext>
              </a:extLst>
            </p:cNvPr>
            <p:cNvSpPr/>
            <p:nvPr/>
          </p:nvSpPr>
          <p:spPr>
            <a:xfrm>
              <a:off x="7557545" y="4740819"/>
              <a:ext cx="1171794" cy="110283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94D8B63F-CAA9-4771-ADA6-0465596527A4}"/>
              </a:ext>
            </a:extLst>
          </p:cNvPr>
          <p:cNvGrpSpPr/>
          <p:nvPr/>
        </p:nvGrpSpPr>
        <p:grpSpPr>
          <a:xfrm>
            <a:off x="6762128" y="3129986"/>
            <a:ext cx="2155504" cy="3608868"/>
            <a:chOff x="6597324" y="3392848"/>
            <a:chExt cx="2155504" cy="4707486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F13F6A14-7C62-435C-B606-FAE3E30AC667}"/>
                </a:ext>
              </a:extLst>
            </p:cNvPr>
            <p:cNvSpPr/>
            <p:nvPr/>
          </p:nvSpPr>
          <p:spPr>
            <a:xfrm>
              <a:off x="7681294" y="3392848"/>
              <a:ext cx="568401" cy="70119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2F4568F6-E3D3-4ACB-91CF-5C4E4AE4E44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7675076" y="4094044"/>
              <a:ext cx="298912" cy="231125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D1E4DF9E-9D76-464A-962C-4850DD989F67}"/>
                </a:ext>
              </a:extLst>
            </p:cNvPr>
            <p:cNvSpPr/>
            <p:nvPr/>
          </p:nvSpPr>
          <p:spPr>
            <a:xfrm>
              <a:off x="6597324" y="6405303"/>
              <a:ext cx="2155504" cy="169503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074F7CC-E7EB-471A-AC62-4F9304214501}"/>
              </a:ext>
            </a:extLst>
          </p:cNvPr>
          <p:cNvGrpSpPr/>
          <p:nvPr/>
        </p:nvGrpSpPr>
        <p:grpSpPr>
          <a:xfrm>
            <a:off x="1550372" y="4444374"/>
            <a:ext cx="5469752" cy="523220"/>
            <a:chOff x="2439137" y="3294326"/>
            <a:chExt cx="5216307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20DF6-1374-4E1E-B441-CF84CD7C723D}"/>
                </a:ext>
              </a:extLst>
            </p:cNvPr>
            <p:cNvSpPr txBox="1"/>
            <p:nvPr/>
          </p:nvSpPr>
          <p:spPr>
            <a:xfrm>
              <a:off x="2816221" y="3294326"/>
              <a:ext cx="48392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результат (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наслідок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).</a:t>
              </a:r>
              <a:endParaRPr lang="uk-UA" sz="2800" dirty="0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40D2922D-9340-4D74-AF03-87B8CD2B5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9137" y="3322967"/>
              <a:ext cx="364089" cy="488308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5D82E75-D776-42EC-AE27-EC9D2149795D}"/>
              </a:ext>
            </a:extLst>
          </p:cNvPr>
          <p:cNvSpPr txBox="1"/>
          <p:nvPr/>
        </p:nvSpPr>
        <p:spPr>
          <a:xfrm>
            <a:off x="5452460" y="220327"/>
            <a:ext cx="5074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endParaRPr lang="uk-UA" sz="28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2B96308-BFD4-4F51-8E49-A3321049BE03}"/>
              </a:ext>
            </a:extLst>
          </p:cNvPr>
          <p:cNvCxnSpPr>
            <a:cxnSpLocks/>
          </p:cNvCxnSpPr>
          <p:nvPr/>
        </p:nvCxnSpPr>
        <p:spPr>
          <a:xfrm>
            <a:off x="2545969" y="1434562"/>
            <a:ext cx="1100329" cy="1714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A57CA3C1-C0B0-41E2-B545-8E90D6E25E81}"/>
              </a:ext>
            </a:extLst>
          </p:cNvPr>
          <p:cNvGrpSpPr/>
          <p:nvPr/>
        </p:nvGrpSpPr>
        <p:grpSpPr>
          <a:xfrm>
            <a:off x="183210" y="420820"/>
            <a:ext cx="4962869" cy="954107"/>
            <a:chOff x="183210" y="420820"/>
            <a:chExt cx="4962869" cy="95410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466AD-526D-4F82-8F32-3FE4EBE70708}"/>
                </a:ext>
              </a:extLst>
            </p:cNvPr>
            <p:cNvSpPr txBox="1"/>
            <p:nvPr/>
          </p:nvSpPr>
          <p:spPr>
            <a:xfrm>
              <a:off x="183210" y="420820"/>
              <a:ext cx="496286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uk-U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uk-UA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максимальний 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результат (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наслідок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  <a:endParaRPr lang="uk-UA" sz="2800" dirty="0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E3F6A895-8949-460D-B63D-98DBE1FFF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715" y="457729"/>
              <a:ext cx="1045003" cy="538757"/>
            </a:xfrm>
            <a:prstGeom prst="rect">
              <a:avLst/>
            </a:prstGeom>
          </p:spPr>
        </p:pic>
      </p:grp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8ADAF3E-144E-4FE9-8F83-FCD0A2876978}"/>
              </a:ext>
            </a:extLst>
          </p:cNvPr>
          <p:cNvCxnSpPr>
            <a:cxnSpLocks/>
          </p:cNvCxnSpPr>
          <p:nvPr/>
        </p:nvCxnSpPr>
        <p:spPr>
          <a:xfrm flipH="1">
            <a:off x="4757929" y="751598"/>
            <a:ext cx="1567706" cy="2378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B7321833-000D-4427-8CBC-8887A05C7818}"/>
              </a:ext>
            </a:extLst>
          </p:cNvPr>
          <p:cNvGrpSpPr/>
          <p:nvPr/>
        </p:nvGrpSpPr>
        <p:grpSpPr>
          <a:xfrm>
            <a:off x="5864964" y="177088"/>
            <a:ext cx="1713111" cy="749873"/>
            <a:chOff x="5864964" y="177088"/>
            <a:chExt cx="1713111" cy="749873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9D3E4C63-CB8D-40AF-A5D1-8306AEC7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64964" y="276189"/>
              <a:ext cx="337793" cy="448631"/>
            </a:xfrm>
            <a:prstGeom prst="rect">
              <a:avLst/>
            </a:prstGeom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C58DE27-BFD6-4D9A-932F-B68F1C394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39294" y="177088"/>
              <a:ext cx="1438781" cy="749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7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5A42A6-8225-4AE8-99D6-FA6A69F434A2}"/>
              </a:ext>
            </a:extLst>
          </p:cNvPr>
          <p:cNvSpPr txBox="1"/>
          <p:nvPr/>
        </p:nvSpPr>
        <p:spPr>
          <a:xfrm>
            <a:off x="109330" y="733246"/>
            <a:ext cx="892534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Вибір альтернативи на основі критеріїв  </a:t>
            </a:r>
            <a:r>
              <a:rPr lang="uk-UA" sz="2800" dirty="0" err="1"/>
              <a:t>Вальда</a:t>
            </a:r>
            <a:r>
              <a:rPr lang="uk-UA" sz="2800" dirty="0"/>
              <a:t> і </a:t>
            </a:r>
            <a:r>
              <a:rPr lang="uk-UA" sz="2800" dirty="0" err="1"/>
              <a:t>Севіджа</a:t>
            </a:r>
            <a:r>
              <a:rPr lang="uk-UA" sz="2800" dirty="0"/>
              <a:t> – дуже обережне рішення, можна сказати, рішення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перестрахувальника</a:t>
            </a:r>
            <a:r>
              <a:rPr lang="uk-UA" sz="2800" dirty="0"/>
              <a:t> і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песиміста</a:t>
            </a:r>
            <a:r>
              <a:rPr lang="uk-UA" sz="2800" dirty="0"/>
              <a:t>, хоча у критерія </a:t>
            </a:r>
            <a:r>
              <a:rPr lang="uk-UA" sz="2800" dirty="0" err="1"/>
              <a:t>Севіджа</a:t>
            </a:r>
            <a:r>
              <a:rPr lang="uk-UA" sz="2800" dirty="0"/>
              <a:t> деяка інша підстава для песимізму, аніж у критерія </a:t>
            </a:r>
            <a:r>
              <a:rPr lang="uk-UA" sz="2800" dirty="0" err="1"/>
              <a:t>Вальда</a:t>
            </a:r>
            <a:r>
              <a:rPr lang="uk-UA" sz="2800" dirty="0"/>
              <a:t>. </a:t>
            </a:r>
          </a:p>
          <a:p>
            <a:pPr algn="ctr"/>
            <a:r>
              <a:rPr lang="uk-UA" sz="2800" dirty="0"/>
              <a:t>Видається логічним при виборі керуватися не крайніми поглядами, 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деяким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компромісом</a:t>
            </a:r>
            <a:r>
              <a:rPr lang="uk-UA" sz="2800" dirty="0"/>
              <a:t>. </a:t>
            </a:r>
          </a:p>
          <a:p>
            <a:pPr algn="ctr"/>
            <a:r>
              <a:rPr lang="uk-UA" sz="2800" dirty="0"/>
              <a:t>Таке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компромісне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правило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вибору</a:t>
            </a:r>
            <a:r>
              <a:rPr lang="uk-UA" sz="2800" dirty="0"/>
              <a:t> в умовах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повної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невизначеності</a:t>
            </a:r>
            <a:r>
              <a:rPr lang="uk-UA" sz="2800" dirty="0"/>
              <a:t> запропонував Л. Гурвіц.</a:t>
            </a:r>
          </a:p>
          <a:p>
            <a:pPr algn="ctr"/>
            <a:r>
              <a:rPr lang="uk-UA" sz="2800" dirty="0"/>
              <a:t>Критерій Гурвіца передбачає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середню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оцінку</a:t>
            </a:r>
            <a:r>
              <a:rPr lang="uk-UA" sz="2800" dirty="0"/>
              <a:t> між поглядом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крайнього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оптимізму</a:t>
            </a:r>
            <a:r>
              <a:rPr lang="uk-UA" sz="2800" dirty="0"/>
              <a:t> та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крайнього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песимізму</a:t>
            </a:r>
            <a:r>
              <a:rPr lang="uk-UA" sz="2800" dirty="0"/>
              <a:t>. Критерій рекомендує не керуватися ані крайнім оптимізмом, ані крайнім песимізмом, а брати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деякий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усереднений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</a:t>
            </a:r>
            <a:r>
              <a:rPr lang="uk-UA" sz="28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B8874-481F-4359-AC5B-928DF2B6583B}"/>
              </a:ext>
            </a:extLst>
          </p:cNvPr>
          <p:cNvSpPr txBox="1"/>
          <p:nvPr/>
        </p:nvSpPr>
        <p:spPr>
          <a:xfrm>
            <a:off x="447260" y="129233"/>
            <a:ext cx="6639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Критерій Гурвіца (песимізму-оптимізму).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06447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6E61B5-DCB3-44CD-B585-DA1B0C18874E}"/>
              </a:ext>
            </a:extLst>
          </p:cNvPr>
          <p:cNvSpPr txBox="1"/>
          <p:nvPr/>
        </p:nvSpPr>
        <p:spPr>
          <a:xfrm>
            <a:off x="99391" y="0"/>
            <a:ext cx="9044609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Зміст цього критерію полягає у тому, що вибирається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деяке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</a:t>
            </a:r>
            <a:r>
              <a:rPr lang="uk-UA" sz="2800" dirty="0"/>
              <a:t> </a:t>
            </a:r>
            <a:r>
              <a:rPr lang="pl-PL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pl-PL" sz="2800" dirty="0"/>
              <a:t>; </a:t>
            </a:r>
            <a:r>
              <a:rPr lang="uk-UA" sz="2800" dirty="0"/>
              <a:t>яке є у межах [0;1] і характеризує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ступінь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оптимізму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особи</a:t>
            </a:r>
            <a:r>
              <a:rPr lang="uk-UA" sz="2800" dirty="0"/>
              <a:t>,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яка приймає рішення</a:t>
            </a:r>
            <a:r>
              <a:rPr lang="uk-UA" sz="2800" dirty="0"/>
              <a:t>. </a:t>
            </a:r>
          </a:p>
          <a:p>
            <a:pPr algn="ctr"/>
            <a:r>
              <a:rPr lang="uk-UA" sz="2800" dirty="0"/>
              <a:t>Тоді число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(1–</a:t>
            </a:r>
            <a:r>
              <a:rPr lang="pl-PL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</a:t>
            </a:r>
            <a:r>
              <a:rPr lang="pl-PL" sz="2800" dirty="0"/>
              <a:t> </a:t>
            </a:r>
            <a:r>
              <a:rPr lang="uk-UA" sz="2800" dirty="0"/>
              <a:t>можна розуміти як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ступінь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песимізму</a:t>
            </a:r>
            <a:r>
              <a:rPr lang="uk-UA" sz="2800" dirty="0"/>
              <a:t>.</a:t>
            </a:r>
          </a:p>
          <a:p>
            <a:pPr algn="ctr"/>
            <a:r>
              <a:rPr lang="uk-UA" sz="2800" dirty="0"/>
              <a:t>Застосування критерію </a:t>
            </a:r>
            <a:r>
              <a:rPr lang="uk-UA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ускладнюється</a:t>
            </a:r>
            <a:r>
              <a:rPr lang="uk-UA" sz="2800" dirty="0"/>
              <a:t> через відсутність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обґрунтованого уявлення про величину параметра </a:t>
            </a:r>
            <a:r>
              <a:rPr lang="pl-PL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uk-UA" sz="2800" dirty="0"/>
              <a:t>Величина параметра оптимізму </a:t>
            </a:r>
            <a:r>
              <a:rPr lang="pl-PL" sz="2800" dirty="0"/>
              <a:t>d </a:t>
            </a:r>
            <a:r>
              <a:rPr lang="uk-UA" sz="2800" dirty="0"/>
              <a:t>обирається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довільно</a:t>
            </a:r>
            <a:r>
              <a:rPr lang="uk-UA" sz="2800" dirty="0"/>
              <a:t> і при різних рішеннях і в різних ситуаціях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набуває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різних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значень</a:t>
            </a:r>
            <a:r>
              <a:rPr lang="uk-UA" sz="2800" dirty="0"/>
              <a:t>. </a:t>
            </a:r>
          </a:p>
          <a:p>
            <a:pPr algn="ctr"/>
            <a:r>
              <a:rPr lang="uk-UA" sz="2800" dirty="0"/>
              <a:t>Відносно коефіцієнта </a:t>
            </a:r>
            <a:r>
              <a:rPr lang="pl-PL" sz="2800" dirty="0"/>
              <a:t>d </a:t>
            </a:r>
            <a:r>
              <a:rPr lang="uk-UA" sz="2800" dirty="0"/>
              <a:t>треба завжди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давати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додаткові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роз’яснення</a:t>
            </a:r>
            <a:r>
              <a:rPr lang="uk-UA" sz="2800" dirty="0"/>
              <a:t>, що саме розуміється під </a:t>
            </a:r>
            <a:r>
              <a:rPr lang="pl-PL" sz="2800" dirty="0"/>
              <a:t>d:</a:t>
            </a:r>
          </a:p>
          <a:p>
            <a:pPr algn="ctr"/>
            <a:r>
              <a:rPr lang="pl-PL" sz="2800" dirty="0"/>
              <a:t>– </a:t>
            </a:r>
            <a:r>
              <a:rPr lang="uk-UA" sz="2800" dirty="0"/>
              <a:t>якщо </a:t>
            </a:r>
            <a:r>
              <a:rPr lang="pl-PL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= 1 </a:t>
            </a:r>
            <a:r>
              <a:rPr lang="pl-PL" sz="2800" dirty="0"/>
              <a:t>– </a:t>
            </a:r>
            <a:r>
              <a:rPr lang="uk-UA" sz="2800" dirty="0"/>
              <a:t>це означає повну впевненість, і критерій Гурвіца набере вигляд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критерію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крайнього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оптимізму</a:t>
            </a:r>
            <a:r>
              <a:rPr lang="uk-UA" sz="2800" dirty="0"/>
              <a:t>;</a:t>
            </a:r>
          </a:p>
          <a:p>
            <a:pPr algn="ctr"/>
            <a:r>
              <a:rPr lang="uk-UA" sz="2800" dirty="0"/>
              <a:t>– якщо </a:t>
            </a:r>
            <a:r>
              <a:rPr lang="pl-PL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= 0 </a:t>
            </a:r>
            <a:r>
              <a:rPr lang="pl-PL" sz="2800" dirty="0"/>
              <a:t>– </a:t>
            </a:r>
            <a:r>
              <a:rPr lang="uk-UA" sz="2800" dirty="0"/>
              <a:t>це означає максимальний песимізм щодо здійснення рішення, і критерій Гурвіца набере вигляд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критерію</a:t>
            </a:r>
            <a:r>
              <a:rPr lang="uk-UA" sz="2800" dirty="0"/>
              <a:t> </a:t>
            </a:r>
            <a:r>
              <a:rPr lang="uk-UA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Вальда</a:t>
            </a:r>
            <a:r>
              <a:rPr lang="ru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перестраховки,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песимізму</a:t>
            </a:r>
            <a:r>
              <a:rPr lang="ru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uk-UA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7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5211D-4D1D-42A1-8C85-0B6DBFD21995}"/>
              </a:ext>
            </a:extLst>
          </p:cNvPr>
          <p:cNvSpPr txBox="1"/>
          <p:nvPr/>
        </p:nvSpPr>
        <p:spPr>
          <a:xfrm>
            <a:off x="139148" y="0"/>
            <a:ext cx="889552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Вибрати коефіцієнт </a:t>
            </a:r>
            <a:r>
              <a:rPr lang="pl-PL" sz="2800" dirty="0"/>
              <a:t>d </a:t>
            </a:r>
            <a:r>
              <a:rPr lang="uk-UA" sz="2800" dirty="0"/>
              <a:t>на практиці буває так само важко, як і вибрати сам критерій.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Чим складніша ситуація</a:t>
            </a:r>
            <a:r>
              <a:rPr lang="uk-UA" sz="2800" dirty="0"/>
              <a:t>, тим особа, яка приймає рішення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вибирає </a:t>
            </a:r>
            <a:r>
              <a:rPr lang="pl-PL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ближче до 0 </a:t>
            </a:r>
            <a:r>
              <a:rPr lang="uk-UA" sz="2800" dirty="0"/>
              <a:t>(або до 1, залежно від змісту </a:t>
            </a:r>
            <a:r>
              <a:rPr lang="pl-PL" sz="2800" dirty="0"/>
              <a:t>d), </a:t>
            </a:r>
            <a:r>
              <a:rPr lang="uk-UA" sz="2800" dirty="0"/>
              <a:t>і цим самим “підстраховується”, тому </a:t>
            </a:r>
            <a:r>
              <a:rPr lang="pl-PL" sz="2800" dirty="0"/>
              <a:t>d </a:t>
            </a:r>
            <a:r>
              <a:rPr lang="uk-UA" sz="2800" dirty="0"/>
              <a:t>інколи називають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параметром оптимізму, </a:t>
            </a:r>
            <a:r>
              <a:rPr lang="uk-UA" sz="2800" dirty="0"/>
              <a:t>– “коефіцієнтом успіху”, бо при </a:t>
            </a:r>
            <a:r>
              <a:rPr lang="pl-PL" sz="2800" dirty="0"/>
              <a:t>d </a:t>
            </a:r>
            <a:r>
              <a:rPr lang="uk-UA" sz="2800" dirty="0"/>
              <a:t>     </a:t>
            </a:r>
            <a:r>
              <a:rPr lang="pl-PL" sz="2800" dirty="0"/>
              <a:t>1 </a:t>
            </a:r>
            <a:r>
              <a:rPr lang="uk-UA" sz="2800" dirty="0"/>
              <a:t>оптимістична впевненість в успіху зростає. </a:t>
            </a:r>
          </a:p>
          <a:p>
            <a:pPr algn="ctr"/>
            <a:r>
              <a:rPr lang="uk-UA" sz="2800" dirty="0"/>
              <a:t>Дуже часто вибирають </a:t>
            </a:r>
            <a:r>
              <a:rPr lang="pl-PL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= 0,5 </a:t>
            </a:r>
            <a:r>
              <a:rPr lang="uk-UA" sz="2800" dirty="0"/>
              <a:t>і без особливих заперечень це приймається як деяка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середня точка зору</a:t>
            </a:r>
            <a:r>
              <a:rPr lang="uk-UA" sz="2800" dirty="0"/>
              <a:t>. </a:t>
            </a:r>
          </a:p>
          <a:p>
            <a:pPr algn="ctr"/>
            <a:r>
              <a:rPr lang="uk-UA" sz="2800" dirty="0"/>
              <a:t>Показник </a:t>
            </a:r>
            <a:r>
              <a:rPr lang="pl-PL" sz="2800" dirty="0"/>
              <a:t>d </a:t>
            </a:r>
            <a:r>
              <a:rPr lang="uk-UA" sz="2800" dirty="0"/>
              <a:t>і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нтерпретується</a:t>
            </a:r>
            <a:r>
              <a:rPr lang="uk-UA" sz="2800" dirty="0"/>
              <a:t> як показник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співвідношення</a:t>
            </a:r>
          </a:p>
          <a:p>
            <a:pPr algn="ctr"/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оптимізму-песимізму</a:t>
            </a:r>
            <a:r>
              <a:rPr lang="uk-UA" sz="2800" dirty="0"/>
              <a:t>. Тому критерій Гурвіца називають ще критерієм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оптимізму-песимізму</a:t>
            </a:r>
            <a:r>
              <a:rPr lang="uk-UA" sz="2800" dirty="0"/>
              <a:t>.</a:t>
            </a:r>
          </a:p>
          <a:p>
            <a:pPr algn="ctr"/>
            <a:r>
              <a:rPr lang="uk-UA" sz="2800" dirty="0"/>
              <a:t>Оптимальну альтернативу за критерієм Гурвіца знаходять за формулою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4C93ECA-BD8D-4232-85D6-C9EA1637B6C8}"/>
              </a:ext>
            </a:extLst>
          </p:cNvPr>
          <p:cNvCxnSpPr/>
          <p:nvPr/>
        </p:nvCxnSpPr>
        <p:spPr>
          <a:xfrm>
            <a:off x="7667627" y="2395330"/>
            <a:ext cx="4770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C9766C-00E1-4040-9541-B11FC1A5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61" y="6124754"/>
            <a:ext cx="6581644" cy="7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725FCA-DF61-4EE1-A4D5-B5F9D4E3949F}"/>
              </a:ext>
            </a:extLst>
          </p:cNvPr>
          <p:cNvSpPr txBox="1"/>
          <p:nvPr/>
        </p:nvSpPr>
        <p:spPr>
          <a:xfrm>
            <a:off x="641075" y="1392742"/>
            <a:ext cx="8020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У </a:t>
            </a:r>
            <a:r>
              <a:rPr lang="ru-RU" sz="3600" dirty="0" err="1"/>
              <a:t>сучасній</a:t>
            </a:r>
            <a:r>
              <a:rPr lang="ru-RU" sz="3600" dirty="0"/>
              <a:t> </a:t>
            </a:r>
            <a:r>
              <a:rPr lang="ru-RU" sz="3600" dirty="0" err="1"/>
              <a:t>науці</a:t>
            </a:r>
            <a:r>
              <a:rPr lang="ru-RU" sz="3600" dirty="0"/>
              <a:t> </a:t>
            </a:r>
            <a:r>
              <a:rPr lang="ru-RU" sz="3600" dirty="0" err="1"/>
              <a:t>існують</a:t>
            </a:r>
            <a:r>
              <a:rPr lang="ru-RU" sz="3600" dirty="0"/>
              <a:t> </a:t>
            </a:r>
            <a:r>
              <a:rPr lang="ru-RU" sz="3600" dirty="0" err="1"/>
              <a:t>більше</a:t>
            </a:r>
            <a:r>
              <a:rPr lang="ru-RU" sz="3600" dirty="0"/>
              <a:t> </a:t>
            </a:r>
          </a:p>
          <a:p>
            <a:pPr algn="ctr"/>
            <a:r>
              <a:rPr lang="ru-RU" sz="3600" dirty="0"/>
              <a:t>20 </a:t>
            </a:r>
            <a:r>
              <a:rPr lang="ru-RU" sz="3600" dirty="0" err="1"/>
              <a:t>класичних</a:t>
            </a:r>
            <a:r>
              <a:rPr lang="ru-RU" sz="3600" dirty="0"/>
              <a:t> </a:t>
            </a:r>
            <a:r>
              <a:rPr lang="ru-RU" sz="3600" dirty="0" err="1"/>
              <a:t>критеріїв</a:t>
            </a:r>
            <a:r>
              <a:rPr lang="ru-RU" sz="3600" dirty="0"/>
              <a:t> </a:t>
            </a:r>
            <a:r>
              <a:rPr lang="ru-RU" sz="3600" dirty="0" err="1"/>
              <a:t>вибору</a:t>
            </a:r>
            <a:r>
              <a:rPr lang="ru-RU" sz="3600" dirty="0"/>
              <a:t> </a:t>
            </a:r>
            <a:r>
              <a:rPr lang="ru-RU" sz="3600" dirty="0" err="1"/>
              <a:t>рішень</a:t>
            </a:r>
            <a:r>
              <a:rPr lang="ru-RU" sz="3600" dirty="0"/>
              <a:t>.</a:t>
            </a:r>
            <a:endParaRPr lang="uk-U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CD432-2BF3-4619-98F1-6FBEE42F5CFB}"/>
              </a:ext>
            </a:extLst>
          </p:cNvPr>
          <p:cNvSpPr txBox="1"/>
          <p:nvPr/>
        </p:nvSpPr>
        <p:spPr>
          <a:xfrm>
            <a:off x="268356" y="2593071"/>
            <a:ext cx="86072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 err="1"/>
              <a:t>Існує</a:t>
            </a:r>
            <a:r>
              <a:rPr lang="ru-RU" sz="3600" dirty="0"/>
              <a:t> </a:t>
            </a:r>
            <a:r>
              <a:rPr lang="ru-RU" sz="3600" dirty="0" err="1"/>
              <a:t>декілька</a:t>
            </a:r>
            <a:r>
              <a:rPr lang="ru-RU" sz="3600" dirty="0"/>
              <a:t> </a:t>
            </a:r>
            <a:r>
              <a:rPr lang="ru-RU" sz="3600" dirty="0" err="1"/>
              <a:t>типів</a:t>
            </a:r>
            <a:r>
              <a:rPr lang="ru-RU" sz="3600" dirty="0"/>
              <a:t> </a:t>
            </a:r>
            <a:r>
              <a:rPr lang="ru-RU" sz="3600" dirty="0" err="1"/>
              <a:t>критеріїв</a:t>
            </a:r>
            <a:r>
              <a:rPr lang="ru-RU" sz="3600" dirty="0"/>
              <a:t>, </a:t>
            </a:r>
            <a:r>
              <a:rPr lang="ru-RU" sz="3600" dirty="0" err="1"/>
              <a:t>які</a:t>
            </a:r>
            <a:r>
              <a:rPr lang="ru-RU" sz="3600" dirty="0"/>
              <a:t> практично </a:t>
            </a:r>
            <a:r>
              <a:rPr lang="ru-RU" sz="3600" dirty="0" err="1"/>
              <a:t>охоплюють</a:t>
            </a:r>
            <a:r>
              <a:rPr lang="ru-RU" sz="3600" dirty="0"/>
              <a:t> </a:t>
            </a:r>
            <a:r>
              <a:rPr lang="ru-RU" sz="3600" dirty="0" err="1"/>
              <a:t>усі</a:t>
            </a:r>
            <a:r>
              <a:rPr lang="ru-RU" sz="3600" dirty="0"/>
              <a:t> </a:t>
            </a:r>
            <a:r>
              <a:rPr lang="ru-RU" sz="3600" dirty="0" err="1"/>
              <a:t>задачі</a:t>
            </a:r>
            <a:r>
              <a:rPr lang="ru-RU" sz="3600" dirty="0"/>
              <a:t> </a:t>
            </a:r>
            <a:r>
              <a:rPr lang="ru-RU" sz="3600" dirty="0" err="1"/>
              <a:t>прийняття</a:t>
            </a:r>
            <a:r>
              <a:rPr lang="ru-RU" sz="3600" dirty="0"/>
              <a:t> </a:t>
            </a:r>
            <a:r>
              <a:rPr lang="ru-RU" sz="3600" dirty="0" err="1"/>
              <a:t>рішень</a:t>
            </a:r>
            <a:r>
              <a:rPr lang="ru-RU" sz="3600" dirty="0"/>
              <a:t> в </a:t>
            </a:r>
            <a:r>
              <a:rPr lang="ru-RU" sz="3600" dirty="0" err="1"/>
              <a:t>умовах</a:t>
            </a:r>
            <a:r>
              <a:rPr lang="ru-RU" sz="3600" dirty="0"/>
              <a:t> </a:t>
            </a:r>
            <a:r>
              <a:rPr lang="ru-RU" sz="3600" dirty="0" err="1"/>
              <a:t>невизначеності</a:t>
            </a:r>
            <a:r>
              <a:rPr lang="ru-RU" sz="3600" dirty="0"/>
              <a:t>.</a:t>
            </a:r>
          </a:p>
          <a:p>
            <a:pPr algn="ctr"/>
            <a:r>
              <a:rPr lang="ru-RU" sz="3600" dirty="0"/>
              <a:t> </a:t>
            </a:r>
            <a:endParaRPr lang="uk-U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0294B-99D5-4B46-AE20-4667A616F967}"/>
              </a:ext>
            </a:extLst>
          </p:cNvPr>
          <p:cNvSpPr txBox="1"/>
          <p:nvPr/>
        </p:nvSpPr>
        <p:spPr>
          <a:xfrm>
            <a:off x="849795" y="4288779"/>
            <a:ext cx="74444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основних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класичних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критеріїв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які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увійшли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в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теорію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прийняття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рішень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належать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критерії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A850B-9F20-4B3D-95DA-CFD17BC93F24}"/>
              </a:ext>
            </a:extLst>
          </p:cNvPr>
          <p:cNvSpPr txBox="1"/>
          <p:nvPr/>
        </p:nvSpPr>
        <p:spPr>
          <a:xfrm>
            <a:off x="347871" y="6043105"/>
            <a:ext cx="8607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Лапласа, Вальда,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Байєса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ru-RU" sz="3600" dirty="0" err="1">
                <a:solidFill>
                  <a:prstClr val="black"/>
                </a:solidFill>
              </a:rPr>
              <a:t>Севіджа</a:t>
            </a:r>
            <a:r>
              <a:rPr lang="ru-RU" sz="3600" dirty="0">
                <a:solidFill>
                  <a:prstClr val="black"/>
                </a:solidFill>
              </a:rPr>
              <a:t>, </a:t>
            </a:r>
            <a:r>
              <a:rPr lang="ru-RU" sz="3600" dirty="0" err="1">
                <a:solidFill>
                  <a:prstClr val="black"/>
                </a:solidFill>
              </a:rPr>
              <a:t>Гурвіца</a:t>
            </a:r>
            <a:endParaRPr kumimoji="0" 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83B5-442C-40C8-927A-4D06BA241F16}"/>
              </a:ext>
            </a:extLst>
          </p:cNvPr>
          <p:cNvSpPr txBox="1"/>
          <p:nvPr/>
        </p:nvSpPr>
        <p:spPr>
          <a:xfrm>
            <a:off x="104476" y="276286"/>
            <a:ext cx="8771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Ситуація повної невизначеності характеризується </a:t>
            </a:r>
            <a:r>
              <a:rPr lang="uk-UA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відсутністю будь-якої додаткової інформації</a:t>
            </a:r>
            <a:r>
              <a:rPr lang="uk-U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0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B749A2-EEF6-4BD7-87CD-73B229D1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33" y="5979296"/>
            <a:ext cx="5280363" cy="73496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DEAB47-D4DE-4C28-9A17-92484D5B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50" y="1506005"/>
            <a:ext cx="8678900" cy="2782408"/>
          </a:xfrm>
          <a:prstGeom prst="rect">
            <a:avLst/>
          </a:prstGeom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DF9574C-072F-4626-9AF2-2CD0FC7DF0A1}"/>
              </a:ext>
            </a:extLst>
          </p:cNvPr>
          <p:cNvGrpSpPr/>
          <p:nvPr/>
        </p:nvGrpSpPr>
        <p:grpSpPr>
          <a:xfrm>
            <a:off x="606869" y="4951118"/>
            <a:ext cx="4447133" cy="1221560"/>
            <a:chOff x="1523523" y="5094857"/>
            <a:chExt cx="5522329" cy="122156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E179110-7F37-4C49-BFB8-4C87605D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3523" y="5094857"/>
              <a:ext cx="1109568" cy="99373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73ADC-E74B-4E68-9E69-055258F2025F}"/>
                </a:ext>
              </a:extLst>
            </p:cNvPr>
            <p:cNvSpPr txBox="1"/>
            <p:nvPr/>
          </p:nvSpPr>
          <p:spPr>
            <a:xfrm>
              <a:off x="2504322" y="5362310"/>
              <a:ext cx="454153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стани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навколишнього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середовища</a:t>
              </a:r>
              <a:endParaRPr lang="uk-UA" sz="2800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DE5E2D1-5D60-498B-9D83-A9E9D77C7F96}"/>
              </a:ext>
            </a:extLst>
          </p:cNvPr>
          <p:cNvGrpSpPr/>
          <p:nvPr/>
        </p:nvGrpSpPr>
        <p:grpSpPr>
          <a:xfrm>
            <a:off x="138004" y="5761010"/>
            <a:ext cx="3336654" cy="1258539"/>
            <a:chOff x="239651" y="5510118"/>
            <a:chExt cx="3578835" cy="1258539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2A7C306-E1BB-43E0-80AB-4A405C6FC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577"/>
            <a:stretch/>
          </p:blipFill>
          <p:spPr>
            <a:xfrm>
              <a:off x="239651" y="5510118"/>
              <a:ext cx="1027828" cy="99373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EDBE51-2F03-422F-A5FB-139172C9F9B5}"/>
                </a:ext>
              </a:extLst>
            </p:cNvPr>
            <p:cNvSpPr txBox="1"/>
            <p:nvPr/>
          </p:nvSpPr>
          <p:spPr>
            <a:xfrm>
              <a:off x="1111591" y="5814550"/>
              <a:ext cx="270689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prstClr val="black"/>
                  </a:solidFill>
                  <a:latin typeface="Calibri" panose="020F0502020204030204"/>
                </a:rPr>
                <a:t>- а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льтернативні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lang="uk-UA" sz="2800" dirty="0"/>
            </a:p>
          </p:txBody>
        </p:sp>
      </p:grp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4E6455F-D66F-41C7-B300-8B936C29292E}"/>
              </a:ext>
            </a:extLst>
          </p:cNvPr>
          <p:cNvCxnSpPr>
            <a:cxnSpLocks/>
          </p:cNvCxnSpPr>
          <p:nvPr/>
        </p:nvCxnSpPr>
        <p:spPr>
          <a:xfrm flipV="1">
            <a:off x="225880" y="3519123"/>
            <a:ext cx="396833" cy="2496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4DEE49-7BE6-46B1-B513-788381518AAD}"/>
              </a:ext>
            </a:extLst>
          </p:cNvPr>
          <p:cNvCxnSpPr>
            <a:cxnSpLocks/>
          </p:cNvCxnSpPr>
          <p:nvPr/>
        </p:nvCxnSpPr>
        <p:spPr>
          <a:xfrm flipV="1">
            <a:off x="664346" y="2801298"/>
            <a:ext cx="339356" cy="2646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6E96000-06C5-4524-8A3B-69748FBDE97C}"/>
              </a:ext>
            </a:extLst>
          </p:cNvPr>
          <p:cNvCxnSpPr>
            <a:cxnSpLocks/>
          </p:cNvCxnSpPr>
          <p:nvPr/>
        </p:nvCxnSpPr>
        <p:spPr>
          <a:xfrm flipH="1" flipV="1">
            <a:off x="1429316" y="3842134"/>
            <a:ext cx="27889" cy="980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FC93E940-EE1D-447B-8A7A-479F6EFDF74D}"/>
              </a:ext>
            </a:extLst>
          </p:cNvPr>
          <p:cNvGrpSpPr/>
          <p:nvPr/>
        </p:nvGrpSpPr>
        <p:grpSpPr>
          <a:xfrm>
            <a:off x="1963506" y="3057305"/>
            <a:ext cx="4727324" cy="3656960"/>
            <a:chOff x="4002014" y="2042956"/>
            <a:chExt cx="4727324" cy="3656960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377850D6-3D71-4691-816B-7F442F621993}"/>
                </a:ext>
              </a:extLst>
            </p:cNvPr>
            <p:cNvCxnSpPr>
              <a:cxnSpLocks/>
              <a:stCxn id="65" idx="0"/>
              <a:endCxn id="53" idx="4"/>
            </p:cNvCxnSpPr>
            <p:nvPr/>
          </p:nvCxnSpPr>
          <p:spPr>
            <a:xfrm flipH="1" flipV="1">
              <a:off x="4286215" y="3317818"/>
              <a:ext cx="3888509" cy="179086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E2BD4E19-E7E0-424A-81DF-93B7E1AD2D8D}"/>
                </a:ext>
              </a:extLst>
            </p:cNvPr>
            <p:cNvSpPr/>
            <p:nvPr/>
          </p:nvSpPr>
          <p:spPr>
            <a:xfrm>
              <a:off x="4002014" y="2042956"/>
              <a:ext cx="568401" cy="127486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8C609E7A-4E1B-4372-9271-414CAA9EC759}"/>
                </a:ext>
              </a:extLst>
            </p:cNvPr>
            <p:cNvSpPr/>
            <p:nvPr/>
          </p:nvSpPr>
          <p:spPr>
            <a:xfrm>
              <a:off x="7620109" y="5108681"/>
              <a:ext cx="1109229" cy="59123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94D8B63F-CAA9-4771-ADA6-0465596527A4}"/>
              </a:ext>
            </a:extLst>
          </p:cNvPr>
          <p:cNvGrpSpPr/>
          <p:nvPr/>
        </p:nvGrpSpPr>
        <p:grpSpPr>
          <a:xfrm>
            <a:off x="3461019" y="3183410"/>
            <a:ext cx="3229811" cy="3571334"/>
            <a:chOff x="4648313" y="3120571"/>
            <a:chExt cx="3229811" cy="4658526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F13F6A14-7C62-435C-B606-FAE3E30AC667}"/>
                </a:ext>
              </a:extLst>
            </p:cNvPr>
            <p:cNvSpPr/>
            <p:nvPr/>
          </p:nvSpPr>
          <p:spPr>
            <a:xfrm>
              <a:off x="4648313" y="3120571"/>
              <a:ext cx="568401" cy="148632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2F4568F6-E3D3-4ACB-91CF-5C4E4AE4E44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4912927" y="4554273"/>
              <a:ext cx="2324797" cy="21683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D1E4DF9E-9D76-464A-962C-4850DD989F67}"/>
                </a:ext>
              </a:extLst>
            </p:cNvPr>
            <p:cNvSpPr/>
            <p:nvPr/>
          </p:nvSpPr>
          <p:spPr>
            <a:xfrm>
              <a:off x="6597324" y="6722656"/>
              <a:ext cx="1280800" cy="105644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074F7CC-E7EB-471A-AC62-4F9304214501}"/>
              </a:ext>
            </a:extLst>
          </p:cNvPr>
          <p:cNvGrpSpPr/>
          <p:nvPr/>
        </p:nvGrpSpPr>
        <p:grpSpPr>
          <a:xfrm>
            <a:off x="1183061" y="4793559"/>
            <a:ext cx="5469752" cy="523220"/>
            <a:chOff x="2439137" y="3294326"/>
            <a:chExt cx="5216307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20DF6-1374-4E1E-B441-CF84CD7C723D}"/>
                </a:ext>
              </a:extLst>
            </p:cNvPr>
            <p:cNvSpPr txBox="1"/>
            <p:nvPr/>
          </p:nvSpPr>
          <p:spPr>
            <a:xfrm>
              <a:off x="2816221" y="3294326"/>
              <a:ext cx="48392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результат (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наслідок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).</a:t>
              </a:r>
              <a:endParaRPr lang="uk-UA" sz="2800" dirty="0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40D2922D-9340-4D74-AF03-87B8CD2B5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9137" y="3322967"/>
              <a:ext cx="364089" cy="488308"/>
            </a:xfrm>
            <a:prstGeom prst="rect">
              <a:avLst/>
            </a:prstGeom>
          </p:spPr>
        </p:pic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1CE90AA2-E7E5-45C1-AFF4-B2D3600D6BEE}"/>
              </a:ext>
            </a:extLst>
          </p:cNvPr>
          <p:cNvGrpSpPr/>
          <p:nvPr/>
        </p:nvGrpSpPr>
        <p:grpSpPr>
          <a:xfrm>
            <a:off x="4438355" y="3016826"/>
            <a:ext cx="4464403" cy="3625571"/>
            <a:chOff x="4002014" y="2042956"/>
            <a:chExt cx="4464403" cy="3625571"/>
          </a:xfrm>
        </p:grpSpPr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6A315435-E97E-4A51-9526-4A7FAC186141}"/>
                </a:ext>
              </a:extLst>
            </p:cNvPr>
            <p:cNvCxnSpPr>
              <a:cxnSpLocks/>
              <a:stCxn id="50" idx="1"/>
              <a:endCxn id="46" idx="4"/>
            </p:cNvCxnSpPr>
            <p:nvPr/>
          </p:nvCxnSpPr>
          <p:spPr>
            <a:xfrm flipH="1" flipV="1">
              <a:off x="4286215" y="3317818"/>
              <a:ext cx="3233416" cy="184605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2BE09C93-04CB-46B0-93C0-6358B4D6968D}"/>
                </a:ext>
              </a:extLst>
            </p:cNvPr>
            <p:cNvSpPr/>
            <p:nvPr/>
          </p:nvSpPr>
          <p:spPr>
            <a:xfrm>
              <a:off x="4002014" y="2042956"/>
              <a:ext cx="568401" cy="1274862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99D0D48-AC3A-482F-9BAB-0BCFCE2F0EB4}"/>
                </a:ext>
              </a:extLst>
            </p:cNvPr>
            <p:cNvSpPr/>
            <p:nvPr/>
          </p:nvSpPr>
          <p:spPr>
            <a:xfrm>
              <a:off x="7357188" y="5077292"/>
              <a:ext cx="1109229" cy="591235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64A6BF55-AE4D-48BF-8AF4-307764054CA1}"/>
              </a:ext>
            </a:extLst>
          </p:cNvPr>
          <p:cNvGrpSpPr/>
          <p:nvPr/>
        </p:nvGrpSpPr>
        <p:grpSpPr>
          <a:xfrm>
            <a:off x="5840490" y="3111761"/>
            <a:ext cx="3325189" cy="3602503"/>
            <a:chOff x="4552935" y="3079913"/>
            <a:chExt cx="3325189" cy="4699184"/>
          </a:xfrm>
        </p:grpSpPr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80CE7C6D-3BCA-4EF4-B394-65304547175A}"/>
                </a:ext>
              </a:extLst>
            </p:cNvPr>
            <p:cNvSpPr/>
            <p:nvPr/>
          </p:nvSpPr>
          <p:spPr>
            <a:xfrm>
              <a:off x="4552935" y="3079913"/>
              <a:ext cx="568401" cy="1486320"/>
            </a:xfrm>
            <a:prstGeom prst="ellips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329314CA-D0C0-4C5A-943E-03CB519AB64D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4912931" y="4554274"/>
              <a:ext cx="1797030" cy="2168382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B2D612F-5369-435B-B162-38FA3E6B4023}"/>
                </a:ext>
              </a:extLst>
            </p:cNvPr>
            <p:cNvSpPr/>
            <p:nvPr/>
          </p:nvSpPr>
          <p:spPr>
            <a:xfrm>
              <a:off x="5541797" y="6722656"/>
              <a:ext cx="2336327" cy="1056441"/>
            </a:xfrm>
            <a:prstGeom prst="ellips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5491A2F1-A98E-4D82-B9C0-6467978A2BA9}"/>
              </a:ext>
            </a:extLst>
          </p:cNvPr>
          <p:cNvGrpSpPr/>
          <p:nvPr/>
        </p:nvGrpSpPr>
        <p:grpSpPr>
          <a:xfrm>
            <a:off x="5185940" y="3143072"/>
            <a:ext cx="3958060" cy="3677590"/>
            <a:chOff x="3858143" y="3120756"/>
            <a:chExt cx="3958060" cy="4797129"/>
          </a:xfrm>
        </p:grpSpPr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CB58BD5-74EC-40B1-8EEA-65559795EF5A}"/>
                </a:ext>
              </a:extLst>
            </p:cNvPr>
            <p:cNvSpPr/>
            <p:nvPr/>
          </p:nvSpPr>
          <p:spPr>
            <a:xfrm>
              <a:off x="5658194" y="3120756"/>
              <a:ext cx="568401" cy="148632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9D06A880-B7A5-4C2A-A9B3-E52D4C8BB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6363" y="4554277"/>
              <a:ext cx="1015257" cy="2029592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481052F4-9440-4054-951B-B43111DE3C9D}"/>
                </a:ext>
              </a:extLst>
            </p:cNvPr>
            <p:cNvSpPr/>
            <p:nvPr/>
          </p:nvSpPr>
          <p:spPr>
            <a:xfrm>
              <a:off x="3858143" y="6473222"/>
              <a:ext cx="3958060" cy="144466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C16AB7B7-DAC2-44EB-98E6-75E794CF8AAD}"/>
              </a:ext>
            </a:extLst>
          </p:cNvPr>
          <p:cNvGrpSpPr/>
          <p:nvPr/>
        </p:nvGrpSpPr>
        <p:grpSpPr>
          <a:xfrm>
            <a:off x="4421445" y="3579335"/>
            <a:ext cx="4722555" cy="3214988"/>
            <a:chOff x="3093648" y="3724184"/>
            <a:chExt cx="4722555" cy="4193701"/>
          </a:xfrm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6BAF60EA-EFB7-46B1-A322-59EDCA0A7A8D}"/>
                </a:ext>
              </a:extLst>
            </p:cNvPr>
            <p:cNvSpPr/>
            <p:nvPr/>
          </p:nvSpPr>
          <p:spPr>
            <a:xfrm>
              <a:off x="6818997" y="3724184"/>
              <a:ext cx="568401" cy="5706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69" name="Прямая со стрелкой 68">
              <a:extLst>
                <a:ext uri="{FF2B5EF4-FFF2-40B4-BE49-F238E27FC236}">
                  <a16:creationId xmlns:a16="http://schemas.microsoft.com/office/drawing/2014/main" id="{0199FB60-59B6-41CB-B9F8-31B71F5CD5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0953" y="4269768"/>
              <a:ext cx="259274" cy="24805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9D368090-F988-4885-9D59-75007F8BB2B7}"/>
                </a:ext>
              </a:extLst>
            </p:cNvPr>
            <p:cNvSpPr/>
            <p:nvPr/>
          </p:nvSpPr>
          <p:spPr>
            <a:xfrm>
              <a:off x="3093648" y="6396861"/>
              <a:ext cx="4722555" cy="15210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8442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FF87CD-08B0-43BC-82D3-92B4964A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9" y="3702649"/>
            <a:ext cx="8558894" cy="25788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85D716-9BEB-4794-9F22-9B2E83EF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4" y="372944"/>
            <a:ext cx="8678900" cy="2782408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E8A717AF-441B-4A26-8D76-EFE11AE9B3A4}"/>
              </a:ext>
            </a:extLst>
          </p:cNvPr>
          <p:cNvSpPr/>
          <p:nvPr/>
        </p:nvSpPr>
        <p:spPr>
          <a:xfrm>
            <a:off x="2917662" y="1979881"/>
            <a:ext cx="568401" cy="127486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0093756-651D-47C1-BA59-A1A36FC1D36A}"/>
              </a:ext>
            </a:extLst>
          </p:cNvPr>
          <p:cNvSpPr/>
          <p:nvPr/>
        </p:nvSpPr>
        <p:spPr>
          <a:xfrm>
            <a:off x="2915090" y="5140524"/>
            <a:ext cx="568401" cy="121058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E6D7582-0B43-4130-BC58-0E235713E825}"/>
              </a:ext>
            </a:extLst>
          </p:cNvPr>
          <p:cNvSpPr/>
          <p:nvPr/>
        </p:nvSpPr>
        <p:spPr>
          <a:xfrm>
            <a:off x="315694" y="2494225"/>
            <a:ext cx="8390984" cy="3980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3255793-C6EE-4ACD-B559-27E5BB8CAFE3}"/>
              </a:ext>
            </a:extLst>
          </p:cNvPr>
          <p:cNvSpPr/>
          <p:nvPr/>
        </p:nvSpPr>
        <p:spPr>
          <a:xfrm>
            <a:off x="459652" y="5719224"/>
            <a:ext cx="8390984" cy="3980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9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AEF2EE-5724-4BDE-8A30-6CBA2E396FD9}"/>
              </a:ext>
            </a:extLst>
          </p:cNvPr>
          <p:cNvSpPr txBox="1"/>
          <p:nvPr/>
        </p:nvSpPr>
        <p:spPr>
          <a:xfrm>
            <a:off x="69574" y="3194219"/>
            <a:ext cx="89489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Рядок </a:t>
            </a:r>
            <a:r>
              <a:rPr lang="ru-RU" sz="2800" dirty="0" err="1"/>
              <a:t>матриці</a:t>
            </a:r>
            <a:r>
              <a:rPr lang="ru-RU" sz="2800" dirty="0"/>
              <a:t>, </a:t>
            </a:r>
            <a:r>
              <a:rPr lang="ru-RU" sz="2800" dirty="0" err="1"/>
              <a:t>тобто</a:t>
            </a:r>
            <a:r>
              <a:rPr lang="ru-RU" sz="2800" dirty="0"/>
              <a:t> число</a:t>
            </a:r>
            <a:r>
              <a:rPr lang="ru-RU" sz="2600" i="1" dirty="0"/>
              <a:t> і = 1,....</a:t>
            </a:r>
            <a:r>
              <a:rPr lang="pl-PL" sz="2600" i="1" dirty="0"/>
              <a:t>n</a:t>
            </a:r>
            <a:r>
              <a:rPr lang="pl-PL" sz="2800" dirty="0"/>
              <a:t>, </a:t>
            </a:r>
            <a:r>
              <a:rPr lang="ru-RU" sz="2800" dirty="0" err="1"/>
              <a:t>позначатиме</a:t>
            </a:r>
            <a:r>
              <a:rPr lang="ru-RU" sz="2800" dirty="0"/>
              <a:t> </a:t>
            </a:r>
            <a:r>
              <a:rPr lang="ru-RU" sz="2800" dirty="0" err="1"/>
              <a:t>можливі</a:t>
            </a:r>
            <a:r>
              <a:rPr lang="ru-RU" sz="2800" dirty="0"/>
              <a:t> </a:t>
            </a:r>
            <a:r>
              <a:rPr lang="ru-RU" sz="2800" dirty="0" err="1"/>
              <a:t>варіанти</a:t>
            </a:r>
            <a:r>
              <a:rPr lang="ru-RU" sz="2800" dirty="0"/>
              <a:t> </a:t>
            </a:r>
            <a:r>
              <a:rPr lang="ru-RU" sz="2800" dirty="0" err="1"/>
              <a:t>вирішення</a:t>
            </a:r>
            <a:r>
              <a:rPr lang="ru-RU" sz="2800" dirty="0"/>
              <a:t> </a:t>
            </a:r>
            <a:r>
              <a:rPr lang="ru-RU" sz="2800" dirty="0" err="1"/>
              <a:t>проблеми</a:t>
            </a:r>
            <a:r>
              <a:rPr lang="ru-RU" sz="2800" dirty="0"/>
              <a:t> </a:t>
            </a:r>
            <a:r>
              <a:rPr lang="pl-PL" sz="2600" i="1" dirty="0"/>
              <a:t>Vi = {V1 , V2 ,...,Vn }.</a:t>
            </a:r>
            <a:endParaRPr lang="uk-UA" sz="2600" i="1" dirty="0"/>
          </a:p>
          <a:p>
            <a:pPr algn="ctr"/>
            <a:r>
              <a:rPr lang="pl-PL" sz="2800" dirty="0"/>
              <a:t> </a:t>
            </a:r>
            <a:r>
              <a:rPr lang="ru-RU" sz="2800" dirty="0" err="1"/>
              <a:t>Стовпці</a:t>
            </a:r>
            <a:r>
              <a:rPr lang="ru-RU" sz="2800" dirty="0"/>
              <a:t> </a:t>
            </a:r>
            <a:r>
              <a:rPr lang="ru-RU" sz="2800" dirty="0" err="1"/>
              <a:t>матриці</a:t>
            </a:r>
            <a:r>
              <a:rPr lang="ru-RU" sz="2800" dirty="0"/>
              <a:t> </a:t>
            </a:r>
            <a:r>
              <a:rPr lang="pl-PL" sz="2600" i="1" dirty="0"/>
              <a:t>j = 1,....m </a:t>
            </a:r>
            <a:r>
              <a:rPr lang="ru-RU" sz="2800" dirty="0" err="1"/>
              <a:t>позначатимуть</a:t>
            </a:r>
            <a:r>
              <a:rPr lang="ru-RU" sz="2800" dirty="0"/>
              <a:t> </a:t>
            </a:r>
            <a:r>
              <a:rPr lang="ru-RU" sz="2800" dirty="0" err="1"/>
              <a:t>умови</a:t>
            </a:r>
            <a:r>
              <a:rPr lang="ru-RU" sz="2800" dirty="0"/>
              <a:t>, в </a:t>
            </a:r>
            <a:r>
              <a:rPr lang="ru-RU" sz="2800" dirty="0" err="1"/>
              <a:t>яких</a:t>
            </a:r>
            <a:r>
              <a:rPr lang="ru-RU" sz="2800" dirty="0"/>
              <a:t> </a:t>
            </a:r>
            <a:r>
              <a:rPr lang="ru-RU" sz="2800" dirty="0" err="1"/>
              <a:t>приймаються</a:t>
            </a:r>
            <a:r>
              <a:rPr lang="ru-RU" sz="2800" dirty="0"/>
              <a:t> </a:t>
            </a:r>
            <a:r>
              <a:rPr lang="ru-RU" sz="2800" dirty="0" err="1"/>
              <a:t>рішення</a:t>
            </a:r>
            <a:r>
              <a:rPr lang="ru-RU" sz="2800" dirty="0"/>
              <a:t>, </a:t>
            </a:r>
            <a:r>
              <a:rPr lang="ru-RU" sz="2800" dirty="0" err="1"/>
              <a:t>тобто</a:t>
            </a:r>
            <a:r>
              <a:rPr lang="ru-RU" sz="2800" dirty="0"/>
              <a:t> </a:t>
            </a:r>
            <a:r>
              <a:rPr lang="ru-RU" sz="2800" dirty="0" err="1"/>
              <a:t>стани</a:t>
            </a:r>
            <a:r>
              <a:rPr lang="ru-RU" sz="2800" dirty="0"/>
              <a:t> </a:t>
            </a:r>
            <a:r>
              <a:rPr lang="ru-RU" sz="2800" dirty="0" err="1"/>
              <a:t>системи</a:t>
            </a:r>
            <a:r>
              <a:rPr lang="ru-RU" sz="2800" dirty="0"/>
              <a:t> (</a:t>
            </a:r>
            <a:r>
              <a:rPr lang="ru-RU" sz="2800" dirty="0" err="1"/>
              <a:t>середовища</a:t>
            </a:r>
            <a:r>
              <a:rPr lang="ru-RU" sz="2800" dirty="0"/>
              <a:t>) </a:t>
            </a:r>
            <a:r>
              <a:rPr lang="ru-RU" sz="2600" i="1" dirty="0"/>
              <a:t>С</a:t>
            </a:r>
            <a:r>
              <a:rPr lang="pl-PL" sz="2600" i="1" dirty="0"/>
              <a:t>j = {</a:t>
            </a:r>
            <a:r>
              <a:rPr lang="ru-RU" sz="2600" i="1" dirty="0"/>
              <a:t>С1 , С2 ,..., С</a:t>
            </a:r>
            <a:r>
              <a:rPr lang="pl-PL" sz="2600" i="1" dirty="0"/>
              <a:t>m}. </a:t>
            </a:r>
            <a:endParaRPr lang="uk-UA" sz="2600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DC42A-8AD0-455E-9887-41DE7096D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" t="31063" r="27391" b="43430"/>
          <a:stretch/>
        </p:blipFill>
        <p:spPr>
          <a:xfrm>
            <a:off x="262109" y="1238758"/>
            <a:ext cx="8577470" cy="210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8E712-286B-4D64-89CA-D73F305D70C5}"/>
              </a:ext>
            </a:extLst>
          </p:cNvPr>
          <p:cNvSpPr txBox="1"/>
          <p:nvPr/>
        </p:nvSpPr>
        <p:spPr>
          <a:xfrm>
            <a:off x="621194" y="0"/>
            <a:ext cx="79016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прийняття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рішень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в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умовах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невизначеності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вхідна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інформація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подається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у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формі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матриці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розмірністю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l-PL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x n. </a:t>
            </a:r>
            <a:endParaRPr kumimoji="0" lang="uk-UA" sz="2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E0734-9FD1-44C8-B6A1-CDBCEA2BCE81}"/>
              </a:ext>
            </a:extLst>
          </p:cNvPr>
          <p:cNvSpPr txBox="1"/>
          <p:nvPr/>
        </p:nvSpPr>
        <p:spPr>
          <a:xfrm>
            <a:off x="125517" y="5295917"/>
            <a:ext cx="88929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Альтернативи </a:t>
            </a:r>
            <a:r>
              <a:rPr lang="ru-RU" sz="2800" dirty="0" err="1"/>
              <a:t>можуть</a:t>
            </a:r>
            <a:r>
              <a:rPr lang="ru-RU" sz="2800" dirty="0"/>
              <a:t> </a:t>
            </a:r>
            <a:r>
              <a:rPr lang="ru-RU" sz="2800" dirty="0" err="1"/>
              <a:t>вибиратися</a:t>
            </a:r>
            <a:r>
              <a:rPr lang="ru-RU" sz="2800" dirty="0"/>
              <a:t> за одним </a:t>
            </a:r>
            <a:r>
              <a:rPr lang="ru-RU" sz="2800" dirty="0" err="1"/>
              <a:t>із</a:t>
            </a:r>
            <a:r>
              <a:rPr lang="ru-RU" sz="2800" dirty="0"/>
              <a:t> </a:t>
            </a:r>
            <a:r>
              <a:rPr lang="ru-RU" sz="2800" dirty="0" err="1"/>
              <a:t>критеріїв</a:t>
            </a:r>
            <a:r>
              <a:rPr lang="ru-RU" sz="2800" dirty="0"/>
              <a:t>, </a:t>
            </a:r>
            <a:r>
              <a:rPr lang="ru-RU" sz="2800" dirty="0" err="1"/>
              <a:t>відповідно</a:t>
            </a:r>
            <a:r>
              <a:rPr lang="ru-RU" sz="2800" dirty="0"/>
              <a:t> до правил </a:t>
            </a:r>
            <a:r>
              <a:rPr lang="ru-RU" sz="2800" dirty="0" err="1"/>
              <a:t>прийняття</a:t>
            </a:r>
            <a:r>
              <a:rPr lang="ru-RU" sz="2800" dirty="0"/>
              <a:t> </a:t>
            </a:r>
            <a:r>
              <a:rPr lang="ru-RU" sz="2800" dirty="0" err="1"/>
              <a:t>рішень</a:t>
            </a:r>
            <a:r>
              <a:rPr lang="ru-RU" sz="2800" dirty="0"/>
              <a:t>. </a:t>
            </a:r>
          </a:p>
          <a:p>
            <a:pPr algn="ctr"/>
            <a:r>
              <a:rPr lang="ru-RU" sz="2800" dirty="0" err="1"/>
              <a:t>Критеріями</a:t>
            </a:r>
            <a:r>
              <a:rPr lang="ru-RU" sz="2800" dirty="0"/>
              <a:t> </a:t>
            </a:r>
            <a:r>
              <a:rPr lang="ru-RU" sz="2800" dirty="0" err="1"/>
              <a:t>позначають</a:t>
            </a:r>
            <a:r>
              <a:rPr lang="ru-RU" sz="2800" dirty="0"/>
              <a:t> </a:t>
            </a:r>
            <a:r>
              <a:rPr lang="ru-RU" sz="2800" dirty="0" err="1"/>
              <a:t>числову</a:t>
            </a:r>
            <a:r>
              <a:rPr lang="ru-RU" sz="2800" dirty="0"/>
              <a:t> </a:t>
            </a:r>
            <a:r>
              <a:rPr lang="ru-RU" sz="2800" dirty="0" err="1"/>
              <a:t>функцію</a:t>
            </a:r>
            <a:r>
              <a:rPr lang="ru-RU" sz="2800" dirty="0"/>
              <a:t> К (</a:t>
            </a:r>
            <a:r>
              <a:rPr lang="ru-RU" sz="2800" i="1" dirty="0" err="1"/>
              <a:t>q</a:t>
            </a:r>
            <a:r>
              <a:rPr lang="ru-RU" sz="2000" i="1" dirty="0" err="1"/>
              <a:t>ij</a:t>
            </a:r>
            <a:r>
              <a:rPr lang="ru-RU" sz="2800" dirty="0"/>
              <a:t>.).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152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28916-B1D9-4776-A03B-822616107672}"/>
              </a:ext>
            </a:extLst>
          </p:cNvPr>
          <p:cNvSpPr txBox="1"/>
          <p:nvPr/>
        </p:nvSpPr>
        <p:spPr>
          <a:xfrm>
            <a:off x="631251" y="57822"/>
            <a:ext cx="79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Критерій Лапласа</a:t>
            </a:r>
            <a:endParaRPr lang="uk-U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5F4E9-557E-4924-BAFF-9EF2D8EADC11}"/>
              </a:ext>
            </a:extLst>
          </p:cNvPr>
          <p:cNvSpPr txBox="1"/>
          <p:nvPr/>
        </p:nvSpPr>
        <p:spPr>
          <a:xfrm>
            <a:off x="159026" y="795891"/>
            <a:ext cx="877625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 </a:t>
            </a:r>
            <a:r>
              <a:rPr lang="ru-RU" sz="2800" dirty="0" err="1"/>
              <a:t>Використовується</a:t>
            </a:r>
            <a:r>
              <a:rPr lang="ru-RU" sz="2800" dirty="0"/>
              <a:t> в </a:t>
            </a:r>
            <a:r>
              <a:rPr lang="ru-RU" sz="2800" dirty="0" err="1"/>
              <a:t>умовах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недостатньої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інформації</a:t>
            </a:r>
            <a:r>
              <a:rPr lang="ru-RU" sz="2800" dirty="0"/>
              <a:t> про </a:t>
            </a:r>
            <a:r>
              <a:rPr lang="ru-RU" sz="2800" dirty="0" err="1"/>
              <a:t>явище</a:t>
            </a:r>
            <a:r>
              <a:rPr lang="ru-RU" sz="2800" dirty="0"/>
              <a:t>, </a:t>
            </a:r>
            <a:r>
              <a:rPr lang="ru-RU" sz="2800" dirty="0" err="1"/>
              <a:t>стосовно</a:t>
            </a:r>
            <a:r>
              <a:rPr lang="ru-RU" sz="2800" dirty="0"/>
              <a:t> </a:t>
            </a:r>
            <a:r>
              <a:rPr lang="ru-RU" sz="2800" dirty="0" err="1"/>
              <a:t>якого</a:t>
            </a:r>
            <a:r>
              <a:rPr lang="ru-RU" sz="2800" dirty="0"/>
              <a:t> </a:t>
            </a:r>
            <a:r>
              <a:rPr lang="ru-RU" sz="2800" dirty="0" err="1"/>
              <a:t>приймається</a:t>
            </a:r>
            <a:r>
              <a:rPr lang="ru-RU" sz="2800" dirty="0"/>
              <a:t> </a:t>
            </a:r>
            <a:r>
              <a:rPr lang="ru-RU" sz="2800" dirty="0" err="1"/>
              <a:t>рішення</a:t>
            </a:r>
            <a:r>
              <a:rPr lang="ru-RU" sz="2800" dirty="0"/>
              <a:t>. </a:t>
            </a:r>
          </a:p>
          <a:p>
            <a:pPr algn="ctr"/>
            <a:r>
              <a:rPr lang="ru-RU" sz="2800" dirty="0"/>
              <a:t>За </a:t>
            </a:r>
            <a:r>
              <a:rPr lang="ru-RU" sz="2800" dirty="0" err="1"/>
              <a:t>цього</a:t>
            </a:r>
            <a:r>
              <a:rPr lang="ru-RU" sz="2800" dirty="0"/>
              <a:t> </a:t>
            </a:r>
            <a:r>
              <a:rPr lang="ru-RU" sz="2800" dirty="0" err="1"/>
              <a:t>використовують</a:t>
            </a:r>
            <a:r>
              <a:rPr lang="ru-RU" sz="2800" dirty="0"/>
              <a:t> </a:t>
            </a:r>
            <a:r>
              <a:rPr lang="ru-RU" sz="2800" dirty="0" err="1"/>
              <a:t>припущення</a:t>
            </a:r>
            <a:r>
              <a:rPr lang="ru-RU" sz="2800" dirty="0"/>
              <a:t> про те,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ймовірність </a:t>
            </a:r>
            <a:r>
              <a:rPr lang="ru-RU" sz="2800" dirty="0" err="1"/>
              <a:t>виникнення</a:t>
            </a:r>
            <a:r>
              <a:rPr lang="ru-RU" sz="2800" dirty="0"/>
              <a:t> кожного з </a:t>
            </a:r>
            <a:r>
              <a:rPr lang="ru-RU" sz="2800" dirty="0" err="1"/>
              <a:t>можливих</a:t>
            </a:r>
            <a:r>
              <a:rPr lang="ru-RU" sz="2800" dirty="0"/>
              <a:t> </a:t>
            </a:r>
            <a:r>
              <a:rPr lang="ru-RU" sz="2800" dirty="0" err="1"/>
              <a:t>станів</a:t>
            </a:r>
            <a:r>
              <a:rPr lang="ru-RU" sz="2800" dirty="0"/>
              <a:t> </a:t>
            </a:r>
            <a:r>
              <a:rPr lang="ru-RU" sz="2800" dirty="0" err="1"/>
              <a:t>навколишнього</a:t>
            </a:r>
            <a:r>
              <a:rPr lang="ru-RU" sz="2800" dirty="0"/>
              <a:t> </a:t>
            </a:r>
            <a:r>
              <a:rPr lang="ru-RU" sz="2800" dirty="0" err="1"/>
              <a:t>середовища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однакова</a:t>
            </a:r>
            <a:r>
              <a:rPr lang="ru-RU" sz="2800" dirty="0"/>
              <a:t>. </a:t>
            </a:r>
          </a:p>
          <a:p>
            <a:pPr algn="ctr"/>
            <a:r>
              <a:rPr lang="ru-RU" sz="2800" dirty="0"/>
              <a:t>Результат </a:t>
            </a:r>
            <a:r>
              <a:rPr lang="ru-RU" sz="2800" dirty="0" err="1"/>
              <a:t>кожної</a:t>
            </a:r>
            <a:r>
              <a:rPr lang="ru-RU" sz="2800" dirty="0"/>
              <a:t> </a:t>
            </a:r>
            <a:r>
              <a:rPr lang="ru-RU" sz="2800" dirty="0" err="1"/>
              <a:t>альтернативи</a:t>
            </a:r>
            <a:endParaRPr lang="ru-RU" sz="2800" dirty="0"/>
          </a:p>
          <a:p>
            <a:pPr algn="ctr"/>
            <a:r>
              <a:rPr lang="ru-RU" sz="2800" dirty="0" err="1"/>
              <a:t>обчислюється</a:t>
            </a:r>
            <a:r>
              <a:rPr lang="ru-RU" sz="2800" dirty="0"/>
              <a:t> за формулою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звичайного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середнього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арифметичного</a:t>
            </a:r>
            <a:r>
              <a:rPr lang="ru-RU" sz="2800" dirty="0"/>
              <a:t> </a:t>
            </a:r>
            <a:r>
              <a:rPr lang="ru-RU" sz="2800" dirty="0" err="1"/>
              <a:t>всіх</a:t>
            </a:r>
            <a:r>
              <a:rPr lang="ru-RU" sz="2800" dirty="0"/>
              <a:t> </a:t>
            </a:r>
            <a:r>
              <a:rPr lang="ru-RU" sz="2800" dirty="0" err="1"/>
              <a:t>її</a:t>
            </a:r>
            <a:r>
              <a:rPr lang="ru-RU" sz="2800" dirty="0"/>
              <a:t> </a:t>
            </a:r>
            <a:r>
              <a:rPr lang="ru-RU" sz="2800" dirty="0" err="1"/>
              <a:t>можливих</a:t>
            </a:r>
            <a:r>
              <a:rPr lang="ru-RU" sz="2800" dirty="0"/>
              <a:t> </a:t>
            </a:r>
            <a:r>
              <a:rPr lang="ru-RU" sz="2800" dirty="0" err="1"/>
              <a:t>оцінок</a:t>
            </a:r>
            <a:r>
              <a:rPr lang="ru-RU" sz="2800" dirty="0"/>
              <a:t> у </a:t>
            </a:r>
            <a:r>
              <a:rPr lang="ru-RU" sz="2800" dirty="0" err="1"/>
              <a:t>різних</a:t>
            </a:r>
            <a:r>
              <a:rPr lang="ru-RU" sz="2800" dirty="0"/>
              <a:t> станах </a:t>
            </a:r>
            <a:r>
              <a:rPr lang="ru-RU" sz="2800" dirty="0" err="1"/>
              <a:t>природи</a:t>
            </a:r>
            <a:r>
              <a:rPr lang="ru-RU" sz="2800" dirty="0"/>
              <a:t>. </a:t>
            </a:r>
          </a:p>
          <a:p>
            <a:pPr algn="ctr"/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Оптимальною</a:t>
            </a:r>
            <a:r>
              <a:rPr lang="ru-RU" sz="2800" dirty="0"/>
              <a:t> є та альтернатива, яка </a:t>
            </a:r>
            <a:r>
              <a:rPr lang="ru-RU" sz="2800" dirty="0" err="1"/>
              <a:t>має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найбільшу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середню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оцінку</a:t>
            </a:r>
            <a:r>
              <a:rPr lang="ru-RU" sz="2800" dirty="0"/>
              <a:t>.  </a:t>
            </a:r>
            <a:endParaRPr lang="uk-UA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DBBD6A-7A00-4E04-8391-A27313EA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50" y="5627983"/>
            <a:ext cx="5416133" cy="9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7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CDB9E4-B4F9-4A11-968A-FCA21FD10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" t="50000" r="17283" b="12899"/>
          <a:stretch/>
        </p:blipFill>
        <p:spPr>
          <a:xfrm>
            <a:off x="338027" y="1184367"/>
            <a:ext cx="8686801" cy="22661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7702F1-1597-471D-86F4-5579EA43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19" y="5019020"/>
            <a:ext cx="3363779" cy="1462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1CA5B-E203-4BFB-BEFE-76A71EAC4AF6}"/>
              </a:ext>
            </a:extLst>
          </p:cNvPr>
          <p:cNvSpPr txBox="1"/>
          <p:nvPr/>
        </p:nvSpPr>
        <p:spPr>
          <a:xfrm>
            <a:off x="407601" y="95213"/>
            <a:ext cx="81876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Й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мовірність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виникнення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кожного з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можливих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станів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навколишнього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середовища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однакова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(0,33)</a:t>
            </a:r>
            <a:endParaRPr lang="uk-UA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E19F145-EF1E-4315-8A73-2C36C3D769A3}"/>
              </a:ext>
            </a:extLst>
          </p:cNvPr>
          <p:cNvCxnSpPr>
            <a:cxnSpLocks/>
          </p:cNvCxnSpPr>
          <p:nvPr/>
        </p:nvCxnSpPr>
        <p:spPr>
          <a:xfrm flipH="1">
            <a:off x="2266122" y="1040536"/>
            <a:ext cx="5040955" cy="668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BC2B719-79D5-45C7-BE7F-CE6B2262796F}"/>
              </a:ext>
            </a:extLst>
          </p:cNvPr>
          <p:cNvCxnSpPr>
            <a:cxnSpLocks/>
          </p:cNvCxnSpPr>
          <p:nvPr/>
        </p:nvCxnSpPr>
        <p:spPr>
          <a:xfrm flipH="1">
            <a:off x="3428901" y="1049320"/>
            <a:ext cx="3882106" cy="772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5B1DA3D-B14C-418F-A2B4-9FDFCA39A543}"/>
              </a:ext>
            </a:extLst>
          </p:cNvPr>
          <p:cNvCxnSpPr>
            <a:cxnSpLocks/>
          </p:cNvCxnSpPr>
          <p:nvPr/>
        </p:nvCxnSpPr>
        <p:spPr>
          <a:xfrm flipH="1">
            <a:off x="4786599" y="1058104"/>
            <a:ext cx="2520478" cy="763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074F7CC-E7EB-471A-AC62-4F9304214501}"/>
              </a:ext>
            </a:extLst>
          </p:cNvPr>
          <p:cNvGrpSpPr/>
          <p:nvPr/>
        </p:nvGrpSpPr>
        <p:grpSpPr>
          <a:xfrm>
            <a:off x="1709772" y="3841327"/>
            <a:ext cx="4906393" cy="955944"/>
            <a:chOff x="2003577" y="3781970"/>
            <a:chExt cx="5599527" cy="9559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20DF6-1374-4E1E-B441-CF84CD7C723D}"/>
                </a:ext>
              </a:extLst>
            </p:cNvPr>
            <p:cNvSpPr txBox="1"/>
            <p:nvPr/>
          </p:nvSpPr>
          <p:spPr>
            <a:xfrm>
              <a:off x="2367665" y="3783807"/>
              <a:ext cx="523543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результат </a:t>
              </a:r>
            </a:p>
            <a:p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наслідок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).</a:t>
              </a:r>
              <a:endParaRPr lang="uk-UA" sz="2800" dirty="0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40D2922D-9340-4D74-AF03-87B8CD2B5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3577" y="3781970"/>
              <a:ext cx="364089" cy="488308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DF9574C-072F-4626-9AF2-2CD0FC7DF0A1}"/>
              </a:ext>
            </a:extLst>
          </p:cNvPr>
          <p:cNvGrpSpPr/>
          <p:nvPr/>
        </p:nvGrpSpPr>
        <p:grpSpPr>
          <a:xfrm>
            <a:off x="645802" y="4458751"/>
            <a:ext cx="6128041" cy="1221560"/>
            <a:chOff x="1523523" y="5094857"/>
            <a:chExt cx="6128041" cy="122156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E179110-7F37-4C49-BFB8-4C87605D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3523" y="5094857"/>
              <a:ext cx="1109568" cy="99373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73ADC-E74B-4E68-9E69-055258F2025F}"/>
                </a:ext>
              </a:extLst>
            </p:cNvPr>
            <p:cNvSpPr txBox="1"/>
            <p:nvPr/>
          </p:nvSpPr>
          <p:spPr>
            <a:xfrm>
              <a:off x="2504323" y="5362310"/>
              <a:ext cx="514724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стани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навколишнього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середовища</a:t>
              </a:r>
              <a:endParaRPr lang="uk-UA" sz="2800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DE5E2D1-5D60-498B-9D83-A9E9D77C7F96}"/>
              </a:ext>
            </a:extLst>
          </p:cNvPr>
          <p:cNvGrpSpPr/>
          <p:nvPr/>
        </p:nvGrpSpPr>
        <p:grpSpPr>
          <a:xfrm>
            <a:off x="176429" y="5426942"/>
            <a:ext cx="6504944" cy="993734"/>
            <a:chOff x="239651" y="5510118"/>
            <a:chExt cx="6504944" cy="99373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2A7C306-E1BB-43E0-80AB-4A405C6FC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8577"/>
            <a:stretch/>
          </p:blipFill>
          <p:spPr>
            <a:xfrm>
              <a:off x="239651" y="5510118"/>
              <a:ext cx="1027828" cy="99373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EDBE51-2F03-422F-A5FB-139172C9F9B5}"/>
                </a:ext>
              </a:extLst>
            </p:cNvPr>
            <p:cNvSpPr txBox="1"/>
            <p:nvPr/>
          </p:nvSpPr>
          <p:spPr>
            <a:xfrm>
              <a:off x="1111592" y="5814550"/>
              <a:ext cx="563300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prstClr val="black"/>
                  </a:solidFill>
                  <a:latin typeface="Calibri" panose="020F0502020204030204"/>
                </a:rPr>
                <a:t>- а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льтернативні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lang="uk-UA" sz="2800" dirty="0"/>
            </a:p>
          </p:txBody>
        </p:sp>
      </p:grp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4E6455F-D66F-41C7-B300-8B936C29292E}"/>
              </a:ext>
            </a:extLst>
          </p:cNvPr>
          <p:cNvCxnSpPr>
            <a:cxnSpLocks/>
          </p:cNvCxnSpPr>
          <p:nvPr/>
        </p:nvCxnSpPr>
        <p:spPr>
          <a:xfrm flipV="1">
            <a:off x="335254" y="2852533"/>
            <a:ext cx="495786" cy="2951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4DEE49-7BE6-46B1-B513-788381518AAD}"/>
              </a:ext>
            </a:extLst>
          </p:cNvPr>
          <p:cNvCxnSpPr>
            <a:cxnSpLocks/>
          </p:cNvCxnSpPr>
          <p:nvPr/>
        </p:nvCxnSpPr>
        <p:spPr>
          <a:xfrm flipV="1">
            <a:off x="950272" y="1975714"/>
            <a:ext cx="1322628" cy="2874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6E96000-06C5-4524-8A3B-69748FBDE97C}"/>
              </a:ext>
            </a:extLst>
          </p:cNvPr>
          <p:cNvCxnSpPr>
            <a:cxnSpLocks/>
          </p:cNvCxnSpPr>
          <p:nvPr/>
        </p:nvCxnSpPr>
        <p:spPr>
          <a:xfrm flipV="1">
            <a:off x="2069731" y="2830473"/>
            <a:ext cx="884187" cy="1010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6DD9379B-4E41-4E99-B372-3F3F734A9682}"/>
              </a:ext>
            </a:extLst>
          </p:cNvPr>
          <p:cNvGrpSpPr/>
          <p:nvPr/>
        </p:nvGrpSpPr>
        <p:grpSpPr>
          <a:xfrm>
            <a:off x="5224861" y="2170600"/>
            <a:ext cx="3273337" cy="4310543"/>
            <a:chOff x="5224861" y="2170600"/>
            <a:chExt cx="3273337" cy="4310543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35C6CD28-C048-46D6-BDCA-28D38DA1D285}"/>
                </a:ext>
              </a:extLst>
            </p:cNvPr>
            <p:cNvSpPr/>
            <p:nvPr/>
          </p:nvSpPr>
          <p:spPr>
            <a:xfrm>
              <a:off x="7450174" y="5279692"/>
              <a:ext cx="1048024" cy="12014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2EF12031-659A-48AF-88BA-9044AD538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5183" y="3359811"/>
              <a:ext cx="2220905" cy="18781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A21FAAD6-B6BB-49B2-967D-2596C463207B}"/>
                </a:ext>
              </a:extLst>
            </p:cNvPr>
            <p:cNvSpPr/>
            <p:nvPr/>
          </p:nvSpPr>
          <p:spPr>
            <a:xfrm>
              <a:off x="5224861" y="2170600"/>
              <a:ext cx="648099" cy="1189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FC93E940-EE1D-447B-8A7A-479F6EFDF74D}"/>
              </a:ext>
            </a:extLst>
          </p:cNvPr>
          <p:cNvGrpSpPr/>
          <p:nvPr/>
        </p:nvGrpSpPr>
        <p:grpSpPr>
          <a:xfrm>
            <a:off x="6306276" y="2069304"/>
            <a:ext cx="2367803" cy="4501825"/>
            <a:chOff x="6309058" y="2028518"/>
            <a:chExt cx="2367803" cy="4501825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377850D6-3D71-4691-816B-7F442F621993}"/>
                </a:ext>
              </a:extLst>
            </p:cNvPr>
            <p:cNvCxnSpPr>
              <a:cxnSpLocks/>
              <a:endCxn id="53" idx="4"/>
            </p:cNvCxnSpPr>
            <p:nvPr/>
          </p:nvCxnSpPr>
          <p:spPr>
            <a:xfrm flipH="1" flipV="1">
              <a:off x="6822972" y="3489412"/>
              <a:ext cx="710371" cy="158003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E2BD4E19-E7E0-424A-81DF-93B7E1AD2D8D}"/>
                </a:ext>
              </a:extLst>
            </p:cNvPr>
            <p:cNvSpPr/>
            <p:nvPr/>
          </p:nvSpPr>
          <p:spPr>
            <a:xfrm>
              <a:off x="6309058" y="2028518"/>
              <a:ext cx="1027828" cy="146089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8C609E7A-4E1B-4372-9271-414CAA9EC759}"/>
                </a:ext>
              </a:extLst>
            </p:cNvPr>
            <p:cNvSpPr/>
            <p:nvPr/>
          </p:nvSpPr>
          <p:spPr>
            <a:xfrm>
              <a:off x="7027027" y="5069449"/>
              <a:ext cx="1649834" cy="146089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94D8B63F-CAA9-4771-ADA6-0465596527A4}"/>
              </a:ext>
            </a:extLst>
          </p:cNvPr>
          <p:cNvGrpSpPr/>
          <p:nvPr/>
        </p:nvGrpSpPr>
        <p:grpSpPr>
          <a:xfrm>
            <a:off x="6231835" y="2924839"/>
            <a:ext cx="2735736" cy="3837948"/>
            <a:chOff x="6231835" y="2924839"/>
            <a:chExt cx="2735736" cy="3837948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F13F6A14-7C62-435C-B606-FAE3E30AC667}"/>
                </a:ext>
              </a:extLst>
            </p:cNvPr>
            <p:cNvSpPr/>
            <p:nvPr/>
          </p:nvSpPr>
          <p:spPr>
            <a:xfrm>
              <a:off x="7619364" y="2924839"/>
              <a:ext cx="648099" cy="41065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2F4568F6-E3D3-4ACB-91CF-5C4E4AE4E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4269" y="3359812"/>
              <a:ext cx="831818" cy="158003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D1E4DF9E-9D76-464A-962C-4850DD989F67}"/>
                </a:ext>
              </a:extLst>
            </p:cNvPr>
            <p:cNvSpPr/>
            <p:nvPr/>
          </p:nvSpPr>
          <p:spPr>
            <a:xfrm>
              <a:off x="6231835" y="4889219"/>
              <a:ext cx="2735736" cy="18735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41899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16C0A-A0FE-4D4B-A5C8-74170C15E674}"/>
              </a:ext>
            </a:extLst>
          </p:cNvPr>
          <p:cNvSpPr txBox="1"/>
          <p:nvPr/>
        </p:nvSpPr>
        <p:spPr>
          <a:xfrm>
            <a:off x="104478" y="-109405"/>
            <a:ext cx="8969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Критерій Вальда (критерій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песимізму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найбільшої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обережності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uk-U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CEED-5FEB-468F-81B4-B615AD7A164B}"/>
              </a:ext>
            </a:extLst>
          </p:cNvPr>
          <p:cNvSpPr txBox="1"/>
          <p:nvPr/>
        </p:nvSpPr>
        <p:spPr>
          <a:xfrm>
            <a:off x="1" y="1018633"/>
            <a:ext cx="90744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Вважається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фундаментальним</a:t>
            </a:r>
            <a:r>
              <a:rPr lang="uk-UA" sz="2800" dirty="0"/>
              <a:t> критерієм.</a:t>
            </a:r>
          </a:p>
          <a:p>
            <a:pPr algn="ctr"/>
            <a:r>
              <a:rPr lang="uk-UA" sz="2800" dirty="0"/>
              <a:t>Його дуже часто застосовують як свідомо, так і несвідомо.</a:t>
            </a:r>
          </a:p>
          <a:p>
            <a:pPr algn="ctr"/>
            <a:r>
              <a:rPr lang="uk-UA" sz="2800" dirty="0"/>
              <a:t> Критерій </a:t>
            </a:r>
            <a:r>
              <a:rPr lang="uk-UA" sz="2800" dirty="0" err="1"/>
              <a:t>Вальда</a:t>
            </a:r>
            <a:r>
              <a:rPr lang="uk-UA" sz="2800" dirty="0"/>
              <a:t> називають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критерієм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гарантованого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результату</a:t>
            </a:r>
            <a:r>
              <a:rPr lang="uk-UA" sz="2800" dirty="0"/>
              <a:t> (критерієм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перестраховки</a:t>
            </a:r>
            <a:r>
              <a:rPr lang="uk-UA" sz="2800" dirty="0"/>
              <a:t>,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песимізму</a:t>
            </a:r>
            <a:r>
              <a:rPr lang="uk-UA" sz="2800" dirty="0"/>
              <a:t>), оскільки він орієнтується на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кращий</a:t>
            </a:r>
            <a:r>
              <a:rPr lang="uk-UA" sz="2800" dirty="0"/>
              <a:t> з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гірших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результатів</a:t>
            </a:r>
            <a:r>
              <a:rPr lang="uk-UA" sz="2800" dirty="0"/>
              <a:t>.</a:t>
            </a:r>
          </a:p>
          <a:p>
            <a:pPr algn="ctr"/>
            <a:r>
              <a:rPr lang="uk-UA" sz="2800" dirty="0"/>
              <a:t> Застосування цього критерію характерне для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обережної</a:t>
            </a:r>
            <a:r>
              <a:rPr lang="uk-UA" sz="2800" dirty="0"/>
              <a:t> особи, яка орієнтується на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найгірші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умови</a:t>
            </a:r>
            <a:r>
              <a:rPr lang="uk-UA" sz="2800" dirty="0"/>
              <a:t> і тим самим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повністю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запобігає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ризику</a:t>
            </a:r>
            <a:r>
              <a:rPr lang="uk-UA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0F416-F1D5-4D87-9E9F-C32452ABB937}"/>
              </a:ext>
            </a:extLst>
          </p:cNvPr>
          <p:cNvSpPr txBox="1"/>
          <p:nvPr/>
        </p:nvSpPr>
        <p:spPr>
          <a:xfrm>
            <a:off x="446106" y="4608884"/>
            <a:ext cx="82866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Особа, яка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приймає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рішення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в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цьому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випадку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мінімально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ризикувати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Припускаючи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негативний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розвиток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навколишнього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середовища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вона 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стільки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бажає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виграти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скільки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програти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4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A4393-57BF-4940-8ABA-CA0A52F26E47}"/>
              </a:ext>
            </a:extLst>
          </p:cNvPr>
          <p:cNvSpPr txBox="1"/>
          <p:nvPr/>
        </p:nvSpPr>
        <p:spPr>
          <a:xfrm>
            <a:off x="458051" y="151179"/>
            <a:ext cx="840680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За </a:t>
            </a:r>
            <a:r>
              <a:rPr lang="ru-RU" sz="2800" dirty="0" err="1"/>
              <a:t>цим</a:t>
            </a:r>
            <a:r>
              <a:rPr lang="ru-RU" sz="2800" dirty="0"/>
              <a:t> </a:t>
            </a:r>
            <a:r>
              <a:rPr lang="ru-RU" sz="2800" dirty="0" err="1"/>
              <a:t>критерієм</a:t>
            </a:r>
            <a:r>
              <a:rPr lang="ru-RU" sz="2800" dirty="0"/>
              <a:t> </a:t>
            </a:r>
            <a:r>
              <a:rPr lang="ru-RU" sz="2800" dirty="0" err="1"/>
              <a:t>обирається</a:t>
            </a:r>
            <a:r>
              <a:rPr lang="ru-RU" sz="2800" dirty="0"/>
              <a:t> альтернатива,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гарантує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максимальне</a:t>
            </a:r>
            <a:r>
              <a:rPr lang="ru-RU" sz="2800" dirty="0"/>
              <a:t> </a:t>
            </a:r>
            <a:r>
              <a:rPr lang="ru-RU" sz="2800" dirty="0" err="1"/>
              <a:t>значення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найгіршого</a:t>
            </a:r>
            <a:r>
              <a:rPr lang="ru-RU" sz="2800" dirty="0"/>
              <a:t> </a:t>
            </a:r>
            <a:r>
              <a:rPr lang="ru-RU" sz="2800" dirty="0" err="1"/>
              <a:t>виграшу</a:t>
            </a:r>
            <a:r>
              <a:rPr lang="ru-RU" sz="2800" dirty="0"/>
              <a:t> (</a:t>
            </a:r>
            <a:r>
              <a:rPr lang="ru-RU" sz="2800" dirty="0" err="1"/>
              <a:t>стратегія</a:t>
            </a:r>
            <a:r>
              <a:rPr lang="ru-RU" sz="2800" dirty="0"/>
              <a:t> </a:t>
            </a:r>
            <a:r>
              <a:rPr lang="ru-RU" sz="2800" dirty="0" err="1"/>
              <a:t>фаталізму</a:t>
            </a:r>
            <a:r>
              <a:rPr lang="ru-RU" sz="2800" dirty="0"/>
              <a:t>). </a:t>
            </a:r>
            <a:endParaRPr lang="ru-RU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800" dirty="0"/>
              <a:t>Для </a:t>
            </a:r>
            <a:r>
              <a:rPr lang="ru-RU" sz="2800" dirty="0" err="1"/>
              <a:t>цього</a:t>
            </a:r>
            <a:r>
              <a:rPr lang="ru-RU" sz="2800" dirty="0"/>
              <a:t> у кожному рядку </a:t>
            </a:r>
            <a:r>
              <a:rPr lang="ru-RU" sz="2800" dirty="0" err="1"/>
              <a:t>матриці</a:t>
            </a:r>
            <a:r>
              <a:rPr lang="ru-RU" sz="2800" dirty="0"/>
              <a:t> </a:t>
            </a:r>
            <a:r>
              <a:rPr lang="ru-RU" sz="2800" dirty="0" err="1"/>
              <a:t>фіксують</a:t>
            </a:r>
            <a:r>
              <a:rPr lang="ru-RU" sz="2800" dirty="0"/>
              <a:t> </a:t>
            </a:r>
            <a:r>
              <a:rPr lang="ru-RU" sz="2800" dirty="0" err="1"/>
              <a:t>альтернативи</a:t>
            </a:r>
            <a:r>
              <a:rPr lang="ru-RU" sz="2800" dirty="0"/>
              <a:t> з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мінімальним</a:t>
            </a:r>
            <a:r>
              <a:rPr lang="ru-RU" sz="2800" dirty="0"/>
              <a:t> </a:t>
            </a:r>
            <a:r>
              <a:rPr lang="ru-RU" sz="2800" dirty="0" err="1"/>
              <a:t>значенням</a:t>
            </a:r>
            <a:r>
              <a:rPr lang="ru-RU" sz="2800" dirty="0"/>
              <a:t> результату і 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відзначених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мінімальних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вибирають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максимальне</a:t>
            </a:r>
            <a:r>
              <a:rPr lang="ru-RU" sz="2800" dirty="0"/>
              <a:t>.</a:t>
            </a:r>
          </a:p>
          <a:p>
            <a:pPr algn="ctr"/>
            <a:r>
              <a:rPr lang="ru-RU" sz="2800" dirty="0" err="1"/>
              <a:t>Використовується</a:t>
            </a:r>
            <a:r>
              <a:rPr lang="ru-RU" sz="2800" dirty="0"/>
              <a:t>, коли </a:t>
            </a:r>
            <a:r>
              <a:rPr lang="ru-RU" sz="2800" dirty="0" err="1"/>
              <a:t>прагнуть</a:t>
            </a:r>
            <a:r>
              <a:rPr lang="ru-RU" sz="2800" dirty="0"/>
              <a:t> </a:t>
            </a:r>
            <a:r>
              <a:rPr lang="ru-RU" sz="2800" dirty="0" err="1"/>
              <a:t>отримати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максимально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можливий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виграш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найгірших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умовах</a:t>
            </a:r>
            <a:r>
              <a:rPr lang="ru-RU" sz="2800" dirty="0"/>
              <a:t>.</a:t>
            </a:r>
          </a:p>
          <a:p>
            <a:pPr algn="ctr"/>
            <a:r>
              <a:rPr lang="ru-RU" sz="2800" dirty="0"/>
              <a:t>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застосовувати</a:t>
            </a:r>
            <a:r>
              <a:rPr lang="ru-RU" sz="2800" dirty="0"/>
              <a:t> у </a:t>
            </a:r>
            <a:r>
              <a:rPr lang="ru-RU" sz="2800" dirty="0" err="1"/>
              <a:t>випадках</a:t>
            </a:r>
            <a:r>
              <a:rPr lang="ru-RU" sz="2800" dirty="0"/>
              <a:t>, коли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помилки</a:t>
            </a:r>
            <a:r>
              <a:rPr lang="ru-RU" sz="2800" dirty="0"/>
              <a:t> при </a:t>
            </a:r>
            <a:r>
              <a:rPr lang="ru-RU" sz="2800" dirty="0" err="1"/>
              <a:t>виборі</a:t>
            </a:r>
            <a:r>
              <a:rPr lang="ru-RU" sz="2800" dirty="0"/>
              <a:t> </a:t>
            </a:r>
            <a:r>
              <a:rPr lang="ru-RU" sz="2800" dirty="0" err="1"/>
              <a:t>стратегії</a:t>
            </a:r>
            <a:r>
              <a:rPr lang="ru-RU" sz="2800" dirty="0"/>
              <a:t> </a:t>
            </a:r>
            <a:r>
              <a:rPr lang="ru-RU" sz="2800" dirty="0" err="1"/>
              <a:t>поведінки</a:t>
            </a:r>
            <a:r>
              <a:rPr lang="ru-RU" sz="2800" dirty="0"/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призвести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катастрофічних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наслідків</a:t>
            </a:r>
            <a:r>
              <a:rPr lang="ru-RU" sz="2800" dirty="0"/>
              <a:t>, а </a:t>
            </a:r>
            <a:r>
              <a:rPr lang="ru-RU" sz="2800" dirty="0" err="1"/>
              <a:t>також</a:t>
            </a:r>
            <a:r>
              <a:rPr lang="ru-RU" sz="2800" dirty="0"/>
              <a:t> коли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можна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застосовувати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тільки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один раз </a:t>
            </a:r>
            <a:r>
              <a:rPr lang="ru-RU" sz="2800" dirty="0"/>
              <a:t>і в </a:t>
            </a:r>
            <a:r>
              <a:rPr lang="ru-RU" sz="2800" dirty="0" err="1"/>
              <a:t>майбутньому</a:t>
            </a:r>
            <a:r>
              <a:rPr lang="ru-RU" sz="2800" dirty="0"/>
              <a:t> </a:t>
            </a:r>
            <a:r>
              <a:rPr lang="ru-RU" sz="2800" dirty="0" err="1"/>
              <a:t>його</a:t>
            </a:r>
            <a:r>
              <a:rPr lang="ru-RU" sz="2800" dirty="0"/>
              <a:t> </a:t>
            </a:r>
            <a:r>
              <a:rPr lang="ru-RU" sz="2800" dirty="0" err="1"/>
              <a:t>вже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вдасться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змінити</a:t>
            </a:r>
            <a:r>
              <a:rPr lang="ru-RU" sz="2800" dirty="0"/>
              <a:t>. </a:t>
            </a:r>
            <a:endParaRPr lang="uk-UA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2E05C7-A903-4C06-B2BF-A528168D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48" y="5845045"/>
            <a:ext cx="3799819" cy="8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8CBD00B-C7EC-4580-B128-E7C8685C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848" y="4844957"/>
            <a:ext cx="3316511" cy="70719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0F35C39-518D-4439-942C-5BFBF211A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096" r="2756"/>
          <a:stretch/>
        </p:blipFill>
        <p:spPr>
          <a:xfrm>
            <a:off x="340346" y="1202314"/>
            <a:ext cx="8497319" cy="2200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1CA5B-E203-4BFB-BEFE-76A71EAC4AF6}"/>
              </a:ext>
            </a:extLst>
          </p:cNvPr>
          <p:cNvSpPr txBox="1"/>
          <p:nvPr/>
        </p:nvSpPr>
        <p:spPr>
          <a:xfrm>
            <a:off x="407601" y="95213"/>
            <a:ext cx="81876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Й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мовірність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виникнення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кожного з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можливих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станів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навколишнього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середовища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однакова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(0,33)</a:t>
            </a:r>
            <a:endParaRPr lang="uk-UA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E19F145-EF1E-4315-8A73-2C36C3D769A3}"/>
              </a:ext>
            </a:extLst>
          </p:cNvPr>
          <p:cNvCxnSpPr>
            <a:cxnSpLocks/>
          </p:cNvCxnSpPr>
          <p:nvPr/>
        </p:nvCxnSpPr>
        <p:spPr>
          <a:xfrm flipH="1">
            <a:off x="2266122" y="1040536"/>
            <a:ext cx="5040955" cy="668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BC2B719-79D5-45C7-BE7F-CE6B2262796F}"/>
              </a:ext>
            </a:extLst>
          </p:cNvPr>
          <p:cNvCxnSpPr>
            <a:cxnSpLocks/>
          </p:cNvCxnSpPr>
          <p:nvPr/>
        </p:nvCxnSpPr>
        <p:spPr>
          <a:xfrm flipH="1">
            <a:off x="3428901" y="1049320"/>
            <a:ext cx="3882106" cy="772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5B1DA3D-B14C-418F-A2B4-9FDFCA39A543}"/>
              </a:ext>
            </a:extLst>
          </p:cNvPr>
          <p:cNvCxnSpPr>
            <a:cxnSpLocks/>
          </p:cNvCxnSpPr>
          <p:nvPr/>
        </p:nvCxnSpPr>
        <p:spPr>
          <a:xfrm flipH="1">
            <a:off x="4786599" y="1058104"/>
            <a:ext cx="2520478" cy="763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074F7CC-E7EB-471A-AC62-4F9304214501}"/>
              </a:ext>
            </a:extLst>
          </p:cNvPr>
          <p:cNvGrpSpPr/>
          <p:nvPr/>
        </p:nvGrpSpPr>
        <p:grpSpPr>
          <a:xfrm>
            <a:off x="1709772" y="3841327"/>
            <a:ext cx="4906393" cy="955944"/>
            <a:chOff x="2003577" y="3781970"/>
            <a:chExt cx="5599527" cy="9559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20DF6-1374-4E1E-B441-CF84CD7C723D}"/>
                </a:ext>
              </a:extLst>
            </p:cNvPr>
            <p:cNvSpPr txBox="1"/>
            <p:nvPr/>
          </p:nvSpPr>
          <p:spPr>
            <a:xfrm>
              <a:off x="2367665" y="3783807"/>
              <a:ext cx="523543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– 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результат </a:t>
              </a:r>
            </a:p>
            <a:p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наслідок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).</a:t>
              </a:r>
              <a:endParaRPr lang="uk-UA" sz="2800" dirty="0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40D2922D-9340-4D74-AF03-87B8CD2B5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3577" y="3781970"/>
              <a:ext cx="364089" cy="488308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DF9574C-072F-4626-9AF2-2CD0FC7DF0A1}"/>
              </a:ext>
            </a:extLst>
          </p:cNvPr>
          <p:cNvGrpSpPr/>
          <p:nvPr/>
        </p:nvGrpSpPr>
        <p:grpSpPr>
          <a:xfrm>
            <a:off x="645802" y="4458751"/>
            <a:ext cx="6128041" cy="1221560"/>
            <a:chOff x="1523523" y="5094857"/>
            <a:chExt cx="6128041" cy="122156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E179110-7F37-4C49-BFB8-4C87605D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3523" y="5094857"/>
              <a:ext cx="1109568" cy="99373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73ADC-E74B-4E68-9E69-055258F2025F}"/>
                </a:ext>
              </a:extLst>
            </p:cNvPr>
            <p:cNvSpPr txBox="1"/>
            <p:nvPr/>
          </p:nvSpPr>
          <p:spPr>
            <a:xfrm>
              <a:off x="2504323" y="5362310"/>
              <a:ext cx="514724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стани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навколишнього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середовища</a:t>
              </a:r>
              <a:endParaRPr lang="uk-UA" sz="2800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DE5E2D1-5D60-498B-9D83-A9E9D77C7F96}"/>
              </a:ext>
            </a:extLst>
          </p:cNvPr>
          <p:cNvGrpSpPr/>
          <p:nvPr/>
        </p:nvGrpSpPr>
        <p:grpSpPr>
          <a:xfrm>
            <a:off x="176429" y="5426942"/>
            <a:ext cx="6504944" cy="993734"/>
            <a:chOff x="239651" y="5510118"/>
            <a:chExt cx="6504944" cy="99373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2A7C306-E1BB-43E0-80AB-4A405C6FC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8577"/>
            <a:stretch/>
          </p:blipFill>
          <p:spPr>
            <a:xfrm>
              <a:off x="239651" y="5510118"/>
              <a:ext cx="1027828" cy="99373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EDBE51-2F03-422F-A5FB-139172C9F9B5}"/>
                </a:ext>
              </a:extLst>
            </p:cNvPr>
            <p:cNvSpPr txBox="1"/>
            <p:nvPr/>
          </p:nvSpPr>
          <p:spPr>
            <a:xfrm>
              <a:off x="1111592" y="5814550"/>
              <a:ext cx="563300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prstClr val="black"/>
                  </a:solidFill>
                  <a:latin typeface="Calibri" panose="020F0502020204030204"/>
                </a:rPr>
                <a:t>- а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льтернативні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ru-R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рішення</a:t>
              </a: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lang="uk-UA" sz="2800" dirty="0"/>
            </a:p>
          </p:txBody>
        </p:sp>
      </p:grp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4E6455F-D66F-41C7-B300-8B936C29292E}"/>
              </a:ext>
            </a:extLst>
          </p:cNvPr>
          <p:cNvCxnSpPr>
            <a:cxnSpLocks/>
          </p:cNvCxnSpPr>
          <p:nvPr/>
        </p:nvCxnSpPr>
        <p:spPr>
          <a:xfrm flipV="1">
            <a:off x="335254" y="2852533"/>
            <a:ext cx="495786" cy="2951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F4DEE49-7BE6-46B1-B513-788381518AAD}"/>
              </a:ext>
            </a:extLst>
          </p:cNvPr>
          <p:cNvCxnSpPr>
            <a:cxnSpLocks/>
          </p:cNvCxnSpPr>
          <p:nvPr/>
        </p:nvCxnSpPr>
        <p:spPr>
          <a:xfrm flipV="1">
            <a:off x="950272" y="1975714"/>
            <a:ext cx="1322628" cy="2874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6E96000-06C5-4524-8A3B-69748FBDE97C}"/>
              </a:ext>
            </a:extLst>
          </p:cNvPr>
          <p:cNvCxnSpPr>
            <a:cxnSpLocks/>
          </p:cNvCxnSpPr>
          <p:nvPr/>
        </p:nvCxnSpPr>
        <p:spPr>
          <a:xfrm flipV="1">
            <a:off x="2069731" y="2830473"/>
            <a:ext cx="884187" cy="1010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FC93E940-EE1D-447B-8A7A-479F6EFDF74D}"/>
              </a:ext>
            </a:extLst>
          </p:cNvPr>
          <p:cNvGrpSpPr/>
          <p:nvPr/>
        </p:nvGrpSpPr>
        <p:grpSpPr>
          <a:xfrm>
            <a:off x="6140475" y="2152525"/>
            <a:ext cx="2586082" cy="3472384"/>
            <a:chOff x="6143257" y="2111739"/>
            <a:chExt cx="2586082" cy="3472384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377850D6-3D71-4691-816B-7F442F621993}"/>
                </a:ext>
              </a:extLst>
            </p:cNvPr>
            <p:cNvCxnSpPr>
              <a:cxnSpLocks/>
              <a:endCxn id="53" idx="4"/>
            </p:cNvCxnSpPr>
            <p:nvPr/>
          </p:nvCxnSpPr>
          <p:spPr>
            <a:xfrm flipH="1" flipV="1">
              <a:off x="6657171" y="3386601"/>
              <a:ext cx="1226321" cy="139325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E2BD4E19-E7E0-424A-81DF-93B7E1AD2D8D}"/>
                </a:ext>
              </a:extLst>
            </p:cNvPr>
            <p:cNvSpPr/>
            <p:nvPr/>
          </p:nvSpPr>
          <p:spPr>
            <a:xfrm>
              <a:off x="6143257" y="2111739"/>
              <a:ext cx="1027828" cy="127486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8C609E7A-4E1B-4372-9271-414CAA9EC759}"/>
                </a:ext>
              </a:extLst>
            </p:cNvPr>
            <p:cNvSpPr/>
            <p:nvPr/>
          </p:nvSpPr>
          <p:spPr>
            <a:xfrm>
              <a:off x="7557545" y="4740819"/>
              <a:ext cx="1171794" cy="84330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94D8B63F-CAA9-4771-ADA6-0465596527A4}"/>
              </a:ext>
            </a:extLst>
          </p:cNvPr>
          <p:cNvGrpSpPr/>
          <p:nvPr/>
        </p:nvGrpSpPr>
        <p:grpSpPr>
          <a:xfrm>
            <a:off x="6812067" y="2712155"/>
            <a:ext cx="2155504" cy="3019219"/>
            <a:chOff x="6812067" y="2712155"/>
            <a:chExt cx="2155504" cy="3938334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F13F6A14-7C62-435C-B606-FAE3E30AC667}"/>
                </a:ext>
              </a:extLst>
            </p:cNvPr>
            <p:cNvSpPr/>
            <p:nvPr/>
          </p:nvSpPr>
          <p:spPr>
            <a:xfrm>
              <a:off x="7623466" y="2712155"/>
              <a:ext cx="648099" cy="41065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2F4568F6-E3D3-4ACB-91CF-5C4E4AE4E44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7883813" y="3130621"/>
              <a:ext cx="6006" cy="205212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D1E4DF9E-9D76-464A-962C-4850DD989F67}"/>
                </a:ext>
              </a:extLst>
            </p:cNvPr>
            <p:cNvSpPr/>
            <p:nvPr/>
          </p:nvSpPr>
          <p:spPr>
            <a:xfrm>
              <a:off x="6812067" y="5182750"/>
              <a:ext cx="2155504" cy="146773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414973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5ECC9-3367-4B10-BC1B-A15AE8F34DE2}"/>
              </a:ext>
            </a:extLst>
          </p:cNvPr>
          <p:cNvSpPr txBox="1"/>
          <p:nvPr/>
        </p:nvSpPr>
        <p:spPr>
          <a:xfrm>
            <a:off x="280851" y="84625"/>
            <a:ext cx="795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Критерій </a:t>
            </a:r>
            <a:r>
              <a:rPr lang="ru-RU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Байєса</a:t>
            </a:r>
            <a:endParaRPr lang="uk-U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AACFB-0D72-49DE-999E-F5D1D3D04C99}"/>
              </a:ext>
            </a:extLst>
          </p:cNvPr>
          <p:cNvSpPr txBox="1"/>
          <p:nvPr/>
        </p:nvSpPr>
        <p:spPr>
          <a:xfrm>
            <a:off x="280851" y="787121"/>
            <a:ext cx="80878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/>
              <a:t>Грунтується</a:t>
            </a:r>
            <a:r>
              <a:rPr lang="uk-UA" sz="2800" dirty="0"/>
              <a:t> на припущенні, що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відомі ймовірності </a:t>
            </a:r>
            <a:r>
              <a:rPr lang="uk-UA" sz="2800" dirty="0"/>
              <a:t>настання можливих станів зовнішнього середовища (Р</a:t>
            </a:r>
            <a:r>
              <a:rPr lang="pl-PL" sz="2800" dirty="0"/>
              <a:t>j).</a:t>
            </a:r>
            <a:endParaRPr lang="uk-UA" sz="2800" dirty="0"/>
          </a:p>
          <a:p>
            <a:pPr algn="ctr"/>
            <a:r>
              <a:rPr lang="pl-PL" sz="2800" dirty="0"/>
              <a:t> </a:t>
            </a:r>
            <a:r>
              <a:rPr lang="uk-UA" sz="2800" dirty="0"/>
              <a:t>Коли перед особою, яка приймає рішення, виникає задача вибору, то інколи з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минулого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досвіду</a:t>
            </a:r>
            <a:r>
              <a:rPr lang="uk-UA" sz="2800" dirty="0"/>
              <a:t> стає відомою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імовірність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настання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подій</a:t>
            </a:r>
            <a:r>
              <a:rPr lang="uk-UA" sz="2800" dirty="0"/>
              <a:t>, а у крайніх обставинах можна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звернутися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експертів</a:t>
            </a:r>
            <a:r>
              <a:rPr lang="uk-UA" sz="2800" dirty="0"/>
              <a:t>.</a:t>
            </a:r>
          </a:p>
          <a:p>
            <a:pPr algn="ctr"/>
            <a:r>
              <a:rPr lang="uk-UA" sz="2800" dirty="0"/>
              <a:t>Використання цього критерію передбачає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більш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високий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рівень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поінформованості</a:t>
            </a:r>
            <a:r>
              <a:rPr lang="uk-UA" sz="2800" dirty="0"/>
              <a:t> про проблему. Тобто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оптимізація</a:t>
            </a:r>
            <a:r>
              <a:rPr lang="uk-UA" sz="2800" dirty="0"/>
              <a:t> тут досягається лише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довготерміновому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періоді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застосування</a:t>
            </a:r>
            <a:r>
              <a:rPr lang="uk-UA" sz="2800" dirty="0"/>
              <a:t>, у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короткотерміновому</a:t>
            </a:r>
            <a:r>
              <a:rPr lang="uk-UA" sz="2800" dirty="0"/>
              <a:t> ж періоді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uk-UA" sz="2800" dirty="0"/>
              <a:t> </a:t>
            </a:r>
            <a:r>
              <a:rPr lang="uk-U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бути неоптимальними</a:t>
            </a:r>
            <a:r>
              <a:rPr lang="uk-UA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14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1240</Words>
  <Application>Microsoft Office PowerPoint</Application>
  <PresentationFormat>Экран (4:3)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 Класичні критерії прийняття рішень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поняття та визначення теорії прийняття рішень.  Класичні критерії прийняття рішень</dc:title>
  <dc:creator>Рач Валентин Анатолійович</dc:creator>
  <cp:lastModifiedBy>Рач Валентин Анатолійович</cp:lastModifiedBy>
  <cp:revision>14</cp:revision>
  <dcterms:created xsi:type="dcterms:W3CDTF">2021-10-31T10:48:07Z</dcterms:created>
  <dcterms:modified xsi:type="dcterms:W3CDTF">2021-11-08T19:40:36Z</dcterms:modified>
</cp:coreProperties>
</file>