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2" r:id="rId10"/>
    <p:sldId id="263" r:id="rId11"/>
    <p:sldId id="265" r:id="rId12"/>
    <p:sldId id="264" r:id="rId13"/>
    <p:sldId id="266" r:id="rId14"/>
    <p:sldId id="280" r:id="rId15"/>
    <p:sldId id="267" r:id="rId16"/>
    <p:sldId id="268" r:id="rId17"/>
    <p:sldId id="269" r:id="rId18"/>
    <p:sldId id="270" r:id="rId19"/>
    <p:sldId id="274" r:id="rId20"/>
    <p:sldId id="283" r:id="rId21"/>
    <p:sldId id="275" r:id="rId22"/>
    <p:sldId id="284" r:id="rId23"/>
    <p:sldId id="285" r:id="rId24"/>
    <p:sldId id="286" r:id="rId25"/>
    <p:sldId id="287" r:id="rId26"/>
    <p:sldId id="272" r:id="rId27"/>
    <p:sldId id="27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361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971600" y="2721114"/>
            <a:ext cx="68779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UA" sz="4000" b="1" dirty="0"/>
              <a:t>М</a:t>
            </a:r>
            <a:r>
              <a:rPr lang="ru-RU" sz="4000" b="1" dirty="0"/>
              <a:t>Е</a:t>
            </a:r>
            <a:r>
              <a:rPr lang="ru-UA" sz="4000" b="1" dirty="0"/>
              <a:t>Т</a:t>
            </a:r>
            <a:r>
              <a:rPr lang="ru-RU" sz="4000" b="1" dirty="0"/>
              <a:t>О</a:t>
            </a:r>
            <a:r>
              <a:rPr lang="ru-UA" sz="4000" b="1" dirty="0"/>
              <a:t>Д </a:t>
            </a:r>
            <a:r>
              <a:rPr lang="ru-RU" sz="4000" b="1" dirty="0"/>
              <a:t>Д</a:t>
            </a:r>
            <a:r>
              <a:rPr lang="ru-UA" sz="4000" b="1" dirty="0"/>
              <a:t>Е</a:t>
            </a:r>
            <a:r>
              <a:rPr lang="ru-RU" sz="4000" b="1" dirty="0"/>
              <a:t>Р</a:t>
            </a:r>
            <a:r>
              <a:rPr lang="ru-UA" sz="4000" b="1" dirty="0"/>
              <a:t>Е</a:t>
            </a:r>
            <a:r>
              <a:rPr lang="ru-RU" sz="4000" b="1" dirty="0"/>
              <a:t>В</a:t>
            </a:r>
            <a:r>
              <a:rPr lang="ru-UA" sz="4000" b="1" dirty="0"/>
              <a:t>А </a:t>
            </a:r>
            <a:r>
              <a:rPr lang="ru-RU" sz="4000" b="1" dirty="0"/>
              <a:t>Р</a:t>
            </a:r>
            <a:r>
              <a:rPr lang="ru-UA" sz="4000" b="1" dirty="0"/>
              <a:t>Е</a:t>
            </a:r>
            <a:r>
              <a:rPr lang="ru-RU" sz="4000" b="1" dirty="0"/>
              <a:t>Ш</a:t>
            </a:r>
            <a:r>
              <a:rPr lang="ru-UA" sz="4000" b="1" dirty="0"/>
              <a:t>Е</a:t>
            </a:r>
            <a:r>
              <a:rPr lang="ru-RU" sz="4000" b="1" dirty="0"/>
              <a:t>Н</a:t>
            </a:r>
            <a:r>
              <a:rPr lang="ru-UA" sz="4000" b="1" dirty="0"/>
              <a:t>И</a:t>
            </a:r>
            <a:r>
              <a:rPr lang="ru-RU" sz="4000" b="1" dirty="0"/>
              <a:t>Й</a:t>
            </a:r>
          </a:p>
        </p:txBody>
      </p:sp>
    </p:spTree>
    <p:extLst>
      <p:ext uri="{BB962C8B-B14F-4D97-AF65-F5344CB8AC3E}">
        <p14:creationId xmlns:p14="http://schemas.microsoft.com/office/powerpoint/2010/main" val="174872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FFE6FF2-E507-4E67-90A5-ABEA06898831}"/>
              </a:ext>
            </a:extLst>
          </p:cNvPr>
          <p:cNvSpPr/>
          <p:nvPr/>
        </p:nvSpPr>
        <p:spPr>
          <a:xfrm>
            <a:off x="179512" y="664681"/>
            <a:ext cx="8784976" cy="1824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2800" dirty="0"/>
              <a:t>Компания принимает решение, стоит ли разрабатывать и запускать новый продукт. Ожидается, что затраты на разработку составят </a:t>
            </a:r>
            <a:r>
              <a:rPr lang="ru-RU" sz="2800" b="1" dirty="0"/>
              <a:t>$400,000</a:t>
            </a:r>
            <a:r>
              <a:rPr lang="ru-RU" sz="2800" dirty="0"/>
              <a:t>, при этом вероятность того, продукт окажется успешным, составляет </a:t>
            </a:r>
            <a:r>
              <a:rPr lang="ru-RU" sz="2800" b="1" dirty="0"/>
              <a:t>70%</a:t>
            </a:r>
            <a:r>
              <a:rPr lang="ru-RU" sz="2800" dirty="0"/>
              <a:t>, а вероятность неудачи, соответственно, </a:t>
            </a:r>
            <a:r>
              <a:rPr lang="ru-RU" sz="2800" b="1" dirty="0"/>
              <a:t>30%. </a:t>
            </a:r>
            <a:endParaRPr lang="ru-UA" sz="2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A1944D-BFC8-4B7D-9326-48DAFB70A4F5}"/>
              </a:ext>
            </a:extLst>
          </p:cNvPr>
          <p:cNvSpPr/>
          <p:nvPr/>
        </p:nvSpPr>
        <p:spPr>
          <a:xfrm>
            <a:off x="395536" y="1843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и</a:t>
            </a:r>
            <a:r>
              <a:rPr lang="ru-UA" sz="3600" b="1" dirty="0"/>
              <a:t>м</a:t>
            </a:r>
            <a:r>
              <a:rPr lang="ru-RU" sz="3600" b="1" dirty="0"/>
              <a:t>е</a:t>
            </a:r>
            <a:r>
              <a:rPr lang="ru-UA" sz="3600" b="1" dirty="0"/>
              <a:t>р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и</a:t>
            </a:r>
            <a:r>
              <a:rPr lang="ru-UA" sz="3600" b="1" dirty="0"/>
              <a:t>м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и</a:t>
            </a:r>
            <a:r>
              <a:rPr lang="ru-UA" sz="3600" b="1" dirty="0"/>
              <a:t>я </a:t>
            </a:r>
            <a:r>
              <a:rPr lang="ru-RU" sz="3600" b="1" dirty="0"/>
              <a:t>м</a:t>
            </a:r>
            <a:r>
              <a:rPr lang="ru-UA" sz="3600" b="1" dirty="0"/>
              <a:t>е</a:t>
            </a:r>
            <a:r>
              <a:rPr lang="ru-RU" sz="3600" b="1" dirty="0"/>
              <a:t>т</a:t>
            </a:r>
            <a:r>
              <a:rPr lang="ru-UA" sz="3600" b="1" dirty="0"/>
              <a:t>о</a:t>
            </a:r>
            <a:r>
              <a:rPr lang="ru-RU" sz="3600" b="1" dirty="0"/>
              <a:t>д</a:t>
            </a:r>
            <a:r>
              <a:rPr lang="ru-UA" sz="3600" b="1" dirty="0"/>
              <a:t>а 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E059A75-0C0A-440F-9FAF-98DB64DCC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28588"/>
              </p:ext>
            </p:extLst>
          </p:nvPr>
        </p:nvGraphicFramePr>
        <p:xfrm>
          <a:off x="146590" y="3335036"/>
          <a:ext cx="8892480" cy="1898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2080">
                  <a:extLst>
                    <a:ext uri="{9D8B030D-6E8A-4147-A177-3AD203B41FA5}">
                      <a16:colId xmlns:a16="http://schemas.microsoft.com/office/drawing/2014/main" val="1306000361"/>
                    </a:ext>
                  </a:extLst>
                </a:gridCol>
                <a:gridCol w="2159237">
                  <a:extLst>
                    <a:ext uri="{9D8B030D-6E8A-4147-A177-3AD203B41FA5}">
                      <a16:colId xmlns:a16="http://schemas.microsoft.com/office/drawing/2014/main" val="4213702172"/>
                    </a:ext>
                  </a:extLst>
                </a:gridCol>
                <a:gridCol w="5251163">
                  <a:extLst>
                    <a:ext uri="{9D8B030D-6E8A-4147-A177-3AD203B41FA5}">
                      <a16:colId xmlns:a16="http://schemas.microsoft.com/office/drawing/2014/main" val="3616712081"/>
                    </a:ext>
                  </a:extLst>
                </a:gridCol>
              </a:tblGrid>
              <a:tr h="39967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000" b="1" dirty="0"/>
                        <a:t>С</a:t>
                      </a:r>
                      <a:r>
                        <a:rPr lang="ru-UA" sz="2000" b="1" dirty="0"/>
                        <a:t>П</a:t>
                      </a:r>
                      <a:r>
                        <a:rPr lang="ru-RU" sz="2000" b="1" dirty="0"/>
                        <a:t>Р</a:t>
                      </a:r>
                      <a:r>
                        <a:rPr lang="ru-UA" sz="2000" b="1" dirty="0"/>
                        <a:t>О</a:t>
                      </a:r>
                      <a:r>
                        <a:rPr lang="ru-RU" sz="2000" b="1" dirty="0"/>
                        <a:t>С</a:t>
                      </a:r>
                      <a:endParaRPr lang="ru-U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000" b="1" dirty="0"/>
                        <a:t>В</a:t>
                      </a:r>
                      <a:r>
                        <a:rPr lang="ru-UA" sz="2000" b="1" dirty="0"/>
                        <a:t>Е</a:t>
                      </a:r>
                      <a:r>
                        <a:rPr lang="ru-RU" sz="2000" b="1" dirty="0"/>
                        <a:t>Р</a:t>
                      </a:r>
                      <a:r>
                        <a:rPr lang="ru-UA" sz="2000" b="1" dirty="0"/>
                        <a:t>О</a:t>
                      </a:r>
                      <a:r>
                        <a:rPr lang="ru-RU" sz="2000" b="1" dirty="0"/>
                        <a:t>Я</a:t>
                      </a:r>
                      <a:r>
                        <a:rPr lang="ru-UA" sz="2000" b="1" dirty="0"/>
                        <a:t>Т</a:t>
                      </a:r>
                      <a:r>
                        <a:rPr lang="ru-RU" sz="2000" b="1" dirty="0"/>
                        <a:t>Н</a:t>
                      </a:r>
                      <a:r>
                        <a:rPr lang="ru-UA" sz="2000" b="1" dirty="0"/>
                        <a:t>О</a:t>
                      </a:r>
                      <a:r>
                        <a:rPr lang="ru-RU" sz="2000" b="1" dirty="0"/>
                        <a:t>С</a:t>
                      </a:r>
                      <a:r>
                        <a:rPr lang="ru-UA" sz="2000" b="1" dirty="0"/>
                        <a:t>Т</a:t>
                      </a:r>
                      <a:r>
                        <a:rPr lang="ru-RU" sz="2000" b="1" dirty="0"/>
                        <a:t>Ь</a:t>
                      </a:r>
                      <a:r>
                        <a:rPr lang="ru-UA" sz="2000" b="1" dirty="0"/>
                        <a:t> (</a:t>
                      </a:r>
                      <a:r>
                        <a:rPr lang="ru-RU" sz="2000" b="1" dirty="0"/>
                        <a:t>Р</a:t>
                      </a:r>
                      <a:r>
                        <a:rPr lang="ru-UA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000" b="1" dirty="0"/>
                        <a:t>П</a:t>
                      </a:r>
                      <a:r>
                        <a:rPr lang="ru-UA" sz="2000" b="1" dirty="0"/>
                        <a:t>Р</a:t>
                      </a:r>
                      <a:r>
                        <a:rPr lang="ru-RU" sz="2000" b="1" dirty="0"/>
                        <a:t>И</a:t>
                      </a:r>
                      <a:r>
                        <a:rPr lang="ru-UA" sz="2000" b="1" dirty="0"/>
                        <a:t>Б</a:t>
                      </a:r>
                      <a:r>
                        <a:rPr lang="ru-RU" sz="2000" b="1" dirty="0"/>
                        <a:t>Ы</a:t>
                      </a:r>
                      <a:r>
                        <a:rPr lang="ru-UA" sz="2000" b="1" dirty="0"/>
                        <a:t>Л</a:t>
                      </a:r>
                      <a:r>
                        <a:rPr lang="ru-RU" sz="2000" b="1" dirty="0"/>
                        <a:t>Ь</a:t>
                      </a:r>
                      <a:r>
                        <a:rPr lang="ru-UA" sz="2000" b="1" dirty="0"/>
                        <a:t> </a:t>
                      </a:r>
                      <a:r>
                        <a:rPr lang="ru-RU" sz="2000" b="1" dirty="0"/>
                        <a:t>О</a:t>
                      </a:r>
                      <a:r>
                        <a:rPr lang="ru-UA" sz="2000" b="1" dirty="0"/>
                        <a:t>Т </a:t>
                      </a:r>
                      <a:r>
                        <a:rPr lang="ru-RU" sz="2000" b="1" dirty="0"/>
                        <a:t>П</a:t>
                      </a:r>
                      <a:r>
                        <a:rPr lang="ru-UA" sz="2000" b="1" dirty="0"/>
                        <a:t>Р</a:t>
                      </a:r>
                      <a:r>
                        <a:rPr lang="ru-RU" sz="2000" b="1" dirty="0"/>
                        <a:t>О</a:t>
                      </a:r>
                      <a:r>
                        <a:rPr lang="ru-UA" sz="2000" b="1" dirty="0"/>
                        <a:t>Д</a:t>
                      </a:r>
                      <a:r>
                        <a:rPr lang="ru-RU" sz="2000" b="1" dirty="0"/>
                        <a:t>А</a:t>
                      </a:r>
                      <a:r>
                        <a:rPr lang="ru-UA" sz="2000" b="1" dirty="0"/>
                        <a:t>Ж</a:t>
                      </a:r>
                      <a:r>
                        <a:rPr lang="ru-RU" sz="2000" b="1" dirty="0"/>
                        <a:t>И</a:t>
                      </a:r>
                      <a:r>
                        <a:rPr lang="ru-UA" sz="2000" b="1" dirty="0"/>
                        <a:t> </a:t>
                      </a:r>
                      <a:r>
                        <a:rPr lang="ru-RU" sz="2000" b="1" dirty="0"/>
                        <a:t>П</a:t>
                      </a:r>
                      <a:r>
                        <a:rPr lang="ru-UA" sz="2000" b="1" dirty="0"/>
                        <a:t>Р</a:t>
                      </a:r>
                      <a:r>
                        <a:rPr lang="ru-RU" sz="2000" b="1" dirty="0"/>
                        <a:t>О</a:t>
                      </a:r>
                      <a:r>
                        <a:rPr lang="ru-UA" sz="2000" b="1" dirty="0"/>
                        <a:t>Д</a:t>
                      </a:r>
                      <a:r>
                        <a:rPr lang="ru-RU" sz="2000" b="1" dirty="0"/>
                        <a:t>У</a:t>
                      </a:r>
                      <a:r>
                        <a:rPr lang="ru-UA" sz="2000" b="1" dirty="0"/>
                        <a:t>К</a:t>
                      </a:r>
                      <a:r>
                        <a:rPr lang="ru-RU" sz="2000" b="1" dirty="0"/>
                        <a:t>Ц</a:t>
                      </a:r>
                      <a:r>
                        <a:rPr lang="ru-UA" sz="2000" b="1" dirty="0"/>
                        <a:t>И</a:t>
                      </a:r>
                      <a:r>
                        <a:rPr lang="ru-RU" sz="2000" b="1" dirty="0"/>
                        <a:t>И</a:t>
                      </a:r>
                      <a:r>
                        <a:rPr lang="ru-UA" sz="2000" b="1" dirty="0"/>
                        <a:t> (</a:t>
                      </a:r>
                      <a:r>
                        <a:rPr lang="en-US" sz="2000" b="1" dirty="0"/>
                        <a:t>S)</a:t>
                      </a:r>
                      <a:endParaRPr lang="ru-UA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26524"/>
                  </a:ext>
                </a:extLst>
              </a:tr>
              <a:tr h="55384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/>
                        <a:t>В</a:t>
                      </a:r>
                      <a:r>
                        <a:rPr lang="ru-UA" sz="2400" dirty="0"/>
                        <a:t>ы</a:t>
                      </a:r>
                      <a:r>
                        <a:rPr lang="ru-RU" sz="2400" dirty="0"/>
                        <a:t>с</a:t>
                      </a:r>
                      <a:r>
                        <a:rPr lang="ru-UA" sz="2400" dirty="0"/>
                        <a:t>о</a:t>
                      </a:r>
                      <a:r>
                        <a:rPr lang="ru-RU" sz="2400" dirty="0"/>
                        <a:t>к</a:t>
                      </a:r>
                      <a:r>
                        <a:rPr lang="ru-UA" sz="2400" dirty="0"/>
                        <a:t>и</a:t>
                      </a:r>
                      <a:r>
                        <a:rPr lang="ru-RU" sz="2400" dirty="0"/>
                        <a:t>й</a:t>
                      </a:r>
                      <a:endParaRPr lang="ru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UA" sz="2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$500,000 </a:t>
                      </a:r>
                      <a:r>
                        <a:rPr lang="ru-UA" sz="2400" dirty="0"/>
                        <a:t>в год, в течении 2-х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510522"/>
                  </a:ext>
                </a:extLst>
              </a:tr>
              <a:tr h="36485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/>
                        <a:t>С</a:t>
                      </a:r>
                      <a:r>
                        <a:rPr lang="ru-UA" sz="2400" dirty="0"/>
                        <a:t>р</a:t>
                      </a:r>
                      <a:r>
                        <a:rPr lang="ru-RU" sz="2400" dirty="0"/>
                        <a:t>е</a:t>
                      </a:r>
                      <a:r>
                        <a:rPr lang="ru-UA" sz="2400" dirty="0"/>
                        <a:t>д</a:t>
                      </a:r>
                      <a:r>
                        <a:rPr lang="ru-RU" sz="2400" dirty="0"/>
                        <a:t>н</a:t>
                      </a:r>
                      <a:r>
                        <a:rPr lang="ru-UA" sz="2400" dirty="0"/>
                        <a:t>и</a:t>
                      </a:r>
                      <a:r>
                        <a:rPr lang="ru-RU" sz="2400" dirty="0"/>
                        <a:t>й</a:t>
                      </a:r>
                      <a:endParaRPr lang="ru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UA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$</a:t>
                      </a:r>
                      <a:r>
                        <a:rPr lang="ru-UA" sz="2400" dirty="0"/>
                        <a:t>4</a:t>
                      </a:r>
                      <a:r>
                        <a:rPr lang="en-US" sz="2400" dirty="0"/>
                        <a:t>00,000 </a:t>
                      </a:r>
                      <a:r>
                        <a:rPr lang="ru-UA" sz="2400" dirty="0"/>
                        <a:t>в год, в течении 2-х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92835"/>
                  </a:ext>
                </a:extLst>
              </a:tr>
              <a:tr h="55384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/>
                        <a:t>Н</a:t>
                      </a:r>
                      <a:r>
                        <a:rPr lang="ru-UA" sz="2400" dirty="0"/>
                        <a:t>и</a:t>
                      </a:r>
                      <a:r>
                        <a:rPr lang="ru-RU" sz="2400" dirty="0"/>
                        <a:t>з</a:t>
                      </a:r>
                      <a:r>
                        <a:rPr lang="ru-UA" sz="2400" dirty="0"/>
                        <a:t>к</a:t>
                      </a:r>
                      <a:r>
                        <a:rPr lang="ru-RU" sz="2400" dirty="0"/>
                        <a:t>и</a:t>
                      </a:r>
                      <a:r>
                        <a:rPr lang="ru-UA" sz="2400" dirty="0"/>
                        <a:t>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UA" sz="2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$</a:t>
                      </a:r>
                      <a:r>
                        <a:rPr lang="ru-UA" sz="2400" dirty="0"/>
                        <a:t>3</a:t>
                      </a:r>
                      <a:r>
                        <a:rPr lang="en-US" sz="2400" dirty="0"/>
                        <a:t>00,000 </a:t>
                      </a:r>
                      <a:r>
                        <a:rPr lang="ru-UA" sz="2400" dirty="0"/>
                        <a:t>в год, в течении 2-х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34391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19621F-5459-4361-A3F4-79164F64C446}"/>
              </a:ext>
            </a:extLst>
          </p:cNvPr>
          <p:cNvSpPr/>
          <p:nvPr/>
        </p:nvSpPr>
        <p:spPr>
          <a:xfrm>
            <a:off x="719572" y="2507045"/>
            <a:ext cx="7704856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UA" sz="2800" b="1" dirty="0"/>
              <a:t>О</a:t>
            </a:r>
            <a:r>
              <a:rPr lang="ru-RU" sz="2800" b="1" dirty="0" err="1"/>
              <a:t>ценка</a:t>
            </a:r>
            <a:r>
              <a:rPr lang="ru-RU" sz="2800" b="1" dirty="0"/>
              <a:t> прибыли от продажи продукта, в зависимости от уровня спроса </a:t>
            </a:r>
            <a:endParaRPr lang="ru-UA" sz="2800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A8325B9-6298-4C48-90E6-994D4BB6A443}"/>
              </a:ext>
            </a:extLst>
          </p:cNvPr>
          <p:cNvSpPr/>
          <p:nvPr/>
        </p:nvSpPr>
        <p:spPr>
          <a:xfrm>
            <a:off x="251520" y="5271390"/>
            <a:ext cx="8784976" cy="1479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2800" dirty="0"/>
              <a:t>В случае неудачи имеется </a:t>
            </a:r>
            <a:r>
              <a:rPr lang="ru-RU" sz="2800" b="1" dirty="0"/>
              <a:t>60% </a:t>
            </a:r>
            <a:r>
              <a:rPr lang="ru-RU" sz="2800" dirty="0"/>
              <a:t>вероятность, что результаты разработки можно будет продать за </a:t>
            </a:r>
            <a:r>
              <a:rPr lang="ru-RU" sz="2800" b="1" dirty="0"/>
              <a:t>$50,000</a:t>
            </a:r>
            <a:r>
              <a:rPr lang="ru-UA" sz="2800" b="1" dirty="0"/>
              <a:t>.</a:t>
            </a:r>
            <a:r>
              <a:rPr lang="ru-RU" sz="2800" dirty="0"/>
              <a:t> </a:t>
            </a:r>
            <a:r>
              <a:rPr lang="ru-UA" sz="2800" dirty="0"/>
              <a:t>О</a:t>
            </a:r>
            <a:r>
              <a:rPr lang="ru-RU" sz="2800" dirty="0" err="1"/>
              <a:t>днако</a:t>
            </a:r>
            <a:r>
              <a:rPr lang="ru-RU" sz="2800" dirty="0"/>
              <a:t> существует </a:t>
            </a:r>
            <a:r>
              <a:rPr lang="ru-RU" sz="2800" b="1" dirty="0"/>
              <a:t>40% </a:t>
            </a:r>
            <a:r>
              <a:rPr lang="ru-RU" sz="2800" dirty="0"/>
              <a:t>вероятность, что продать эти результаты будет </a:t>
            </a:r>
            <a:r>
              <a:rPr lang="ru-RU" sz="2800" b="1" dirty="0"/>
              <a:t>невозможно</a:t>
            </a:r>
            <a:r>
              <a:rPr lang="ru-RU" sz="2800" dirty="0"/>
              <a:t>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14071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E47B96-775E-4615-8080-92133CBC6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20601" r="34250" b="37400"/>
          <a:stretch/>
        </p:blipFill>
        <p:spPr>
          <a:xfrm>
            <a:off x="653353" y="1052736"/>
            <a:ext cx="7680853" cy="460851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4AC560-F8C2-42F6-B7AC-CBCD2BAA2C80}"/>
              </a:ext>
            </a:extLst>
          </p:cNvPr>
          <p:cNvSpPr/>
          <p:nvPr/>
        </p:nvSpPr>
        <p:spPr>
          <a:xfrm>
            <a:off x="395536" y="1843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3600" b="1" dirty="0"/>
              <a:t>1. </a:t>
            </a:r>
            <a:r>
              <a:rPr lang="ru-RU" sz="3600" b="1" dirty="0"/>
              <a:t>П</a:t>
            </a:r>
            <a:r>
              <a:rPr lang="ru-UA" sz="3600" b="1" dirty="0"/>
              <a:t>о</a:t>
            </a:r>
            <a:r>
              <a:rPr lang="ru-RU" sz="3600" b="1" dirty="0"/>
              <a:t>с</a:t>
            </a:r>
            <a:r>
              <a:rPr lang="ru-UA" sz="3600" b="1" dirty="0"/>
              <a:t>т</a:t>
            </a:r>
            <a:r>
              <a:rPr lang="ru-RU" sz="3600" b="1" dirty="0"/>
              <a:t>р</a:t>
            </a:r>
            <a:r>
              <a:rPr lang="ru-UA" sz="3600" b="1" dirty="0"/>
              <a:t>о</a:t>
            </a:r>
            <a:r>
              <a:rPr lang="ru-RU" sz="3600" b="1" dirty="0"/>
              <a:t>и</a:t>
            </a:r>
            <a:r>
              <a:rPr lang="ru-UA" sz="3600" b="1" dirty="0"/>
              <a:t>м </a:t>
            </a:r>
            <a:r>
              <a:rPr lang="ru-RU" sz="3600" b="1" dirty="0"/>
              <a:t>б</a:t>
            </a:r>
            <a:r>
              <a:rPr lang="ru-UA" sz="3600" b="1" dirty="0"/>
              <a:t>а</a:t>
            </a:r>
            <a:r>
              <a:rPr lang="ru-RU" sz="3600" b="1" dirty="0"/>
              <a:t>з</a:t>
            </a:r>
            <a:r>
              <a:rPr lang="ru-UA" sz="3600" b="1" dirty="0"/>
              <a:t>о</a:t>
            </a:r>
            <a:r>
              <a:rPr lang="ru-RU" sz="3600" b="1" dirty="0"/>
              <a:t>в</a:t>
            </a:r>
            <a:r>
              <a:rPr lang="ru-UA" sz="3600" b="1" dirty="0"/>
              <a:t>о</a:t>
            </a:r>
            <a:r>
              <a:rPr lang="ru-RU" sz="3600" b="1" dirty="0"/>
              <a:t>е</a:t>
            </a:r>
            <a:r>
              <a:rPr lang="ru-UA" sz="3600" b="1" dirty="0"/>
              <a:t> </a:t>
            </a:r>
            <a:r>
              <a:rPr lang="ru-RU" sz="3600" b="1" dirty="0"/>
              <a:t>д</a:t>
            </a:r>
            <a:r>
              <a:rPr lang="ru-UA" sz="3600" b="1" dirty="0"/>
              <a:t>е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в</a:t>
            </a:r>
            <a:r>
              <a:rPr lang="ru-UA" sz="3600" b="1" dirty="0"/>
              <a:t>о 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ш</a:t>
            </a:r>
            <a:r>
              <a:rPr lang="ru-UA" sz="3600" b="1" dirty="0"/>
              <a:t>е</a:t>
            </a:r>
            <a:r>
              <a:rPr lang="ru-RU" sz="3600" b="1" dirty="0"/>
              <a:t>н</a:t>
            </a:r>
            <a:r>
              <a:rPr lang="ru-UA" sz="3600" b="1" dirty="0"/>
              <a:t>и</a:t>
            </a:r>
            <a:r>
              <a:rPr lang="ru-RU" sz="3600" b="1" dirty="0"/>
              <a:t>й</a:t>
            </a:r>
            <a:endParaRPr lang="ru-UA" sz="3600" b="1" dirty="0"/>
          </a:p>
        </p:txBody>
      </p:sp>
    </p:spTree>
    <p:extLst>
      <p:ext uri="{BB962C8B-B14F-4D97-AF65-F5344CB8AC3E}">
        <p14:creationId xmlns:p14="http://schemas.microsoft.com/office/powerpoint/2010/main" val="207496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79AF994-246B-40BB-9575-241E0365F83A}"/>
              </a:ext>
            </a:extLst>
          </p:cNvPr>
          <p:cNvGrpSpPr/>
          <p:nvPr/>
        </p:nvGrpSpPr>
        <p:grpSpPr>
          <a:xfrm>
            <a:off x="181945" y="1336652"/>
            <a:ext cx="8532947" cy="5217906"/>
            <a:chOff x="181945" y="1336652"/>
            <a:chExt cx="8532947" cy="5217906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3A5FAAC-C1EB-43FC-A49B-5731BA240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022" t="29000" r="27951" b="23400"/>
            <a:stretch/>
          </p:blipFill>
          <p:spPr>
            <a:xfrm>
              <a:off x="181945" y="1451454"/>
              <a:ext cx="8532947" cy="5073890"/>
            </a:xfrm>
            <a:prstGeom prst="rect">
              <a:avLst/>
            </a:prstGeom>
          </p:spPr>
        </p:pic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2C3D7481-A83F-42D5-80E0-F50D51BD4A09}"/>
                </a:ext>
              </a:extLst>
            </p:cNvPr>
            <p:cNvSpPr/>
            <p:nvPr/>
          </p:nvSpPr>
          <p:spPr>
            <a:xfrm>
              <a:off x="7481462" y="1336652"/>
              <a:ext cx="1008112" cy="52179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5F8176-B90C-4AE3-B163-E30BC9045236}"/>
              </a:ext>
            </a:extLst>
          </p:cNvPr>
          <p:cNvSpPr/>
          <p:nvPr/>
        </p:nvSpPr>
        <p:spPr>
          <a:xfrm>
            <a:off x="395536" y="18433"/>
            <a:ext cx="8496944" cy="143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UA" sz="3600" b="1" dirty="0"/>
              <a:t>2. </a:t>
            </a:r>
            <a:r>
              <a:rPr lang="ru-RU" sz="3600" b="1" dirty="0"/>
              <a:t>У</a:t>
            </a:r>
            <a:r>
              <a:rPr lang="ru-UA" sz="3600" b="1" dirty="0"/>
              <a:t>к</a:t>
            </a:r>
            <a:r>
              <a:rPr lang="ru-RU" sz="3600" b="1" dirty="0"/>
              <a:t>а</a:t>
            </a:r>
            <a:r>
              <a:rPr lang="ru-UA" sz="3600" b="1" dirty="0"/>
              <a:t>ж</a:t>
            </a:r>
            <a:r>
              <a:rPr lang="ru-RU" sz="3600" b="1" dirty="0"/>
              <a:t>е</a:t>
            </a:r>
            <a:r>
              <a:rPr lang="ru-UA" sz="3600" b="1" dirty="0"/>
              <a:t>м </a:t>
            </a:r>
            <a:r>
              <a:rPr lang="ru-RU" sz="3600" b="1" dirty="0"/>
              <a:t>з</a:t>
            </a:r>
            <a:r>
              <a:rPr lang="ru-UA" sz="3600" b="1" dirty="0"/>
              <a:t>н</a:t>
            </a:r>
            <a:r>
              <a:rPr lang="ru-RU" sz="3600" b="1" dirty="0"/>
              <a:t>а</a:t>
            </a:r>
            <a:r>
              <a:rPr lang="ru-UA" sz="3600" b="1" dirty="0"/>
              <a:t>ч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и</a:t>
            </a:r>
            <a:r>
              <a:rPr lang="ru-UA" sz="3600" b="1" dirty="0"/>
              <a:t>я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и</a:t>
            </a:r>
            <a:r>
              <a:rPr lang="ru-UA" sz="3600" b="1" dirty="0"/>
              <a:t>б</a:t>
            </a:r>
            <a:r>
              <a:rPr lang="ru-RU" sz="3600" b="1" dirty="0"/>
              <a:t>ы</a:t>
            </a:r>
            <a:r>
              <a:rPr lang="ru-UA" sz="3600" b="1" dirty="0"/>
              <a:t>л</a:t>
            </a:r>
            <a:r>
              <a:rPr lang="ru-RU" sz="3600" b="1" dirty="0"/>
              <a:t>и</a:t>
            </a:r>
            <a:r>
              <a:rPr lang="ru-UA" sz="3600" b="1" dirty="0"/>
              <a:t> </a:t>
            </a:r>
            <a:r>
              <a:rPr lang="ru-RU" sz="3600" b="1" dirty="0"/>
              <a:t>с</a:t>
            </a:r>
            <a:r>
              <a:rPr lang="ru-UA" sz="3600" b="1" dirty="0"/>
              <a:t> </a:t>
            </a:r>
            <a:r>
              <a:rPr lang="ru-RU" sz="3600" b="1" dirty="0"/>
              <a:t>у</a:t>
            </a:r>
            <a:r>
              <a:rPr lang="ru-UA" sz="3600" b="1" dirty="0"/>
              <a:t>ч</a:t>
            </a:r>
            <a:r>
              <a:rPr lang="ru-RU" sz="3600" b="1" dirty="0"/>
              <a:t>е</a:t>
            </a:r>
            <a:r>
              <a:rPr lang="ru-UA" sz="3600" b="1" dirty="0"/>
              <a:t>т</a:t>
            </a:r>
            <a:r>
              <a:rPr lang="ru-RU" sz="3600" b="1" dirty="0"/>
              <a:t>о</a:t>
            </a:r>
            <a:r>
              <a:rPr lang="ru-UA" sz="3600" b="1" dirty="0"/>
              <a:t>м </a:t>
            </a:r>
            <a:r>
              <a:rPr lang="ru-RU" sz="3600" b="1" dirty="0"/>
              <a:t>т</a:t>
            </a:r>
            <a:r>
              <a:rPr lang="ru-UA" sz="3600" b="1" dirty="0"/>
              <a:t>о</a:t>
            </a:r>
            <a:r>
              <a:rPr lang="ru-RU" sz="3600" b="1" dirty="0"/>
              <a:t>г</a:t>
            </a:r>
            <a:r>
              <a:rPr lang="ru-UA" sz="3600" b="1" dirty="0"/>
              <a:t>о, </a:t>
            </a:r>
            <a:r>
              <a:rPr lang="ru-RU" sz="3600" b="1" dirty="0"/>
              <a:t>ч</a:t>
            </a:r>
            <a:r>
              <a:rPr lang="ru-UA" sz="3600" b="1" dirty="0"/>
              <a:t>т</a:t>
            </a:r>
            <a:r>
              <a:rPr lang="ru-RU" sz="3600" b="1" dirty="0"/>
              <a:t>о</a:t>
            </a:r>
            <a:r>
              <a:rPr lang="ru-UA" sz="3600" b="1" dirty="0"/>
              <a:t> </a:t>
            </a:r>
            <a:r>
              <a:rPr lang="ru-RU" sz="3600" b="1" dirty="0"/>
              <a:t>о</a:t>
            </a:r>
            <a:r>
              <a:rPr lang="ru-UA" sz="3600" b="1" dirty="0"/>
              <a:t>н</a:t>
            </a:r>
            <a:r>
              <a:rPr lang="ru-RU" sz="3600" b="1" dirty="0"/>
              <a:t>а</a:t>
            </a:r>
            <a:r>
              <a:rPr lang="ru-UA" sz="3600" b="1" dirty="0"/>
              <a:t> </a:t>
            </a:r>
            <a:r>
              <a:rPr lang="ru-RU" sz="3600" b="1" dirty="0"/>
              <a:t>б</a:t>
            </a:r>
            <a:r>
              <a:rPr lang="ru-UA" sz="3600" b="1" dirty="0"/>
              <a:t>у</a:t>
            </a:r>
            <a:r>
              <a:rPr lang="ru-RU" sz="3600" b="1" dirty="0"/>
              <a:t>д</a:t>
            </a:r>
            <a:r>
              <a:rPr lang="ru-UA" sz="3600" b="1" dirty="0"/>
              <a:t>е</a:t>
            </a:r>
            <a:r>
              <a:rPr lang="ru-RU" sz="3600" b="1" dirty="0"/>
              <a:t>т</a:t>
            </a:r>
            <a:r>
              <a:rPr lang="ru-UA" sz="3600" b="1" dirty="0"/>
              <a:t> </a:t>
            </a:r>
            <a:r>
              <a:rPr lang="ru-RU" sz="3600" b="1" dirty="0"/>
              <a:t>г</a:t>
            </a:r>
            <a:r>
              <a:rPr lang="ru-UA" sz="3600" b="1" dirty="0"/>
              <a:t>е</a:t>
            </a:r>
            <a:r>
              <a:rPr lang="ru-RU" sz="3600" b="1" dirty="0"/>
              <a:t>н</a:t>
            </a:r>
            <a:r>
              <a:rPr lang="ru-UA" sz="3600" b="1" dirty="0"/>
              <a:t>е</a:t>
            </a:r>
            <a:r>
              <a:rPr lang="ru-RU" sz="3600" b="1" dirty="0"/>
              <a:t>р</a:t>
            </a:r>
            <a:r>
              <a:rPr lang="ru-UA" sz="3600" b="1" dirty="0"/>
              <a:t>и</a:t>
            </a:r>
            <a:r>
              <a:rPr lang="ru-RU" sz="3600" b="1" dirty="0"/>
              <a:t>р</a:t>
            </a:r>
            <a:r>
              <a:rPr lang="ru-UA" sz="3600" b="1" dirty="0"/>
              <a:t>о</a:t>
            </a:r>
            <a:r>
              <a:rPr lang="ru-RU" sz="3600" b="1" dirty="0"/>
              <a:t>в</a:t>
            </a:r>
            <a:r>
              <a:rPr lang="ru-UA" sz="3600" b="1" dirty="0"/>
              <a:t>а</a:t>
            </a:r>
            <a:r>
              <a:rPr lang="ru-RU" sz="3600" b="1" dirty="0"/>
              <a:t>т</a:t>
            </a:r>
            <a:r>
              <a:rPr lang="ru-UA" sz="3600" b="1" dirty="0"/>
              <a:t>ь</a:t>
            </a:r>
            <a:r>
              <a:rPr lang="ru-RU" sz="3600" b="1" dirty="0"/>
              <a:t>с</a:t>
            </a:r>
            <a:r>
              <a:rPr lang="ru-UA" sz="3600" b="1" dirty="0"/>
              <a:t>я </a:t>
            </a:r>
            <a:r>
              <a:rPr lang="ru-RU" sz="3600" b="1" dirty="0"/>
              <a:t>н</a:t>
            </a:r>
            <a:r>
              <a:rPr lang="ru-UA" sz="3600" b="1" dirty="0"/>
              <a:t>а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о</a:t>
            </a:r>
            <a:r>
              <a:rPr lang="ru-UA" sz="3600" b="1" dirty="0"/>
              <a:t>т</a:t>
            </a:r>
            <a:r>
              <a:rPr lang="ru-RU" sz="3600" b="1" dirty="0"/>
              <a:t>я</a:t>
            </a:r>
            <a:r>
              <a:rPr lang="ru-UA" sz="3600" b="1" dirty="0"/>
              <a:t>ж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и</a:t>
            </a:r>
            <a:r>
              <a:rPr lang="ru-UA" sz="3600" b="1" dirty="0"/>
              <a:t>и </a:t>
            </a:r>
            <a:r>
              <a:rPr lang="ru-RU" sz="3600" b="1" dirty="0"/>
              <a:t>д</a:t>
            </a:r>
            <a:r>
              <a:rPr lang="ru-UA" sz="3600" b="1" dirty="0"/>
              <a:t>в</a:t>
            </a:r>
            <a:r>
              <a:rPr lang="ru-RU" sz="3600" b="1" dirty="0"/>
              <a:t>у</a:t>
            </a:r>
            <a:r>
              <a:rPr lang="ru-UA" sz="3600" b="1" dirty="0"/>
              <a:t>х </a:t>
            </a:r>
            <a:r>
              <a:rPr lang="ru-RU" sz="3600" b="1" dirty="0"/>
              <a:t>л</a:t>
            </a:r>
            <a:r>
              <a:rPr lang="ru-UA" sz="3600" b="1" dirty="0"/>
              <a:t>е</a:t>
            </a:r>
            <a:r>
              <a:rPr lang="ru-RU" sz="3600" b="1" dirty="0"/>
              <a:t>т</a:t>
            </a:r>
            <a:endParaRPr lang="ru-U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0FC3A-0273-4869-BBC9-E6F3E09AF46F}"/>
              </a:ext>
            </a:extLst>
          </p:cNvPr>
          <p:cNvSpPr txBox="1"/>
          <p:nvPr/>
        </p:nvSpPr>
        <p:spPr>
          <a:xfrm>
            <a:off x="7593903" y="145985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$0</a:t>
            </a:r>
            <a:endParaRPr lang="ru-UA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904E7-E246-4F59-8C45-66EEE7DA6CF3}"/>
              </a:ext>
            </a:extLst>
          </p:cNvPr>
          <p:cNvSpPr txBox="1"/>
          <p:nvPr/>
        </p:nvSpPr>
        <p:spPr>
          <a:xfrm>
            <a:off x="7481462" y="3264684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$800,000</a:t>
            </a:r>
            <a:endParaRPr lang="ru-UA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D2F6B-B756-4109-B321-0E805BEA5FF5}"/>
              </a:ext>
            </a:extLst>
          </p:cNvPr>
          <p:cNvSpPr txBox="1"/>
          <p:nvPr/>
        </p:nvSpPr>
        <p:spPr>
          <a:xfrm>
            <a:off x="7481462" y="2538840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$1,000,000</a:t>
            </a:r>
            <a:endParaRPr lang="ru-UA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D33D1-7E7C-4911-B03A-4D30571573C0}"/>
              </a:ext>
            </a:extLst>
          </p:cNvPr>
          <p:cNvSpPr txBox="1"/>
          <p:nvPr/>
        </p:nvSpPr>
        <p:spPr>
          <a:xfrm>
            <a:off x="7469496" y="3822834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$600,000</a:t>
            </a:r>
            <a:endParaRPr lang="ru-UA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99773-DA18-4E54-B9CC-F77F248919D3}"/>
              </a:ext>
            </a:extLst>
          </p:cNvPr>
          <p:cNvSpPr txBox="1"/>
          <p:nvPr/>
        </p:nvSpPr>
        <p:spPr>
          <a:xfrm>
            <a:off x="7562471" y="4313713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$50,000</a:t>
            </a:r>
            <a:endParaRPr lang="ru-UA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E6FEE-BF87-4777-9328-0C324D151F38}"/>
              </a:ext>
            </a:extLst>
          </p:cNvPr>
          <p:cNvSpPr txBox="1"/>
          <p:nvPr/>
        </p:nvSpPr>
        <p:spPr>
          <a:xfrm>
            <a:off x="7470322" y="559770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$0</a:t>
            </a:r>
            <a:endParaRPr lang="ru-UA" sz="2400" b="1" dirty="0"/>
          </a:p>
        </p:txBody>
      </p:sp>
    </p:spTree>
    <p:extLst>
      <p:ext uri="{BB962C8B-B14F-4D97-AF65-F5344CB8AC3E}">
        <p14:creationId xmlns:p14="http://schemas.microsoft.com/office/powerpoint/2010/main" val="22008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976681-4525-4673-9B5E-ABEDD10FBC48}"/>
              </a:ext>
            </a:extLst>
          </p:cNvPr>
          <p:cNvSpPr/>
          <p:nvPr/>
        </p:nvSpPr>
        <p:spPr>
          <a:xfrm>
            <a:off x="0" y="18433"/>
            <a:ext cx="9144000" cy="143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/>
              <a:t>3</a:t>
            </a:r>
            <a:r>
              <a:rPr lang="ru-UA" sz="3600" b="1" dirty="0"/>
              <a:t>. Подпишем точки принятия решений и исходов, продвигаясь справа на лево по дереву решений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FF8478F-BF7E-4CE3-B99F-10CEDD5D7164}"/>
              </a:ext>
            </a:extLst>
          </p:cNvPr>
          <p:cNvGrpSpPr/>
          <p:nvPr/>
        </p:nvGrpSpPr>
        <p:grpSpPr>
          <a:xfrm>
            <a:off x="181945" y="1336652"/>
            <a:ext cx="8532947" cy="5217906"/>
            <a:chOff x="181945" y="1336652"/>
            <a:chExt cx="8532947" cy="521790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7D2F3AA6-CF66-4133-9BE5-F4E398998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022" t="29000" r="27951" b="23400"/>
            <a:stretch/>
          </p:blipFill>
          <p:spPr>
            <a:xfrm>
              <a:off x="181945" y="1451454"/>
              <a:ext cx="8532947" cy="5073890"/>
            </a:xfrm>
            <a:prstGeom prst="rect">
              <a:avLst/>
            </a:prstGeom>
          </p:spPr>
        </p:pic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E2F274E2-3EBD-42AF-ADE5-4343164FFC33}"/>
                </a:ext>
              </a:extLst>
            </p:cNvPr>
            <p:cNvSpPr/>
            <p:nvPr/>
          </p:nvSpPr>
          <p:spPr>
            <a:xfrm>
              <a:off x="7481462" y="1336652"/>
              <a:ext cx="1008112" cy="52179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AB1D2A6-335E-4298-B3F7-F5E7471BCDBE}"/>
              </a:ext>
            </a:extLst>
          </p:cNvPr>
          <p:cNvSpPr txBox="1"/>
          <p:nvPr/>
        </p:nvSpPr>
        <p:spPr>
          <a:xfrm>
            <a:off x="7593903" y="145985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$0</a:t>
            </a:r>
            <a:endParaRPr lang="ru-UA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2EC23-1EAF-49F5-B996-FAFE4188BF70}"/>
              </a:ext>
            </a:extLst>
          </p:cNvPr>
          <p:cNvSpPr txBox="1"/>
          <p:nvPr/>
        </p:nvSpPr>
        <p:spPr>
          <a:xfrm>
            <a:off x="7481462" y="3264684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$800,000</a:t>
            </a:r>
            <a:endParaRPr lang="ru-UA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DBD4D-AE4A-4463-9E8F-904D67D448EC}"/>
              </a:ext>
            </a:extLst>
          </p:cNvPr>
          <p:cNvSpPr txBox="1"/>
          <p:nvPr/>
        </p:nvSpPr>
        <p:spPr>
          <a:xfrm>
            <a:off x="7481462" y="2538840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$1,000,000</a:t>
            </a:r>
            <a:endParaRPr lang="ru-UA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956D4-D739-40DF-ADCD-997E3C378B23}"/>
              </a:ext>
            </a:extLst>
          </p:cNvPr>
          <p:cNvSpPr txBox="1"/>
          <p:nvPr/>
        </p:nvSpPr>
        <p:spPr>
          <a:xfrm>
            <a:off x="7469496" y="3822834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$600,000</a:t>
            </a:r>
            <a:endParaRPr lang="ru-UA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61CB9-D968-4D18-84EC-CB04EECCBBFF}"/>
              </a:ext>
            </a:extLst>
          </p:cNvPr>
          <p:cNvSpPr txBox="1"/>
          <p:nvPr/>
        </p:nvSpPr>
        <p:spPr>
          <a:xfrm>
            <a:off x="7562471" y="4313713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$50,000</a:t>
            </a:r>
            <a:endParaRPr lang="ru-UA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B00F6-A9E3-43AB-8166-97C09617DD76}"/>
              </a:ext>
            </a:extLst>
          </p:cNvPr>
          <p:cNvSpPr txBox="1"/>
          <p:nvPr/>
        </p:nvSpPr>
        <p:spPr>
          <a:xfrm>
            <a:off x="7470322" y="559770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$0</a:t>
            </a:r>
            <a:endParaRPr lang="ru-UA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36432-5F0C-4EBA-8C3B-84F10ECE039D}"/>
              </a:ext>
            </a:extLst>
          </p:cNvPr>
          <p:cNvSpPr txBox="1"/>
          <p:nvPr/>
        </p:nvSpPr>
        <p:spPr>
          <a:xfrm>
            <a:off x="4788024" y="3058826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  <a:endParaRPr lang="ru-UA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114E3-10CB-4D73-AD4D-73CDBF77E547}"/>
              </a:ext>
            </a:extLst>
          </p:cNvPr>
          <p:cNvSpPr txBox="1"/>
          <p:nvPr/>
        </p:nvSpPr>
        <p:spPr>
          <a:xfrm>
            <a:off x="4788024" y="4657393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</a:t>
            </a:r>
            <a:endParaRPr lang="ru-UA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E392-D652-4C4E-B4EC-942184FC08F9}"/>
              </a:ext>
            </a:extLst>
          </p:cNvPr>
          <p:cNvSpPr txBox="1"/>
          <p:nvPr/>
        </p:nvSpPr>
        <p:spPr>
          <a:xfrm>
            <a:off x="2843808" y="3867878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</a:t>
            </a:r>
            <a:endParaRPr lang="ru-UA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B9D6F-26DD-4339-9962-A1901455F242}"/>
              </a:ext>
            </a:extLst>
          </p:cNvPr>
          <p:cNvSpPr txBox="1"/>
          <p:nvPr/>
        </p:nvSpPr>
        <p:spPr>
          <a:xfrm>
            <a:off x="301040" y="2618353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</a:t>
            </a:r>
            <a:endParaRPr lang="ru-UA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193F1B-6C70-49D7-AC6F-DCEBE189236C}"/>
              </a:ext>
            </a:extLst>
          </p:cNvPr>
          <p:cNvSpPr txBox="1"/>
          <p:nvPr/>
        </p:nvSpPr>
        <p:spPr>
          <a:xfrm>
            <a:off x="99931" y="4191044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$400,000</a:t>
            </a:r>
            <a:endParaRPr lang="ru-UA" sz="2400" b="1" dirty="0"/>
          </a:p>
        </p:txBody>
      </p:sp>
    </p:spTree>
    <p:extLst>
      <p:ext uri="{BB962C8B-B14F-4D97-AF65-F5344CB8AC3E}">
        <p14:creationId xmlns:p14="http://schemas.microsoft.com/office/powerpoint/2010/main" val="568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BEBE0D-7231-459C-AC87-56A050F360E9}"/>
              </a:ext>
            </a:extLst>
          </p:cNvPr>
          <p:cNvSpPr/>
          <p:nvPr/>
        </p:nvSpPr>
        <p:spPr>
          <a:xfrm>
            <a:off x="0" y="27613"/>
            <a:ext cx="9144000" cy="187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/>
              <a:t>4</a:t>
            </a:r>
            <a:r>
              <a:rPr lang="ru-UA" sz="3600" b="1" dirty="0"/>
              <a:t>. Рассчитаем ожидаемые значения каждого исхода, </a:t>
            </a:r>
            <a:r>
              <a:rPr lang="ru-RU" sz="3600" b="1" dirty="0"/>
              <a:t>у</a:t>
            </a:r>
            <a:r>
              <a:rPr lang="ru-UA" sz="3600" b="1" dirty="0"/>
              <a:t>м</a:t>
            </a:r>
            <a:r>
              <a:rPr lang="ru-RU" sz="3600" b="1" dirty="0"/>
              <a:t>н</a:t>
            </a:r>
            <a:r>
              <a:rPr lang="ru-UA" sz="3600" b="1" dirty="0"/>
              <a:t>о</a:t>
            </a:r>
            <a:r>
              <a:rPr lang="ru-RU" sz="3600" b="1" dirty="0"/>
              <a:t>ж</a:t>
            </a:r>
            <a:r>
              <a:rPr lang="ru-UA" sz="3600" b="1" dirty="0"/>
              <a:t>и</a:t>
            </a:r>
            <a:r>
              <a:rPr lang="ru-RU" sz="3600" b="1" dirty="0"/>
              <a:t>в</a:t>
            </a:r>
            <a:r>
              <a:rPr lang="ru-UA" sz="3600" b="1" dirty="0"/>
              <a:t> </a:t>
            </a:r>
            <a:r>
              <a:rPr lang="ru-RU" sz="3600" b="1" dirty="0"/>
              <a:t>п</a:t>
            </a:r>
            <a:r>
              <a:rPr lang="ru-UA" sz="3600" b="1" dirty="0"/>
              <a:t>о</a:t>
            </a:r>
            <a:r>
              <a:rPr lang="ru-RU" sz="3600" b="1" dirty="0"/>
              <a:t>к</a:t>
            </a:r>
            <a:r>
              <a:rPr lang="ru-UA" sz="3600" b="1" dirty="0"/>
              <a:t>а</a:t>
            </a:r>
            <a:r>
              <a:rPr lang="ru-RU" sz="3600" b="1" dirty="0"/>
              <a:t>з</a:t>
            </a:r>
            <a:r>
              <a:rPr lang="ru-UA" sz="3600" b="1" dirty="0"/>
              <a:t>а</a:t>
            </a:r>
            <a:r>
              <a:rPr lang="ru-RU" sz="3600" b="1" dirty="0"/>
              <a:t>т</a:t>
            </a:r>
            <a:r>
              <a:rPr lang="ru-UA" sz="3600" b="1" dirty="0"/>
              <a:t>е</a:t>
            </a:r>
            <a:r>
              <a:rPr lang="ru-RU" sz="3600" b="1" dirty="0"/>
              <a:t>л</a:t>
            </a:r>
            <a:r>
              <a:rPr lang="ru-UA" sz="3600" b="1" dirty="0"/>
              <a:t>ь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и</a:t>
            </a:r>
            <a:r>
              <a:rPr lang="ru-UA" sz="3600" b="1" dirty="0"/>
              <a:t>б</a:t>
            </a:r>
            <a:r>
              <a:rPr lang="ru-RU" sz="3600" b="1" dirty="0"/>
              <a:t>ы</a:t>
            </a:r>
            <a:r>
              <a:rPr lang="ru-UA" sz="3600" b="1" dirty="0"/>
              <a:t>л</a:t>
            </a:r>
            <a:r>
              <a:rPr lang="ru-RU" sz="3600" b="1" dirty="0"/>
              <a:t>и</a:t>
            </a:r>
            <a:r>
              <a:rPr lang="ru-UA" sz="3600" b="1" dirty="0"/>
              <a:t> </a:t>
            </a:r>
            <a:r>
              <a:rPr lang="ru-RU" sz="3600" b="1" dirty="0"/>
              <a:t>н</a:t>
            </a:r>
            <a:r>
              <a:rPr lang="ru-UA" sz="3600" b="1" dirty="0"/>
              <a:t>а </a:t>
            </a:r>
            <a:r>
              <a:rPr lang="ru-RU" sz="3600" b="1" dirty="0"/>
              <a:t>с</a:t>
            </a:r>
            <a:r>
              <a:rPr lang="ru-UA" sz="3600" b="1" dirty="0"/>
              <a:t>о</a:t>
            </a:r>
            <a:r>
              <a:rPr lang="ru-RU" sz="3600" b="1" dirty="0"/>
              <a:t>о</a:t>
            </a:r>
            <a:r>
              <a:rPr lang="ru-UA" sz="3600" b="1" dirty="0"/>
              <a:t>т</a:t>
            </a:r>
            <a:r>
              <a:rPr lang="ru-RU" sz="3600" b="1" dirty="0"/>
              <a:t>в</a:t>
            </a:r>
            <a:r>
              <a:rPr lang="ru-UA" sz="3600" b="1" dirty="0"/>
              <a:t>е</a:t>
            </a:r>
            <a:r>
              <a:rPr lang="ru-RU" sz="3600" b="1" dirty="0"/>
              <a:t>т</a:t>
            </a:r>
            <a:r>
              <a:rPr lang="ru-UA" sz="3600" b="1" dirty="0"/>
              <a:t>с</a:t>
            </a:r>
            <a:r>
              <a:rPr lang="ru-RU" sz="3600" b="1" dirty="0"/>
              <a:t>т</a:t>
            </a:r>
            <a:r>
              <a:rPr lang="ru-UA" sz="3600" b="1" dirty="0"/>
              <a:t>в</a:t>
            </a:r>
            <a:r>
              <a:rPr lang="ru-RU" sz="3600" b="1" dirty="0"/>
              <a:t>у</a:t>
            </a:r>
            <a:r>
              <a:rPr lang="ru-UA" sz="3600" b="1" dirty="0"/>
              <a:t>ю</a:t>
            </a:r>
            <a:r>
              <a:rPr lang="ru-RU" sz="3600" b="1" dirty="0"/>
              <a:t>щ</a:t>
            </a:r>
            <a:r>
              <a:rPr lang="ru-UA" sz="3600" b="1" dirty="0"/>
              <a:t>у</a:t>
            </a:r>
            <a:r>
              <a:rPr lang="ru-RU" sz="3600" b="1" dirty="0"/>
              <a:t>ю</a:t>
            </a:r>
            <a:r>
              <a:rPr lang="ru-UA" sz="3600" b="1" dirty="0"/>
              <a:t> </a:t>
            </a:r>
            <a:r>
              <a:rPr lang="ru-RU" sz="3600" b="1" dirty="0"/>
              <a:t>в</a:t>
            </a:r>
            <a:r>
              <a:rPr lang="ru-UA" sz="3600" b="1" dirty="0"/>
              <a:t>е</a:t>
            </a:r>
            <a:r>
              <a:rPr lang="ru-RU" sz="3600" b="1" dirty="0"/>
              <a:t>р</a:t>
            </a:r>
            <a:r>
              <a:rPr lang="ru-UA" sz="3600" b="1" dirty="0"/>
              <a:t>о</a:t>
            </a:r>
            <a:r>
              <a:rPr lang="ru-RU" sz="3600" b="1" dirty="0"/>
              <a:t>я</a:t>
            </a:r>
            <a:r>
              <a:rPr lang="ru-UA" sz="3600" b="1" dirty="0"/>
              <a:t>т</a:t>
            </a:r>
            <a:r>
              <a:rPr lang="ru-RU" sz="3600" b="1" dirty="0"/>
              <a:t>н</a:t>
            </a:r>
            <a:r>
              <a:rPr lang="ru-UA" sz="3600" b="1" dirty="0"/>
              <a:t>о</a:t>
            </a:r>
            <a:r>
              <a:rPr lang="ru-RU" sz="3600" b="1" dirty="0"/>
              <a:t>с</a:t>
            </a:r>
            <a:r>
              <a:rPr lang="ru-UA" sz="3600" b="1" dirty="0"/>
              <a:t>т</a:t>
            </a:r>
            <a:r>
              <a:rPr lang="ru-RU" sz="3600" b="1" dirty="0"/>
              <a:t>ь</a:t>
            </a:r>
            <a:r>
              <a:rPr lang="ru-UA" sz="3600" b="1" dirty="0"/>
              <a:t> </a:t>
            </a:r>
            <a:r>
              <a:rPr lang="ru-RU" sz="3600" b="1" dirty="0"/>
              <a:t>д</a:t>
            </a:r>
            <a:r>
              <a:rPr lang="ru-UA" sz="3600" b="1" dirty="0"/>
              <a:t>в</a:t>
            </a:r>
            <a:r>
              <a:rPr lang="ru-RU" sz="3600" b="1" dirty="0"/>
              <a:t>и</a:t>
            </a:r>
            <a:r>
              <a:rPr lang="ru-UA" sz="3600" b="1" dirty="0"/>
              <a:t>г</a:t>
            </a:r>
            <a:r>
              <a:rPr lang="ru-RU" sz="3600" b="1" dirty="0"/>
              <a:t>а</a:t>
            </a:r>
            <a:r>
              <a:rPr lang="ru-UA" sz="3600" b="1" dirty="0"/>
              <a:t>я</a:t>
            </a:r>
            <a:r>
              <a:rPr lang="ru-RU" sz="3600" b="1" dirty="0"/>
              <a:t>с</a:t>
            </a:r>
            <a:r>
              <a:rPr lang="ru-UA" sz="3600" b="1" dirty="0"/>
              <a:t>ь </a:t>
            </a:r>
            <a:r>
              <a:rPr lang="ru-RU" sz="3600" b="1" dirty="0"/>
              <a:t>с</a:t>
            </a:r>
            <a:r>
              <a:rPr lang="ru-UA" sz="3600" b="1" dirty="0"/>
              <a:t>п</a:t>
            </a:r>
            <a:r>
              <a:rPr lang="ru-RU" sz="3600" b="1" dirty="0"/>
              <a:t>р</a:t>
            </a:r>
            <a:r>
              <a:rPr lang="ru-UA" sz="3600" b="1" dirty="0"/>
              <a:t>а</a:t>
            </a:r>
            <a:r>
              <a:rPr lang="ru-RU" sz="3600" b="1" dirty="0"/>
              <a:t>в</a:t>
            </a:r>
            <a:r>
              <a:rPr lang="ru-UA" sz="3600" b="1" dirty="0"/>
              <a:t>а </a:t>
            </a:r>
            <a:r>
              <a:rPr lang="ru-RU" sz="3600" b="1" dirty="0"/>
              <a:t>н</a:t>
            </a:r>
            <a:r>
              <a:rPr lang="ru-UA" sz="3600" b="1" dirty="0"/>
              <a:t>а </a:t>
            </a:r>
            <a:r>
              <a:rPr lang="ru-RU" sz="3600" b="1" dirty="0"/>
              <a:t>л</a:t>
            </a:r>
            <a:r>
              <a:rPr lang="ru-UA" sz="3600" b="1" dirty="0"/>
              <a:t>е</a:t>
            </a:r>
            <a:r>
              <a:rPr lang="ru-RU" sz="3600" b="1" dirty="0"/>
              <a:t>в</a:t>
            </a:r>
            <a:r>
              <a:rPr lang="ru-UA" sz="3600" b="1" dirty="0"/>
              <a:t>о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9BAA6D4-EEE8-467A-B862-733DB9659A4F}"/>
                  </a:ext>
                </a:extLst>
              </p:cNvPr>
              <p:cNvSpPr/>
              <p:nvPr/>
            </p:nvSpPr>
            <p:spPr>
              <a:xfrm>
                <a:off x="3491880" y="1903832"/>
                <a:ext cx="2568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UA" sz="3600" i="1"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ru-UA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UA" sz="3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UA" sz="36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UA" sz="36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UA" sz="36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9BAA6D4-EEE8-467A-B862-733DB9659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903832"/>
                <a:ext cx="25680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2A0813AE-E62A-43FB-B21E-34BAF1FFEAD6}"/>
                  </a:ext>
                </a:extLst>
              </p:cNvPr>
              <p:cNvSpPr/>
              <p:nvPr/>
            </p:nvSpPr>
            <p:spPr>
              <a:xfrm>
                <a:off x="314969" y="2567683"/>
                <a:ext cx="8514062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UA" sz="3200" b="1" dirty="0"/>
                  <a:t>т. </a:t>
                </a:r>
                <a:r>
                  <a:rPr lang="en-US" sz="3200" b="1" dirty="0"/>
                  <a:t>A           </a:t>
                </a:r>
                <a14:m>
                  <m:oMath xmlns:m="http://schemas.openxmlformats.org/officeDocument/2006/math">
                    <m:r>
                      <a:rPr lang="ru-UA" sz="3200" i="1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ru-UA" sz="32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×$1.000.000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r>
                  <a:rPr lang="en-US" sz="3200" dirty="0"/>
                  <a:t>(0.5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$800.000)+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0.3×$600.00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=$780.000</m:t>
                    </m:r>
                  </m:oMath>
                </a14:m>
                <a:endParaRPr lang="ru-UA" sz="32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2A0813AE-E62A-43FB-B21E-34BAF1FFE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9" y="2567683"/>
                <a:ext cx="8514062" cy="1077218"/>
              </a:xfrm>
              <a:prstGeom prst="rect">
                <a:avLst/>
              </a:prstGeom>
              <a:blipFill>
                <a:blip r:embed="rId3"/>
                <a:stretch>
                  <a:fillRect l="-1862" t="-6780" b="-18079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6D454F6-38A1-4967-B421-61530FA7E600}"/>
                  </a:ext>
                </a:extLst>
              </p:cNvPr>
              <p:cNvSpPr/>
              <p:nvPr/>
            </p:nvSpPr>
            <p:spPr>
              <a:xfrm>
                <a:off x="140338" y="4007147"/>
                <a:ext cx="88633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UA" sz="3200" b="1" dirty="0"/>
                  <a:t>т. </a:t>
                </a:r>
                <a:r>
                  <a:rPr lang="en-US" sz="3200" b="1" dirty="0"/>
                  <a:t>B  </a:t>
                </a:r>
                <a14:m>
                  <m:oMath xmlns:m="http://schemas.openxmlformats.org/officeDocument/2006/math">
                    <m:r>
                      <a:rPr lang="ru-UA" sz="3200" i="1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ru-UA" sz="3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(0.6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$50.000)+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0.4×$0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=$30.000</m:t>
                    </m:r>
                  </m:oMath>
                </a14:m>
                <a:endParaRPr lang="ru-UA" sz="32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6D454F6-38A1-4967-B421-61530FA7E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38" y="4007147"/>
                <a:ext cx="8863324" cy="584775"/>
              </a:xfrm>
              <a:prstGeom prst="rect">
                <a:avLst/>
              </a:prstGeom>
              <a:blipFill>
                <a:blip r:embed="rId4"/>
                <a:stretch>
                  <a:fillRect l="-1719" t="-12500" b="-34375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FB4C2CC-93FA-434F-8C3D-FBC36DC8CB02}"/>
                  </a:ext>
                </a:extLst>
              </p:cNvPr>
              <p:cNvSpPr/>
              <p:nvPr/>
            </p:nvSpPr>
            <p:spPr>
              <a:xfrm>
                <a:off x="73629" y="4954169"/>
                <a:ext cx="914400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UA" sz="3200" b="1" dirty="0"/>
                  <a:t>т. </a:t>
                </a:r>
                <a:r>
                  <a:rPr lang="en-US" sz="3200" b="1" dirty="0"/>
                  <a:t>C          </a:t>
                </a:r>
                <a14:m>
                  <m:oMath xmlns:m="http://schemas.openxmlformats.org/officeDocument/2006/math">
                    <m:r>
                      <a:rPr lang="ru-UA" sz="3200" i="1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ru-UA" sz="32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0.7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×$780.000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200" dirty="0"/>
                  <a:t>(0.3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$30.000)=$555.000</m:t>
                    </m:r>
                  </m:oMath>
                </a14:m>
                <a:endParaRPr lang="ru-UA" sz="3200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FB4C2CC-93FA-434F-8C3D-FBC36DC8C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9" y="4954169"/>
                <a:ext cx="9144000" cy="1077218"/>
              </a:xfrm>
              <a:prstGeom prst="rect">
                <a:avLst/>
              </a:prstGeom>
              <a:blipFill>
                <a:blip r:embed="rId5"/>
                <a:stretch>
                  <a:fillRect l="-1667" t="-6818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4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5073FB-1825-4BF0-AD89-A99139AD2F8E}"/>
              </a:ext>
            </a:extLst>
          </p:cNvPr>
          <p:cNvSpPr/>
          <p:nvPr/>
        </p:nvSpPr>
        <p:spPr>
          <a:xfrm>
            <a:off x="0" y="27613"/>
            <a:ext cx="9144000" cy="98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/>
              <a:t>5</a:t>
            </a:r>
            <a:r>
              <a:rPr lang="ru-UA" sz="3600" b="1" dirty="0"/>
              <a:t>. Укажем ожидаемые значения на диаграмме 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72E2256-278E-4583-976C-E18BF5461477}"/>
              </a:ext>
            </a:extLst>
          </p:cNvPr>
          <p:cNvGrpSpPr/>
          <p:nvPr/>
        </p:nvGrpSpPr>
        <p:grpSpPr>
          <a:xfrm>
            <a:off x="181945" y="1336652"/>
            <a:ext cx="8532947" cy="5217906"/>
            <a:chOff x="181945" y="1336652"/>
            <a:chExt cx="8532947" cy="521790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5286966-88A4-4BE5-93FB-3C9C3DC42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022" t="29000" r="27951" b="23400"/>
            <a:stretch/>
          </p:blipFill>
          <p:spPr>
            <a:xfrm>
              <a:off x="181945" y="1451454"/>
              <a:ext cx="8532947" cy="5073890"/>
            </a:xfrm>
            <a:prstGeom prst="rect">
              <a:avLst/>
            </a:prstGeom>
          </p:spPr>
        </p:pic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888FFF6-E1FA-4701-BBC4-0D7BC8450B8B}"/>
                </a:ext>
              </a:extLst>
            </p:cNvPr>
            <p:cNvSpPr/>
            <p:nvPr/>
          </p:nvSpPr>
          <p:spPr>
            <a:xfrm>
              <a:off x="7481462" y="1336652"/>
              <a:ext cx="1008112" cy="52179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742A63F-2BF3-44BF-AC47-B4059F3DB20D}"/>
              </a:ext>
            </a:extLst>
          </p:cNvPr>
          <p:cNvSpPr txBox="1"/>
          <p:nvPr/>
        </p:nvSpPr>
        <p:spPr>
          <a:xfrm>
            <a:off x="7593903" y="145985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$0</a:t>
            </a:r>
            <a:endParaRPr lang="ru-UA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EDED-7162-41B3-8EAB-ABB8CCED2193}"/>
              </a:ext>
            </a:extLst>
          </p:cNvPr>
          <p:cNvSpPr txBox="1"/>
          <p:nvPr/>
        </p:nvSpPr>
        <p:spPr>
          <a:xfrm>
            <a:off x="7481462" y="3264684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$800,000</a:t>
            </a:r>
            <a:endParaRPr lang="ru-UA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0E40F-9A19-463F-A8D6-70E6E7755A78}"/>
              </a:ext>
            </a:extLst>
          </p:cNvPr>
          <p:cNvSpPr txBox="1"/>
          <p:nvPr/>
        </p:nvSpPr>
        <p:spPr>
          <a:xfrm>
            <a:off x="7481462" y="2538840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$1,000,000</a:t>
            </a:r>
            <a:endParaRPr lang="ru-UA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37D8D-4E72-49B4-8D94-B79389899960}"/>
              </a:ext>
            </a:extLst>
          </p:cNvPr>
          <p:cNvSpPr txBox="1"/>
          <p:nvPr/>
        </p:nvSpPr>
        <p:spPr>
          <a:xfrm>
            <a:off x="7469496" y="3822834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$600,000</a:t>
            </a:r>
            <a:endParaRPr lang="ru-UA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045A5-0D64-4A94-B77B-C491F67AB1A9}"/>
              </a:ext>
            </a:extLst>
          </p:cNvPr>
          <p:cNvSpPr txBox="1"/>
          <p:nvPr/>
        </p:nvSpPr>
        <p:spPr>
          <a:xfrm>
            <a:off x="7562471" y="4313713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$50,000</a:t>
            </a:r>
            <a:endParaRPr lang="ru-UA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B8128-77C9-4632-8A11-6681D5979043}"/>
              </a:ext>
            </a:extLst>
          </p:cNvPr>
          <p:cNvSpPr txBox="1"/>
          <p:nvPr/>
        </p:nvSpPr>
        <p:spPr>
          <a:xfrm>
            <a:off x="7470322" y="559770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$0</a:t>
            </a:r>
            <a:endParaRPr lang="ru-UA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9CB04-4D5F-4710-9FAD-3927F3A59479}"/>
              </a:ext>
            </a:extLst>
          </p:cNvPr>
          <p:cNvSpPr txBox="1"/>
          <p:nvPr/>
        </p:nvSpPr>
        <p:spPr>
          <a:xfrm>
            <a:off x="4788024" y="3058826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  <a:endParaRPr lang="ru-UA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34BF1-A489-45DB-A162-96B1B6BF4008}"/>
              </a:ext>
            </a:extLst>
          </p:cNvPr>
          <p:cNvSpPr txBox="1"/>
          <p:nvPr/>
        </p:nvSpPr>
        <p:spPr>
          <a:xfrm>
            <a:off x="4788024" y="4657393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</a:t>
            </a:r>
            <a:endParaRPr lang="ru-UA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238C2-DD48-4669-992F-EE86CE161E92}"/>
              </a:ext>
            </a:extLst>
          </p:cNvPr>
          <p:cNvSpPr txBox="1"/>
          <p:nvPr/>
        </p:nvSpPr>
        <p:spPr>
          <a:xfrm>
            <a:off x="2907641" y="3875716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</a:t>
            </a:r>
            <a:endParaRPr lang="ru-UA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B759-E443-41F9-8BD7-18D39B91B154}"/>
              </a:ext>
            </a:extLst>
          </p:cNvPr>
          <p:cNvSpPr txBox="1"/>
          <p:nvPr/>
        </p:nvSpPr>
        <p:spPr>
          <a:xfrm>
            <a:off x="301040" y="2618353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</a:t>
            </a:r>
            <a:endParaRPr lang="ru-UA" sz="3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FECF1-4B78-4B69-BB55-F7E5EB8946CA}"/>
              </a:ext>
            </a:extLst>
          </p:cNvPr>
          <p:cNvSpPr txBox="1"/>
          <p:nvPr/>
        </p:nvSpPr>
        <p:spPr>
          <a:xfrm>
            <a:off x="3461300" y="2567947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EV=$780,000</a:t>
            </a:r>
            <a:endParaRPr lang="ru-UA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91072-1422-4556-872E-E205C5E9CAA0}"/>
              </a:ext>
            </a:extLst>
          </p:cNvPr>
          <p:cNvSpPr txBox="1"/>
          <p:nvPr/>
        </p:nvSpPr>
        <p:spPr>
          <a:xfrm>
            <a:off x="3860921" y="5520121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EV=$30,000</a:t>
            </a:r>
            <a:endParaRPr lang="ru-UA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70AF2-54B5-4004-AC15-1731C78AF144}"/>
              </a:ext>
            </a:extLst>
          </p:cNvPr>
          <p:cNvSpPr txBox="1"/>
          <p:nvPr/>
        </p:nvSpPr>
        <p:spPr>
          <a:xfrm>
            <a:off x="1029818" y="4680889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EV=$555,000</a:t>
            </a:r>
            <a:endParaRPr lang="ru-UA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9C582B-2AC2-4724-9C6E-799F7BC22A45}"/>
              </a:ext>
            </a:extLst>
          </p:cNvPr>
          <p:cNvSpPr txBox="1"/>
          <p:nvPr/>
        </p:nvSpPr>
        <p:spPr>
          <a:xfrm>
            <a:off x="102715" y="4195728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$400,000</a:t>
            </a:r>
            <a:endParaRPr lang="ru-UA" sz="2400" b="1" dirty="0"/>
          </a:p>
        </p:txBody>
      </p:sp>
    </p:spTree>
    <p:extLst>
      <p:ext uri="{BB962C8B-B14F-4D97-AF65-F5344CB8AC3E}">
        <p14:creationId xmlns:p14="http://schemas.microsoft.com/office/powerpoint/2010/main" val="382319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649129-B299-48D4-B7D8-A10945C8A8C5}"/>
              </a:ext>
            </a:extLst>
          </p:cNvPr>
          <p:cNvSpPr/>
          <p:nvPr/>
        </p:nvSpPr>
        <p:spPr>
          <a:xfrm>
            <a:off x="0" y="27613"/>
            <a:ext cx="9144000" cy="143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/>
              <a:t>6</a:t>
            </a:r>
            <a:r>
              <a:rPr lang="ru-UA" sz="3600" b="1" dirty="0"/>
              <a:t>. Рас</a:t>
            </a:r>
            <a:r>
              <a:rPr lang="ru-RU" sz="3600" b="1" dirty="0"/>
              <a:t>с</a:t>
            </a:r>
            <a:r>
              <a:rPr lang="ru-UA" sz="3600" b="1" dirty="0"/>
              <a:t>читаем ожидаемые значения </a:t>
            </a:r>
            <a:r>
              <a:rPr lang="ru-RU" sz="3600" b="1" dirty="0"/>
              <a:t>в</a:t>
            </a:r>
            <a:r>
              <a:rPr lang="ru-UA" sz="3600" b="1" dirty="0"/>
              <a:t> </a:t>
            </a:r>
            <a:r>
              <a:rPr lang="ru-RU" sz="3600" b="1" dirty="0"/>
              <a:t>т</a:t>
            </a:r>
            <a:r>
              <a:rPr lang="ru-UA" sz="3600" b="1" dirty="0"/>
              <a:t>о</a:t>
            </a:r>
            <a:r>
              <a:rPr lang="ru-RU" sz="3600" b="1" dirty="0"/>
              <a:t>ч</a:t>
            </a:r>
            <a:r>
              <a:rPr lang="ru-UA" sz="3600" b="1" dirty="0"/>
              <a:t>к</a:t>
            </a:r>
            <a:r>
              <a:rPr lang="ru-RU" sz="3600" b="1" dirty="0"/>
              <a:t>е</a:t>
            </a:r>
            <a:r>
              <a:rPr lang="ru-UA" sz="3600" b="1" dirty="0"/>
              <a:t> принятия решения </a:t>
            </a:r>
            <a:r>
              <a:rPr lang="en-US" sz="3600" b="1" dirty="0"/>
              <a:t>D </a:t>
            </a:r>
            <a:r>
              <a:rPr lang="ru-UA" sz="3600" b="1" dirty="0"/>
              <a:t>д</a:t>
            </a:r>
            <a:r>
              <a:rPr lang="ru-RU" sz="3600" b="1" dirty="0"/>
              <a:t>л</a:t>
            </a:r>
            <a:r>
              <a:rPr lang="ru-UA" sz="3600" b="1" dirty="0"/>
              <a:t>я </a:t>
            </a:r>
            <a:r>
              <a:rPr lang="ru-RU" sz="3600" b="1" dirty="0"/>
              <a:t>в</a:t>
            </a:r>
            <a:r>
              <a:rPr lang="ru-UA" sz="3600" b="1" dirty="0"/>
              <a:t>е</a:t>
            </a:r>
            <a:r>
              <a:rPr lang="ru-RU" sz="3600" b="1" dirty="0"/>
              <a:t>р</a:t>
            </a:r>
            <a:r>
              <a:rPr lang="ru-UA" sz="3600" b="1" dirty="0"/>
              <a:t>х</a:t>
            </a:r>
            <a:r>
              <a:rPr lang="ru-RU" sz="3600" b="1" dirty="0"/>
              <a:t>н</a:t>
            </a:r>
            <a:r>
              <a:rPr lang="ru-UA" sz="3600" b="1" dirty="0"/>
              <a:t>е</a:t>
            </a:r>
            <a:r>
              <a:rPr lang="ru-RU" sz="3600" b="1" dirty="0"/>
              <a:t>й</a:t>
            </a:r>
            <a:r>
              <a:rPr lang="ru-UA" sz="3600" b="1" dirty="0"/>
              <a:t> </a:t>
            </a:r>
            <a:r>
              <a:rPr lang="ru-RU" sz="3600" b="1" dirty="0"/>
              <a:t>и</a:t>
            </a:r>
            <a:r>
              <a:rPr lang="ru-UA" sz="3600" b="1" dirty="0"/>
              <a:t> </a:t>
            </a:r>
            <a:r>
              <a:rPr lang="ru-RU" sz="3600" b="1" dirty="0"/>
              <a:t>н</a:t>
            </a:r>
            <a:r>
              <a:rPr lang="ru-UA" sz="3600" b="1" dirty="0"/>
              <a:t>и</a:t>
            </a:r>
            <a:r>
              <a:rPr lang="ru-RU" sz="3600" b="1" dirty="0"/>
              <a:t>ж</a:t>
            </a:r>
            <a:r>
              <a:rPr lang="ru-UA" sz="3600" b="1" dirty="0"/>
              <a:t>н</a:t>
            </a:r>
            <a:r>
              <a:rPr lang="ru-RU" sz="3600" b="1" dirty="0"/>
              <a:t>е</a:t>
            </a:r>
            <a:r>
              <a:rPr lang="ru-UA" sz="3600" b="1" dirty="0"/>
              <a:t>й </a:t>
            </a:r>
            <a:r>
              <a:rPr lang="ru-RU" sz="3600" b="1" dirty="0"/>
              <a:t>в</a:t>
            </a:r>
            <a:r>
              <a:rPr lang="ru-UA" sz="3600" b="1" dirty="0"/>
              <a:t>е</a:t>
            </a:r>
            <a:r>
              <a:rPr lang="ru-RU" sz="3600" b="1" dirty="0"/>
              <a:t>т</a:t>
            </a:r>
            <a:r>
              <a:rPr lang="ru-UA" sz="3600" b="1" dirty="0"/>
              <a:t>в</a:t>
            </a:r>
            <a:r>
              <a:rPr lang="ru-RU" sz="3600" b="1" dirty="0"/>
              <a:t>е</a:t>
            </a:r>
            <a:r>
              <a:rPr lang="ru-UA" sz="3600" b="1" dirty="0"/>
              <a:t>й </a:t>
            </a:r>
            <a:r>
              <a:rPr lang="ru-RU" sz="3600" b="1" dirty="0"/>
              <a:t>д</a:t>
            </a:r>
            <a:r>
              <a:rPr lang="ru-UA" sz="3600" b="1" dirty="0"/>
              <a:t>е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в</a:t>
            </a:r>
            <a:r>
              <a:rPr lang="ru-UA" sz="3600" b="1" dirty="0"/>
              <a:t>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5AF2A78-EA7A-4F3B-873E-EBB44543D6E6}"/>
              </a:ext>
            </a:extLst>
          </p:cNvPr>
          <p:cNvGrpSpPr/>
          <p:nvPr/>
        </p:nvGrpSpPr>
        <p:grpSpPr>
          <a:xfrm>
            <a:off x="166130" y="1341713"/>
            <a:ext cx="8532947" cy="5217906"/>
            <a:chOff x="181945" y="1336652"/>
            <a:chExt cx="8532947" cy="5217906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1FFD51F-097D-4CFB-A32A-BED7A4F15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022" t="29000" r="27951" b="23400"/>
            <a:stretch/>
          </p:blipFill>
          <p:spPr>
            <a:xfrm>
              <a:off x="181945" y="1451454"/>
              <a:ext cx="8532947" cy="5073890"/>
            </a:xfrm>
            <a:prstGeom prst="rect">
              <a:avLst/>
            </a:prstGeom>
          </p:spPr>
        </p:pic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FAE22D36-EC52-483D-AD16-B7EA13C37167}"/>
                </a:ext>
              </a:extLst>
            </p:cNvPr>
            <p:cNvSpPr/>
            <p:nvPr/>
          </p:nvSpPr>
          <p:spPr>
            <a:xfrm>
              <a:off x="7481462" y="1336652"/>
              <a:ext cx="1008112" cy="52179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0CB39F9-DB01-4D84-A2E0-0A57DF062A89}"/>
              </a:ext>
            </a:extLst>
          </p:cNvPr>
          <p:cNvSpPr txBox="1"/>
          <p:nvPr/>
        </p:nvSpPr>
        <p:spPr>
          <a:xfrm>
            <a:off x="7593903" y="145985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$0</a:t>
            </a:r>
            <a:endParaRPr lang="ru-UA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5ED1D-32F7-4C87-8252-0B63975B4FF4}"/>
              </a:ext>
            </a:extLst>
          </p:cNvPr>
          <p:cNvSpPr txBox="1"/>
          <p:nvPr/>
        </p:nvSpPr>
        <p:spPr>
          <a:xfrm>
            <a:off x="7481462" y="3264684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$800,000</a:t>
            </a:r>
            <a:endParaRPr lang="ru-UA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4EBB-1F6C-4625-AAA6-70433D9A2A88}"/>
              </a:ext>
            </a:extLst>
          </p:cNvPr>
          <p:cNvSpPr txBox="1"/>
          <p:nvPr/>
        </p:nvSpPr>
        <p:spPr>
          <a:xfrm>
            <a:off x="7481462" y="2538840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$1,000,000</a:t>
            </a:r>
            <a:endParaRPr lang="ru-UA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3CAC1-370B-43E6-BDF7-46ACCE9B2623}"/>
              </a:ext>
            </a:extLst>
          </p:cNvPr>
          <p:cNvSpPr txBox="1"/>
          <p:nvPr/>
        </p:nvSpPr>
        <p:spPr>
          <a:xfrm>
            <a:off x="7469496" y="3822834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$600,000</a:t>
            </a:r>
            <a:endParaRPr lang="ru-UA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772F9-C776-4A01-A986-FBD7BABEC1A2}"/>
              </a:ext>
            </a:extLst>
          </p:cNvPr>
          <p:cNvSpPr txBox="1"/>
          <p:nvPr/>
        </p:nvSpPr>
        <p:spPr>
          <a:xfrm>
            <a:off x="7562471" y="4313713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$50,000</a:t>
            </a:r>
            <a:endParaRPr lang="ru-UA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BDB52-9778-4730-8400-3549F7E058AC}"/>
              </a:ext>
            </a:extLst>
          </p:cNvPr>
          <p:cNvSpPr txBox="1"/>
          <p:nvPr/>
        </p:nvSpPr>
        <p:spPr>
          <a:xfrm>
            <a:off x="7470322" y="559770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$0</a:t>
            </a:r>
            <a:endParaRPr lang="ru-UA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6F4F8-C62D-4BBE-98AA-84DA0B22DE38}"/>
              </a:ext>
            </a:extLst>
          </p:cNvPr>
          <p:cNvSpPr txBox="1"/>
          <p:nvPr/>
        </p:nvSpPr>
        <p:spPr>
          <a:xfrm>
            <a:off x="4788024" y="3058826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  <a:endParaRPr lang="ru-UA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75C-A85A-4E5E-8599-25379D3D8401}"/>
              </a:ext>
            </a:extLst>
          </p:cNvPr>
          <p:cNvSpPr txBox="1"/>
          <p:nvPr/>
        </p:nvSpPr>
        <p:spPr>
          <a:xfrm>
            <a:off x="4788024" y="4657393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</a:t>
            </a:r>
            <a:endParaRPr lang="ru-UA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D46BF-EB2E-40E9-B0D7-1D5BB0A4EEA6}"/>
              </a:ext>
            </a:extLst>
          </p:cNvPr>
          <p:cNvSpPr txBox="1"/>
          <p:nvPr/>
        </p:nvSpPr>
        <p:spPr>
          <a:xfrm>
            <a:off x="2907641" y="3875716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</a:t>
            </a:r>
            <a:endParaRPr lang="ru-UA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9A7BB-C25B-4E38-9A4B-5709E81E420E}"/>
              </a:ext>
            </a:extLst>
          </p:cNvPr>
          <p:cNvSpPr txBox="1"/>
          <p:nvPr/>
        </p:nvSpPr>
        <p:spPr>
          <a:xfrm>
            <a:off x="301040" y="2618353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</a:t>
            </a:r>
            <a:endParaRPr lang="ru-UA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B55C0-F71B-4F01-9B92-87909DE79F2D}"/>
              </a:ext>
            </a:extLst>
          </p:cNvPr>
          <p:cNvSpPr txBox="1"/>
          <p:nvPr/>
        </p:nvSpPr>
        <p:spPr>
          <a:xfrm>
            <a:off x="3461300" y="2567947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EV=$780,000</a:t>
            </a:r>
            <a:endParaRPr lang="ru-UA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530DAE-5B8E-4E48-A561-B43FD411D58E}"/>
              </a:ext>
            </a:extLst>
          </p:cNvPr>
          <p:cNvSpPr txBox="1"/>
          <p:nvPr/>
        </p:nvSpPr>
        <p:spPr>
          <a:xfrm>
            <a:off x="3860921" y="5520121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EV=$30,000</a:t>
            </a:r>
            <a:endParaRPr lang="ru-UA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CE40B-56A7-4F4B-B1B4-EED625119EBC}"/>
              </a:ext>
            </a:extLst>
          </p:cNvPr>
          <p:cNvSpPr txBox="1"/>
          <p:nvPr/>
        </p:nvSpPr>
        <p:spPr>
          <a:xfrm>
            <a:off x="2216218" y="4980558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EV=$555,000</a:t>
            </a:r>
            <a:endParaRPr lang="ru-UA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2D4CA-CC1E-476C-9F09-F2CF463642B9}"/>
              </a:ext>
            </a:extLst>
          </p:cNvPr>
          <p:cNvSpPr txBox="1"/>
          <p:nvPr/>
        </p:nvSpPr>
        <p:spPr>
          <a:xfrm>
            <a:off x="102715" y="4195728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$400,000</a:t>
            </a:r>
            <a:endParaRPr lang="ru-UA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7AD34-CF46-4B0A-BBE3-42A7BBE3722A}"/>
              </a:ext>
            </a:extLst>
          </p:cNvPr>
          <p:cNvSpPr txBox="1"/>
          <p:nvPr/>
        </p:nvSpPr>
        <p:spPr>
          <a:xfrm>
            <a:off x="-38136" y="6254834"/>
            <a:ext cx="663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EV=$555,000</a:t>
            </a:r>
            <a:r>
              <a:rPr lang="ru-UA" sz="3600" b="1" dirty="0">
                <a:solidFill>
                  <a:srgbClr val="FF0000"/>
                </a:solidFill>
              </a:rPr>
              <a:t>-</a:t>
            </a:r>
            <a:r>
              <a:rPr lang="en-US" sz="3600" b="1" dirty="0">
                <a:solidFill>
                  <a:srgbClr val="FF0000"/>
                </a:solidFill>
              </a:rPr>
              <a:t>$400,000=$155,000</a:t>
            </a:r>
            <a:endParaRPr lang="ru-UA" sz="3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4849E-DA18-4C8A-99B8-19DBA6571FCC}"/>
              </a:ext>
            </a:extLst>
          </p:cNvPr>
          <p:cNvSpPr txBox="1"/>
          <p:nvPr/>
        </p:nvSpPr>
        <p:spPr>
          <a:xfrm>
            <a:off x="558343" y="1196468"/>
            <a:ext cx="185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EV=$0</a:t>
            </a:r>
            <a:endParaRPr lang="ru-UA" sz="3600" b="1" dirty="0">
              <a:solidFill>
                <a:srgbClr val="FF0000"/>
              </a:solidFill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A5F757-AC0A-4962-9D22-9BBAE195B42F}"/>
              </a:ext>
            </a:extLst>
          </p:cNvPr>
          <p:cNvCxnSpPr>
            <a:cxnSpLocks/>
          </p:cNvCxnSpPr>
          <p:nvPr/>
        </p:nvCxnSpPr>
        <p:spPr>
          <a:xfrm flipH="1">
            <a:off x="1392214" y="3672354"/>
            <a:ext cx="564708" cy="2553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C580BED-E370-4D07-A1CA-46D54120B162}"/>
              </a:ext>
            </a:extLst>
          </p:cNvPr>
          <p:cNvCxnSpPr>
            <a:cxnSpLocks/>
          </p:cNvCxnSpPr>
          <p:nvPr/>
        </p:nvCxnSpPr>
        <p:spPr>
          <a:xfrm flipH="1" flipV="1">
            <a:off x="1199196" y="1782381"/>
            <a:ext cx="636500" cy="35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125292D-84AD-40D3-912E-98FD6702FE8D}"/>
              </a:ext>
            </a:extLst>
          </p:cNvPr>
          <p:cNvCxnSpPr/>
          <p:nvPr/>
        </p:nvCxnSpPr>
        <p:spPr>
          <a:xfrm>
            <a:off x="2161187" y="1360466"/>
            <a:ext cx="928931" cy="102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BB855005-8055-47EE-AD56-4A41457E813A}"/>
              </a:ext>
            </a:extLst>
          </p:cNvPr>
          <p:cNvCxnSpPr/>
          <p:nvPr/>
        </p:nvCxnSpPr>
        <p:spPr>
          <a:xfrm>
            <a:off x="2009034" y="1484961"/>
            <a:ext cx="928931" cy="102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DF1C159-251D-470B-8A2F-1B201D447E39}"/>
              </a:ext>
            </a:extLst>
          </p:cNvPr>
          <p:cNvSpPr/>
          <p:nvPr/>
        </p:nvSpPr>
        <p:spPr>
          <a:xfrm>
            <a:off x="-24371" y="404664"/>
            <a:ext cx="9144000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/>
              <a:t>7</a:t>
            </a:r>
            <a:r>
              <a:rPr lang="ru-UA" sz="3600" b="1" dirty="0"/>
              <a:t>. Рекомендация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A33140-990A-4A28-9330-57E738EE5835}"/>
              </a:ext>
            </a:extLst>
          </p:cNvPr>
          <p:cNvSpPr/>
          <p:nvPr/>
        </p:nvSpPr>
        <p:spPr>
          <a:xfrm>
            <a:off x="383303" y="1916832"/>
            <a:ext cx="8328651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6000" dirty="0"/>
              <a:t>Р</a:t>
            </a:r>
            <a:r>
              <a:rPr lang="ru-UA" sz="6000" dirty="0"/>
              <a:t>а</a:t>
            </a:r>
            <a:r>
              <a:rPr lang="ru-RU" sz="6000" dirty="0"/>
              <a:t>з</a:t>
            </a:r>
            <a:r>
              <a:rPr lang="ru-UA" sz="6000" dirty="0"/>
              <a:t>р</a:t>
            </a:r>
            <a:r>
              <a:rPr lang="ru-RU" sz="6000" dirty="0"/>
              <a:t>а</a:t>
            </a:r>
            <a:r>
              <a:rPr lang="ru-UA" sz="6000" dirty="0"/>
              <a:t>б</a:t>
            </a:r>
            <a:r>
              <a:rPr lang="ru-RU" sz="6000" dirty="0"/>
              <a:t>а</a:t>
            </a:r>
            <a:r>
              <a:rPr lang="ru-UA" sz="6000" dirty="0"/>
              <a:t>т</a:t>
            </a:r>
            <a:r>
              <a:rPr lang="ru-RU" sz="6000" dirty="0"/>
              <a:t>ы</a:t>
            </a:r>
            <a:r>
              <a:rPr lang="ru-UA" sz="6000" dirty="0"/>
              <a:t>в</a:t>
            </a:r>
            <a:r>
              <a:rPr lang="ru-RU" sz="6000" dirty="0"/>
              <a:t>а</a:t>
            </a:r>
            <a:r>
              <a:rPr lang="ru-UA" sz="6000" dirty="0"/>
              <a:t>т</a:t>
            </a:r>
            <a:r>
              <a:rPr lang="ru-RU" sz="6000" dirty="0"/>
              <a:t>ь</a:t>
            </a:r>
            <a:r>
              <a:rPr lang="ru-UA" sz="6000" dirty="0"/>
              <a:t> </a:t>
            </a:r>
            <a:r>
              <a:rPr lang="ru-RU" sz="6000" dirty="0"/>
              <a:t>п</a:t>
            </a:r>
            <a:r>
              <a:rPr lang="ru-UA" sz="6000" dirty="0"/>
              <a:t>р</a:t>
            </a:r>
            <a:r>
              <a:rPr lang="ru-RU" sz="6000" dirty="0"/>
              <a:t>о</a:t>
            </a:r>
            <a:r>
              <a:rPr lang="ru-UA" sz="6000" dirty="0"/>
              <a:t>д</a:t>
            </a:r>
            <a:r>
              <a:rPr lang="ru-RU" sz="6000" dirty="0"/>
              <a:t>у</a:t>
            </a:r>
            <a:r>
              <a:rPr lang="ru-UA" sz="6000" dirty="0"/>
              <a:t>к</a:t>
            </a:r>
            <a:r>
              <a:rPr lang="ru-RU" sz="6000" dirty="0"/>
              <a:t>т</a:t>
            </a:r>
            <a:r>
              <a:rPr lang="ru-UA" sz="6000" dirty="0"/>
              <a:t>, </a:t>
            </a:r>
            <a:r>
              <a:rPr lang="ru-RU" sz="6000" dirty="0"/>
              <a:t>п</a:t>
            </a:r>
            <a:r>
              <a:rPr lang="ru-UA" sz="6000" dirty="0"/>
              <a:t>о</a:t>
            </a:r>
            <a:r>
              <a:rPr lang="ru-RU" sz="6000" dirty="0"/>
              <a:t>с</a:t>
            </a:r>
            <a:r>
              <a:rPr lang="ru-UA" sz="6000" dirty="0"/>
              <a:t>к</a:t>
            </a:r>
            <a:r>
              <a:rPr lang="ru-RU" sz="6000" dirty="0"/>
              <a:t>о</a:t>
            </a:r>
            <a:r>
              <a:rPr lang="ru-UA" sz="6000" dirty="0"/>
              <a:t>л</a:t>
            </a:r>
            <a:r>
              <a:rPr lang="ru-RU" sz="6000" dirty="0"/>
              <a:t>ь</a:t>
            </a:r>
            <a:r>
              <a:rPr lang="ru-UA" sz="6000" dirty="0"/>
              <a:t>к</a:t>
            </a:r>
            <a:r>
              <a:rPr lang="ru-RU" sz="6000" dirty="0"/>
              <a:t>у</a:t>
            </a:r>
            <a:r>
              <a:rPr lang="ru-UA" sz="6000" dirty="0"/>
              <a:t> </a:t>
            </a:r>
            <a:r>
              <a:rPr lang="ru-RU" sz="6000" dirty="0"/>
              <a:t>о</a:t>
            </a:r>
            <a:r>
              <a:rPr lang="ru-UA" sz="6000" dirty="0"/>
              <a:t>ж</a:t>
            </a:r>
            <a:r>
              <a:rPr lang="ru-RU" sz="6000" dirty="0"/>
              <a:t>и</a:t>
            </a:r>
            <a:r>
              <a:rPr lang="ru-UA" sz="6000" dirty="0"/>
              <a:t>д</a:t>
            </a:r>
            <a:r>
              <a:rPr lang="ru-RU" sz="6000" dirty="0"/>
              <a:t>а</a:t>
            </a:r>
            <a:r>
              <a:rPr lang="ru-UA" sz="6000" dirty="0"/>
              <a:t>е</a:t>
            </a:r>
            <a:r>
              <a:rPr lang="ru-RU" sz="6000" dirty="0"/>
              <a:t>м</a:t>
            </a:r>
            <a:r>
              <a:rPr lang="ru-UA" sz="6000" dirty="0"/>
              <a:t>о</a:t>
            </a:r>
            <a:r>
              <a:rPr lang="ru-RU" sz="6000" dirty="0"/>
              <a:t>е</a:t>
            </a:r>
            <a:r>
              <a:rPr lang="ru-UA" sz="6000" dirty="0"/>
              <a:t> </a:t>
            </a:r>
            <a:r>
              <a:rPr lang="ru-RU" sz="6000" dirty="0"/>
              <a:t>з</a:t>
            </a:r>
            <a:r>
              <a:rPr lang="ru-UA" sz="6000" dirty="0"/>
              <a:t>н</a:t>
            </a:r>
            <a:r>
              <a:rPr lang="ru-RU" sz="6000" dirty="0"/>
              <a:t>а</a:t>
            </a:r>
            <a:r>
              <a:rPr lang="ru-UA" sz="6000" dirty="0"/>
              <a:t>ч</a:t>
            </a:r>
            <a:r>
              <a:rPr lang="ru-RU" sz="6000" dirty="0"/>
              <a:t>е</a:t>
            </a:r>
            <a:r>
              <a:rPr lang="ru-UA" sz="6000" dirty="0"/>
              <a:t>н</a:t>
            </a:r>
            <a:r>
              <a:rPr lang="ru-RU" sz="6000" dirty="0"/>
              <a:t>и</a:t>
            </a:r>
            <a:r>
              <a:rPr lang="ru-UA" sz="6000" dirty="0"/>
              <a:t>е </a:t>
            </a:r>
            <a:r>
              <a:rPr lang="ru-RU" sz="6000" dirty="0"/>
              <a:t>п</a:t>
            </a:r>
            <a:r>
              <a:rPr lang="ru-UA" sz="6000" dirty="0"/>
              <a:t>р</a:t>
            </a:r>
            <a:r>
              <a:rPr lang="ru-RU" sz="6000" dirty="0"/>
              <a:t>и</a:t>
            </a:r>
            <a:r>
              <a:rPr lang="ru-UA" sz="6000" dirty="0"/>
              <a:t>б</a:t>
            </a:r>
            <a:r>
              <a:rPr lang="ru-RU" sz="6000" dirty="0"/>
              <a:t>ы</a:t>
            </a:r>
            <a:r>
              <a:rPr lang="ru-UA" sz="6000" dirty="0"/>
              <a:t>л</a:t>
            </a:r>
            <a:r>
              <a:rPr lang="ru-RU" sz="6000" dirty="0"/>
              <a:t>и</a:t>
            </a:r>
            <a:r>
              <a:rPr lang="ru-UA" sz="6000" dirty="0"/>
              <a:t> </a:t>
            </a:r>
            <a:r>
              <a:rPr lang="ru-RU" sz="6000" dirty="0"/>
              <a:t>в</a:t>
            </a:r>
            <a:r>
              <a:rPr lang="ru-UA" sz="6000" dirty="0"/>
              <a:t> </a:t>
            </a:r>
            <a:r>
              <a:rPr lang="ru-RU" sz="6000" dirty="0"/>
              <a:t>э</a:t>
            </a:r>
            <a:r>
              <a:rPr lang="ru-UA" sz="6000" dirty="0"/>
              <a:t>т</a:t>
            </a:r>
            <a:r>
              <a:rPr lang="ru-RU" sz="6000" dirty="0"/>
              <a:t>о</a:t>
            </a:r>
            <a:r>
              <a:rPr lang="ru-UA" sz="6000" dirty="0"/>
              <a:t>м </a:t>
            </a:r>
            <a:r>
              <a:rPr lang="ru-RU" sz="6000" dirty="0"/>
              <a:t>с</a:t>
            </a:r>
            <a:r>
              <a:rPr lang="ru-UA" sz="6000" dirty="0"/>
              <a:t>л</a:t>
            </a:r>
            <a:r>
              <a:rPr lang="ru-RU" sz="6000" dirty="0"/>
              <a:t>у</a:t>
            </a:r>
            <a:r>
              <a:rPr lang="ru-UA" sz="6000" dirty="0"/>
              <a:t>ч</a:t>
            </a:r>
            <a:r>
              <a:rPr lang="ru-RU" sz="6000" dirty="0"/>
              <a:t>а</a:t>
            </a:r>
            <a:r>
              <a:rPr lang="ru-UA" sz="6000" dirty="0"/>
              <a:t>е </a:t>
            </a:r>
            <a:r>
              <a:rPr lang="ru-RU" sz="6000" dirty="0"/>
              <a:t>с</a:t>
            </a:r>
            <a:r>
              <a:rPr lang="ru-UA" sz="6000" dirty="0"/>
              <a:t>о</a:t>
            </a:r>
            <a:r>
              <a:rPr lang="ru-RU" sz="6000" dirty="0"/>
              <a:t>с</a:t>
            </a:r>
            <a:r>
              <a:rPr lang="ru-UA" sz="6000" dirty="0"/>
              <a:t>т</a:t>
            </a:r>
            <a:r>
              <a:rPr lang="ru-RU" sz="6000" dirty="0"/>
              <a:t>а</a:t>
            </a:r>
            <a:r>
              <a:rPr lang="ru-UA" sz="6000" dirty="0"/>
              <a:t>в</a:t>
            </a:r>
            <a:r>
              <a:rPr lang="ru-RU" sz="6000" dirty="0"/>
              <a:t>и</a:t>
            </a:r>
            <a:r>
              <a:rPr lang="ru-UA" sz="6000" dirty="0"/>
              <a:t>т </a:t>
            </a:r>
            <a:r>
              <a:rPr lang="en-US" sz="6000" b="1" dirty="0"/>
              <a:t>$</a:t>
            </a:r>
            <a:r>
              <a:rPr lang="ru-UA" sz="6000" b="1" dirty="0"/>
              <a:t>155,000</a:t>
            </a:r>
          </a:p>
        </p:txBody>
      </p:sp>
    </p:spTree>
    <p:extLst>
      <p:ext uri="{BB962C8B-B14F-4D97-AF65-F5344CB8AC3E}">
        <p14:creationId xmlns:p14="http://schemas.microsoft.com/office/powerpoint/2010/main" val="41804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3FD142-00E3-465F-8552-BCCF203FA5EC}"/>
              </a:ext>
            </a:extLst>
          </p:cNvPr>
          <p:cNvSpPr/>
          <p:nvPr/>
        </p:nvSpPr>
        <p:spPr>
          <a:xfrm>
            <a:off x="251520" y="188640"/>
            <a:ext cx="9144000" cy="98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UA" sz="3600" b="1" dirty="0"/>
              <a:t>8. </a:t>
            </a:r>
            <a:r>
              <a:rPr lang="ru-RU" sz="3600" b="1" dirty="0"/>
              <a:t>П</a:t>
            </a:r>
            <a:r>
              <a:rPr lang="ru-UA" sz="3600" b="1" dirty="0"/>
              <a:t>е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ч</a:t>
            </a:r>
            <a:r>
              <a:rPr lang="ru-UA" sz="3600" b="1" dirty="0"/>
              <a:t>е</a:t>
            </a:r>
            <a:r>
              <a:rPr lang="ru-RU" sz="3600" b="1" dirty="0"/>
              <a:t>н</a:t>
            </a:r>
            <a:r>
              <a:rPr lang="ru-UA" sz="3600" b="1" dirty="0"/>
              <a:t>ь </a:t>
            </a:r>
            <a:r>
              <a:rPr lang="ru-RU" sz="3600" b="1" dirty="0"/>
              <a:t>и</a:t>
            </a:r>
            <a:r>
              <a:rPr lang="ru-UA" sz="3600" b="1" dirty="0"/>
              <a:t>с</a:t>
            </a:r>
            <a:r>
              <a:rPr lang="ru-RU" sz="3600" b="1" dirty="0"/>
              <a:t>х</a:t>
            </a:r>
            <a:r>
              <a:rPr lang="ru-UA" sz="3600" b="1" dirty="0"/>
              <a:t>о</a:t>
            </a:r>
            <a:r>
              <a:rPr lang="ru-RU" sz="3600" b="1" dirty="0"/>
              <a:t>д</a:t>
            </a:r>
            <a:r>
              <a:rPr lang="ru-UA" sz="3600" b="1" dirty="0"/>
              <a:t>о</a:t>
            </a:r>
            <a:r>
              <a:rPr lang="ru-RU" sz="3600" b="1" dirty="0"/>
              <a:t>в</a:t>
            </a:r>
            <a:r>
              <a:rPr lang="ru-UA" sz="3600" b="1" dirty="0"/>
              <a:t> 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ш</a:t>
            </a:r>
            <a:r>
              <a:rPr lang="ru-UA" sz="3600" b="1" dirty="0"/>
              <a:t>е</a:t>
            </a:r>
            <a:r>
              <a:rPr lang="ru-RU" sz="3600" b="1" dirty="0"/>
              <a:t>н</a:t>
            </a:r>
            <a:r>
              <a:rPr lang="ru-UA" sz="3600" b="1" dirty="0"/>
              <a:t>и</a:t>
            </a:r>
            <a:r>
              <a:rPr lang="ru-RU" sz="3600" b="1" dirty="0"/>
              <a:t>я</a:t>
            </a:r>
            <a:r>
              <a:rPr lang="ru-UA" sz="3600" b="1" dirty="0"/>
              <a:t> </a:t>
            </a:r>
            <a:r>
              <a:rPr lang="ru-RU" sz="3600" b="1" dirty="0"/>
              <a:t>н</a:t>
            </a:r>
            <a:r>
              <a:rPr lang="ru-UA" sz="3600" b="1" dirty="0"/>
              <a:t>а</a:t>
            </a:r>
            <a:r>
              <a:rPr lang="ru-RU" sz="3600" b="1" dirty="0"/>
              <a:t>ч</a:t>
            </a:r>
            <a:r>
              <a:rPr lang="ru-UA" sz="3600" b="1" dirty="0"/>
              <a:t>а</a:t>
            </a:r>
            <a:r>
              <a:rPr lang="ru-RU" sz="3600" b="1" dirty="0"/>
              <a:t>т</a:t>
            </a:r>
            <a:r>
              <a:rPr lang="ru-UA" sz="3600" b="1" dirty="0"/>
              <a:t>ь </a:t>
            </a:r>
            <a:r>
              <a:rPr lang="ru-RU" sz="3600" b="1" dirty="0"/>
              <a:t>р</a:t>
            </a:r>
            <a:r>
              <a:rPr lang="ru-UA" sz="3600" b="1" dirty="0"/>
              <a:t>а</a:t>
            </a:r>
            <a:r>
              <a:rPr lang="ru-RU" sz="3600" b="1" dirty="0"/>
              <a:t>з</a:t>
            </a:r>
            <a:r>
              <a:rPr lang="ru-UA" sz="3600" b="1" dirty="0"/>
              <a:t>р</a:t>
            </a:r>
            <a:r>
              <a:rPr lang="ru-RU" sz="3600" b="1" dirty="0"/>
              <a:t>а</a:t>
            </a:r>
            <a:r>
              <a:rPr lang="ru-UA" sz="3600" b="1" dirty="0"/>
              <a:t>б</a:t>
            </a:r>
            <a:r>
              <a:rPr lang="ru-RU" sz="3600" b="1" dirty="0"/>
              <a:t>о</a:t>
            </a:r>
            <a:r>
              <a:rPr lang="ru-UA" sz="3600" b="1" dirty="0"/>
              <a:t>т</a:t>
            </a:r>
            <a:r>
              <a:rPr lang="ru-RU" sz="3600" b="1" dirty="0"/>
              <a:t>к</a:t>
            </a:r>
            <a:r>
              <a:rPr lang="ru-UA" sz="3600" b="1" dirty="0"/>
              <a:t>у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о</a:t>
            </a:r>
            <a:r>
              <a:rPr lang="ru-UA" sz="3600" b="1" dirty="0"/>
              <a:t>д</a:t>
            </a:r>
            <a:r>
              <a:rPr lang="ru-RU" sz="3600" b="1" dirty="0"/>
              <a:t>у</a:t>
            </a:r>
            <a:r>
              <a:rPr lang="ru-UA" sz="3600" b="1" dirty="0"/>
              <a:t>к</a:t>
            </a:r>
            <a:r>
              <a:rPr lang="ru-RU" sz="3600" b="1" dirty="0"/>
              <a:t>т</a:t>
            </a:r>
            <a:r>
              <a:rPr lang="ru-UA" sz="3600" b="1" dirty="0"/>
              <a:t>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09352F-4685-4F9E-99DA-A740D5F59131}"/>
              </a:ext>
            </a:extLst>
          </p:cNvPr>
          <p:cNvSpPr/>
          <p:nvPr/>
        </p:nvSpPr>
        <p:spPr>
          <a:xfrm>
            <a:off x="179512" y="1203133"/>
            <a:ext cx="8784976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3200" dirty="0"/>
              <a:t>1</a:t>
            </a:r>
            <a:r>
              <a:rPr lang="ru-UA" sz="3200" dirty="0"/>
              <a:t>. </a:t>
            </a:r>
            <a:r>
              <a:rPr lang="ru-RU" sz="3200" dirty="0"/>
              <a:t>П</a:t>
            </a:r>
            <a:r>
              <a:rPr lang="ru-UA" sz="3200" dirty="0"/>
              <a:t>р</a:t>
            </a:r>
            <a:r>
              <a:rPr lang="ru-RU" sz="3200" dirty="0"/>
              <a:t>о</a:t>
            </a:r>
            <a:r>
              <a:rPr lang="ru-UA" sz="3200" dirty="0"/>
              <a:t>д</a:t>
            </a:r>
            <a:r>
              <a:rPr lang="ru-RU" sz="3200" dirty="0"/>
              <a:t>у</a:t>
            </a:r>
            <a:r>
              <a:rPr lang="ru-UA" sz="3200" dirty="0"/>
              <a:t>к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б</a:t>
            </a:r>
            <a:r>
              <a:rPr lang="ru-UA" sz="3200" dirty="0"/>
              <a:t>у</a:t>
            </a:r>
            <a:r>
              <a:rPr lang="ru-RU" sz="3200" dirty="0"/>
              <a:t>д</a:t>
            </a:r>
            <a:r>
              <a:rPr lang="ru-UA" sz="3200" dirty="0"/>
              <a:t>е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у</a:t>
            </a:r>
            <a:r>
              <a:rPr lang="ru-UA" sz="3200" dirty="0"/>
              <a:t>с</a:t>
            </a:r>
            <a:r>
              <a:rPr lang="ru-RU" sz="3200" dirty="0"/>
              <a:t>п</a:t>
            </a:r>
            <a:r>
              <a:rPr lang="ru-UA" sz="3200" dirty="0"/>
              <a:t>е</a:t>
            </a:r>
            <a:r>
              <a:rPr lang="ru-RU" sz="3200" dirty="0"/>
              <a:t>ш</a:t>
            </a:r>
            <a:r>
              <a:rPr lang="ru-UA" sz="3200" dirty="0"/>
              <a:t>н</a:t>
            </a:r>
            <a:r>
              <a:rPr lang="ru-RU" sz="3200" dirty="0"/>
              <a:t>ы</a:t>
            </a:r>
            <a:r>
              <a:rPr lang="ru-UA" sz="3200" dirty="0"/>
              <a:t>м </a:t>
            </a:r>
            <a:r>
              <a:rPr lang="ru-RU" sz="3200" dirty="0"/>
              <a:t>и</a:t>
            </a:r>
            <a:r>
              <a:rPr lang="ru-UA" sz="3200" dirty="0"/>
              <a:t> </a:t>
            </a:r>
            <a:r>
              <a:rPr lang="ru-RU" sz="3200" dirty="0"/>
              <a:t>о</a:t>
            </a:r>
            <a:r>
              <a:rPr lang="ru-UA" sz="3200" dirty="0"/>
              <a:t>б</a:t>
            </a:r>
            <a:r>
              <a:rPr lang="ru-RU" sz="3200" dirty="0"/>
              <a:t>е</a:t>
            </a:r>
            <a:r>
              <a:rPr lang="ru-UA" sz="3200" dirty="0"/>
              <a:t>с</a:t>
            </a:r>
            <a:r>
              <a:rPr lang="ru-RU" sz="3200" dirty="0"/>
              <a:t>п</a:t>
            </a:r>
            <a:r>
              <a:rPr lang="ru-UA" sz="3200" dirty="0"/>
              <a:t>е</a:t>
            </a:r>
            <a:r>
              <a:rPr lang="ru-RU" sz="3200" dirty="0"/>
              <a:t>ч</a:t>
            </a:r>
            <a:r>
              <a:rPr lang="ru-UA" sz="3200" dirty="0"/>
              <a:t>и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в</a:t>
            </a:r>
            <a:r>
              <a:rPr lang="ru-UA" sz="3200" dirty="0"/>
              <a:t>ы</a:t>
            </a:r>
            <a:r>
              <a:rPr lang="ru-RU" sz="3200" dirty="0"/>
              <a:t>с</a:t>
            </a:r>
            <a:r>
              <a:rPr lang="ru-UA" sz="3200" dirty="0"/>
              <a:t>о</a:t>
            </a:r>
            <a:r>
              <a:rPr lang="ru-RU" sz="3200" dirty="0"/>
              <a:t>к</a:t>
            </a:r>
            <a:r>
              <a:rPr lang="ru-UA" sz="3200" dirty="0"/>
              <a:t>у</a:t>
            </a:r>
            <a:r>
              <a:rPr lang="ru-RU" sz="3200" dirty="0"/>
              <a:t>ю</a:t>
            </a:r>
            <a:r>
              <a:rPr lang="ru-UA" sz="3200" dirty="0"/>
              <a:t> </a:t>
            </a:r>
            <a:r>
              <a:rPr lang="ru-RU" sz="3200" dirty="0"/>
              <a:t>п</a:t>
            </a:r>
            <a:r>
              <a:rPr lang="ru-UA" sz="3200" dirty="0"/>
              <a:t>р</a:t>
            </a:r>
            <a:r>
              <a:rPr lang="ru-RU" sz="3200" dirty="0"/>
              <a:t>и</a:t>
            </a:r>
            <a:r>
              <a:rPr lang="ru-UA" sz="3200" dirty="0"/>
              <a:t>б</a:t>
            </a:r>
            <a:r>
              <a:rPr lang="ru-RU" sz="3200" dirty="0"/>
              <a:t>ы</a:t>
            </a:r>
            <a:r>
              <a:rPr lang="ru-UA" sz="3200" dirty="0"/>
              <a:t>л</a:t>
            </a:r>
            <a:r>
              <a:rPr lang="ru-RU" sz="3200" dirty="0"/>
              <a:t>ь</a:t>
            </a:r>
            <a:r>
              <a:rPr lang="ru-UA" sz="3200" dirty="0"/>
              <a:t> </a:t>
            </a:r>
            <a:r>
              <a:rPr lang="ru-RU" sz="3200" dirty="0"/>
              <a:t>в</a:t>
            </a:r>
            <a:r>
              <a:rPr lang="ru-UA" sz="3200" dirty="0"/>
              <a:t> </a:t>
            </a:r>
            <a:r>
              <a:rPr lang="ru-RU" sz="3200" dirty="0"/>
              <a:t>р</a:t>
            </a:r>
            <a:r>
              <a:rPr lang="ru-UA" sz="3200" dirty="0"/>
              <a:t>а</a:t>
            </a:r>
            <a:r>
              <a:rPr lang="ru-RU" sz="3200" dirty="0"/>
              <a:t>з</a:t>
            </a:r>
            <a:r>
              <a:rPr lang="ru-UA" sz="3200" dirty="0"/>
              <a:t>м</a:t>
            </a:r>
            <a:r>
              <a:rPr lang="ru-RU" sz="3200" dirty="0"/>
              <a:t>е</a:t>
            </a:r>
            <a:r>
              <a:rPr lang="ru-UA" sz="3200" dirty="0"/>
              <a:t>р</a:t>
            </a:r>
            <a:r>
              <a:rPr lang="ru-RU" sz="3200" dirty="0"/>
              <a:t>е</a:t>
            </a:r>
            <a:r>
              <a:rPr lang="ru-UA" sz="3200" dirty="0"/>
              <a:t> </a:t>
            </a:r>
            <a:r>
              <a:rPr lang="en-US" sz="3200" dirty="0"/>
              <a:t>$</a:t>
            </a:r>
            <a:r>
              <a:rPr lang="ru-UA" sz="3200" dirty="0"/>
              <a:t>1,000,000.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749E0C-7301-46D7-8F31-4CEE1C92D4B1}"/>
              </a:ext>
            </a:extLst>
          </p:cNvPr>
          <p:cNvSpPr/>
          <p:nvPr/>
        </p:nvSpPr>
        <p:spPr>
          <a:xfrm>
            <a:off x="179512" y="2196009"/>
            <a:ext cx="8784976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UA" sz="3200" dirty="0"/>
              <a:t>2. </a:t>
            </a:r>
            <a:r>
              <a:rPr lang="ru-RU" sz="3200" dirty="0"/>
              <a:t>П</a:t>
            </a:r>
            <a:r>
              <a:rPr lang="ru-UA" sz="3200" dirty="0"/>
              <a:t>р</a:t>
            </a:r>
            <a:r>
              <a:rPr lang="ru-RU" sz="3200" dirty="0"/>
              <a:t>о</a:t>
            </a:r>
            <a:r>
              <a:rPr lang="ru-UA" sz="3200" dirty="0"/>
              <a:t>д</a:t>
            </a:r>
            <a:r>
              <a:rPr lang="ru-RU" sz="3200" dirty="0"/>
              <a:t>у</a:t>
            </a:r>
            <a:r>
              <a:rPr lang="ru-UA" sz="3200" dirty="0"/>
              <a:t>к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б</a:t>
            </a:r>
            <a:r>
              <a:rPr lang="ru-UA" sz="3200" dirty="0"/>
              <a:t>у</a:t>
            </a:r>
            <a:r>
              <a:rPr lang="ru-RU" sz="3200" dirty="0"/>
              <a:t>д</a:t>
            </a:r>
            <a:r>
              <a:rPr lang="ru-UA" sz="3200" dirty="0"/>
              <a:t>е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у</a:t>
            </a:r>
            <a:r>
              <a:rPr lang="ru-UA" sz="3200" dirty="0"/>
              <a:t>с</a:t>
            </a:r>
            <a:r>
              <a:rPr lang="ru-RU" sz="3200" dirty="0"/>
              <a:t>п</a:t>
            </a:r>
            <a:r>
              <a:rPr lang="ru-UA" sz="3200" dirty="0"/>
              <a:t>е</a:t>
            </a:r>
            <a:r>
              <a:rPr lang="ru-RU" sz="3200" dirty="0"/>
              <a:t>ш</a:t>
            </a:r>
            <a:r>
              <a:rPr lang="ru-UA" sz="3200" dirty="0"/>
              <a:t>н</a:t>
            </a:r>
            <a:r>
              <a:rPr lang="ru-RU" sz="3200" dirty="0"/>
              <a:t>ы</a:t>
            </a:r>
            <a:r>
              <a:rPr lang="ru-UA" sz="3200" dirty="0"/>
              <a:t>м </a:t>
            </a:r>
            <a:r>
              <a:rPr lang="ru-RU" sz="3200" dirty="0"/>
              <a:t>и</a:t>
            </a:r>
            <a:r>
              <a:rPr lang="ru-UA" sz="3200" dirty="0"/>
              <a:t> </a:t>
            </a:r>
            <a:r>
              <a:rPr lang="ru-RU" sz="3200" dirty="0"/>
              <a:t>о</a:t>
            </a:r>
            <a:r>
              <a:rPr lang="ru-UA" sz="3200" dirty="0"/>
              <a:t>б</a:t>
            </a:r>
            <a:r>
              <a:rPr lang="ru-RU" sz="3200" dirty="0"/>
              <a:t>е</a:t>
            </a:r>
            <a:r>
              <a:rPr lang="ru-UA" sz="3200" dirty="0"/>
              <a:t>с</a:t>
            </a:r>
            <a:r>
              <a:rPr lang="ru-RU" sz="3200" dirty="0"/>
              <a:t>п</a:t>
            </a:r>
            <a:r>
              <a:rPr lang="ru-UA" sz="3200" dirty="0"/>
              <a:t>е</a:t>
            </a:r>
            <a:r>
              <a:rPr lang="ru-RU" sz="3200" dirty="0"/>
              <a:t>ч</a:t>
            </a:r>
            <a:r>
              <a:rPr lang="ru-UA" sz="3200" dirty="0"/>
              <a:t>и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с</a:t>
            </a:r>
            <a:r>
              <a:rPr lang="ru-UA" sz="3200" dirty="0"/>
              <a:t>р</a:t>
            </a:r>
            <a:r>
              <a:rPr lang="ru-RU" sz="3200" dirty="0"/>
              <a:t>е</a:t>
            </a:r>
            <a:r>
              <a:rPr lang="ru-UA" sz="3200" dirty="0"/>
              <a:t>д</a:t>
            </a:r>
            <a:r>
              <a:rPr lang="ru-RU" sz="3200" dirty="0"/>
              <a:t>н</a:t>
            </a:r>
            <a:r>
              <a:rPr lang="ru-UA" sz="3200" dirty="0"/>
              <a:t>ю</a:t>
            </a:r>
            <a:r>
              <a:rPr lang="ru-RU" sz="3200" dirty="0"/>
              <a:t>ю</a:t>
            </a:r>
            <a:r>
              <a:rPr lang="ru-UA" sz="3200" dirty="0"/>
              <a:t> </a:t>
            </a:r>
            <a:r>
              <a:rPr lang="ru-RU" sz="3200" dirty="0"/>
              <a:t>п</a:t>
            </a:r>
            <a:r>
              <a:rPr lang="ru-UA" sz="3200" dirty="0"/>
              <a:t>р</a:t>
            </a:r>
            <a:r>
              <a:rPr lang="ru-RU" sz="3200" dirty="0"/>
              <a:t>и</a:t>
            </a:r>
            <a:r>
              <a:rPr lang="ru-UA" sz="3200" dirty="0"/>
              <a:t>б</a:t>
            </a:r>
            <a:r>
              <a:rPr lang="ru-RU" sz="3200" dirty="0"/>
              <a:t>ы</a:t>
            </a:r>
            <a:r>
              <a:rPr lang="ru-UA" sz="3200" dirty="0"/>
              <a:t>л</a:t>
            </a:r>
            <a:r>
              <a:rPr lang="ru-RU" sz="3200" dirty="0"/>
              <a:t>ь</a:t>
            </a:r>
            <a:r>
              <a:rPr lang="ru-UA" sz="3200" dirty="0"/>
              <a:t> </a:t>
            </a:r>
            <a:r>
              <a:rPr lang="ru-RU" sz="3200" dirty="0"/>
              <a:t>в</a:t>
            </a:r>
            <a:r>
              <a:rPr lang="ru-UA" sz="3200" dirty="0"/>
              <a:t> </a:t>
            </a:r>
            <a:r>
              <a:rPr lang="ru-RU" sz="3200" dirty="0"/>
              <a:t>р</a:t>
            </a:r>
            <a:r>
              <a:rPr lang="ru-UA" sz="3200" dirty="0"/>
              <a:t>а</a:t>
            </a:r>
            <a:r>
              <a:rPr lang="ru-RU" sz="3200" dirty="0"/>
              <a:t>з</a:t>
            </a:r>
            <a:r>
              <a:rPr lang="ru-UA" sz="3200" dirty="0"/>
              <a:t>м</a:t>
            </a:r>
            <a:r>
              <a:rPr lang="ru-RU" sz="3200" dirty="0"/>
              <a:t>е</a:t>
            </a:r>
            <a:r>
              <a:rPr lang="ru-UA" sz="3200" dirty="0"/>
              <a:t>р</a:t>
            </a:r>
            <a:r>
              <a:rPr lang="ru-RU" sz="3200" dirty="0"/>
              <a:t>е</a:t>
            </a:r>
            <a:r>
              <a:rPr lang="ru-UA" sz="3200" dirty="0"/>
              <a:t> </a:t>
            </a:r>
            <a:r>
              <a:rPr lang="en-US" sz="3200" dirty="0"/>
              <a:t>$</a:t>
            </a:r>
            <a:r>
              <a:rPr lang="ru-UA" sz="3200" dirty="0"/>
              <a:t>800,000.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FC6437-932B-4E66-8D45-C991723BB760}"/>
              </a:ext>
            </a:extLst>
          </p:cNvPr>
          <p:cNvSpPr/>
          <p:nvPr/>
        </p:nvSpPr>
        <p:spPr>
          <a:xfrm>
            <a:off x="207654" y="3166100"/>
            <a:ext cx="8784976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UA" sz="3200" dirty="0"/>
              <a:t>3. </a:t>
            </a:r>
            <a:r>
              <a:rPr lang="ru-RU" sz="3200" dirty="0"/>
              <a:t>П</a:t>
            </a:r>
            <a:r>
              <a:rPr lang="ru-UA" sz="3200" dirty="0"/>
              <a:t>р</a:t>
            </a:r>
            <a:r>
              <a:rPr lang="ru-RU" sz="3200" dirty="0"/>
              <a:t>о</a:t>
            </a:r>
            <a:r>
              <a:rPr lang="ru-UA" sz="3200" dirty="0"/>
              <a:t>д</a:t>
            </a:r>
            <a:r>
              <a:rPr lang="ru-RU" sz="3200" dirty="0"/>
              <a:t>у</a:t>
            </a:r>
            <a:r>
              <a:rPr lang="ru-UA" sz="3200" dirty="0"/>
              <a:t>к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б</a:t>
            </a:r>
            <a:r>
              <a:rPr lang="ru-UA" sz="3200" dirty="0"/>
              <a:t>у</a:t>
            </a:r>
            <a:r>
              <a:rPr lang="ru-RU" sz="3200" dirty="0"/>
              <a:t>д</a:t>
            </a:r>
            <a:r>
              <a:rPr lang="ru-UA" sz="3200" dirty="0"/>
              <a:t>е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у</a:t>
            </a:r>
            <a:r>
              <a:rPr lang="ru-UA" sz="3200" dirty="0"/>
              <a:t>с</a:t>
            </a:r>
            <a:r>
              <a:rPr lang="ru-RU" sz="3200" dirty="0"/>
              <a:t>п</a:t>
            </a:r>
            <a:r>
              <a:rPr lang="ru-UA" sz="3200" dirty="0"/>
              <a:t>е</a:t>
            </a:r>
            <a:r>
              <a:rPr lang="ru-RU" sz="3200" dirty="0"/>
              <a:t>ш</a:t>
            </a:r>
            <a:r>
              <a:rPr lang="ru-UA" sz="3200" dirty="0"/>
              <a:t>н</a:t>
            </a:r>
            <a:r>
              <a:rPr lang="ru-RU" sz="3200" dirty="0"/>
              <a:t>ы</a:t>
            </a:r>
            <a:r>
              <a:rPr lang="ru-UA" sz="3200" dirty="0"/>
              <a:t>м </a:t>
            </a:r>
            <a:r>
              <a:rPr lang="ru-RU" sz="3200" dirty="0"/>
              <a:t>и</a:t>
            </a:r>
            <a:r>
              <a:rPr lang="ru-UA" sz="3200" dirty="0"/>
              <a:t> </a:t>
            </a:r>
            <a:r>
              <a:rPr lang="ru-RU" sz="3200" dirty="0"/>
              <a:t>о</a:t>
            </a:r>
            <a:r>
              <a:rPr lang="ru-UA" sz="3200" dirty="0"/>
              <a:t>б</a:t>
            </a:r>
            <a:r>
              <a:rPr lang="ru-RU" sz="3200" dirty="0"/>
              <a:t>е</a:t>
            </a:r>
            <a:r>
              <a:rPr lang="ru-UA" sz="3200" dirty="0"/>
              <a:t>с</a:t>
            </a:r>
            <a:r>
              <a:rPr lang="ru-RU" sz="3200" dirty="0"/>
              <a:t>п</a:t>
            </a:r>
            <a:r>
              <a:rPr lang="ru-UA" sz="3200" dirty="0"/>
              <a:t>е</a:t>
            </a:r>
            <a:r>
              <a:rPr lang="ru-RU" sz="3200" dirty="0"/>
              <a:t>ч</a:t>
            </a:r>
            <a:r>
              <a:rPr lang="ru-UA" sz="3200" dirty="0"/>
              <a:t>и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н</a:t>
            </a:r>
            <a:r>
              <a:rPr lang="ru-UA" sz="3200" dirty="0"/>
              <a:t>е</a:t>
            </a:r>
            <a:r>
              <a:rPr lang="ru-RU" sz="3200" dirty="0"/>
              <a:t>б</a:t>
            </a:r>
            <a:r>
              <a:rPr lang="ru-UA" sz="3200" dirty="0"/>
              <a:t>о</a:t>
            </a:r>
            <a:r>
              <a:rPr lang="ru-RU" sz="3200" dirty="0"/>
              <a:t>л</a:t>
            </a:r>
            <a:r>
              <a:rPr lang="ru-UA" sz="3200" dirty="0"/>
              <a:t>ь</a:t>
            </a:r>
            <a:r>
              <a:rPr lang="ru-RU" sz="3200" dirty="0"/>
              <a:t>ш</a:t>
            </a:r>
            <a:r>
              <a:rPr lang="ru-UA" sz="3200" dirty="0"/>
              <a:t>у</a:t>
            </a:r>
            <a:r>
              <a:rPr lang="ru-RU" sz="3200" dirty="0"/>
              <a:t>ю</a:t>
            </a:r>
            <a:r>
              <a:rPr lang="ru-UA" sz="3200" dirty="0"/>
              <a:t> </a:t>
            </a:r>
            <a:r>
              <a:rPr lang="ru-RU" sz="3200" dirty="0"/>
              <a:t>п</a:t>
            </a:r>
            <a:r>
              <a:rPr lang="ru-UA" sz="3200" dirty="0"/>
              <a:t>р</a:t>
            </a:r>
            <a:r>
              <a:rPr lang="ru-RU" sz="3200" dirty="0"/>
              <a:t>и</a:t>
            </a:r>
            <a:r>
              <a:rPr lang="ru-UA" sz="3200" dirty="0"/>
              <a:t>б</a:t>
            </a:r>
            <a:r>
              <a:rPr lang="ru-RU" sz="3200" dirty="0"/>
              <a:t>ы</a:t>
            </a:r>
            <a:r>
              <a:rPr lang="ru-UA" sz="3200" dirty="0"/>
              <a:t>л</a:t>
            </a:r>
            <a:r>
              <a:rPr lang="ru-RU" sz="3200" dirty="0"/>
              <a:t>ь</a:t>
            </a:r>
            <a:r>
              <a:rPr lang="ru-UA" sz="3200" dirty="0"/>
              <a:t> </a:t>
            </a:r>
            <a:r>
              <a:rPr lang="ru-RU" sz="3200" dirty="0"/>
              <a:t>в</a:t>
            </a:r>
            <a:r>
              <a:rPr lang="ru-UA" sz="3200" dirty="0"/>
              <a:t> </a:t>
            </a:r>
            <a:r>
              <a:rPr lang="ru-RU" sz="3200" dirty="0"/>
              <a:t>р</a:t>
            </a:r>
            <a:r>
              <a:rPr lang="ru-UA" sz="3200" dirty="0"/>
              <a:t>а</a:t>
            </a:r>
            <a:r>
              <a:rPr lang="ru-RU" sz="3200" dirty="0"/>
              <a:t>з</a:t>
            </a:r>
            <a:r>
              <a:rPr lang="ru-UA" sz="3200" dirty="0"/>
              <a:t>м</a:t>
            </a:r>
            <a:r>
              <a:rPr lang="ru-RU" sz="3200" dirty="0"/>
              <a:t>е</a:t>
            </a:r>
            <a:r>
              <a:rPr lang="ru-UA" sz="3200" dirty="0"/>
              <a:t>р</a:t>
            </a:r>
            <a:r>
              <a:rPr lang="ru-RU" sz="3200" dirty="0"/>
              <a:t>е</a:t>
            </a:r>
            <a:r>
              <a:rPr lang="ru-UA" sz="3200" dirty="0"/>
              <a:t> </a:t>
            </a:r>
            <a:r>
              <a:rPr lang="en-US" sz="3200" dirty="0"/>
              <a:t>$</a:t>
            </a:r>
            <a:r>
              <a:rPr lang="ru-UA" sz="3200" dirty="0"/>
              <a:t>600,000.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668AF6-93BA-4003-A36B-F94D8816D632}"/>
              </a:ext>
            </a:extLst>
          </p:cNvPr>
          <p:cNvSpPr/>
          <p:nvPr/>
        </p:nvSpPr>
        <p:spPr>
          <a:xfrm>
            <a:off x="234139" y="4197708"/>
            <a:ext cx="8784976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UA" sz="3200" dirty="0"/>
              <a:t>4. </a:t>
            </a:r>
            <a:r>
              <a:rPr lang="ru-RU" sz="3200" dirty="0"/>
              <a:t>П</a:t>
            </a:r>
            <a:r>
              <a:rPr lang="ru-UA" sz="3200" dirty="0"/>
              <a:t>р</a:t>
            </a:r>
            <a:r>
              <a:rPr lang="ru-RU" sz="3200" dirty="0"/>
              <a:t>о</a:t>
            </a:r>
            <a:r>
              <a:rPr lang="ru-UA" sz="3200" dirty="0"/>
              <a:t>д</a:t>
            </a:r>
            <a:r>
              <a:rPr lang="ru-RU" sz="3200" dirty="0"/>
              <a:t>у</a:t>
            </a:r>
            <a:r>
              <a:rPr lang="ru-UA" sz="3200" dirty="0"/>
              <a:t>к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б</a:t>
            </a:r>
            <a:r>
              <a:rPr lang="ru-UA" sz="3200" dirty="0"/>
              <a:t>у</a:t>
            </a:r>
            <a:r>
              <a:rPr lang="ru-RU" sz="3200" dirty="0"/>
              <a:t>д</a:t>
            </a:r>
            <a:r>
              <a:rPr lang="ru-UA" sz="3200" dirty="0"/>
              <a:t>е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н</a:t>
            </a:r>
            <a:r>
              <a:rPr lang="ru-UA" sz="3200" dirty="0"/>
              <a:t>е</a:t>
            </a:r>
            <a:r>
              <a:rPr lang="ru-RU" sz="3200" dirty="0"/>
              <a:t>у</a:t>
            </a:r>
            <a:r>
              <a:rPr lang="ru-UA" sz="3200" dirty="0"/>
              <a:t>д</a:t>
            </a:r>
            <a:r>
              <a:rPr lang="ru-RU" sz="3200" dirty="0"/>
              <a:t>а</a:t>
            </a:r>
            <a:r>
              <a:rPr lang="ru-UA" sz="3200" dirty="0"/>
              <a:t>ч</a:t>
            </a:r>
            <a:r>
              <a:rPr lang="ru-RU" sz="3200" dirty="0"/>
              <a:t>н</a:t>
            </a:r>
            <a:r>
              <a:rPr lang="ru-UA" sz="3200" dirty="0"/>
              <a:t>ы</a:t>
            </a:r>
            <a:r>
              <a:rPr lang="ru-RU" sz="3200" dirty="0"/>
              <a:t>м</a:t>
            </a:r>
            <a:r>
              <a:rPr lang="ru-UA" sz="3200" dirty="0"/>
              <a:t>, </a:t>
            </a:r>
            <a:r>
              <a:rPr lang="ru-RU" sz="3200" dirty="0"/>
              <a:t>н</a:t>
            </a:r>
            <a:r>
              <a:rPr lang="ru-UA" sz="3200" dirty="0"/>
              <a:t>о </a:t>
            </a:r>
            <a:r>
              <a:rPr lang="ru-RU" sz="3200" dirty="0"/>
              <a:t>р</a:t>
            </a:r>
            <a:r>
              <a:rPr lang="ru-UA" sz="3200" dirty="0"/>
              <a:t>е</a:t>
            </a:r>
            <a:r>
              <a:rPr lang="ru-RU" sz="3200" dirty="0"/>
              <a:t>з</a:t>
            </a:r>
            <a:r>
              <a:rPr lang="ru-UA" sz="3200" dirty="0"/>
              <a:t>у</a:t>
            </a:r>
            <a:r>
              <a:rPr lang="ru-RU" sz="3200" dirty="0"/>
              <a:t>л</a:t>
            </a:r>
            <a:r>
              <a:rPr lang="ru-UA" sz="3200" dirty="0"/>
              <a:t>ь</a:t>
            </a:r>
            <a:r>
              <a:rPr lang="ru-RU" sz="3200" dirty="0"/>
              <a:t>т</a:t>
            </a:r>
            <a:r>
              <a:rPr lang="ru-UA" sz="3200" dirty="0"/>
              <a:t>а</a:t>
            </a:r>
            <a:r>
              <a:rPr lang="ru-RU" sz="3200" dirty="0"/>
              <a:t>т</a:t>
            </a:r>
            <a:r>
              <a:rPr lang="ru-UA" sz="3200" dirty="0"/>
              <a:t>ы </a:t>
            </a:r>
            <a:r>
              <a:rPr lang="ru-RU" sz="3200" dirty="0"/>
              <a:t>р</a:t>
            </a:r>
            <a:r>
              <a:rPr lang="ru-UA" sz="3200" dirty="0"/>
              <a:t>а</a:t>
            </a:r>
            <a:r>
              <a:rPr lang="ru-RU" sz="3200" dirty="0"/>
              <a:t>з</a:t>
            </a:r>
            <a:r>
              <a:rPr lang="ru-UA" sz="3200" dirty="0"/>
              <a:t>р</a:t>
            </a:r>
            <a:r>
              <a:rPr lang="ru-RU" sz="3200" dirty="0"/>
              <a:t>а</a:t>
            </a:r>
            <a:r>
              <a:rPr lang="ru-UA" sz="3200" dirty="0"/>
              <a:t>б</a:t>
            </a:r>
            <a:r>
              <a:rPr lang="ru-RU" sz="3200" dirty="0"/>
              <a:t>о</a:t>
            </a:r>
            <a:r>
              <a:rPr lang="ru-UA" sz="3200" dirty="0"/>
              <a:t>т</a:t>
            </a:r>
            <a:r>
              <a:rPr lang="ru-RU" sz="3200" dirty="0"/>
              <a:t>к</a:t>
            </a:r>
            <a:r>
              <a:rPr lang="ru-UA" sz="3200" dirty="0"/>
              <a:t>и </a:t>
            </a:r>
            <a:r>
              <a:rPr lang="ru-RU" sz="3200" dirty="0"/>
              <a:t>б</a:t>
            </a:r>
            <a:r>
              <a:rPr lang="ru-UA" sz="3200" dirty="0"/>
              <a:t>у</a:t>
            </a:r>
            <a:r>
              <a:rPr lang="ru-RU" sz="3200" dirty="0"/>
              <a:t>д</a:t>
            </a:r>
            <a:r>
              <a:rPr lang="ru-UA" sz="3200" dirty="0"/>
              <a:t>у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п</a:t>
            </a:r>
            <a:r>
              <a:rPr lang="ru-UA" sz="3200" dirty="0"/>
              <a:t>р</a:t>
            </a:r>
            <a:r>
              <a:rPr lang="ru-RU" sz="3200" dirty="0"/>
              <a:t>о</a:t>
            </a:r>
            <a:r>
              <a:rPr lang="ru-UA" sz="3200" dirty="0"/>
              <a:t>д</a:t>
            </a:r>
            <a:r>
              <a:rPr lang="ru-RU" sz="3200" dirty="0"/>
              <a:t>а</a:t>
            </a:r>
            <a:r>
              <a:rPr lang="ru-UA" sz="3200" dirty="0"/>
              <a:t>н</a:t>
            </a:r>
            <a:r>
              <a:rPr lang="ru-RU" sz="3200" dirty="0"/>
              <a:t>ы</a:t>
            </a:r>
            <a:r>
              <a:rPr lang="ru-UA" sz="3200" dirty="0"/>
              <a:t> </a:t>
            </a:r>
            <a:r>
              <a:rPr lang="ru-RU" sz="3200" dirty="0"/>
              <a:t>з</a:t>
            </a:r>
            <a:r>
              <a:rPr lang="ru-UA" sz="3200" dirty="0"/>
              <a:t>а </a:t>
            </a:r>
            <a:r>
              <a:rPr lang="en-US" sz="3200" dirty="0"/>
              <a:t>$</a:t>
            </a:r>
            <a:r>
              <a:rPr lang="ru-UA" sz="3200" dirty="0"/>
              <a:t>50,000.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0905D9-478F-49D0-8A06-A4400AD2EBA3}"/>
              </a:ext>
            </a:extLst>
          </p:cNvPr>
          <p:cNvSpPr/>
          <p:nvPr/>
        </p:nvSpPr>
        <p:spPr>
          <a:xfrm>
            <a:off x="198273" y="5352476"/>
            <a:ext cx="8784976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UA" sz="3200" dirty="0"/>
              <a:t>5. </a:t>
            </a:r>
            <a:r>
              <a:rPr lang="ru-RU" sz="3200" dirty="0"/>
              <a:t>П</a:t>
            </a:r>
            <a:r>
              <a:rPr lang="ru-UA" sz="3200" dirty="0"/>
              <a:t>р</a:t>
            </a:r>
            <a:r>
              <a:rPr lang="ru-RU" sz="3200" dirty="0"/>
              <a:t>о</a:t>
            </a:r>
            <a:r>
              <a:rPr lang="ru-UA" sz="3200" dirty="0"/>
              <a:t>д</a:t>
            </a:r>
            <a:r>
              <a:rPr lang="ru-RU" sz="3200" dirty="0"/>
              <a:t>у</a:t>
            </a:r>
            <a:r>
              <a:rPr lang="ru-UA" sz="3200" dirty="0"/>
              <a:t>к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б</a:t>
            </a:r>
            <a:r>
              <a:rPr lang="ru-UA" sz="3200" dirty="0"/>
              <a:t>у</a:t>
            </a:r>
            <a:r>
              <a:rPr lang="ru-RU" sz="3200" dirty="0"/>
              <a:t>д</a:t>
            </a:r>
            <a:r>
              <a:rPr lang="ru-UA" sz="3200" dirty="0"/>
              <a:t>е</a:t>
            </a:r>
            <a:r>
              <a:rPr lang="ru-RU" sz="3200" dirty="0"/>
              <a:t>т</a:t>
            </a:r>
            <a:r>
              <a:rPr lang="ru-UA" sz="3200" dirty="0"/>
              <a:t> </a:t>
            </a:r>
            <a:r>
              <a:rPr lang="ru-RU" sz="3200" dirty="0"/>
              <a:t>н</a:t>
            </a:r>
            <a:r>
              <a:rPr lang="ru-UA" sz="3200" dirty="0"/>
              <a:t>е</a:t>
            </a:r>
            <a:r>
              <a:rPr lang="ru-RU" sz="3200" dirty="0"/>
              <a:t>у</a:t>
            </a:r>
            <a:r>
              <a:rPr lang="ru-UA" sz="3200" dirty="0"/>
              <a:t>д</a:t>
            </a:r>
            <a:r>
              <a:rPr lang="ru-RU" sz="3200" dirty="0"/>
              <a:t>а</a:t>
            </a:r>
            <a:r>
              <a:rPr lang="ru-UA" sz="3200" dirty="0"/>
              <a:t>ч</a:t>
            </a:r>
            <a:r>
              <a:rPr lang="ru-RU" sz="3200" dirty="0"/>
              <a:t>н</a:t>
            </a:r>
            <a:r>
              <a:rPr lang="ru-UA" sz="3200" dirty="0"/>
              <a:t>ы</a:t>
            </a:r>
            <a:r>
              <a:rPr lang="ru-RU" sz="3200" dirty="0"/>
              <a:t>м</a:t>
            </a:r>
            <a:r>
              <a:rPr lang="ru-UA" sz="3200" dirty="0"/>
              <a:t>  </a:t>
            </a:r>
            <a:r>
              <a:rPr lang="ru-RU" sz="3200" dirty="0"/>
              <a:t>и</a:t>
            </a:r>
            <a:r>
              <a:rPr lang="ru-UA" sz="3200" dirty="0"/>
              <a:t> </a:t>
            </a:r>
            <a:r>
              <a:rPr lang="ru-RU" sz="3200" dirty="0"/>
              <a:t>н</a:t>
            </a:r>
            <a:r>
              <a:rPr lang="ru-UA" sz="3200" dirty="0"/>
              <a:t>е </a:t>
            </a:r>
            <a:r>
              <a:rPr lang="ru-RU" sz="3200" dirty="0"/>
              <a:t>п</a:t>
            </a:r>
            <a:r>
              <a:rPr lang="ru-UA" sz="3200" dirty="0"/>
              <a:t>р</a:t>
            </a:r>
            <a:r>
              <a:rPr lang="ru-RU" sz="3200" dirty="0"/>
              <a:t>и</a:t>
            </a:r>
            <a:r>
              <a:rPr lang="ru-UA" sz="3200" dirty="0"/>
              <a:t>н</a:t>
            </a:r>
            <a:r>
              <a:rPr lang="ru-RU" sz="3200" dirty="0"/>
              <a:t>е</a:t>
            </a:r>
            <a:r>
              <a:rPr lang="ru-UA" sz="3200" dirty="0"/>
              <a:t>с</a:t>
            </a:r>
            <a:r>
              <a:rPr lang="ru-RU" sz="3200" dirty="0"/>
              <a:t>е</a:t>
            </a:r>
            <a:r>
              <a:rPr lang="ru-UA" sz="3200" dirty="0"/>
              <a:t>т </a:t>
            </a:r>
            <a:r>
              <a:rPr lang="ru-RU" sz="3200" dirty="0"/>
              <a:t>н</a:t>
            </a:r>
            <a:r>
              <a:rPr lang="ru-UA" sz="3200" dirty="0"/>
              <a:t>и</a:t>
            </a:r>
            <a:r>
              <a:rPr lang="ru-RU" sz="3200" dirty="0"/>
              <a:t>к</a:t>
            </a:r>
            <a:r>
              <a:rPr lang="ru-UA" sz="3200" dirty="0"/>
              <a:t>а</a:t>
            </a:r>
            <a:r>
              <a:rPr lang="ru-RU" sz="3200" dirty="0"/>
              <a:t>к</a:t>
            </a:r>
            <a:r>
              <a:rPr lang="ru-UA" sz="3200" dirty="0"/>
              <a:t>о</a:t>
            </a:r>
            <a:r>
              <a:rPr lang="ru-RU" sz="3200" dirty="0"/>
              <a:t>г</a:t>
            </a:r>
            <a:r>
              <a:rPr lang="ru-UA" sz="3200" dirty="0"/>
              <a:t>о </a:t>
            </a:r>
            <a:r>
              <a:rPr lang="ru-RU" sz="3200" dirty="0"/>
              <a:t>д</a:t>
            </a:r>
            <a:r>
              <a:rPr lang="ru-UA" sz="3200" dirty="0"/>
              <a:t>о</a:t>
            </a:r>
            <a:r>
              <a:rPr lang="ru-RU" sz="3200" dirty="0"/>
              <a:t>х</a:t>
            </a:r>
            <a:r>
              <a:rPr lang="ru-UA" sz="3200" dirty="0"/>
              <a:t>о</a:t>
            </a:r>
            <a:r>
              <a:rPr lang="ru-RU" sz="3200" dirty="0"/>
              <a:t>д</a:t>
            </a:r>
            <a:r>
              <a:rPr lang="ru-UA" sz="3200" dirty="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102928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72B17A-7917-44DC-AEED-2AF83D4B7FD8}"/>
              </a:ext>
            </a:extLst>
          </p:cNvPr>
          <p:cNvSpPr/>
          <p:nvPr/>
        </p:nvSpPr>
        <p:spPr>
          <a:xfrm>
            <a:off x="251520" y="1196752"/>
            <a:ext cx="8640960" cy="4978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600" dirty="0"/>
              <a:t>Рассматривается проект покупки доли (пакета акций) в инвестиционном проекте. Пакет стоит</a:t>
            </a:r>
            <a:r>
              <a:rPr lang="en-US" sz="3600" dirty="0"/>
              <a:t> </a:t>
            </a:r>
            <a:r>
              <a:rPr lang="ru-RU" sz="3600" dirty="0"/>
              <a:t> </a:t>
            </a:r>
            <a:r>
              <a:rPr lang="en-US" sz="3600" b="1" dirty="0"/>
              <a:t>$</a:t>
            </a:r>
            <a:r>
              <a:rPr lang="ru-RU" sz="3600" b="1" dirty="0"/>
              <a:t>7</a:t>
            </a:r>
            <a:r>
              <a:rPr lang="en-US" sz="3600" b="1" dirty="0"/>
              <a:t>,000,000</a:t>
            </a:r>
            <a:r>
              <a:rPr lang="ru-RU" sz="3600" b="1" dirty="0"/>
              <a:t> </a:t>
            </a:r>
            <a:endParaRPr lang="en-US" sz="3600" b="1" dirty="0"/>
          </a:p>
          <a:p>
            <a:pPr algn="ctr">
              <a:lnSpc>
                <a:spcPct val="80000"/>
              </a:lnSpc>
            </a:pPr>
            <a:r>
              <a:rPr lang="ru-RU" sz="3600" dirty="0"/>
              <a:t>и по завершению проект принесет доход</a:t>
            </a:r>
            <a:endParaRPr lang="en-US" sz="3600" dirty="0"/>
          </a:p>
          <a:p>
            <a:pPr algn="ctr">
              <a:lnSpc>
                <a:spcPct val="80000"/>
              </a:lnSpc>
            </a:pPr>
            <a:r>
              <a:rPr lang="ru-RU" sz="3600" dirty="0"/>
              <a:t> </a:t>
            </a:r>
            <a:r>
              <a:rPr lang="en-US" sz="3600" b="1" dirty="0"/>
              <a:t>$</a:t>
            </a:r>
            <a:r>
              <a:rPr lang="ru-RU" sz="3600" b="1" dirty="0"/>
              <a:t>12</a:t>
            </a:r>
            <a:r>
              <a:rPr lang="en-US" sz="3600" b="1" dirty="0"/>
              <a:t>,000,000</a:t>
            </a:r>
            <a:r>
              <a:rPr lang="ru-RU" sz="3600" b="1" dirty="0"/>
              <a:t> </a:t>
            </a:r>
            <a:endParaRPr lang="en-US" sz="3600" b="1" dirty="0"/>
          </a:p>
          <a:p>
            <a:pPr algn="ctr">
              <a:lnSpc>
                <a:spcPct val="80000"/>
              </a:lnSpc>
            </a:pPr>
            <a:r>
              <a:rPr lang="ru-RU" sz="3600" dirty="0"/>
              <a:t>с вероятностью </a:t>
            </a:r>
            <a:r>
              <a:rPr lang="ru-RU" sz="3600" b="1" dirty="0"/>
              <a:t>0,6</a:t>
            </a:r>
            <a:r>
              <a:rPr lang="ru-RU" sz="3600" dirty="0"/>
              <a:t> или ничего </a:t>
            </a:r>
            <a:r>
              <a:rPr lang="ru-UA" sz="3600" dirty="0"/>
              <a:t>не приносит </a:t>
            </a:r>
            <a:r>
              <a:rPr lang="ru-RU" sz="3600" dirty="0"/>
              <a:t>с вероятностью </a:t>
            </a:r>
            <a:r>
              <a:rPr lang="ru-RU" sz="3600" b="1" dirty="0"/>
              <a:t>0,4.</a:t>
            </a:r>
            <a:r>
              <a:rPr lang="ru-RU" sz="3600" dirty="0"/>
              <a:t>  </a:t>
            </a:r>
          </a:p>
          <a:p>
            <a:pPr algn="ctr">
              <a:lnSpc>
                <a:spcPct val="80000"/>
              </a:lnSpc>
            </a:pPr>
            <a:r>
              <a:rPr lang="ru-RU" sz="3600" dirty="0"/>
              <a:t>При этом через некоторое время будет опубликован прогноз аналитической фирмы относительно успеха этого проекта. Прогноз верен с вероятностью </a:t>
            </a:r>
            <a:r>
              <a:rPr lang="ru-RU" sz="3600" b="1" dirty="0"/>
              <a:t>0,7</a:t>
            </a:r>
            <a:r>
              <a:rPr lang="en-US" sz="3600" b="1" dirty="0"/>
              <a:t>.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815DCE-3E67-4777-A64E-9BED2609CD01}"/>
              </a:ext>
            </a:extLst>
          </p:cNvPr>
          <p:cNvSpPr/>
          <p:nvPr/>
        </p:nvSpPr>
        <p:spPr>
          <a:xfrm>
            <a:off x="395536" y="18433"/>
            <a:ext cx="8496944" cy="98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600" b="1" dirty="0"/>
              <a:t>З</a:t>
            </a:r>
            <a:r>
              <a:rPr lang="ru-UA" sz="3600" b="1" dirty="0"/>
              <a:t>а</a:t>
            </a:r>
            <a:r>
              <a:rPr lang="ru-RU" sz="3600" b="1" dirty="0"/>
              <a:t>д</a:t>
            </a:r>
            <a:r>
              <a:rPr lang="ru-UA" sz="3600" b="1" dirty="0"/>
              <a:t>а</a:t>
            </a:r>
            <a:r>
              <a:rPr lang="ru-RU" sz="3600" b="1" dirty="0"/>
              <a:t>ч</a:t>
            </a:r>
            <a:r>
              <a:rPr lang="ru-UA" sz="3600" b="1" dirty="0"/>
              <a:t>а </a:t>
            </a:r>
            <a:r>
              <a:rPr lang="ru-RU" sz="3600" b="1" dirty="0"/>
              <a:t>н</a:t>
            </a:r>
            <a:r>
              <a:rPr lang="ru-UA" sz="3600" b="1" dirty="0"/>
              <a:t>а 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и</a:t>
            </a:r>
            <a:r>
              <a:rPr lang="ru-UA" sz="3600" b="1" dirty="0"/>
              <a:t>м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и</a:t>
            </a:r>
            <a:r>
              <a:rPr lang="ru-UA" sz="3600" b="1" dirty="0"/>
              <a:t>е </a:t>
            </a:r>
            <a:r>
              <a:rPr lang="ru-RU" sz="3600" b="1" dirty="0"/>
              <a:t>м</a:t>
            </a:r>
            <a:r>
              <a:rPr lang="ru-UA" sz="3600" b="1" dirty="0"/>
              <a:t>е</a:t>
            </a:r>
            <a:r>
              <a:rPr lang="ru-RU" sz="3600" b="1" dirty="0"/>
              <a:t>т</a:t>
            </a:r>
            <a:r>
              <a:rPr lang="ru-UA" sz="3600" b="1" dirty="0"/>
              <a:t>о</a:t>
            </a:r>
            <a:r>
              <a:rPr lang="ru-RU" sz="3600" b="1" dirty="0"/>
              <a:t>д</a:t>
            </a:r>
            <a:r>
              <a:rPr lang="ru-UA" sz="3600" b="1" dirty="0"/>
              <a:t>а </a:t>
            </a:r>
            <a:r>
              <a:rPr lang="ru-RU" sz="3600" b="1" dirty="0"/>
              <a:t>д</a:t>
            </a:r>
            <a:r>
              <a:rPr lang="ru-UA" sz="3600" b="1" dirty="0"/>
              <a:t>е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в</a:t>
            </a:r>
            <a:r>
              <a:rPr lang="ru-UA" sz="3600" b="1" dirty="0"/>
              <a:t>а 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ш</a:t>
            </a:r>
            <a:r>
              <a:rPr lang="ru-UA" sz="3600" b="1" dirty="0"/>
              <a:t>е</a:t>
            </a:r>
            <a:r>
              <a:rPr lang="ru-RU" sz="3600" b="1" dirty="0"/>
              <a:t>н</a:t>
            </a:r>
            <a:r>
              <a:rPr lang="ru-UA" sz="3600" b="1" dirty="0"/>
              <a:t>и</a:t>
            </a:r>
            <a:r>
              <a:rPr lang="ru-RU" sz="3600" b="1" dirty="0"/>
              <a:t>й</a:t>
            </a:r>
            <a:endParaRPr lang="ru-UA" sz="3600" b="1" dirty="0"/>
          </a:p>
        </p:txBody>
      </p:sp>
    </p:spTree>
    <p:extLst>
      <p:ext uri="{BB962C8B-B14F-4D97-AF65-F5344CB8AC3E}">
        <p14:creationId xmlns:p14="http://schemas.microsoft.com/office/powerpoint/2010/main" val="254818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1ADA8CB-CDAE-4AE5-AEBF-5A56101C3391}"/>
              </a:ext>
            </a:extLst>
          </p:cNvPr>
          <p:cNvSpPr/>
          <p:nvPr/>
        </p:nvSpPr>
        <p:spPr>
          <a:xfrm>
            <a:off x="665566" y="428178"/>
            <a:ext cx="78128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Дерево решений </a:t>
            </a:r>
            <a:r>
              <a:rPr lang="ru-RU" sz="3200" dirty="0"/>
              <a:t>– это представление задачи в виде </a:t>
            </a:r>
            <a:r>
              <a:rPr lang="ru-RU" sz="3200" b="1" dirty="0">
                <a:solidFill>
                  <a:srgbClr val="FF0000"/>
                </a:solidFill>
              </a:rPr>
              <a:t>диаграммы</a:t>
            </a:r>
            <a:r>
              <a:rPr lang="ru-RU" sz="3200" dirty="0"/>
              <a:t>, отражающей </a:t>
            </a:r>
            <a:r>
              <a:rPr lang="ru-RU" sz="3200" b="1" dirty="0">
                <a:solidFill>
                  <a:srgbClr val="FF0000"/>
                </a:solidFill>
              </a:rPr>
              <a:t>варианты действий</a:t>
            </a:r>
            <a:r>
              <a:rPr lang="ru-RU" sz="3200" dirty="0"/>
              <a:t>, которые могут быть предприняты в каждой конкретной ситуации, а также возможные исходы (результаты) каждого действия. </a:t>
            </a:r>
            <a:endParaRPr lang="ru-UA" sz="3200" dirty="0"/>
          </a:p>
          <a:p>
            <a:pPr algn="ctr"/>
            <a:r>
              <a:rPr lang="ru-RU" sz="3200" dirty="0"/>
              <a:t>Такой подход особенно полезен, когда необходимо принять</a:t>
            </a:r>
            <a:endParaRPr lang="ru-UA" sz="3200" dirty="0"/>
          </a:p>
          <a:p>
            <a:pPr algn="ctr"/>
            <a:r>
              <a:rPr lang="ru-RU" sz="3200" dirty="0"/>
              <a:t> </a:t>
            </a:r>
            <a:r>
              <a:rPr lang="ru-RU" sz="3200" b="1" dirty="0">
                <a:solidFill>
                  <a:srgbClr val="FF0000"/>
                </a:solidFill>
              </a:rPr>
              <a:t>ряд последовательных решений</a:t>
            </a:r>
            <a:r>
              <a:rPr lang="ru-RU" sz="3200" dirty="0"/>
              <a:t> </a:t>
            </a:r>
            <a:endParaRPr lang="ru-UA" sz="3200" dirty="0"/>
          </a:p>
          <a:p>
            <a:pPr algn="ctr"/>
            <a:r>
              <a:rPr lang="ru-RU" sz="3200" dirty="0"/>
              <a:t>и (или) когда на каждом этапе процесса принятия решения </a:t>
            </a:r>
            <a:endParaRPr lang="ru-UA" sz="3200" dirty="0"/>
          </a:p>
          <a:p>
            <a:pPr algn="ctr"/>
            <a:r>
              <a:rPr lang="ru-RU" sz="3200" b="1" dirty="0">
                <a:solidFill>
                  <a:srgbClr val="FF0000"/>
                </a:solidFill>
              </a:rPr>
              <a:t>могут возникать множественные исходы</a:t>
            </a:r>
            <a:r>
              <a:rPr lang="ru-RU" sz="3200" dirty="0"/>
              <a:t>. </a:t>
            </a:r>
            <a:endParaRPr lang="ru-UA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72B17A-7917-44DC-AEED-2AF83D4B7FD8}"/>
              </a:ext>
            </a:extLst>
          </p:cNvPr>
          <p:cNvSpPr/>
          <p:nvPr/>
        </p:nvSpPr>
        <p:spPr>
          <a:xfrm>
            <a:off x="251520" y="1028343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Однако, в случае положительного прогноза пакет по</a:t>
            </a:r>
            <a:r>
              <a:rPr lang="ru-UA" sz="3600" dirty="0"/>
              <a:t>до</a:t>
            </a:r>
            <a:r>
              <a:rPr lang="ru-RU" sz="3600" dirty="0"/>
              <a:t>рождает до</a:t>
            </a:r>
            <a:endParaRPr lang="en-US" sz="3600" dirty="0"/>
          </a:p>
          <a:p>
            <a:pPr algn="ctr"/>
            <a:r>
              <a:rPr lang="ru-RU" sz="3600" dirty="0"/>
              <a:t> </a:t>
            </a:r>
            <a:r>
              <a:rPr lang="en-US" sz="3600" b="1" dirty="0"/>
              <a:t>$</a:t>
            </a:r>
            <a:r>
              <a:rPr lang="ru-RU" sz="3600" b="1" dirty="0"/>
              <a:t>10,6</a:t>
            </a:r>
            <a:r>
              <a:rPr lang="en-US" sz="3600" b="1" dirty="0"/>
              <a:t>00,000</a:t>
            </a:r>
            <a:r>
              <a:rPr lang="ru-RU" sz="3600" dirty="0"/>
              <a:t>,</a:t>
            </a:r>
            <a:endParaRPr lang="en-US" sz="3600" dirty="0"/>
          </a:p>
          <a:p>
            <a:pPr algn="ctr"/>
            <a:r>
              <a:rPr lang="ru-RU" sz="3600" dirty="0"/>
              <a:t> а в случае отрицательного </a:t>
            </a:r>
            <a:r>
              <a:rPr lang="ru-UA" sz="3600" dirty="0"/>
              <a:t>- </a:t>
            </a:r>
            <a:r>
              <a:rPr lang="ru-RU" sz="3600" dirty="0"/>
              <a:t>подешевеет до </a:t>
            </a:r>
            <a:r>
              <a:rPr lang="en-US" sz="3600" b="1" dirty="0"/>
              <a:t>$</a:t>
            </a:r>
            <a:r>
              <a:rPr lang="ru-RU" sz="3600" b="1" dirty="0"/>
              <a:t>3,4</a:t>
            </a:r>
            <a:r>
              <a:rPr lang="en-US" sz="3600" b="1" dirty="0"/>
              <a:t>000,000</a:t>
            </a:r>
            <a:r>
              <a:rPr lang="ru-RU" sz="3600" dirty="0"/>
              <a:t>. </a:t>
            </a:r>
            <a:endParaRPr lang="en-US" sz="3600" dirty="0"/>
          </a:p>
          <a:p>
            <a:pPr algn="ctr"/>
            <a:r>
              <a:rPr lang="ru-RU" sz="3600" dirty="0"/>
              <a:t>Требуется составить стратегию действий: покупать ли долю, или ждать прогноза, и совершать ли покупку при том или ином результате прогноза. 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229614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507C7C2-C2E2-4D33-B584-EEF23CEB2C9D}"/>
              </a:ext>
            </a:extLst>
          </p:cNvPr>
          <p:cNvSpPr/>
          <p:nvPr/>
        </p:nvSpPr>
        <p:spPr>
          <a:xfrm>
            <a:off x="395536" y="1843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3600" b="1" dirty="0"/>
              <a:t>1. </a:t>
            </a:r>
            <a:r>
              <a:rPr lang="ru-RU" sz="3600" b="1" dirty="0"/>
              <a:t>П</a:t>
            </a:r>
            <a:r>
              <a:rPr lang="ru-UA" sz="3600" b="1" dirty="0"/>
              <a:t>о</a:t>
            </a:r>
            <a:r>
              <a:rPr lang="ru-RU" sz="3600" b="1" dirty="0"/>
              <a:t>с</a:t>
            </a:r>
            <a:r>
              <a:rPr lang="ru-UA" sz="3600" b="1" dirty="0"/>
              <a:t>т</a:t>
            </a:r>
            <a:r>
              <a:rPr lang="ru-RU" sz="3600" b="1" dirty="0"/>
              <a:t>р</a:t>
            </a:r>
            <a:r>
              <a:rPr lang="ru-UA" sz="3600" b="1" dirty="0"/>
              <a:t>о</a:t>
            </a:r>
            <a:r>
              <a:rPr lang="ru-RU" sz="3600" b="1" dirty="0"/>
              <a:t>и</a:t>
            </a:r>
            <a:r>
              <a:rPr lang="ru-UA" sz="3600" b="1" dirty="0"/>
              <a:t>м </a:t>
            </a:r>
            <a:r>
              <a:rPr lang="ru-RU" sz="3600" b="1" dirty="0"/>
              <a:t>д</a:t>
            </a:r>
            <a:r>
              <a:rPr lang="ru-UA" sz="3600" b="1" dirty="0"/>
              <a:t>е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в</a:t>
            </a:r>
            <a:r>
              <a:rPr lang="ru-UA" sz="3600" b="1" dirty="0"/>
              <a:t>о 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ш</a:t>
            </a:r>
            <a:r>
              <a:rPr lang="ru-UA" sz="3600" b="1" dirty="0"/>
              <a:t>е</a:t>
            </a:r>
            <a:r>
              <a:rPr lang="ru-RU" sz="3600" b="1" dirty="0"/>
              <a:t>н</a:t>
            </a:r>
            <a:r>
              <a:rPr lang="ru-UA" sz="3600" b="1" dirty="0"/>
              <a:t>и</a:t>
            </a:r>
            <a:r>
              <a:rPr lang="ru-RU" sz="3600" b="1" dirty="0"/>
              <a:t>й</a:t>
            </a:r>
            <a:endParaRPr lang="ru-UA" sz="36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923485-5122-437C-A915-A700F07CEAC0}"/>
              </a:ext>
            </a:extLst>
          </p:cNvPr>
          <p:cNvSpPr/>
          <p:nvPr/>
        </p:nvSpPr>
        <p:spPr>
          <a:xfrm>
            <a:off x="971600" y="2168800"/>
            <a:ext cx="936104" cy="864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EB84DA4-BFA4-412E-9CF0-B4C7708D8B2C}"/>
              </a:ext>
            </a:extLst>
          </p:cNvPr>
          <p:cNvSpPr/>
          <p:nvPr/>
        </p:nvSpPr>
        <p:spPr>
          <a:xfrm>
            <a:off x="5292080" y="1066842"/>
            <a:ext cx="1080000" cy="11019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600560B-99F6-4E0D-B3AA-E93C76DCF3A3}"/>
              </a:ext>
            </a:extLst>
          </p:cNvPr>
          <p:cNvSpPr/>
          <p:nvPr/>
        </p:nvSpPr>
        <p:spPr>
          <a:xfrm>
            <a:off x="2915816" y="4005064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A1460DA-4273-4313-8F47-DC0B3466B4C6}"/>
              </a:ext>
            </a:extLst>
          </p:cNvPr>
          <p:cNvSpPr/>
          <p:nvPr/>
        </p:nvSpPr>
        <p:spPr>
          <a:xfrm>
            <a:off x="5292080" y="3032896"/>
            <a:ext cx="1080000" cy="11019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C57222B-6A89-4CD5-8DE8-AE9B401295C1}"/>
              </a:ext>
            </a:extLst>
          </p:cNvPr>
          <p:cNvSpPr/>
          <p:nvPr/>
        </p:nvSpPr>
        <p:spPr>
          <a:xfrm>
            <a:off x="5292080" y="5207363"/>
            <a:ext cx="1080000" cy="11019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9D638D-D1AE-498A-A198-3735092266A2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1907704" y="1617821"/>
            <a:ext cx="3384376" cy="98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EACF303-3171-45D8-832D-8B827999022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907704" y="2600848"/>
            <a:ext cx="1315181" cy="1521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09197E4-0500-4D2F-8C51-671307E66108}"/>
              </a:ext>
            </a:extLst>
          </p:cNvPr>
          <p:cNvCxnSpPr>
            <a:cxnSpLocks/>
          </p:cNvCxnSpPr>
          <p:nvPr/>
        </p:nvCxnSpPr>
        <p:spPr>
          <a:xfrm flipV="1">
            <a:off x="3935304" y="3673358"/>
            <a:ext cx="1356776" cy="550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91FBDBB-44CB-49A3-98F4-0A9F303E4FF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16085" y="4892965"/>
            <a:ext cx="1375995" cy="86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719E4F-785C-4EE6-8AE6-5E0577EDC7E9}"/>
              </a:ext>
            </a:extLst>
          </p:cNvPr>
          <p:cNvSpPr txBox="1"/>
          <p:nvPr/>
        </p:nvSpPr>
        <p:spPr>
          <a:xfrm rot="1426064">
            <a:off x="2444828" y="1880301"/>
            <a:ext cx="208287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UA" sz="3200" b="1" dirty="0"/>
              <a:t>Покупаем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9547FC-FEE9-417D-8C2E-E475C5CDE572}"/>
              </a:ext>
            </a:extLst>
          </p:cNvPr>
          <p:cNvSpPr txBox="1"/>
          <p:nvPr/>
        </p:nvSpPr>
        <p:spPr>
          <a:xfrm rot="20194133">
            <a:off x="1499739" y="3247086"/>
            <a:ext cx="208287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</a:t>
            </a:r>
            <a:r>
              <a:rPr lang="ru-UA" sz="3200" b="1" dirty="0"/>
              <a:t>д</a:t>
            </a:r>
            <a:r>
              <a:rPr lang="ru-RU" sz="3200" b="1" dirty="0"/>
              <a:t>е</a:t>
            </a:r>
            <a:r>
              <a:rPr lang="ru-UA" sz="3200" b="1" dirty="0"/>
              <a:t>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F5946-42FB-4AC2-9EDB-9471BA20D30A}"/>
              </a:ext>
            </a:extLst>
          </p:cNvPr>
          <p:cNvSpPr txBox="1"/>
          <p:nvPr/>
        </p:nvSpPr>
        <p:spPr>
          <a:xfrm rot="3800069">
            <a:off x="3591333" y="3654259"/>
            <a:ext cx="208287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У</a:t>
            </a:r>
            <a:r>
              <a:rPr lang="ru-UA" sz="3200" b="1" dirty="0"/>
              <a:t>с</a:t>
            </a:r>
            <a:r>
              <a:rPr lang="ru-RU" sz="3200" b="1" dirty="0"/>
              <a:t>п</a:t>
            </a:r>
            <a:r>
              <a:rPr lang="ru-UA" sz="3200" b="1" dirty="0"/>
              <a:t>е</a:t>
            </a:r>
            <a:r>
              <a:rPr lang="ru-RU" sz="3200" b="1" dirty="0"/>
              <a:t>х</a:t>
            </a:r>
            <a:endParaRPr lang="ru-UA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485320-4DEF-4F07-8123-94B5EBAC28C0}"/>
              </a:ext>
            </a:extLst>
          </p:cNvPr>
          <p:cNvSpPr txBox="1"/>
          <p:nvPr/>
        </p:nvSpPr>
        <p:spPr>
          <a:xfrm rot="18080041">
            <a:off x="3562644" y="5065976"/>
            <a:ext cx="208287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</a:t>
            </a:r>
            <a:r>
              <a:rPr lang="ru-UA" sz="3200" b="1" dirty="0"/>
              <a:t>е</a:t>
            </a:r>
            <a:r>
              <a:rPr lang="ru-RU" sz="3200" b="1" dirty="0"/>
              <a:t>у</a:t>
            </a:r>
            <a:r>
              <a:rPr lang="ru-UA" sz="3200" b="1" dirty="0"/>
              <a:t>д</a:t>
            </a:r>
            <a:r>
              <a:rPr lang="ru-RU" sz="3200" b="1" dirty="0"/>
              <a:t>а</a:t>
            </a:r>
            <a:r>
              <a:rPr lang="ru-UA" sz="3200" b="1" dirty="0"/>
              <a:t>ч</a:t>
            </a:r>
            <a:r>
              <a:rPr lang="ru-RU" sz="3200" b="1" dirty="0"/>
              <a:t>а</a:t>
            </a:r>
            <a:endParaRPr lang="ru-UA" sz="3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60FAC2-C1C2-49AC-8817-5BB46264C657}"/>
              </a:ext>
            </a:extLst>
          </p:cNvPr>
          <p:cNvSpPr txBox="1"/>
          <p:nvPr/>
        </p:nvSpPr>
        <p:spPr>
          <a:xfrm>
            <a:off x="5568339" y="3327214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</a:t>
            </a:r>
            <a:endParaRPr lang="ru-UA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DC297A-8A42-4AA6-87D5-B6E01D407230}"/>
              </a:ext>
            </a:extLst>
          </p:cNvPr>
          <p:cNvSpPr txBox="1"/>
          <p:nvPr/>
        </p:nvSpPr>
        <p:spPr>
          <a:xfrm>
            <a:off x="5568339" y="5435175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  <a:endParaRPr lang="ru-UA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5F6594-E2AE-469E-8199-83DAA4366E55}"/>
              </a:ext>
            </a:extLst>
          </p:cNvPr>
          <p:cNvSpPr txBox="1"/>
          <p:nvPr/>
        </p:nvSpPr>
        <p:spPr>
          <a:xfrm>
            <a:off x="5535949" y="1254794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</a:t>
            </a:r>
            <a:endParaRPr lang="ru-UA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B87F36-D362-4564-8E74-01FFD384096D}"/>
              </a:ext>
            </a:extLst>
          </p:cNvPr>
          <p:cNvSpPr txBox="1"/>
          <p:nvPr/>
        </p:nvSpPr>
        <p:spPr>
          <a:xfrm>
            <a:off x="3147710" y="4208397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</a:t>
            </a:r>
            <a:endParaRPr lang="ru-UA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A73881-D8E8-4EFE-A981-457FFC72027B}"/>
              </a:ext>
            </a:extLst>
          </p:cNvPr>
          <p:cNvSpPr txBox="1"/>
          <p:nvPr/>
        </p:nvSpPr>
        <p:spPr>
          <a:xfrm>
            <a:off x="1181769" y="2238425"/>
            <a:ext cx="52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</a:t>
            </a:r>
            <a:endParaRPr lang="ru-UA" sz="3600" b="1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CD90B16-4D73-4B49-AE09-3A684817D3BF}"/>
              </a:ext>
            </a:extLst>
          </p:cNvPr>
          <p:cNvGrpSpPr/>
          <p:nvPr/>
        </p:nvGrpSpPr>
        <p:grpSpPr>
          <a:xfrm>
            <a:off x="5634159" y="720879"/>
            <a:ext cx="2082876" cy="1767913"/>
            <a:chOff x="5634159" y="720879"/>
            <a:chExt cx="2082876" cy="1767913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576E0F9-C87F-40BC-B0AB-927FB446B323}"/>
                </a:ext>
              </a:extLst>
            </p:cNvPr>
            <p:cNvGrpSpPr/>
            <p:nvPr/>
          </p:nvGrpSpPr>
          <p:grpSpPr>
            <a:xfrm>
              <a:off x="6372080" y="1096812"/>
              <a:ext cx="864216" cy="958747"/>
              <a:chOff x="6372080" y="1096812"/>
              <a:chExt cx="864216" cy="958747"/>
            </a:xfrm>
          </p:grpSpPr>
          <p:cxnSp>
            <p:nvCxnSpPr>
              <p:cNvPr id="17" name="Прямая со стрелкой 16">
                <a:extLst>
                  <a:ext uri="{FF2B5EF4-FFF2-40B4-BE49-F238E27FC236}">
                    <a16:creationId xmlns:a16="http://schemas.microsoft.com/office/drawing/2014/main" id="{3B6163ED-78C5-4ABC-B9BB-3AD768FD20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2200" y="1096812"/>
                <a:ext cx="864096" cy="3159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>
                <a:extLst>
                  <a:ext uri="{FF2B5EF4-FFF2-40B4-BE49-F238E27FC236}">
                    <a16:creationId xmlns:a16="http://schemas.microsoft.com/office/drawing/2014/main" id="{293EB8FD-2340-4B48-A52B-018001893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2080" y="1697454"/>
                <a:ext cx="864216" cy="358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A2DB27-A634-4E9D-A6F7-BFF6B0009B4C}"/>
                </a:ext>
              </a:extLst>
            </p:cNvPr>
            <p:cNvSpPr txBox="1"/>
            <p:nvPr/>
          </p:nvSpPr>
          <p:spPr>
            <a:xfrm>
              <a:off x="5634159" y="720879"/>
              <a:ext cx="2082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0.6</a:t>
              </a:r>
              <a:endParaRPr lang="ru-UA" sz="3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877A37-D059-4F53-A757-4CC1172E67E1}"/>
                </a:ext>
              </a:extLst>
            </p:cNvPr>
            <p:cNvSpPr txBox="1"/>
            <p:nvPr/>
          </p:nvSpPr>
          <p:spPr>
            <a:xfrm>
              <a:off x="5634159" y="1904017"/>
              <a:ext cx="2082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0.4</a:t>
              </a:r>
              <a:endParaRPr lang="ru-UA" sz="3200" b="1" dirty="0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14628EA-94E2-46D3-A5E7-ED882A2A6356}"/>
              </a:ext>
            </a:extLst>
          </p:cNvPr>
          <p:cNvGrpSpPr/>
          <p:nvPr/>
        </p:nvGrpSpPr>
        <p:grpSpPr>
          <a:xfrm>
            <a:off x="5602301" y="2695355"/>
            <a:ext cx="2082876" cy="1767913"/>
            <a:chOff x="5634159" y="720879"/>
            <a:chExt cx="2082876" cy="1767913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9452B5BB-2CFA-4739-BC56-F50A75F9317F}"/>
                </a:ext>
              </a:extLst>
            </p:cNvPr>
            <p:cNvGrpSpPr/>
            <p:nvPr/>
          </p:nvGrpSpPr>
          <p:grpSpPr>
            <a:xfrm>
              <a:off x="6372080" y="1096812"/>
              <a:ext cx="864216" cy="958747"/>
              <a:chOff x="6372080" y="1096812"/>
              <a:chExt cx="864216" cy="958747"/>
            </a:xfrm>
          </p:grpSpPr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95C4DD5B-4CBE-48DF-AB48-D3CD0C6BA6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2200" y="1096812"/>
                <a:ext cx="864096" cy="3159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68BEA5DB-CA57-49B4-91E3-AEAD7E71E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2080" y="1697454"/>
                <a:ext cx="864216" cy="358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E49822-2B13-487F-9CD9-DF2AC503601C}"/>
                </a:ext>
              </a:extLst>
            </p:cNvPr>
            <p:cNvSpPr txBox="1"/>
            <p:nvPr/>
          </p:nvSpPr>
          <p:spPr>
            <a:xfrm>
              <a:off x="5634159" y="720879"/>
              <a:ext cx="2082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0.7</a:t>
              </a:r>
              <a:endParaRPr lang="ru-UA" sz="32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298A0C-C758-462F-9BD1-215D175731FF}"/>
                </a:ext>
              </a:extLst>
            </p:cNvPr>
            <p:cNvSpPr txBox="1"/>
            <p:nvPr/>
          </p:nvSpPr>
          <p:spPr>
            <a:xfrm>
              <a:off x="5634159" y="1904017"/>
              <a:ext cx="2082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0.3</a:t>
              </a:r>
              <a:endParaRPr lang="ru-UA" sz="3200" b="1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E26554F8-C5AD-4458-93E1-FB2ACC3420DE}"/>
              </a:ext>
            </a:extLst>
          </p:cNvPr>
          <p:cNvGrpSpPr/>
          <p:nvPr/>
        </p:nvGrpSpPr>
        <p:grpSpPr>
          <a:xfrm>
            <a:off x="5634580" y="4907201"/>
            <a:ext cx="2082876" cy="1767913"/>
            <a:chOff x="5634159" y="720879"/>
            <a:chExt cx="2082876" cy="1767913"/>
          </a:xfrm>
        </p:grpSpPr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19CD318F-1B89-41DC-B5EF-6928A914F78C}"/>
                </a:ext>
              </a:extLst>
            </p:cNvPr>
            <p:cNvGrpSpPr/>
            <p:nvPr/>
          </p:nvGrpSpPr>
          <p:grpSpPr>
            <a:xfrm>
              <a:off x="6372080" y="1096812"/>
              <a:ext cx="864216" cy="958747"/>
              <a:chOff x="6372080" y="1096812"/>
              <a:chExt cx="864216" cy="958747"/>
            </a:xfrm>
          </p:grpSpPr>
          <p:cxnSp>
            <p:nvCxnSpPr>
              <p:cNvPr id="50" name="Прямая со стрелкой 49">
                <a:extLst>
                  <a:ext uri="{FF2B5EF4-FFF2-40B4-BE49-F238E27FC236}">
                    <a16:creationId xmlns:a16="http://schemas.microsoft.com/office/drawing/2014/main" id="{9581CF24-1BD1-4CA4-AB8B-366943C1B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2200" y="1096812"/>
                <a:ext cx="864096" cy="3159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D11992E0-4E3F-4E4E-98B9-E0CEB0B1B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2080" y="1697454"/>
                <a:ext cx="864216" cy="358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07400DA-8B84-4CF0-A111-C099D05A3585}"/>
                </a:ext>
              </a:extLst>
            </p:cNvPr>
            <p:cNvSpPr txBox="1"/>
            <p:nvPr/>
          </p:nvSpPr>
          <p:spPr>
            <a:xfrm>
              <a:off x="5634159" y="720879"/>
              <a:ext cx="2082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0.3</a:t>
              </a:r>
              <a:endParaRPr lang="ru-UA" sz="32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E0C68E-28BB-46DB-8CFD-872249F3EC25}"/>
                </a:ext>
              </a:extLst>
            </p:cNvPr>
            <p:cNvSpPr txBox="1"/>
            <p:nvPr/>
          </p:nvSpPr>
          <p:spPr>
            <a:xfrm>
              <a:off x="5634159" y="1904017"/>
              <a:ext cx="2082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0.7</a:t>
              </a:r>
              <a:endParaRPr lang="ru-UA" sz="3200" b="1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80F1157-5ED9-4A54-B3E9-5B4DCB0F360E}"/>
              </a:ext>
            </a:extLst>
          </p:cNvPr>
          <p:cNvSpPr txBox="1"/>
          <p:nvPr/>
        </p:nvSpPr>
        <p:spPr>
          <a:xfrm>
            <a:off x="2214640" y="1244098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$7,000,000</a:t>
            </a:r>
            <a:endParaRPr lang="ru-UA" sz="2400" b="1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2BA8BD-2F58-4D9E-9A92-F8A81ACB92D6}"/>
              </a:ext>
            </a:extLst>
          </p:cNvPr>
          <p:cNvSpPr txBox="1"/>
          <p:nvPr/>
        </p:nvSpPr>
        <p:spPr>
          <a:xfrm>
            <a:off x="7282450" y="782433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</a:t>
            </a:r>
            <a:r>
              <a:rPr lang="en-US" sz="2400" b="1" i="1" dirty="0"/>
              <a:t>12,000,000</a:t>
            </a:r>
            <a:endParaRPr lang="ru-UA" sz="2400" b="1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4FFEB-E474-4E08-A92F-E81E0C5FD4F3}"/>
              </a:ext>
            </a:extLst>
          </p:cNvPr>
          <p:cNvSpPr txBox="1"/>
          <p:nvPr/>
        </p:nvSpPr>
        <p:spPr>
          <a:xfrm>
            <a:off x="7204438" y="1832210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</a:t>
            </a:r>
            <a:r>
              <a:rPr lang="en-US" sz="2400" b="1" i="1" dirty="0"/>
              <a:t>0</a:t>
            </a:r>
            <a:endParaRPr lang="ru-UA" sz="2400" b="1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1320AF-777A-4165-979E-19CB3A49074F}"/>
              </a:ext>
            </a:extLst>
          </p:cNvPr>
          <p:cNvSpPr txBox="1"/>
          <p:nvPr/>
        </p:nvSpPr>
        <p:spPr>
          <a:xfrm>
            <a:off x="7350736" y="2802063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$12,000,000</a:t>
            </a:r>
            <a:endParaRPr lang="ru-UA" sz="2400" b="1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45C4F2-850F-4A12-A307-D2930FBC152D}"/>
              </a:ext>
            </a:extLst>
          </p:cNvPr>
          <p:cNvSpPr txBox="1"/>
          <p:nvPr/>
        </p:nvSpPr>
        <p:spPr>
          <a:xfrm>
            <a:off x="7265152" y="5008537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$12,000,000</a:t>
            </a:r>
            <a:endParaRPr lang="ru-UA" sz="2400" b="1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A1C87F-AF92-4EC0-B6A3-A25EA0E17944}"/>
              </a:ext>
            </a:extLst>
          </p:cNvPr>
          <p:cNvSpPr txBox="1"/>
          <p:nvPr/>
        </p:nvSpPr>
        <p:spPr>
          <a:xfrm>
            <a:off x="3690802" y="2913084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$</a:t>
            </a:r>
            <a:r>
              <a:rPr lang="ru-UA" sz="2400" b="1" i="1" dirty="0"/>
              <a:t>10</a:t>
            </a:r>
            <a:r>
              <a:rPr lang="en-US" sz="2400" b="1" i="1" dirty="0"/>
              <a:t>,600,000</a:t>
            </a:r>
            <a:endParaRPr lang="ru-UA" sz="2400" b="1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A4EC00-F23E-4025-A9B7-EA162359B333}"/>
              </a:ext>
            </a:extLst>
          </p:cNvPr>
          <p:cNvSpPr txBox="1"/>
          <p:nvPr/>
        </p:nvSpPr>
        <p:spPr>
          <a:xfrm>
            <a:off x="3486266" y="5957168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$3,400,000</a:t>
            </a:r>
            <a:endParaRPr lang="ru-UA" sz="2400" b="1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2B1F8D-1296-419F-844C-EAE49BA3624D}"/>
              </a:ext>
            </a:extLst>
          </p:cNvPr>
          <p:cNvSpPr txBox="1"/>
          <p:nvPr/>
        </p:nvSpPr>
        <p:spPr>
          <a:xfrm>
            <a:off x="7295164" y="3841745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$0</a:t>
            </a:r>
            <a:endParaRPr lang="ru-UA" sz="2400" b="1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833BDC-D829-46EC-B694-B1B727EC4A8B}"/>
              </a:ext>
            </a:extLst>
          </p:cNvPr>
          <p:cNvSpPr txBox="1"/>
          <p:nvPr/>
        </p:nvSpPr>
        <p:spPr>
          <a:xfrm>
            <a:off x="7295164" y="6075567"/>
            <a:ext cx="18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$0</a:t>
            </a:r>
            <a:endParaRPr lang="ru-UA" sz="2400" b="1" i="1" dirty="0"/>
          </a:p>
        </p:txBody>
      </p:sp>
    </p:spTree>
    <p:extLst>
      <p:ext uri="{BB962C8B-B14F-4D97-AF65-F5344CB8AC3E}">
        <p14:creationId xmlns:p14="http://schemas.microsoft.com/office/powerpoint/2010/main" val="420956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507C7C2-C2E2-4D33-B584-EEF23CEB2C9D}"/>
              </a:ext>
            </a:extLst>
          </p:cNvPr>
          <p:cNvSpPr/>
          <p:nvPr/>
        </p:nvSpPr>
        <p:spPr>
          <a:xfrm>
            <a:off x="395536" y="1843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</a:t>
            </a:r>
            <a:r>
              <a:rPr lang="ru-UA" sz="3600" b="1" dirty="0"/>
              <a:t>. Рас</a:t>
            </a:r>
            <a:r>
              <a:rPr lang="en-US" sz="3600" b="1" dirty="0"/>
              <a:t>c</a:t>
            </a:r>
            <a:r>
              <a:rPr lang="ru-UA" sz="3600" b="1" dirty="0"/>
              <a:t>читаем результаты исходов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33C1A7A-B9E2-48D8-A27D-672D46814CFA}"/>
              </a:ext>
            </a:extLst>
          </p:cNvPr>
          <p:cNvGrpSpPr/>
          <p:nvPr/>
        </p:nvGrpSpPr>
        <p:grpSpPr>
          <a:xfrm>
            <a:off x="107504" y="515948"/>
            <a:ext cx="6873275" cy="6235867"/>
            <a:chOff x="1023447" y="439247"/>
            <a:chExt cx="7189819" cy="6235867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48923485-5122-437C-A915-A700F07CEAC0}"/>
                </a:ext>
              </a:extLst>
            </p:cNvPr>
            <p:cNvSpPr/>
            <p:nvPr/>
          </p:nvSpPr>
          <p:spPr>
            <a:xfrm>
              <a:off x="1023447" y="2646302"/>
              <a:ext cx="936104" cy="8640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EB84DA4-BFA4-412E-9CF0-B4C7708D8B2C}"/>
                </a:ext>
              </a:extLst>
            </p:cNvPr>
            <p:cNvSpPr/>
            <p:nvPr/>
          </p:nvSpPr>
          <p:spPr>
            <a:xfrm>
              <a:off x="4355976" y="1066842"/>
              <a:ext cx="1080000" cy="110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600560B-99F6-4E0D-B3AA-E93C76DCF3A3}"/>
                </a:ext>
              </a:extLst>
            </p:cNvPr>
            <p:cNvSpPr/>
            <p:nvPr/>
          </p:nvSpPr>
          <p:spPr>
            <a:xfrm>
              <a:off x="2418380" y="3975753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A1460DA-4273-4313-8F47-DC0B3466B4C6}"/>
                </a:ext>
              </a:extLst>
            </p:cNvPr>
            <p:cNvSpPr/>
            <p:nvPr/>
          </p:nvSpPr>
          <p:spPr>
            <a:xfrm>
              <a:off x="4355976" y="3032896"/>
              <a:ext cx="1080000" cy="110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C57222B-6A89-4CD5-8DE8-AE9B401295C1}"/>
                </a:ext>
              </a:extLst>
            </p:cNvPr>
            <p:cNvSpPr/>
            <p:nvPr/>
          </p:nvSpPr>
          <p:spPr>
            <a:xfrm>
              <a:off x="4355976" y="5207363"/>
              <a:ext cx="1080000" cy="110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CF9D638D-D1AE-498A-A198-3735092266A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959374" y="1617821"/>
              <a:ext cx="2396602" cy="11259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CEACF303-3171-45D8-832D-8B827999022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513" y="3344824"/>
              <a:ext cx="771100" cy="685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709197E4-0500-4D2F-8C51-671307E66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5885" y="3673359"/>
              <a:ext cx="1010091" cy="497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491FBDBB-44CB-49A3-98F4-0A9F303E4FF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3282192" y="4924436"/>
              <a:ext cx="1073784" cy="8339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719E4F-785C-4EE6-8AE6-5E0577EDC7E9}"/>
                </a:ext>
              </a:extLst>
            </p:cNvPr>
            <p:cNvSpPr txBox="1"/>
            <p:nvPr/>
          </p:nvSpPr>
          <p:spPr>
            <a:xfrm rot="1426064">
              <a:off x="2309579" y="1744897"/>
              <a:ext cx="208287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UA" sz="3200" b="1" dirty="0"/>
                <a:t>Покупаем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9547FC-FEE9-417D-8C2E-E475C5CDE572}"/>
                </a:ext>
              </a:extLst>
            </p:cNvPr>
            <p:cNvSpPr txBox="1"/>
            <p:nvPr/>
          </p:nvSpPr>
          <p:spPr>
            <a:xfrm rot="19039000">
              <a:off x="1190730" y="3521485"/>
              <a:ext cx="208287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b="1" dirty="0"/>
                <a:t>Ж</a:t>
              </a:r>
              <a:r>
                <a:rPr lang="ru-UA" sz="3200" b="1" dirty="0"/>
                <a:t>д</a:t>
              </a:r>
              <a:r>
                <a:rPr lang="ru-RU" sz="3200" b="1" dirty="0"/>
                <a:t>е</a:t>
              </a:r>
              <a:r>
                <a:rPr lang="ru-UA" sz="3200" b="1" dirty="0"/>
                <a:t>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CF5946-42FB-4AC2-9EDB-9471BA20D30A}"/>
                </a:ext>
              </a:extLst>
            </p:cNvPr>
            <p:cNvSpPr txBox="1"/>
            <p:nvPr/>
          </p:nvSpPr>
          <p:spPr>
            <a:xfrm rot="3800069">
              <a:off x="2749626" y="3607399"/>
              <a:ext cx="208287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b="1" dirty="0"/>
                <a:t>У</a:t>
              </a:r>
              <a:r>
                <a:rPr lang="ru-UA" sz="3200" b="1" dirty="0"/>
                <a:t>с</a:t>
              </a:r>
              <a:r>
                <a:rPr lang="ru-RU" sz="3200" b="1" dirty="0"/>
                <a:t>п</a:t>
              </a:r>
              <a:r>
                <a:rPr lang="ru-UA" sz="3200" b="1" dirty="0"/>
                <a:t>е</a:t>
              </a:r>
              <a:r>
                <a:rPr lang="ru-RU" sz="3200" b="1" dirty="0"/>
                <a:t>х</a:t>
              </a:r>
              <a:endParaRPr lang="ru-UA" sz="32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485320-4DEF-4F07-8123-94B5EBAC28C0}"/>
                </a:ext>
              </a:extLst>
            </p:cNvPr>
            <p:cNvSpPr txBox="1"/>
            <p:nvPr/>
          </p:nvSpPr>
          <p:spPr>
            <a:xfrm rot="18080041">
              <a:off x="2736390" y="5148728"/>
              <a:ext cx="208287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b="1" dirty="0"/>
                <a:t>Н</a:t>
              </a:r>
              <a:r>
                <a:rPr lang="ru-UA" sz="3200" b="1" dirty="0"/>
                <a:t>е</a:t>
              </a:r>
              <a:r>
                <a:rPr lang="ru-RU" sz="3200" b="1" dirty="0"/>
                <a:t>у</a:t>
              </a:r>
              <a:r>
                <a:rPr lang="ru-UA" sz="3200" b="1" dirty="0"/>
                <a:t>д</a:t>
              </a:r>
              <a:r>
                <a:rPr lang="ru-RU" sz="3200" b="1" dirty="0"/>
                <a:t>а</a:t>
              </a:r>
              <a:r>
                <a:rPr lang="ru-UA" sz="3200" b="1" dirty="0"/>
                <a:t>ч</a:t>
              </a:r>
              <a:r>
                <a:rPr lang="ru-RU" sz="3200" b="1" dirty="0"/>
                <a:t>а</a:t>
              </a:r>
              <a:endParaRPr lang="ru-UA" sz="32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60FAC2-C1C2-49AC-8817-5BB46264C657}"/>
                </a:ext>
              </a:extLst>
            </p:cNvPr>
            <p:cNvSpPr txBox="1"/>
            <p:nvPr/>
          </p:nvSpPr>
          <p:spPr>
            <a:xfrm>
              <a:off x="4632235" y="3327214"/>
              <a:ext cx="527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B</a:t>
              </a:r>
              <a:endParaRPr lang="ru-UA" sz="3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DC297A-8A42-4AA6-87D5-B6E01D407230}"/>
                </a:ext>
              </a:extLst>
            </p:cNvPr>
            <p:cNvSpPr txBox="1"/>
            <p:nvPr/>
          </p:nvSpPr>
          <p:spPr>
            <a:xfrm>
              <a:off x="4632235" y="5435175"/>
              <a:ext cx="527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A</a:t>
              </a:r>
              <a:endParaRPr lang="ru-UA" sz="3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5F6594-E2AE-469E-8199-83DAA4366E55}"/>
                </a:ext>
              </a:extLst>
            </p:cNvPr>
            <p:cNvSpPr txBox="1"/>
            <p:nvPr/>
          </p:nvSpPr>
          <p:spPr>
            <a:xfrm>
              <a:off x="4599845" y="1254794"/>
              <a:ext cx="527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C</a:t>
              </a:r>
              <a:endParaRPr lang="ru-UA" sz="3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B87F36-D362-4564-8E74-01FFD384096D}"/>
                </a:ext>
              </a:extLst>
            </p:cNvPr>
            <p:cNvSpPr txBox="1"/>
            <p:nvPr/>
          </p:nvSpPr>
          <p:spPr>
            <a:xfrm>
              <a:off x="2650274" y="4179086"/>
              <a:ext cx="527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</a:t>
              </a:r>
              <a:endParaRPr lang="ru-UA" sz="3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73881-D8E8-4EFE-A981-457FFC72027B}"/>
                </a:ext>
              </a:extLst>
            </p:cNvPr>
            <p:cNvSpPr txBox="1"/>
            <p:nvPr/>
          </p:nvSpPr>
          <p:spPr>
            <a:xfrm>
              <a:off x="1233616" y="2715927"/>
              <a:ext cx="527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F</a:t>
              </a:r>
              <a:endParaRPr lang="ru-UA" sz="3600" b="1" dirty="0"/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ACD90B16-4D73-4B49-AE09-3A684817D3BF}"/>
                </a:ext>
              </a:extLst>
            </p:cNvPr>
            <p:cNvGrpSpPr/>
            <p:nvPr/>
          </p:nvGrpSpPr>
          <p:grpSpPr>
            <a:xfrm>
              <a:off x="4698055" y="720879"/>
              <a:ext cx="2082876" cy="1767913"/>
              <a:chOff x="5634159" y="720879"/>
              <a:chExt cx="2082876" cy="1767913"/>
            </a:xfrm>
          </p:grpSpPr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D576E0F9-C87F-40BC-B0AB-927FB446B323}"/>
                  </a:ext>
                </a:extLst>
              </p:cNvPr>
              <p:cNvGrpSpPr/>
              <p:nvPr/>
            </p:nvGrpSpPr>
            <p:grpSpPr>
              <a:xfrm>
                <a:off x="6372080" y="1096812"/>
                <a:ext cx="864216" cy="958747"/>
                <a:chOff x="6372080" y="1096812"/>
                <a:chExt cx="864216" cy="958747"/>
              </a:xfrm>
            </p:grpSpPr>
            <p:cxnSp>
              <p:nvCxnSpPr>
                <p:cNvPr id="17" name="Прямая со стрелкой 16">
                  <a:extLst>
                    <a:ext uri="{FF2B5EF4-FFF2-40B4-BE49-F238E27FC236}">
                      <a16:creationId xmlns:a16="http://schemas.microsoft.com/office/drawing/2014/main" id="{3B6163ED-78C5-4ABC-B9BB-3AD768FD2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72200" y="1096812"/>
                  <a:ext cx="864096" cy="3159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>
                  <a:extLst>
                    <a:ext uri="{FF2B5EF4-FFF2-40B4-BE49-F238E27FC236}">
                      <a16:creationId xmlns:a16="http://schemas.microsoft.com/office/drawing/2014/main" id="{293EB8FD-2340-4B48-A52B-018001893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2080" y="1697454"/>
                  <a:ext cx="864216" cy="3581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A2DB27-A634-4E9D-A6F7-BFF6B0009B4C}"/>
                  </a:ext>
                </a:extLst>
              </p:cNvPr>
              <p:cNvSpPr txBox="1"/>
              <p:nvPr/>
            </p:nvSpPr>
            <p:spPr>
              <a:xfrm>
                <a:off x="5634159" y="720879"/>
                <a:ext cx="2082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0.6</a:t>
                </a:r>
                <a:endParaRPr lang="ru-UA" sz="3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877A37-D059-4F53-A757-4CC1172E67E1}"/>
                  </a:ext>
                </a:extLst>
              </p:cNvPr>
              <p:cNvSpPr txBox="1"/>
              <p:nvPr/>
            </p:nvSpPr>
            <p:spPr>
              <a:xfrm>
                <a:off x="5634159" y="1904017"/>
                <a:ext cx="2082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0.4</a:t>
                </a:r>
                <a:endParaRPr lang="ru-UA" sz="3200" b="1" dirty="0"/>
              </a:p>
            </p:txBody>
          </p:sp>
        </p:grp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914628EA-94E2-46D3-A5E7-ED882A2A6356}"/>
                </a:ext>
              </a:extLst>
            </p:cNvPr>
            <p:cNvGrpSpPr/>
            <p:nvPr/>
          </p:nvGrpSpPr>
          <p:grpSpPr>
            <a:xfrm>
              <a:off x="4666197" y="2695355"/>
              <a:ext cx="2082876" cy="1767913"/>
              <a:chOff x="5634159" y="720879"/>
              <a:chExt cx="2082876" cy="1767913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9452B5BB-2CFA-4739-BC56-F50A75F9317F}"/>
                  </a:ext>
                </a:extLst>
              </p:cNvPr>
              <p:cNvGrpSpPr/>
              <p:nvPr/>
            </p:nvGrpSpPr>
            <p:grpSpPr>
              <a:xfrm>
                <a:off x="6372080" y="1096812"/>
                <a:ext cx="864216" cy="958747"/>
                <a:chOff x="6372080" y="1096812"/>
                <a:chExt cx="864216" cy="958747"/>
              </a:xfrm>
            </p:grpSpPr>
            <p:cxnSp>
              <p:nvCxnSpPr>
                <p:cNvPr id="44" name="Прямая со стрелкой 43">
                  <a:extLst>
                    <a:ext uri="{FF2B5EF4-FFF2-40B4-BE49-F238E27FC236}">
                      <a16:creationId xmlns:a16="http://schemas.microsoft.com/office/drawing/2014/main" id="{95C4DD5B-4CBE-48DF-AB48-D3CD0C6BA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72200" y="1096812"/>
                  <a:ext cx="864096" cy="3159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Прямая со стрелкой 44">
                  <a:extLst>
                    <a:ext uri="{FF2B5EF4-FFF2-40B4-BE49-F238E27FC236}">
                      <a16:creationId xmlns:a16="http://schemas.microsoft.com/office/drawing/2014/main" id="{68BEA5DB-CA57-49B4-91E3-AEAD7E71E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2080" y="1697454"/>
                  <a:ext cx="864216" cy="3581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E49822-2B13-487F-9CD9-DF2AC503601C}"/>
                  </a:ext>
                </a:extLst>
              </p:cNvPr>
              <p:cNvSpPr txBox="1"/>
              <p:nvPr/>
            </p:nvSpPr>
            <p:spPr>
              <a:xfrm>
                <a:off x="5634159" y="720879"/>
                <a:ext cx="2082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0.7</a:t>
                </a:r>
                <a:endParaRPr lang="ru-UA" sz="3200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298A0C-C758-462F-9BD1-215D175731FF}"/>
                  </a:ext>
                </a:extLst>
              </p:cNvPr>
              <p:cNvSpPr txBox="1"/>
              <p:nvPr/>
            </p:nvSpPr>
            <p:spPr>
              <a:xfrm>
                <a:off x="5634159" y="1904017"/>
                <a:ext cx="2082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0.3</a:t>
                </a:r>
                <a:endParaRPr lang="ru-UA" sz="3200" b="1" dirty="0"/>
              </a:p>
            </p:txBody>
          </p:sp>
        </p:grp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E26554F8-C5AD-4458-93E1-FB2ACC3420DE}"/>
                </a:ext>
              </a:extLst>
            </p:cNvPr>
            <p:cNvGrpSpPr/>
            <p:nvPr/>
          </p:nvGrpSpPr>
          <p:grpSpPr>
            <a:xfrm>
              <a:off x="4698476" y="4907201"/>
              <a:ext cx="2082876" cy="1767913"/>
              <a:chOff x="5634159" y="720879"/>
              <a:chExt cx="2082876" cy="1767913"/>
            </a:xfrm>
          </p:grpSpPr>
          <p:grpSp>
            <p:nvGrpSpPr>
              <p:cNvPr id="47" name="Группа 46">
                <a:extLst>
                  <a:ext uri="{FF2B5EF4-FFF2-40B4-BE49-F238E27FC236}">
                    <a16:creationId xmlns:a16="http://schemas.microsoft.com/office/drawing/2014/main" id="{19CD318F-1B89-41DC-B5EF-6928A914F78C}"/>
                  </a:ext>
                </a:extLst>
              </p:cNvPr>
              <p:cNvGrpSpPr/>
              <p:nvPr/>
            </p:nvGrpSpPr>
            <p:grpSpPr>
              <a:xfrm>
                <a:off x="6372080" y="1096812"/>
                <a:ext cx="864216" cy="958747"/>
                <a:chOff x="6372080" y="1096812"/>
                <a:chExt cx="864216" cy="958747"/>
              </a:xfrm>
            </p:grpSpPr>
            <p:cxnSp>
              <p:nvCxnSpPr>
                <p:cNvPr id="50" name="Прямая со стрелкой 49">
                  <a:extLst>
                    <a:ext uri="{FF2B5EF4-FFF2-40B4-BE49-F238E27FC236}">
                      <a16:creationId xmlns:a16="http://schemas.microsoft.com/office/drawing/2014/main" id="{9581CF24-1BD1-4CA4-AB8B-366943C1B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72200" y="1096812"/>
                  <a:ext cx="864096" cy="3159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 стрелкой 50">
                  <a:extLst>
                    <a:ext uri="{FF2B5EF4-FFF2-40B4-BE49-F238E27FC236}">
                      <a16:creationId xmlns:a16="http://schemas.microsoft.com/office/drawing/2014/main" id="{D11992E0-4E3F-4E4E-98B9-E0CEB0B1B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2080" y="1697454"/>
                  <a:ext cx="864216" cy="3581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7400DA-8B84-4CF0-A111-C099D05A3585}"/>
                  </a:ext>
                </a:extLst>
              </p:cNvPr>
              <p:cNvSpPr txBox="1"/>
              <p:nvPr/>
            </p:nvSpPr>
            <p:spPr>
              <a:xfrm>
                <a:off x="5634159" y="720879"/>
                <a:ext cx="2082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0.3</a:t>
                </a:r>
                <a:endParaRPr lang="ru-UA" sz="3200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E0C68E-28BB-46DB-8CFD-872249F3EC25}"/>
                  </a:ext>
                </a:extLst>
              </p:cNvPr>
              <p:cNvSpPr txBox="1"/>
              <p:nvPr/>
            </p:nvSpPr>
            <p:spPr>
              <a:xfrm>
                <a:off x="5634159" y="1904017"/>
                <a:ext cx="2082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0.7</a:t>
                </a:r>
                <a:endParaRPr lang="ru-UA" sz="3200" b="1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80F1157-5ED9-4A54-B3E9-5B4DCB0F360E}"/>
                </a:ext>
              </a:extLst>
            </p:cNvPr>
            <p:cNvSpPr txBox="1"/>
            <p:nvPr/>
          </p:nvSpPr>
          <p:spPr>
            <a:xfrm>
              <a:off x="2035837" y="1138138"/>
              <a:ext cx="1854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$7,000,000</a:t>
              </a:r>
              <a:endParaRPr lang="ru-UA" sz="2400" b="1" i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C2BA8BD-2F58-4D9E-9A92-F8A81ACB92D6}"/>
                </a:ext>
              </a:extLst>
            </p:cNvPr>
            <p:cNvSpPr txBox="1"/>
            <p:nvPr/>
          </p:nvSpPr>
          <p:spPr>
            <a:xfrm>
              <a:off x="5654021" y="439247"/>
              <a:ext cx="1854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$</a:t>
              </a:r>
              <a:r>
                <a:rPr lang="en-US" sz="2400" b="1" i="1" dirty="0"/>
                <a:t>12,000,000</a:t>
              </a:r>
              <a:endParaRPr lang="ru-UA" sz="2400" b="1" i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4FFEB-E474-4E08-A92F-E81E0C5FD4F3}"/>
                </a:ext>
              </a:extLst>
            </p:cNvPr>
            <p:cNvSpPr txBox="1"/>
            <p:nvPr/>
          </p:nvSpPr>
          <p:spPr>
            <a:xfrm>
              <a:off x="6268334" y="1832210"/>
              <a:ext cx="1854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$0</a:t>
              </a:r>
              <a:endParaRPr lang="ru-UA" sz="2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1320AF-777A-4165-979E-19CB3A49074F}"/>
                </a:ext>
              </a:extLst>
            </p:cNvPr>
            <p:cNvSpPr txBox="1"/>
            <p:nvPr/>
          </p:nvSpPr>
          <p:spPr>
            <a:xfrm>
              <a:off x="5653732" y="2429212"/>
              <a:ext cx="1854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$12,000,000</a:t>
              </a:r>
              <a:endParaRPr lang="ru-UA" sz="2400" b="1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45C4F2-850F-4A12-A307-D2930FBC152D}"/>
                </a:ext>
              </a:extLst>
            </p:cNvPr>
            <p:cNvSpPr txBox="1"/>
            <p:nvPr/>
          </p:nvSpPr>
          <p:spPr>
            <a:xfrm>
              <a:off x="5012994" y="4619068"/>
              <a:ext cx="1854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$12,000,000</a:t>
              </a:r>
              <a:endParaRPr lang="ru-UA" sz="2400" b="1" i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A1C87F-AF92-4EC0-B6A3-A25EA0E17944}"/>
                </a:ext>
              </a:extLst>
            </p:cNvPr>
            <p:cNvSpPr txBox="1"/>
            <p:nvPr/>
          </p:nvSpPr>
          <p:spPr>
            <a:xfrm>
              <a:off x="2754698" y="2913084"/>
              <a:ext cx="1854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$</a:t>
              </a:r>
              <a:r>
                <a:rPr lang="ru-UA" sz="2400" b="1" i="1" dirty="0"/>
                <a:t>10</a:t>
              </a:r>
              <a:r>
                <a:rPr lang="en-US" sz="2400" b="1" i="1" dirty="0"/>
                <a:t>,600,000</a:t>
              </a:r>
              <a:endParaRPr lang="ru-UA" sz="2400" b="1" i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A4EC00-F23E-4025-A9B7-EA162359B333}"/>
                </a:ext>
              </a:extLst>
            </p:cNvPr>
            <p:cNvSpPr txBox="1"/>
            <p:nvPr/>
          </p:nvSpPr>
          <p:spPr>
            <a:xfrm>
              <a:off x="2754698" y="6075567"/>
              <a:ext cx="1854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$3,400,000</a:t>
              </a:r>
              <a:endParaRPr lang="ru-UA" sz="2400" b="1" i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D2B1F8D-1296-419F-844C-EAE49BA3624D}"/>
                </a:ext>
              </a:extLst>
            </p:cNvPr>
            <p:cNvSpPr txBox="1"/>
            <p:nvPr/>
          </p:nvSpPr>
          <p:spPr>
            <a:xfrm>
              <a:off x="6359060" y="3841745"/>
              <a:ext cx="1854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$0</a:t>
              </a:r>
              <a:endParaRPr lang="ru-UA" sz="24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833BDC-D829-46EC-B694-B1B727EC4A8B}"/>
                </a:ext>
              </a:extLst>
            </p:cNvPr>
            <p:cNvSpPr txBox="1"/>
            <p:nvPr/>
          </p:nvSpPr>
          <p:spPr>
            <a:xfrm>
              <a:off x="6359060" y="6075567"/>
              <a:ext cx="1854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$0</a:t>
              </a:r>
              <a:endParaRPr lang="ru-UA" sz="2400" b="1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19D0063-CEE5-4072-907C-B363EFEFE385}"/>
              </a:ext>
            </a:extLst>
          </p:cNvPr>
          <p:cNvSpPr txBox="1"/>
          <p:nvPr/>
        </p:nvSpPr>
        <p:spPr>
          <a:xfrm>
            <a:off x="5351291" y="809666"/>
            <a:ext cx="3901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EV=$12,000,000-$7,000,000=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$5,000,000</a:t>
            </a:r>
            <a:endParaRPr lang="ru-UA" sz="32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DBAB10-45E6-4630-B628-A430E5A94657}"/>
              </a:ext>
            </a:extLst>
          </p:cNvPr>
          <p:cNvSpPr txBox="1"/>
          <p:nvPr/>
        </p:nvSpPr>
        <p:spPr>
          <a:xfrm>
            <a:off x="5187024" y="2968939"/>
            <a:ext cx="4209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EV=$12,000,000-$10,600,000=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$1,400,000</a:t>
            </a:r>
            <a:endParaRPr lang="ru-UA" sz="32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16E4A3-DA66-452F-BFB7-660ADB915547}"/>
              </a:ext>
            </a:extLst>
          </p:cNvPr>
          <p:cNvSpPr txBox="1"/>
          <p:nvPr/>
        </p:nvSpPr>
        <p:spPr>
          <a:xfrm>
            <a:off x="5284722" y="5010531"/>
            <a:ext cx="3859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EV=$12,000,000-$3,400,000=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$8,600,000</a:t>
            </a:r>
            <a:endParaRPr lang="ru-UA" sz="36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C3048F-2DE3-4995-A3DD-C01A7E795708}"/>
              </a:ext>
            </a:extLst>
          </p:cNvPr>
          <p:cNvSpPr txBox="1"/>
          <p:nvPr/>
        </p:nvSpPr>
        <p:spPr>
          <a:xfrm>
            <a:off x="5906565" y="1768896"/>
            <a:ext cx="3149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EV=$0-$7,000,000=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-$7,000,000</a:t>
            </a:r>
            <a:endParaRPr lang="ru-UA" sz="3200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AD4C72-2BFB-4EC9-B98C-DC1A6404646E}"/>
              </a:ext>
            </a:extLst>
          </p:cNvPr>
          <p:cNvSpPr txBox="1"/>
          <p:nvPr/>
        </p:nvSpPr>
        <p:spPr>
          <a:xfrm>
            <a:off x="5755289" y="3872174"/>
            <a:ext cx="3388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EV=$0-$10,600,000=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-$10,600,000</a:t>
            </a:r>
            <a:endParaRPr lang="ru-UA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0FA02A-5A53-4B3D-9C39-FEB60FFD43BC}"/>
              </a:ext>
            </a:extLst>
          </p:cNvPr>
          <p:cNvSpPr txBox="1"/>
          <p:nvPr/>
        </p:nvSpPr>
        <p:spPr>
          <a:xfrm>
            <a:off x="5693974" y="5994894"/>
            <a:ext cx="3450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EV=$0-$3,400,000=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-$3,400,000</a:t>
            </a:r>
            <a:endParaRPr lang="ru-UA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0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BEBE0D-7231-459C-AC87-56A050F360E9}"/>
              </a:ext>
            </a:extLst>
          </p:cNvPr>
          <p:cNvSpPr/>
          <p:nvPr/>
        </p:nvSpPr>
        <p:spPr>
          <a:xfrm>
            <a:off x="0" y="27613"/>
            <a:ext cx="9144000" cy="187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/>
              <a:t>3</a:t>
            </a:r>
            <a:r>
              <a:rPr lang="ru-UA" sz="3600" b="1" dirty="0"/>
              <a:t>. Рассчитаем ожидаемые значения каждого исхода, </a:t>
            </a:r>
            <a:r>
              <a:rPr lang="ru-RU" sz="3600" b="1" dirty="0"/>
              <a:t>у</a:t>
            </a:r>
            <a:r>
              <a:rPr lang="ru-UA" sz="3600" b="1" dirty="0"/>
              <a:t>м</a:t>
            </a:r>
            <a:r>
              <a:rPr lang="ru-RU" sz="3600" b="1" dirty="0"/>
              <a:t>н</a:t>
            </a:r>
            <a:r>
              <a:rPr lang="ru-UA" sz="3600" b="1" dirty="0"/>
              <a:t>о</a:t>
            </a:r>
            <a:r>
              <a:rPr lang="ru-RU" sz="3600" b="1" dirty="0"/>
              <a:t>ж</a:t>
            </a:r>
            <a:r>
              <a:rPr lang="ru-UA" sz="3600" b="1" dirty="0"/>
              <a:t>и</a:t>
            </a:r>
            <a:r>
              <a:rPr lang="ru-RU" sz="3600" b="1" dirty="0"/>
              <a:t>в</a:t>
            </a:r>
            <a:r>
              <a:rPr lang="ru-UA" sz="3600" b="1" dirty="0"/>
              <a:t> </a:t>
            </a:r>
            <a:r>
              <a:rPr lang="ru-RU" sz="3600" b="1" dirty="0"/>
              <a:t>п</a:t>
            </a:r>
            <a:r>
              <a:rPr lang="ru-UA" sz="3600" b="1" dirty="0"/>
              <a:t>о</a:t>
            </a:r>
            <a:r>
              <a:rPr lang="ru-RU" sz="3600" b="1" dirty="0"/>
              <a:t>к</a:t>
            </a:r>
            <a:r>
              <a:rPr lang="ru-UA" sz="3600" b="1" dirty="0"/>
              <a:t>а</a:t>
            </a:r>
            <a:r>
              <a:rPr lang="ru-RU" sz="3600" b="1" dirty="0"/>
              <a:t>з</a:t>
            </a:r>
            <a:r>
              <a:rPr lang="ru-UA" sz="3600" b="1" dirty="0"/>
              <a:t>а</a:t>
            </a:r>
            <a:r>
              <a:rPr lang="ru-RU" sz="3600" b="1" dirty="0"/>
              <a:t>т</a:t>
            </a:r>
            <a:r>
              <a:rPr lang="ru-UA" sz="3600" b="1" dirty="0"/>
              <a:t>е</a:t>
            </a:r>
            <a:r>
              <a:rPr lang="ru-RU" sz="3600" b="1" dirty="0"/>
              <a:t>л</a:t>
            </a:r>
            <a:r>
              <a:rPr lang="ru-UA" sz="3600" b="1" dirty="0"/>
              <a:t>ь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и</a:t>
            </a:r>
            <a:r>
              <a:rPr lang="ru-UA" sz="3600" b="1" dirty="0"/>
              <a:t>б</a:t>
            </a:r>
            <a:r>
              <a:rPr lang="ru-RU" sz="3600" b="1" dirty="0"/>
              <a:t>ы</a:t>
            </a:r>
            <a:r>
              <a:rPr lang="ru-UA" sz="3600" b="1" dirty="0"/>
              <a:t>л</a:t>
            </a:r>
            <a:r>
              <a:rPr lang="ru-RU" sz="3600" b="1" dirty="0"/>
              <a:t>и</a:t>
            </a:r>
            <a:r>
              <a:rPr lang="ru-UA" sz="3600" b="1" dirty="0"/>
              <a:t> </a:t>
            </a:r>
            <a:r>
              <a:rPr lang="ru-RU" sz="3600" b="1" dirty="0"/>
              <a:t>н</a:t>
            </a:r>
            <a:r>
              <a:rPr lang="ru-UA" sz="3600" b="1" dirty="0"/>
              <a:t>а </a:t>
            </a:r>
            <a:r>
              <a:rPr lang="ru-RU" sz="3600" b="1" dirty="0"/>
              <a:t>с</a:t>
            </a:r>
            <a:r>
              <a:rPr lang="ru-UA" sz="3600" b="1" dirty="0"/>
              <a:t>о</a:t>
            </a:r>
            <a:r>
              <a:rPr lang="ru-RU" sz="3600" b="1" dirty="0"/>
              <a:t>о</a:t>
            </a:r>
            <a:r>
              <a:rPr lang="ru-UA" sz="3600" b="1" dirty="0"/>
              <a:t>т</a:t>
            </a:r>
            <a:r>
              <a:rPr lang="ru-RU" sz="3600" b="1" dirty="0"/>
              <a:t>в</a:t>
            </a:r>
            <a:r>
              <a:rPr lang="ru-UA" sz="3600" b="1" dirty="0"/>
              <a:t>е</a:t>
            </a:r>
            <a:r>
              <a:rPr lang="ru-RU" sz="3600" b="1" dirty="0"/>
              <a:t>т</a:t>
            </a:r>
            <a:r>
              <a:rPr lang="ru-UA" sz="3600" b="1" dirty="0"/>
              <a:t>с</a:t>
            </a:r>
            <a:r>
              <a:rPr lang="ru-RU" sz="3600" b="1" dirty="0"/>
              <a:t>т</a:t>
            </a:r>
            <a:r>
              <a:rPr lang="ru-UA" sz="3600" b="1" dirty="0"/>
              <a:t>в</a:t>
            </a:r>
            <a:r>
              <a:rPr lang="ru-RU" sz="3600" b="1" dirty="0"/>
              <a:t>у</a:t>
            </a:r>
            <a:r>
              <a:rPr lang="ru-UA" sz="3600" b="1" dirty="0"/>
              <a:t>ю</a:t>
            </a:r>
            <a:r>
              <a:rPr lang="ru-RU" sz="3600" b="1" dirty="0"/>
              <a:t>щ</a:t>
            </a:r>
            <a:r>
              <a:rPr lang="ru-UA" sz="3600" b="1" dirty="0"/>
              <a:t>у</a:t>
            </a:r>
            <a:r>
              <a:rPr lang="ru-RU" sz="3600" b="1" dirty="0"/>
              <a:t>ю</a:t>
            </a:r>
            <a:r>
              <a:rPr lang="ru-UA" sz="3600" b="1" dirty="0"/>
              <a:t> </a:t>
            </a:r>
            <a:r>
              <a:rPr lang="ru-RU" sz="3600" b="1" dirty="0"/>
              <a:t>в</a:t>
            </a:r>
            <a:r>
              <a:rPr lang="ru-UA" sz="3600" b="1" dirty="0"/>
              <a:t>е</a:t>
            </a:r>
            <a:r>
              <a:rPr lang="ru-RU" sz="3600" b="1" dirty="0"/>
              <a:t>р</a:t>
            </a:r>
            <a:r>
              <a:rPr lang="ru-UA" sz="3600" b="1" dirty="0"/>
              <a:t>о</a:t>
            </a:r>
            <a:r>
              <a:rPr lang="ru-RU" sz="3600" b="1" dirty="0"/>
              <a:t>я</a:t>
            </a:r>
            <a:r>
              <a:rPr lang="ru-UA" sz="3600" b="1" dirty="0"/>
              <a:t>т</a:t>
            </a:r>
            <a:r>
              <a:rPr lang="ru-RU" sz="3600" b="1" dirty="0"/>
              <a:t>н</a:t>
            </a:r>
            <a:r>
              <a:rPr lang="ru-UA" sz="3600" b="1" dirty="0"/>
              <a:t>о</a:t>
            </a:r>
            <a:r>
              <a:rPr lang="ru-RU" sz="3600" b="1" dirty="0"/>
              <a:t>с</a:t>
            </a:r>
            <a:r>
              <a:rPr lang="ru-UA" sz="3600" b="1" dirty="0"/>
              <a:t>т</a:t>
            </a:r>
            <a:r>
              <a:rPr lang="ru-RU" sz="3600" b="1" dirty="0"/>
              <a:t>ь</a:t>
            </a:r>
            <a:r>
              <a:rPr lang="ru-UA" sz="3600" b="1" dirty="0"/>
              <a:t> </a:t>
            </a:r>
            <a:r>
              <a:rPr lang="ru-RU" sz="3600" b="1" dirty="0"/>
              <a:t>д</a:t>
            </a:r>
            <a:r>
              <a:rPr lang="ru-UA" sz="3600" b="1" dirty="0"/>
              <a:t>в</a:t>
            </a:r>
            <a:r>
              <a:rPr lang="ru-RU" sz="3600" b="1" dirty="0"/>
              <a:t>и</a:t>
            </a:r>
            <a:r>
              <a:rPr lang="ru-UA" sz="3600" b="1" dirty="0"/>
              <a:t>г</a:t>
            </a:r>
            <a:r>
              <a:rPr lang="ru-RU" sz="3600" b="1" dirty="0"/>
              <a:t>а</a:t>
            </a:r>
            <a:r>
              <a:rPr lang="ru-UA" sz="3600" b="1" dirty="0"/>
              <a:t>я</a:t>
            </a:r>
            <a:r>
              <a:rPr lang="ru-RU" sz="3600" b="1" dirty="0"/>
              <a:t>с</a:t>
            </a:r>
            <a:r>
              <a:rPr lang="ru-UA" sz="3600" b="1" dirty="0"/>
              <a:t>ь </a:t>
            </a:r>
            <a:r>
              <a:rPr lang="ru-RU" sz="3600" b="1" dirty="0"/>
              <a:t>с</a:t>
            </a:r>
            <a:r>
              <a:rPr lang="ru-UA" sz="3600" b="1" dirty="0"/>
              <a:t>п</a:t>
            </a:r>
            <a:r>
              <a:rPr lang="ru-RU" sz="3600" b="1" dirty="0"/>
              <a:t>р</a:t>
            </a:r>
            <a:r>
              <a:rPr lang="ru-UA" sz="3600" b="1" dirty="0"/>
              <a:t>а</a:t>
            </a:r>
            <a:r>
              <a:rPr lang="ru-RU" sz="3600" b="1" dirty="0"/>
              <a:t>в</a:t>
            </a:r>
            <a:r>
              <a:rPr lang="ru-UA" sz="3600" b="1" dirty="0"/>
              <a:t>а </a:t>
            </a:r>
            <a:r>
              <a:rPr lang="ru-RU" sz="3600" b="1" dirty="0"/>
              <a:t>н</a:t>
            </a:r>
            <a:r>
              <a:rPr lang="ru-UA" sz="3600" b="1" dirty="0"/>
              <a:t>а </a:t>
            </a:r>
            <a:r>
              <a:rPr lang="ru-RU" sz="3600" b="1" dirty="0"/>
              <a:t>л</a:t>
            </a:r>
            <a:r>
              <a:rPr lang="ru-UA" sz="3600" b="1" dirty="0"/>
              <a:t>е</a:t>
            </a:r>
            <a:r>
              <a:rPr lang="ru-RU" sz="3600" b="1" dirty="0"/>
              <a:t>в</a:t>
            </a:r>
            <a:r>
              <a:rPr lang="ru-UA" sz="3600" b="1" dirty="0"/>
              <a:t>о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9BAA6D4-EEE8-467A-B862-733DB9659A4F}"/>
                  </a:ext>
                </a:extLst>
              </p:cNvPr>
              <p:cNvSpPr/>
              <p:nvPr/>
            </p:nvSpPr>
            <p:spPr>
              <a:xfrm>
                <a:off x="3491880" y="1903832"/>
                <a:ext cx="2568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UA" sz="3600" i="1"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ru-UA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UA" sz="3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UA" sz="36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UA" sz="36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UA" sz="36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9BAA6D4-EEE8-467A-B862-733DB9659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903832"/>
                <a:ext cx="25680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2A0813AE-E62A-43FB-B21E-34BAF1FFEAD6}"/>
                  </a:ext>
                </a:extLst>
              </p:cNvPr>
              <p:cNvSpPr/>
              <p:nvPr/>
            </p:nvSpPr>
            <p:spPr>
              <a:xfrm>
                <a:off x="314969" y="2567683"/>
                <a:ext cx="868869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UA" sz="3200" b="1" dirty="0"/>
                  <a:t>т. </a:t>
                </a:r>
                <a:r>
                  <a:rPr lang="en-US" sz="3200" b="1" dirty="0"/>
                  <a:t>A           </a:t>
                </a:r>
                <a14:m>
                  <m:oMath xmlns:m="http://schemas.openxmlformats.org/officeDocument/2006/math">
                    <m:r>
                      <a:rPr lang="ru-UA" sz="3200" i="1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ru-UA" sz="32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×$8.600.000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r>
                  <a:rPr lang="en-US" sz="3200" dirty="0"/>
                  <a:t>                            (0.7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$3,400.000)=$200.000</m:t>
                    </m:r>
                  </m:oMath>
                </a14:m>
                <a:endParaRPr lang="ru-UA" sz="32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2A0813AE-E62A-43FB-B21E-34BAF1FFE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9" y="2567683"/>
                <a:ext cx="8688693" cy="1077218"/>
              </a:xfrm>
              <a:prstGeom prst="rect">
                <a:avLst/>
              </a:prstGeom>
              <a:blipFill>
                <a:blip r:embed="rId3"/>
                <a:stretch>
                  <a:fillRect l="-1825" t="-6780" b="-18079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6D454F6-38A1-4967-B421-61530FA7E600}"/>
                  </a:ext>
                </a:extLst>
              </p:cNvPr>
              <p:cNvSpPr/>
              <p:nvPr/>
            </p:nvSpPr>
            <p:spPr>
              <a:xfrm>
                <a:off x="73629" y="3780051"/>
                <a:ext cx="906286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UA" sz="3200" b="1" dirty="0"/>
                  <a:t>т. </a:t>
                </a:r>
                <a:r>
                  <a:rPr lang="en-US" sz="3200" b="1" dirty="0"/>
                  <a:t>B            </a:t>
                </a:r>
                <a14:m>
                  <m:oMath xmlns:m="http://schemas.openxmlformats.org/officeDocument/2006/math">
                    <m:r>
                      <a:rPr lang="ru-UA" sz="3200" i="1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ru-UA" sz="3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(0.7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$1,4000.000)−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0" dirty="0"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0.3×$10,600,000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=−$2,200,000</m:t>
                    </m:r>
                  </m:oMath>
                </a14:m>
                <a:endParaRPr lang="ru-UA" sz="32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6D454F6-38A1-4967-B421-61530FA7E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9" y="3780051"/>
                <a:ext cx="9062866" cy="1077218"/>
              </a:xfrm>
              <a:prstGeom prst="rect">
                <a:avLst/>
              </a:prstGeom>
              <a:blipFill>
                <a:blip r:embed="rId4"/>
                <a:stretch>
                  <a:fillRect l="-1681" t="-6780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FB4C2CC-93FA-434F-8C3D-FBC36DC8CB02}"/>
                  </a:ext>
                </a:extLst>
              </p:cNvPr>
              <p:cNvSpPr/>
              <p:nvPr/>
            </p:nvSpPr>
            <p:spPr>
              <a:xfrm>
                <a:off x="73629" y="4954169"/>
                <a:ext cx="914400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UA" sz="3200" b="1" dirty="0"/>
                  <a:t>т. </a:t>
                </a:r>
                <a:r>
                  <a:rPr lang="en-US" sz="3200" b="1" dirty="0"/>
                  <a:t>C          </a:t>
                </a:r>
                <a14:m>
                  <m:oMath xmlns:m="http://schemas.openxmlformats.org/officeDocument/2006/math">
                    <m:r>
                      <a:rPr lang="ru-UA" sz="3200" i="1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ru-UA" sz="32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×$5,000.000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                            (0.4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$7,000.000)=$200.000</m:t>
                    </m:r>
                  </m:oMath>
                </a14:m>
                <a:endParaRPr lang="ru-UA" sz="3200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FB4C2CC-93FA-434F-8C3D-FBC36DC8C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9" y="4954169"/>
                <a:ext cx="9144000" cy="1077218"/>
              </a:xfrm>
              <a:prstGeom prst="rect">
                <a:avLst/>
              </a:prstGeom>
              <a:blipFill>
                <a:blip r:embed="rId5"/>
                <a:stretch>
                  <a:fillRect l="-1667" t="-6818" b="-18750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6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DF1C159-251D-470B-8A2F-1B201D447E39}"/>
              </a:ext>
            </a:extLst>
          </p:cNvPr>
          <p:cNvSpPr/>
          <p:nvPr/>
        </p:nvSpPr>
        <p:spPr>
          <a:xfrm>
            <a:off x="-24371" y="404664"/>
            <a:ext cx="9144000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UA" sz="3600" b="1" dirty="0"/>
              <a:t>Рекомендация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A33140-990A-4A28-9330-57E738EE5835}"/>
              </a:ext>
            </a:extLst>
          </p:cNvPr>
          <p:cNvSpPr/>
          <p:nvPr/>
        </p:nvSpPr>
        <p:spPr>
          <a:xfrm>
            <a:off x="407674" y="1124744"/>
            <a:ext cx="8328651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UA" sz="4000" dirty="0"/>
              <a:t>Немедленно покупаем пакет акций </a:t>
            </a:r>
            <a:r>
              <a:rPr lang="ru-RU" sz="4000" dirty="0"/>
              <a:t>п</a:t>
            </a:r>
            <a:r>
              <a:rPr lang="ru-UA" sz="4000" dirty="0"/>
              <a:t>о</a:t>
            </a:r>
            <a:r>
              <a:rPr lang="ru-RU" sz="4000" dirty="0"/>
              <a:t>с</a:t>
            </a:r>
            <a:r>
              <a:rPr lang="ru-UA" sz="4000" dirty="0"/>
              <a:t>к</a:t>
            </a:r>
            <a:r>
              <a:rPr lang="ru-RU" sz="4000" dirty="0"/>
              <a:t>о</a:t>
            </a:r>
            <a:r>
              <a:rPr lang="ru-UA" sz="4000" dirty="0"/>
              <a:t>л</a:t>
            </a:r>
            <a:r>
              <a:rPr lang="ru-RU" sz="4000" dirty="0"/>
              <a:t>ь</a:t>
            </a:r>
            <a:r>
              <a:rPr lang="ru-UA" sz="4000" dirty="0"/>
              <a:t>к</a:t>
            </a:r>
            <a:r>
              <a:rPr lang="ru-RU" sz="4000" dirty="0"/>
              <a:t>у</a:t>
            </a:r>
            <a:r>
              <a:rPr lang="ru-UA" sz="4000" dirty="0"/>
              <a:t> </a:t>
            </a:r>
            <a:r>
              <a:rPr lang="ru-RU" sz="4000" dirty="0"/>
              <a:t>о</a:t>
            </a:r>
            <a:r>
              <a:rPr lang="ru-UA" sz="4000" dirty="0"/>
              <a:t>ж</a:t>
            </a:r>
            <a:r>
              <a:rPr lang="ru-RU" sz="4000" dirty="0"/>
              <a:t>и</a:t>
            </a:r>
            <a:r>
              <a:rPr lang="ru-UA" sz="4000" dirty="0"/>
              <a:t>д</a:t>
            </a:r>
            <a:r>
              <a:rPr lang="ru-RU" sz="4000" dirty="0"/>
              <a:t>а</a:t>
            </a:r>
            <a:r>
              <a:rPr lang="ru-UA" sz="4000" dirty="0"/>
              <a:t>е</a:t>
            </a:r>
            <a:r>
              <a:rPr lang="ru-RU" sz="4000" dirty="0"/>
              <a:t>м</a:t>
            </a:r>
            <a:r>
              <a:rPr lang="ru-UA" sz="4000" dirty="0"/>
              <a:t>о</a:t>
            </a:r>
            <a:r>
              <a:rPr lang="ru-RU" sz="4000" dirty="0"/>
              <a:t>е</a:t>
            </a:r>
            <a:r>
              <a:rPr lang="ru-UA" sz="4000" dirty="0"/>
              <a:t> </a:t>
            </a:r>
            <a:r>
              <a:rPr lang="ru-RU" sz="4000" dirty="0"/>
              <a:t>з</a:t>
            </a:r>
            <a:r>
              <a:rPr lang="ru-UA" sz="4000" dirty="0"/>
              <a:t>н</a:t>
            </a:r>
            <a:r>
              <a:rPr lang="ru-RU" sz="4000" dirty="0"/>
              <a:t>а</a:t>
            </a:r>
            <a:r>
              <a:rPr lang="ru-UA" sz="4000" dirty="0"/>
              <a:t>ч</a:t>
            </a:r>
            <a:r>
              <a:rPr lang="ru-RU" sz="4000" dirty="0"/>
              <a:t>е</a:t>
            </a:r>
            <a:r>
              <a:rPr lang="ru-UA" sz="4000" dirty="0"/>
              <a:t>н</a:t>
            </a:r>
            <a:r>
              <a:rPr lang="ru-RU" sz="4000" dirty="0"/>
              <a:t>и</a:t>
            </a:r>
            <a:r>
              <a:rPr lang="ru-UA" sz="4000" dirty="0"/>
              <a:t>е </a:t>
            </a:r>
            <a:r>
              <a:rPr lang="ru-RU" sz="4000" dirty="0"/>
              <a:t>п</a:t>
            </a:r>
            <a:r>
              <a:rPr lang="ru-UA" sz="4000" dirty="0"/>
              <a:t>р</a:t>
            </a:r>
            <a:r>
              <a:rPr lang="ru-RU" sz="4000" dirty="0"/>
              <a:t>и</a:t>
            </a:r>
            <a:r>
              <a:rPr lang="ru-UA" sz="4000" dirty="0"/>
              <a:t>б</a:t>
            </a:r>
            <a:r>
              <a:rPr lang="ru-RU" sz="4000" dirty="0"/>
              <a:t>ы</a:t>
            </a:r>
            <a:r>
              <a:rPr lang="ru-UA" sz="4000" dirty="0"/>
              <a:t>л</a:t>
            </a:r>
            <a:r>
              <a:rPr lang="ru-RU" sz="4000" dirty="0"/>
              <a:t>и</a:t>
            </a:r>
            <a:r>
              <a:rPr lang="ru-UA" sz="4000" dirty="0"/>
              <a:t> </a:t>
            </a:r>
            <a:r>
              <a:rPr lang="ru-RU" sz="4000" dirty="0"/>
              <a:t>в</a:t>
            </a:r>
            <a:r>
              <a:rPr lang="ru-UA" sz="4000" dirty="0"/>
              <a:t> </a:t>
            </a:r>
            <a:r>
              <a:rPr lang="ru-RU" sz="4000" dirty="0"/>
              <a:t>э</a:t>
            </a:r>
            <a:r>
              <a:rPr lang="ru-UA" sz="4000" dirty="0"/>
              <a:t>т</a:t>
            </a:r>
            <a:r>
              <a:rPr lang="ru-RU" sz="4000" dirty="0"/>
              <a:t>о</a:t>
            </a:r>
            <a:r>
              <a:rPr lang="ru-UA" sz="4000" dirty="0"/>
              <a:t>м </a:t>
            </a:r>
            <a:r>
              <a:rPr lang="ru-RU" sz="4000" dirty="0"/>
              <a:t>с</a:t>
            </a:r>
            <a:r>
              <a:rPr lang="ru-UA" sz="4000" dirty="0"/>
              <a:t>л</a:t>
            </a:r>
            <a:r>
              <a:rPr lang="ru-RU" sz="4000" dirty="0"/>
              <a:t>у</a:t>
            </a:r>
            <a:r>
              <a:rPr lang="ru-UA" sz="4000" dirty="0"/>
              <a:t>ч</a:t>
            </a:r>
            <a:r>
              <a:rPr lang="ru-RU" sz="4000" dirty="0"/>
              <a:t>а</a:t>
            </a:r>
            <a:r>
              <a:rPr lang="ru-UA" sz="4000" dirty="0"/>
              <a:t>е </a:t>
            </a:r>
            <a:r>
              <a:rPr lang="ru-RU" sz="4000" dirty="0"/>
              <a:t>м</a:t>
            </a:r>
            <a:r>
              <a:rPr lang="ru-UA" sz="4000" dirty="0"/>
              <a:t>а</a:t>
            </a:r>
            <a:r>
              <a:rPr lang="ru-RU" sz="4000" dirty="0"/>
              <a:t>к</a:t>
            </a:r>
            <a:r>
              <a:rPr lang="ru-UA" sz="4000" dirty="0"/>
              <a:t>с</a:t>
            </a:r>
            <a:r>
              <a:rPr lang="ru-RU" sz="4000" dirty="0"/>
              <a:t>и</a:t>
            </a:r>
            <a:r>
              <a:rPr lang="ru-UA" sz="4000" dirty="0"/>
              <a:t>м</a:t>
            </a:r>
            <a:r>
              <a:rPr lang="ru-RU" sz="4000" dirty="0"/>
              <a:t>а</a:t>
            </a:r>
            <a:r>
              <a:rPr lang="ru-UA" sz="4000" dirty="0"/>
              <a:t>л</a:t>
            </a:r>
            <a:r>
              <a:rPr lang="ru-RU" sz="4000" dirty="0"/>
              <a:t>ь</a:t>
            </a:r>
            <a:r>
              <a:rPr lang="ru-UA" sz="4000" dirty="0"/>
              <a:t>н</a:t>
            </a:r>
            <a:r>
              <a:rPr lang="ru-RU" sz="4000" dirty="0"/>
              <a:t>о</a:t>
            </a:r>
            <a:r>
              <a:rPr lang="ru-UA" sz="4000" dirty="0"/>
              <a:t>е </a:t>
            </a:r>
            <a:r>
              <a:rPr lang="en-US" sz="4000" b="1" dirty="0"/>
              <a:t>$</a:t>
            </a:r>
            <a:r>
              <a:rPr lang="ru-UA" sz="4000" b="1" dirty="0"/>
              <a:t>200,000.</a:t>
            </a:r>
          </a:p>
          <a:p>
            <a:pPr algn="ctr">
              <a:lnSpc>
                <a:spcPct val="80000"/>
              </a:lnSpc>
            </a:pPr>
            <a:r>
              <a:rPr lang="ru-UA" sz="4000" dirty="0"/>
              <a:t>Тако</a:t>
            </a:r>
            <a:r>
              <a:rPr lang="ru-RU" sz="4000" dirty="0"/>
              <a:t>й</a:t>
            </a:r>
            <a:r>
              <a:rPr lang="ru-UA" sz="4000" dirty="0"/>
              <a:t> </a:t>
            </a:r>
            <a:r>
              <a:rPr lang="ru-RU" sz="4000" dirty="0"/>
              <a:t>ж</a:t>
            </a:r>
            <a:r>
              <a:rPr lang="ru-UA" sz="4000" dirty="0"/>
              <a:t>е </a:t>
            </a:r>
            <a:r>
              <a:rPr lang="ru-RU" sz="4000" dirty="0"/>
              <a:t>в</a:t>
            </a:r>
            <a:r>
              <a:rPr lang="ru-UA" sz="4000" dirty="0"/>
              <a:t>ы</a:t>
            </a:r>
            <a:r>
              <a:rPr lang="ru-RU" sz="4000" dirty="0"/>
              <a:t>и</a:t>
            </a:r>
            <a:r>
              <a:rPr lang="ru-UA" sz="4000" dirty="0"/>
              <a:t>г</a:t>
            </a:r>
            <a:r>
              <a:rPr lang="ru-RU" sz="4000" dirty="0"/>
              <a:t>р</a:t>
            </a:r>
            <a:r>
              <a:rPr lang="ru-UA" sz="4000" dirty="0"/>
              <a:t>ы</a:t>
            </a:r>
            <a:r>
              <a:rPr lang="ru-RU" sz="4000" dirty="0"/>
              <a:t>ш</a:t>
            </a:r>
            <a:r>
              <a:rPr lang="ru-UA" sz="4000" dirty="0"/>
              <a:t> </a:t>
            </a:r>
            <a:r>
              <a:rPr lang="ru-RU" sz="4000" dirty="0"/>
              <a:t>б</a:t>
            </a:r>
            <a:r>
              <a:rPr lang="ru-UA" sz="4000" dirty="0"/>
              <a:t>у</a:t>
            </a:r>
            <a:r>
              <a:rPr lang="ru-RU" sz="4000" dirty="0"/>
              <a:t>д</a:t>
            </a:r>
            <a:r>
              <a:rPr lang="ru-UA" sz="4000" dirty="0"/>
              <a:t>е</a:t>
            </a:r>
            <a:r>
              <a:rPr lang="ru-RU" sz="4000" dirty="0"/>
              <a:t>т</a:t>
            </a:r>
            <a:r>
              <a:rPr lang="ru-UA" sz="4000" dirty="0"/>
              <a:t> </a:t>
            </a:r>
            <a:r>
              <a:rPr lang="ru-RU" sz="4000" dirty="0"/>
              <a:t>п</a:t>
            </a:r>
            <a:r>
              <a:rPr lang="ru-UA" sz="4000" dirty="0"/>
              <a:t>р</a:t>
            </a:r>
            <a:r>
              <a:rPr lang="ru-RU" sz="4000" dirty="0"/>
              <a:t>и</a:t>
            </a:r>
            <a:r>
              <a:rPr lang="ru-UA" sz="4000" dirty="0"/>
              <a:t> </a:t>
            </a:r>
            <a:r>
              <a:rPr lang="ru-RU" sz="4000" dirty="0"/>
              <a:t>н</a:t>
            </a:r>
            <a:r>
              <a:rPr lang="ru-UA" sz="4000" dirty="0"/>
              <a:t>е</a:t>
            </a:r>
            <a:r>
              <a:rPr lang="ru-RU" sz="4000" dirty="0"/>
              <a:t>у</a:t>
            </a:r>
            <a:r>
              <a:rPr lang="ru-UA" sz="4000" dirty="0"/>
              <a:t>с</a:t>
            </a:r>
            <a:r>
              <a:rPr lang="ru-RU" sz="4000" dirty="0"/>
              <a:t>п</a:t>
            </a:r>
            <a:r>
              <a:rPr lang="ru-UA" sz="4000" dirty="0"/>
              <a:t>е</a:t>
            </a:r>
            <a:r>
              <a:rPr lang="ru-RU" sz="4000" dirty="0"/>
              <a:t>ш</a:t>
            </a:r>
            <a:r>
              <a:rPr lang="ru-UA" sz="4000" dirty="0"/>
              <a:t>н</a:t>
            </a:r>
            <a:r>
              <a:rPr lang="ru-RU" sz="4000" dirty="0"/>
              <a:t>о</a:t>
            </a:r>
            <a:r>
              <a:rPr lang="ru-UA" sz="4000" dirty="0"/>
              <a:t>м </a:t>
            </a:r>
            <a:r>
              <a:rPr lang="ru-RU" sz="4000" dirty="0"/>
              <a:t>п</a:t>
            </a:r>
            <a:r>
              <a:rPr lang="ru-UA" sz="4000" dirty="0"/>
              <a:t>р</a:t>
            </a:r>
            <a:r>
              <a:rPr lang="ru-RU" sz="4000" dirty="0"/>
              <a:t>о</a:t>
            </a:r>
            <a:r>
              <a:rPr lang="ru-UA" sz="4000" dirty="0"/>
              <a:t>г</a:t>
            </a:r>
            <a:r>
              <a:rPr lang="ru-RU" sz="4000" dirty="0"/>
              <a:t>н</a:t>
            </a:r>
            <a:r>
              <a:rPr lang="ru-UA" sz="4000" dirty="0"/>
              <a:t>о</a:t>
            </a:r>
            <a:r>
              <a:rPr lang="ru-RU" sz="4000" dirty="0"/>
              <a:t>з</a:t>
            </a:r>
            <a:r>
              <a:rPr lang="ru-UA" sz="4000" dirty="0"/>
              <a:t>е </a:t>
            </a:r>
            <a:r>
              <a:rPr lang="ru-RU" sz="4000" dirty="0"/>
              <a:t>а</a:t>
            </a:r>
            <a:r>
              <a:rPr lang="ru-UA" sz="4000" dirty="0"/>
              <a:t>н</a:t>
            </a:r>
            <a:r>
              <a:rPr lang="ru-RU" sz="4000" dirty="0"/>
              <a:t>а</a:t>
            </a:r>
            <a:r>
              <a:rPr lang="ru-UA" sz="4000" dirty="0"/>
              <a:t>л</a:t>
            </a:r>
            <a:r>
              <a:rPr lang="ru-RU" sz="4000" dirty="0"/>
              <a:t>и</a:t>
            </a:r>
            <a:r>
              <a:rPr lang="ru-UA" sz="4000" dirty="0"/>
              <a:t>т</a:t>
            </a:r>
            <a:r>
              <a:rPr lang="ru-RU" sz="4000" dirty="0"/>
              <a:t>и</a:t>
            </a:r>
            <a:r>
              <a:rPr lang="ru-UA" sz="4000" dirty="0"/>
              <a:t>ч</a:t>
            </a:r>
            <a:r>
              <a:rPr lang="ru-RU" sz="4000" dirty="0"/>
              <a:t>е</a:t>
            </a:r>
            <a:r>
              <a:rPr lang="ru-UA" sz="4000" dirty="0"/>
              <a:t>с</a:t>
            </a:r>
            <a:r>
              <a:rPr lang="ru-RU" sz="4000" dirty="0"/>
              <a:t>к</a:t>
            </a:r>
            <a:r>
              <a:rPr lang="ru-UA" sz="4000" dirty="0"/>
              <a:t>о</a:t>
            </a:r>
            <a:r>
              <a:rPr lang="ru-RU" sz="4000" dirty="0"/>
              <a:t>й</a:t>
            </a:r>
            <a:r>
              <a:rPr lang="ru-UA" sz="4000" dirty="0"/>
              <a:t> </a:t>
            </a:r>
            <a:r>
              <a:rPr lang="ru-RU" sz="4000" dirty="0"/>
              <a:t>ф</a:t>
            </a:r>
            <a:r>
              <a:rPr lang="ru-UA" sz="4000" dirty="0"/>
              <a:t>и</a:t>
            </a:r>
            <a:r>
              <a:rPr lang="ru-RU" sz="4000" dirty="0"/>
              <a:t>р</a:t>
            </a:r>
            <a:r>
              <a:rPr lang="ru-UA" sz="4000" dirty="0"/>
              <a:t>м</a:t>
            </a:r>
            <a:r>
              <a:rPr lang="ru-RU" sz="4000" dirty="0"/>
              <a:t>ы</a:t>
            </a:r>
            <a:r>
              <a:rPr lang="ru-UA" sz="4000" dirty="0"/>
              <a:t>. </a:t>
            </a:r>
            <a:r>
              <a:rPr lang="ru-RU" sz="4000" dirty="0"/>
              <a:t>О</a:t>
            </a:r>
            <a:r>
              <a:rPr lang="ru-UA" sz="4000" dirty="0"/>
              <a:t>д</a:t>
            </a:r>
            <a:r>
              <a:rPr lang="ru-RU" sz="4000" dirty="0"/>
              <a:t>н</a:t>
            </a:r>
            <a:r>
              <a:rPr lang="ru-UA" sz="4000" dirty="0"/>
              <a:t>а</a:t>
            </a:r>
            <a:r>
              <a:rPr lang="ru-RU" sz="4000" dirty="0"/>
              <a:t>к</a:t>
            </a:r>
            <a:r>
              <a:rPr lang="ru-UA" sz="4000" dirty="0"/>
              <a:t>о </a:t>
            </a:r>
            <a:r>
              <a:rPr lang="ru-RU" sz="4000" dirty="0"/>
              <a:t>т</a:t>
            </a:r>
            <a:r>
              <a:rPr lang="ru-UA" sz="4000" dirty="0"/>
              <a:t>а</a:t>
            </a:r>
            <a:r>
              <a:rPr lang="ru-RU" sz="4000" dirty="0"/>
              <a:t>м</a:t>
            </a:r>
            <a:r>
              <a:rPr lang="ru-UA" sz="4000" dirty="0"/>
              <a:t> </a:t>
            </a:r>
            <a:r>
              <a:rPr lang="ru-RU" sz="4000" dirty="0"/>
              <a:t>е</a:t>
            </a:r>
            <a:r>
              <a:rPr lang="ru-UA" sz="4000" dirty="0"/>
              <a:t>щ</a:t>
            </a:r>
            <a:r>
              <a:rPr lang="ru-RU" sz="4000" dirty="0"/>
              <a:t>е</a:t>
            </a:r>
            <a:r>
              <a:rPr lang="ru-UA" sz="4000" dirty="0"/>
              <a:t> </a:t>
            </a:r>
            <a:r>
              <a:rPr lang="ru-RU" sz="4000" dirty="0"/>
              <a:t>е</a:t>
            </a:r>
            <a:r>
              <a:rPr lang="ru-UA" sz="4000" dirty="0"/>
              <a:t>с</a:t>
            </a:r>
            <a:r>
              <a:rPr lang="ru-RU" sz="4000" dirty="0"/>
              <a:t>т</a:t>
            </a:r>
            <a:r>
              <a:rPr lang="ru-UA" sz="4000" dirty="0"/>
              <a:t>ь </a:t>
            </a:r>
            <a:r>
              <a:rPr lang="ru-RU" sz="4000" dirty="0"/>
              <a:t>р</a:t>
            </a:r>
            <a:r>
              <a:rPr lang="ru-UA" sz="4000" dirty="0"/>
              <a:t>и</a:t>
            </a:r>
            <a:r>
              <a:rPr lang="ru-RU" sz="4000" dirty="0"/>
              <a:t>с</a:t>
            </a:r>
            <a:r>
              <a:rPr lang="ru-UA" sz="4000" dirty="0"/>
              <a:t>к «</a:t>
            </a:r>
            <a:r>
              <a:rPr lang="ru-RU" sz="4000" dirty="0"/>
              <a:t>у</a:t>
            </a:r>
            <a:r>
              <a:rPr lang="ru-UA" sz="4000" dirty="0"/>
              <a:t>с</a:t>
            </a:r>
            <a:r>
              <a:rPr lang="ru-RU" sz="4000" dirty="0"/>
              <a:t>п</a:t>
            </a:r>
            <a:r>
              <a:rPr lang="ru-UA" sz="4000" dirty="0"/>
              <a:t>е</a:t>
            </a:r>
            <a:r>
              <a:rPr lang="ru-RU" sz="4000" dirty="0"/>
              <a:t>ш</a:t>
            </a:r>
            <a:r>
              <a:rPr lang="ru-UA" sz="4000" dirty="0"/>
              <a:t>н</a:t>
            </a:r>
            <a:r>
              <a:rPr lang="ru-RU" sz="4000" dirty="0"/>
              <a:t>р</a:t>
            </a:r>
            <a:r>
              <a:rPr lang="ru-UA" sz="4000" dirty="0"/>
              <a:t>г</a:t>
            </a:r>
            <a:r>
              <a:rPr lang="ru-RU" sz="4000" dirty="0"/>
              <a:t>о</a:t>
            </a:r>
            <a:r>
              <a:rPr lang="ru-UA" sz="4000" dirty="0"/>
              <a:t> </a:t>
            </a:r>
            <a:r>
              <a:rPr lang="ru-RU" sz="4000" dirty="0"/>
              <a:t>п</a:t>
            </a:r>
            <a:r>
              <a:rPr lang="ru-UA" sz="4000" dirty="0"/>
              <a:t>р</a:t>
            </a:r>
            <a:r>
              <a:rPr lang="ru-RU" sz="4000" dirty="0"/>
              <a:t>о</a:t>
            </a:r>
            <a:r>
              <a:rPr lang="ru-UA" sz="4000" dirty="0"/>
              <a:t>г</a:t>
            </a:r>
            <a:r>
              <a:rPr lang="ru-RU" sz="4000" dirty="0"/>
              <a:t>н</a:t>
            </a:r>
            <a:r>
              <a:rPr lang="ru-UA" sz="4000" dirty="0"/>
              <a:t>о</a:t>
            </a:r>
            <a:r>
              <a:rPr lang="ru-RU" sz="4000" dirty="0"/>
              <a:t>з</a:t>
            </a:r>
            <a:r>
              <a:rPr lang="ru-UA" sz="4000" dirty="0"/>
              <a:t>а», </a:t>
            </a:r>
            <a:r>
              <a:rPr lang="ru-RU" sz="4000" dirty="0"/>
              <a:t>а</a:t>
            </a:r>
            <a:r>
              <a:rPr lang="ru-UA" sz="4000" dirty="0"/>
              <a:t> </a:t>
            </a:r>
            <a:r>
              <a:rPr lang="ru-RU" sz="4000" dirty="0"/>
              <a:t>п</a:t>
            </a:r>
            <a:r>
              <a:rPr lang="ru-UA" sz="4000" dirty="0"/>
              <a:t>р</a:t>
            </a:r>
            <a:r>
              <a:rPr lang="ru-RU" sz="4000" dirty="0"/>
              <a:t>и</a:t>
            </a:r>
            <a:r>
              <a:rPr lang="ru-UA" sz="4000" dirty="0"/>
              <a:t> </a:t>
            </a:r>
            <a:r>
              <a:rPr lang="ru-RU" sz="4000" dirty="0"/>
              <a:t>н</a:t>
            </a:r>
            <a:r>
              <a:rPr lang="ru-UA" sz="4000" dirty="0"/>
              <a:t>е</a:t>
            </a:r>
            <a:r>
              <a:rPr lang="ru-RU" sz="4000" dirty="0"/>
              <a:t>м</a:t>
            </a:r>
            <a:r>
              <a:rPr lang="ru-UA" sz="4000" dirty="0"/>
              <a:t>е</a:t>
            </a:r>
            <a:r>
              <a:rPr lang="ru-RU" sz="4000" dirty="0"/>
              <a:t>д</a:t>
            </a:r>
            <a:r>
              <a:rPr lang="ru-UA" sz="4000" dirty="0"/>
              <a:t>л</a:t>
            </a:r>
            <a:r>
              <a:rPr lang="ru-RU" sz="4000" dirty="0"/>
              <a:t>е</a:t>
            </a:r>
            <a:r>
              <a:rPr lang="ru-UA" sz="4000" dirty="0"/>
              <a:t>н</a:t>
            </a:r>
            <a:r>
              <a:rPr lang="ru-RU" sz="4000" dirty="0"/>
              <a:t>н</a:t>
            </a:r>
            <a:r>
              <a:rPr lang="ru-UA" sz="4000" dirty="0"/>
              <a:t>о</a:t>
            </a:r>
            <a:r>
              <a:rPr lang="ru-RU" sz="4000" dirty="0"/>
              <a:t>й</a:t>
            </a:r>
            <a:r>
              <a:rPr lang="ru-UA" sz="4000" dirty="0"/>
              <a:t> </a:t>
            </a:r>
            <a:r>
              <a:rPr lang="ru-RU" sz="4000" dirty="0"/>
              <a:t>п</a:t>
            </a:r>
            <a:r>
              <a:rPr lang="ru-UA" sz="4000" dirty="0"/>
              <a:t>о</a:t>
            </a:r>
            <a:r>
              <a:rPr lang="ru-RU" sz="4000" dirty="0"/>
              <a:t>к</a:t>
            </a:r>
            <a:r>
              <a:rPr lang="ru-UA" sz="4000" dirty="0"/>
              <a:t>у</a:t>
            </a:r>
            <a:r>
              <a:rPr lang="ru-RU" sz="4000" dirty="0"/>
              <a:t>п</a:t>
            </a:r>
            <a:r>
              <a:rPr lang="ru-UA" sz="4000" dirty="0"/>
              <a:t>к</a:t>
            </a:r>
            <a:r>
              <a:rPr lang="ru-RU" sz="4000" dirty="0"/>
              <a:t>е</a:t>
            </a:r>
            <a:r>
              <a:rPr lang="ru-UA" sz="4000" dirty="0"/>
              <a:t> </a:t>
            </a:r>
            <a:r>
              <a:rPr lang="ru-RU" sz="4000" dirty="0"/>
              <a:t>м</a:t>
            </a:r>
            <a:r>
              <a:rPr lang="ru-UA" sz="4000" dirty="0"/>
              <a:t>ы </a:t>
            </a:r>
            <a:r>
              <a:rPr lang="ru-RU" sz="4000" dirty="0"/>
              <a:t>п</a:t>
            </a:r>
            <a:r>
              <a:rPr lang="ru-UA" sz="4000" dirty="0"/>
              <a:t>о</a:t>
            </a:r>
            <a:r>
              <a:rPr lang="ru-RU" sz="4000" dirty="0"/>
              <a:t>л</a:t>
            </a:r>
            <a:r>
              <a:rPr lang="ru-UA" sz="4000" dirty="0"/>
              <a:t>у</a:t>
            </a:r>
            <a:r>
              <a:rPr lang="ru-RU" sz="4000" dirty="0"/>
              <a:t>ч</a:t>
            </a:r>
            <a:r>
              <a:rPr lang="ru-UA" sz="4000" dirty="0"/>
              <a:t>а</a:t>
            </a:r>
            <a:r>
              <a:rPr lang="ru-RU" sz="4000" dirty="0"/>
              <a:t>е</a:t>
            </a:r>
            <a:r>
              <a:rPr lang="ru-UA" sz="4000" dirty="0"/>
              <a:t>м </a:t>
            </a:r>
            <a:r>
              <a:rPr lang="en-US" sz="4000" b="1" dirty="0"/>
              <a:t>$</a:t>
            </a:r>
            <a:r>
              <a:rPr lang="ru-UA" sz="4000" b="1" dirty="0"/>
              <a:t>200,000 </a:t>
            </a:r>
            <a:r>
              <a:rPr lang="ru-RU" sz="4000" b="1" dirty="0"/>
              <a:t>Н</a:t>
            </a:r>
            <a:r>
              <a:rPr lang="ru-UA" sz="4000" b="1" dirty="0"/>
              <a:t>А</a:t>
            </a:r>
            <a:r>
              <a:rPr lang="ru-RU" sz="4000" b="1" dirty="0"/>
              <a:t>В</a:t>
            </a:r>
            <a:r>
              <a:rPr lang="ru-UA" sz="4000" b="1" dirty="0"/>
              <a:t>Е</a:t>
            </a:r>
            <a:r>
              <a:rPr lang="ru-RU" sz="4000" b="1" dirty="0"/>
              <a:t>Р</a:t>
            </a:r>
            <a:r>
              <a:rPr lang="ru-UA" sz="4000" b="1" dirty="0"/>
              <a:t>Н</a:t>
            </a:r>
            <a:r>
              <a:rPr lang="ru-RU" sz="4000" b="1" dirty="0"/>
              <a:t>Я</a:t>
            </a:r>
            <a:r>
              <a:rPr lang="ru-UA" sz="4000" b="1" dirty="0"/>
              <a:t>К</a:t>
            </a:r>
            <a:r>
              <a:rPr lang="ru-RU" sz="4000" b="1" dirty="0"/>
              <a:t>А</a:t>
            </a:r>
            <a:r>
              <a:rPr lang="ru-UA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20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72B17A-7917-44DC-AEED-2AF83D4B7FD8}"/>
              </a:ext>
            </a:extLst>
          </p:cNvPr>
          <p:cNvSpPr/>
          <p:nvPr/>
        </p:nvSpPr>
        <p:spPr>
          <a:xfrm>
            <a:off x="251520" y="2017713"/>
            <a:ext cx="8640960" cy="306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4800" dirty="0"/>
              <a:t>Формула Ж. Поля </a:t>
            </a:r>
            <a:r>
              <a:rPr lang="ru-RU" sz="4800" dirty="0" err="1"/>
              <a:t>Гетги</a:t>
            </a:r>
            <a:r>
              <a:rPr lang="ru-RU" sz="4800" dirty="0"/>
              <a:t> </a:t>
            </a:r>
            <a:endParaRPr lang="ru-UA" sz="4800" dirty="0"/>
          </a:p>
          <a:p>
            <a:pPr algn="ctr">
              <a:lnSpc>
                <a:spcPct val="80000"/>
              </a:lnSpc>
            </a:pPr>
            <a:r>
              <a:rPr lang="ru-RU" sz="4800" dirty="0"/>
              <a:t>"Как стать богатым": </a:t>
            </a:r>
            <a:endParaRPr lang="ru-UA" sz="4800" dirty="0"/>
          </a:p>
          <a:p>
            <a:pPr algn="ctr">
              <a:lnSpc>
                <a:spcPct val="80000"/>
              </a:lnSpc>
            </a:pPr>
            <a:r>
              <a:rPr lang="ru-RU" sz="4800" dirty="0"/>
              <a:t>"Вставай рано", </a:t>
            </a:r>
            <a:endParaRPr lang="ru-UA" sz="4800" dirty="0"/>
          </a:p>
          <a:p>
            <a:pPr algn="ctr">
              <a:lnSpc>
                <a:spcPct val="80000"/>
              </a:lnSpc>
            </a:pPr>
            <a:r>
              <a:rPr lang="ru-RU" sz="4800" dirty="0"/>
              <a:t>"Работай усердно",</a:t>
            </a:r>
            <a:endParaRPr lang="ru-UA" sz="4800" dirty="0"/>
          </a:p>
          <a:p>
            <a:pPr algn="ctr">
              <a:lnSpc>
                <a:spcPct val="80000"/>
              </a:lnSpc>
            </a:pPr>
            <a:r>
              <a:rPr lang="ru-RU" sz="4800" dirty="0"/>
              <a:t> "Найдешь нефть!".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815DCE-3E67-4777-A64E-9BED2609CD01}"/>
              </a:ext>
            </a:extLst>
          </p:cNvPr>
          <p:cNvSpPr/>
          <p:nvPr/>
        </p:nvSpPr>
        <p:spPr>
          <a:xfrm>
            <a:off x="395536" y="18433"/>
            <a:ext cx="8496944" cy="143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600" b="1" dirty="0"/>
              <a:t>З</a:t>
            </a:r>
            <a:r>
              <a:rPr lang="ru-UA" sz="3600" b="1" dirty="0"/>
              <a:t>а</a:t>
            </a:r>
            <a:r>
              <a:rPr lang="ru-RU" sz="3600" b="1" dirty="0"/>
              <a:t>д</a:t>
            </a:r>
            <a:r>
              <a:rPr lang="ru-UA" sz="3600" b="1" dirty="0"/>
              <a:t>а</a:t>
            </a:r>
            <a:r>
              <a:rPr lang="ru-RU" sz="3600" b="1" dirty="0"/>
              <a:t>ч</a:t>
            </a:r>
            <a:r>
              <a:rPr lang="ru-UA" sz="3600" b="1" dirty="0"/>
              <a:t>а </a:t>
            </a:r>
            <a:r>
              <a:rPr lang="ru-RU" sz="3600" b="1" dirty="0"/>
              <a:t>н</a:t>
            </a:r>
            <a:r>
              <a:rPr lang="ru-UA" sz="3600" b="1" dirty="0"/>
              <a:t>а 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и</a:t>
            </a:r>
            <a:r>
              <a:rPr lang="ru-UA" sz="3600" b="1" dirty="0"/>
              <a:t>м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и</a:t>
            </a:r>
            <a:r>
              <a:rPr lang="ru-UA" sz="3600" b="1" dirty="0"/>
              <a:t>е </a:t>
            </a:r>
            <a:r>
              <a:rPr lang="ru-RU" sz="3600" b="1" dirty="0"/>
              <a:t>м</a:t>
            </a:r>
            <a:r>
              <a:rPr lang="ru-UA" sz="3600" b="1" dirty="0"/>
              <a:t>е</a:t>
            </a:r>
            <a:r>
              <a:rPr lang="ru-RU" sz="3600" b="1" dirty="0"/>
              <a:t>т</a:t>
            </a:r>
            <a:r>
              <a:rPr lang="ru-UA" sz="3600" b="1" dirty="0"/>
              <a:t>о</a:t>
            </a:r>
            <a:r>
              <a:rPr lang="ru-RU" sz="3600" b="1" dirty="0"/>
              <a:t>д</a:t>
            </a:r>
            <a:r>
              <a:rPr lang="ru-UA" sz="3600" b="1" dirty="0"/>
              <a:t>а </a:t>
            </a:r>
            <a:r>
              <a:rPr lang="ru-RU" sz="3600" b="1" dirty="0"/>
              <a:t>д</a:t>
            </a:r>
            <a:r>
              <a:rPr lang="ru-UA" sz="3600" b="1" dirty="0"/>
              <a:t>е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в</a:t>
            </a:r>
            <a:r>
              <a:rPr lang="ru-UA" sz="3600" b="1" dirty="0"/>
              <a:t>а 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ш</a:t>
            </a:r>
            <a:r>
              <a:rPr lang="ru-UA" sz="3600" b="1" dirty="0"/>
              <a:t>е</a:t>
            </a:r>
            <a:r>
              <a:rPr lang="ru-RU" sz="3600" b="1" dirty="0"/>
              <a:t>н</a:t>
            </a:r>
            <a:r>
              <a:rPr lang="ru-UA" sz="3600" b="1" dirty="0"/>
              <a:t>и</a:t>
            </a:r>
            <a:r>
              <a:rPr lang="ru-RU" sz="3600" b="1" dirty="0"/>
              <a:t>й</a:t>
            </a:r>
            <a:r>
              <a:rPr lang="ru-UA" sz="3600" b="1" dirty="0"/>
              <a:t>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и</a:t>
            </a:r>
            <a:r>
              <a:rPr lang="ru-UA" sz="3600" b="1" dirty="0"/>
              <a:t> </a:t>
            </a:r>
            <a:r>
              <a:rPr lang="ru-RU" sz="3600" b="1" dirty="0"/>
              <a:t>н</a:t>
            </a:r>
            <a:r>
              <a:rPr lang="ru-UA" sz="3600" b="1" dirty="0"/>
              <a:t>е</a:t>
            </a:r>
            <a:r>
              <a:rPr lang="ru-RU" sz="3600" b="1" dirty="0"/>
              <a:t>о</a:t>
            </a:r>
            <a:r>
              <a:rPr lang="ru-UA" sz="3600" b="1" dirty="0"/>
              <a:t>б</a:t>
            </a:r>
            <a:r>
              <a:rPr lang="ru-RU" sz="3600" b="1" dirty="0"/>
              <a:t>х</a:t>
            </a:r>
            <a:r>
              <a:rPr lang="ru-UA" sz="3600" b="1" dirty="0"/>
              <a:t>о</a:t>
            </a:r>
            <a:r>
              <a:rPr lang="ru-RU" sz="3600" b="1" dirty="0"/>
              <a:t>д</a:t>
            </a:r>
            <a:r>
              <a:rPr lang="ru-UA" sz="3600" b="1" dirty="0"/>
              <a:t>и</a:t>
            </a:r>
            <a:r>
              <a:rPr lang="ru-RU" sz="3600" b="1" dirty="0"/>
              <a:t>м</a:t>
            </a:r>
            <a:r>
              <a:rPr lang="ru-UA" sz="3600" b="1" dirty="0"/>
              <a:t>о</a:t>
            </a:r>
            <a:r>
              <a:rPr lang="ru-RU" sz="3600" b="1" dirty="0"/>
              <a:t>с</a:t>
            </a:r>
            <a:r>
              <a:rPr lang="ru-UA" sz="3600" b="1" dirty="0"/>
              <a:t>т</a:t>
            </a:r>
            <a:r>
              <a:rPr lang="ru-RU" sz="3600" b="1" dirty="0"/>
              <a:t>и</a:t>
            </a:r>
            <a:r>
              <a:rPr lang="ru-UA" sz="3600" b="1" dirty="0"/>
              <a:t>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и</a:t>
            </a:r>
            <a:r>
              <a:rPr lang="ru-UA" sz="3600" b="1" dirty="0"/>
              <a:t>м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я</a:t>
            </a:r>
            <a:r>
              <a:rPr lang="ru-UA" sz="3600" b="1" dirty="0"/>
              <a:t>т</a:t>
            </a:r>
            <a:r>
              <a:rPr lang="ru-RU" sz="3600" b="1" dirty="0"/>
              <a:t>ь</a:t>
            </a:r>
            <a:r>
              <a:rPr lang="ru-UA" sz="3600" b="1" dirty="0"/>
              <a:t> </a:t>
            </a:r>
            <a:r>
              <a:rPr lang="ru-RU" sz="3600" b="1" dirty="0"/>
              <a:t>н</a:t>
            </a:r>
            <a:r>
              <a:rPr lang="ru-UA" sz="3600" b="1" dirty="0"/>
              <a:t>е</a:t>
            </a:r>
            <a:r>
              <a:rPr lang="ru-RU" sz="3600" b="1" dirty="0"/>
              <a:t>с</a:t>
            </a:r>
            <a:r>
              <a:rPr lang="ru-UA" sz="3600" b="1" dirty="0"/>
              <a:t>к</a:t>
            </a:r>
            <a:r>
              <a:rPr lang="ru-RU" sz="3600" b="1" dirty="0"/>
              <a:t>о</a:t>
            </a:r>
            <a:r>
              <a:rPr lang="ru-UA" sz="3600" b="1" dirty="0"/>
              <a:t>л</a:t>
            </a:r>
            <a:r>
              <a:rPr lang="ru-RU" sz="3600" b="1" dirty="0"/>
              <a:t>ь</a:t>
            </a:r>
            <a:r>
              <a:rPr lang="ru-UA" sz="3600" b="1" dirty="0"/>
              <a:t>к</a:t>
            </a:r>
            <a:r>
              <a:rPr lang="ru-RU" sz="3600" b="1" dirty="0"/>
              <a:t>о</a:t>
            </a:r>
            <a:r>
              <a:rPr lang="ru-UA" sz="3600" b="1" dirty="0"/>
              <a:t> </a:t>
            </a:r>
            <a:r>
              <a:rPr lang="ru-RU" sz="3600" b="1" dirty="0"/>
              <a:t>п</a:t>
            </a:r>
            <a:r>
              <a:rPr lang="ru-UA" sz="3600" b="1" dirty="0"/>
              <a:t>о</a:t>
            </a:r>
            <a:r>
              <a:rPr lang="ru-RU" sz="3600" b="1" dirty="0"/>
              <a:t>с</a:t>
            </a:r>
            <a:r>
              <a:rPr lang="ru-UA" sz="3600" b="1" dirty="0"/>
              <a:t>л</a:t>
            </a:r>
            <a:r>
              <a:rPr lang="ru-RU" sz="3600" b="1" dirty="0"/>
              <a:t>е</a:t>
            </a:r>
            <a:r>
              <a:rPr lang="ru-UA" sz="3600" b="1" dirty="0"/>
              <a:t>д</a:t>
            </a:r>
            <a:r>
              <a:rPr lang="ru-RU" sz="3600" b="1" dirty="0"/>
              <a:t>о</a:t>
            </a:r>
            <a:r>
              <a:rPr lang="ru-UA" sz="3600" b="1" dirty="0"/>
              <a:t>в</a:t>
            </a:r>
            <a:r>
              <a:rPr lang="ru-RU" sz="3600" b="1" dirty="0"/>
              <a:t>а</a:t>
            </a:r>
            <a:r>
              <a:rPr lang="ru-UA" sz="3600" b="1" dirty="0"/>
              <a:t>т</a:t>
            </a:r>
            <a:r>
              <a:rPr lang="ru-RU" sz="3600" b="1" dirty="0"/>
              <a:t>е</a:t>
            </a:r>
            <a:r>
              <a:rPr lang="ru-UA" sz="3600" b="1" dirty="0"/>
              <a:t>л</a:t>
            </a:r>
            <a:r>
              <a:rPr lang="ru-RU" sz="3600" b="1" dirty="0"/>
              <a:t>ь</a:t>
            </a:r>
            <a:r>
              <a:rPr lang="ru-UA" sz="3600" b="1" dirty="0"/>
              <a:t>н</a:t>
            </a:r>
            <a:r>
              <a:rPr lang="ru-RU" sz="3600" b="1" dirty="0"/>
              <a:t>ы</a:t>
            </a:r>
            <a:r>
              <a:rPr lang="ru-UA" sz="3600" b="1" dirty="0"/>
              <a:t>х 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ш</a:t>
            </a:r>
            <a:r>
              <a:rPr lang="ru-UA" sz="3600" b="1" dirty="0"/>
              <a:t>е</a:t>
            </a:r>
            <a:r>
              <a:rPr lang="ru-RU" sz="3600" b="1" dirty="0"/>
              <a:t>н</a:t>
            </a:r>
            <a:r>
              <a:rPr lang="ru-UA" sz="3600" b="1" dirty="0"/>
              <a:t>и</a:t>
            </a:r>
            <a:r>
              <a:rPr lang="ru-RU" sz="3600" b="1" dirty="0"/>
              <a:t>й</a:t>
            </a:r>
            <a:endParaRPr lang="ru-UA" sz="3600" b="1" dirty="0"/>
          </a:p>
        </p:txBody>
      </p:sp>
    </p:spTree>
    <p:extLst>
      <p:ext uri="{BB962C8B-B14F-4D97-AF65-F5344CB8AC3E}">
        <p14:creationId xmlns:p14="http://schemas.microsoft.com/office/powerpoint/2010/main" val="119387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CC7423-7702-457F-B5CA-6B69CDF91BFC}"/>
              </a:ext>
            </a:extLst>
          </p:cNvPr>
          <p:cNvSpPr/>
          <p:nvPr/>
        </p:nvSpPr>
        <p:spPr>
          <a:xfrm>
            <a:off x="251520" y="188640"/>
            <a:ext cx="8496944" cy="670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7" algn="ctr">
              <a:lnSpc>
                <a:spcPct val="8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3657600" algn="l"/>
              </a:tabLst>
            </a:pPr>
            <a:r>
              <a:rPr lang="ru-UA" sz="4000" dirty="0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4000" b="1" dirty="0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UA" sz="4000" b="1" dirty="0" err="1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ешение</a:t>
            </a:r>
            <a:r>
              <a:rPr lang="ru-UA" sz="4000" dirty="0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нужно сделать выбор между тем, чтобы "Вставать рано" или "Спать допоздна" – простейший выбор:</a:t>
            </a:r>
            <a:endParaRPr lang="ru-UA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7" algn="ctr">
              <a:lnSpc>
                <a:spcPct val="8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3657600" algn="l"/>
              </a:tabLst>
            </a:pPr>
            <a:r>
              <a:rPr lang="ru-UA" sz="4000" dirty="0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4000" b="1" dirty="0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UA" sz="4000" b="1" dirty="0" err="1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ешение</a:t>
            </a:r>
            <a:r>
              <a:rPr lang="ru-UA" sz="4000" dirty="0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нужно сделать выбор между тем, чтобы "Работать усердно" или "Спустя рукава" – простейший выбор;</a:t>
            </a:r>
            <a:endParaRPr lang="ru-UA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7" algn="ctr">
              <a:lnSpc>
                <a:spcPct val="8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3657600" algn="l"/>
              </a:tabLst>
            </a:pPr>
            <a:r>
              <a:rPr lang="ru-UA" sz="4000" dirty="0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4000" b="1" dirty="0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UA" sz="4000" b="1" dirty="0" err="1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обытие</a:t>
            </a:r>
            <a:r>
              <a:rPr lang="ru-UA" sz="4000" dirty="0">
                <a:solidFill>
                  <a:srgbClr val="2424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"Найдешь нефть" происходит с определенной вероятностью, зависящей от последовательности принимаемых решений.</a:t>
            </a:r>
            <a:endParaRPr lang="ru-U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64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Последовательность (дерево) принимаемых решений">
            <a:extLst>
              <a:ext uri="{FF2B5EF4-FFF2-40B4-BE49-F238E27FC236}">
                <a16:creationId xmlns:a16="http://schemas.microsoft.com/office/drawing/2014/main" id="{31562A2F-6F00-4EC3-B461-F4A0990777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136903" cy="56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AFFA35-71A7-43CC-BC6D-E31EE07634D8}"/>
              </a:ext>
            </a:extLst>
          </p:cNvPr>
          <p:cNvSpPr/>
          <p:nvPr/>
        </p:nvSpPr>
        <p:spPr>
          <a:xfrm>
            <a:off x="395536" y="1843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3600" b="1" dirty="0"/>
              <a:t>1. </a:t>
            </a:r>
            <a:r>
              <a:rPr lang="ru-RU" sz="3600" b="1" dirty="0"/>
              <a:t>П</a:t>
            </a:r>
            <a:r>
              <a:rPr lang="ru-UA" sz="3600" b="1" dirty="0"/>
              <a:t>о</a:t>
            </a:r>
            <a:r>
              <a:rPr lang="ru-RU" sz="3600" b="1" dirty="0"/>
              <a:t>с</a:t>
            </a:r>
            <a:r>
              <a:rPr lang="ru-UA" sz="3600" b="1" dirty="0"/>
              <a:t>т</a:t>
            </a:r>
            <a:r>
              <a:rPr lang="ru-RU" sz="3600" b="1" dirty="0"/>
              <a:t>р</a:t>
            </a:r>
            <a:r>
              <a:rPr lang="ru-UA" sz="3600" b="1" dirty="0"/>
              <a:t>о</a:t>
            </a:r>
            <a:r>
              <a:rPr lang="ru-RU" sz="3600" b="1" dirty="0"/>
              <a:t>и</a:t>
            </a:r>
            <a:r>
              <a:rPr lang="ru-UA" sz="3600" b="1" dirty="0"/>
              <a:t>м </a:t>
            </a:r>
            <a:r>
              <a:rPr lang="ru-RU" sz="3600" b="1" dirty="0"/>
              <a:t>д</a:t>
            </a:r>
            <a:r>
              <a:rPr lang="ru-UA" sz="3600" b="1" dirty="0"/>
              <a:t>е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в</a:t>
            </a:r>
            <a:r>
              <a:rPr lang="ru-UA" sz="3600" b="1" dirty="0"/>
              <a:t>о </a:t>
            </a:r>
            <a:r>
              <a:rPr lang="ru-RU" sz="3600" b="1" dirty="0"/>
              <a:t>р</a:t>
            </a:r>
            <a:r>
              <a:rPr lang="ru-UA" sz="3600" b="1" dirty="0"/>
              <a:t>е</a:t>
            </a:r>
            <a:r>
              <a:rPr lang="ru-RU" sz="3600" b="1" dirty="0"/>
              <a:t>ш</a:t>
            </a:r>
            <a:r>
              <a:rPr lang="ru-UA" sz="3600" b="1" dirty="0"/>
              <a:t>е</a:t>
            </a:r>
            <a:r>
              <a:rPr lang="ru-RU" sz="3600" b="1" dirty="0"/>
              <a:t>н</a:t>
            </a:r>
            <a:r>
              <a:rPr lang="ru-UA" sz="3600" b="1" dirty="0"/>
              <a:t>и</a:t>
            </a:r>
            <a:r>
              <a:rPr lang="ru-RU" sz="3600" b="1" dirty="0"/>
              <a:t>й</a:t>
            </a:r>
            <a:endParaRPr lang="ru-UA" sz="3600" b="1" dirty="0"/>
          </a:p>
        </p:txBody>
      </p:sp>
    </p:spTree>
    <p:extLst>
      <p:ext uri="{BB962C8B-B14F-4D97-AF65-F5344CB8AC3E}">
        <p14:creationId xmlns:p14="http://schemas.microsoft.com/office/powerpoint/2010/main" val="298644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6C688F-CA14-4A01-A277-4828755C5D23}"/>
              </a:ext>
            </a:extLst>
          </p:cNvPr>
          <p:cNvSpPr/>
          <p:nvPr/>
        </p:nvSpPr>
        <p:spPr>
          <a:xfrm>
            <a:off x="611560" y="260648"/>
            <a:ext cx="8136904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b="1" dirty="0"/>
              <a:t>Решение задачи при помощи дерева решений осуществляется в два этапа </a:t>
            </a:r>
            <a:endParaRPr lang="ru-UA" sz="3600" b="1" dirty="0"/>
          </a:p>
          <a:p>
            <a:pPr>
              <a:spcAft>
                <a:spcPts val="600"/>
              </a:spcAft>
            </a:pPr>
            <a:r>
              <a:rPr lang="ru-RU" sz="2800" b="1" dirty="0"/>
              <a:t>Первый этап</a:t>
            </a:r>
            <a:r>
              <a:rPr lang="ru-UA" sz="2800" dirty="0"/>
              <a:t>.</a:t>
            </a:r>
            <a:r>
              <a:rPr lang="ru-RU" sz="2800" dirty="0"/>
              <a:t> </a:t>
            </a:r>
            <a:r>
              <a:rPr lang="ru-UA" sz="2800" dirty="0"/>
              <a:t>В</a:t>
            </a:r>
            <a:r>
              <a:rPr lang="ru-RU" sz="2800" dirty="0" err="1"/>
              <a:t>ключает</a:t>
            </a:r>
            <a:r>
              <a:rPr lang="ru-RU" sz="2800" dirty="0"/>
              <a:t> построение дерева решений с указанием всех возможных исходов (финансовых результатов) и их вероятностей. </a:t>
            </a:r>
            <a:r>
              <a:rPr lang="ru-RU" sz="2800" b="1" dirty="0"/>
              <a:t>Второй этап</a:t>
            </a:r>
            <a:r>
              <a:rPr lang="ru-UA" sz="2800" b="1" dirty="0"/>
              <a:t>. </a:t>
            </a:r>
            <a:r>
              <a:rPr lang="ru-RU" sz="2800" dirty="0"/>
              <a:t>Включает оценку и формулировку рекомендаций. </a:t>
            </a:r>
            <a:endParaRPr lang="ru-UA" sz="2800" dirty="0"/>
          </a:p>
          <a:p>
            <a:pPr>
              <a:spcAft>
                <a:spcPts val="600"/>
              </a:spcAft>
            </a:pPr>
            <a:r>
              <a:rPr lang="ru-RU" sz="2800" dirty="0"/>
              <a:t>Принятие решения осуществляется путем последовательного расчета ожидаемых значений исходов в обратном порядке − </a:t>
            </a:r>
            <a:r>
              <a:rPr lang="ru-RU" sz="2800" b="1" dirty="0"/>
              <a:t>от конца к началу </a:t>
            </a:r>
            <a:r>
              <a:rPr lang="ru-RU" sz="2800" dirty="0"/>
              <a:t>(справа налево). </a:t>
            </a:r>
            <a:endParaRPr lang="ru-UA" sz="2800" dirty="0"/>
          </a:p>
          <a:p>
            <a:pPr>
              <a:spcAft>
                <a:spcPts val="600"/>
              </a:spcAft>
            </a:pPr>
            <a:r>
              <a:rPr lang="ru-RU" sz="2800" dirty="0"/>
              <a:t>После этого </a:t>
            </a:r>
            <a:r>
              <a:rPr lang="ru-RU" sz="2800" b="1" dirty="0"/>
              <a:t>формируются рекомендации </a:t>
            </a:r>
            <a:r>
              <a:rPr lang="ru-RU" sz="2800" dirty="0"/>
              <a:t>по выбору оптимального образа действий.</a:t>
            </a:r>
            <a:endParaRPr lang="ru-U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508E2A-D971-4EC3-B2C2-1460DADE9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9" t="37400" r="39531" b="16400"/>
          <a:stretch/>
        </p:blipFill>
        <p:spPr>
          <a:xfrm>
            <a:off x="3851921" y="2386832"/>
            <a:ext cx="5292080" cy="3497431"/>
          </a:xfrm>
          <a:prstGeom prst="rect">
            <a:avLst/>
          </a:prstGeom>
          <a:noFill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68B3CB-7261-4C2A-86E2-DD871CA75141}"/>
              </a:ext>
            </a:extLst>
          </p:cNvPr>
          <p:cNvSpPr/>
          <p:nvPr/>
        </p:nvSpPr>
        <p:spPr>
          <a:xfrm>
            <a:off x="295473" y="1052736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800" dirty="0"/>
              <a:t>1. </a:t>
            </a:r>
            <a:r>
              <a:rPr lang="ru-RU" sz="2800" dirty="0"/>
              <a:t>Дерево решений всегда следует строить слева направо. </a:t>
            </a:r>
            <a:endParaRPr lang="ru-UA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5156F5-BBD8-41BB-89DD-67F07E8429D0}"/>
              </a:ext>
            </a:extLst>
          </p:cNvPr>
          <p:cNvSpPr/>
          <p:nvPr/>
        </p:nvSpPr>
        <p:spPr>
          <a:xfrm>
            <a:off x="178781" y="2345270"/>
            <a:ext cx="3960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800" dirty="0"/>
              <a:t>2. Д</a:t>
            </a:r>
            <a:r>
              <a:rPr lang="ru-RU" sz="2800" dirty="0"/>
              <a:t>ля представления «решений» используются</a:t>
            </a:r>
            <a:r>
              <a:rPr lang="ru-UA" sz="2800" dirty="0"/>
              <a:t> </a:t>
            </a:r>
            <a:r>
              <a:rPr lang="ru-RU" sz="2800" dirty="0"/>
              <a:t>квадраты (□)</a:t>
            </a:r>
            <a:endParaRPr lang="ru-UA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56DA-2620-45E7-9C94-9FE398F8550C}"/>
              </a:ext>
            </a:extLst>
          </p:cNvPr>
          <p:cNvSpPr/>
          <p:nvPr/>
        </p:nvSpPr>
        <p:spPr>
          <a:xfrm>
            <a:off x="107504" y="8375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ru-UA" sz="3600" b="1" dirty="0"/>
              <a:t>П</a:t>
            </a:r>
            <a:r>
              <a:rPr lang="ru-RU" sz="3600" b="1" dirty="0"/>
              <a:t>р</a:t>
            </a:r>
            <a:r>
              <a:rPr lang="ru-UA" sz="3600" b="1" dirty="0"/>
              <a:t>а</a:t>
            </a:r>
            <a:r>
              <a:rPr lang="ru-RU" sz="3600" b="1" dirty="0"/>
              <a:t>в</a:t>
            </a:r>
            <a:r>
              <a:rPr lang="ru-UA" sz="3600" b="1" dirty="0"/>
              <a:t>и</a:t>
            </a:r>
            <a:r>
              <a:rPr lang="ru-RU" sz="3600" b="1" dirty="0"/>
              <a:t>л</a:t>
            </a:r>
            <a:r>
              <a:rPr lang="ru-UA" sz="3600" b="1" dirty="0"/>
              <a:t>а </a:t>
            </a:r>
            <a:r>
              <a:rPr lang="ru-RU" sz="3600" b="1" dirty="0" err="1"/>
              <a:t>построени</a:t>
            </a:r>
            <a:r>
              <a:rPr lang="ru-UA" sz="3600" b="1" dirty="0"/>
              <a:t>я</a:t>
            </a:r>
            <a:r>
              <a:rPr lang="ru-RU" sz="3600" b="1" dirty="0"/>
              <a:t> дерева решений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934AA4E-2C0B-4BF6-AC53-2BF7BEBEC0D6}"/>
              </a:ext>
            </a:extLst>
          </p:cNvPr>
          <p:cNvSpPr/>
          <p:nvPr/>
        </p:nvSpPr>
        <p:spPr>
          <a:xfrm>
            <a:off x="306049" y="465372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sz="2800" dirty="0"/>
              <a:t>3. </a:t>
            </a:r>
            <a:r>
              <a:rPr lang="ru-RU" sz="2800" dirty="0"/>
              <a:t>Для представления «результатов» используются</a:t>
            </a:r>
            <a:r>
              <a:rPr lang="ru-UA" sz="2800" dirty="0"/>
              <a:t> </a:t>
            </a:r>
            <a:r>
              <a:rPr lang="ru-RU" sz="2800" dirty="0"/>
              <a:t>круги (○)</a:t>
            </a:r>
            <a:endParaRPr lang="ru-UA" sz="2800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7900B27F-EF69-47C7-83B4-AE70FCD8516F}"/>
              </a:ext>
            </a:extLst>
          </p:cNvPr>
          <p:cNvSpPr/>
          <p:nvPr/>
        </p:nvSpPr>
        <p:spPr>
          <a:xfrm>
            <a:off x="4952129" y="1710510"/>
            <a:ext cx="2902357" cy="54200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3CF64E0-F6AE-41D0-9CAD-DDB8F4038511}"/>
              </a:ext>
            </a:extLst>
          </p:cNvPr>
          <p:cNvSpPr/>
          <p:nvPr/>
        </p:nvSpPr>
        <p:spPr>
          <a:xfrm>
            <a:off x="3931937" y="3168892"/>
            <a:ext cx="540000" cy="61177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5410F5F-85A4-4B56-ABB3-FABA4D521BA3}"/>
              </a:ext>
            </a:extLst>
          </p:cNvPr>
          <p:cNvSpPr/>
          <p:nvPr/>
        </p:nvSpPr>
        <p:spPr>
          <a:xfrm>
            <a:off x="5942166" y="4258858"/>
            <a:ext cx="576000" cy="576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D8938C-E67B-44CA-975B-AE657D1CB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9" t="37400" r="39531" b="16400"/>
          <a:stretch/>
        </p:blipFill>
        <p:spPr>
          <a:xfrm>
            <a:off x="2483768" y="1988840"/>
            <a:ext cx="5902776" cy="3665127"/>
          </a:xfrm>
          <a:prstGeom prst="rect">
            <a:avLst/>
          </a:prstGeom>
          <a:noFill/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2984DE-AB6E-44A4-8E7A-C7AD15AC252B}"/>
              </a:ext>
            </a:extLst>
          </p:cNvPr>
          <p:cNvSpPr/>
          <p:nvPr/>
        </p:nvSpPr>
        <p:spPr>
          <a:xfrm>
            <a:off x="384664" y="196529"/>
            <a:ext cx="4458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400" dirty="0"/>
              <a:t>5. </a:t>
            </a:r>
            <a:r>
              <a:rPr lang="ru-RU" sz="2400" dirty="0"/>
              <a:t>Точки принятия решений представляют собой варианты </a:t>
            </a:r>
            <a:r>
              <a:rPr lang="ru-RU" sz="2400" b="1" dirty="0"/>
              <a:t>альтернативных действий,</a:t>
            </a:r>
            <a:r>
              <a:rPr lang="ru-RU" sz="2400" dirty="0"/>
              <a:t> то есть возможные выборы. </a:t>
            </a:r>
            <a:endParaRPr lang="ru-UA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FDF44A4-95DE-4DA8-9714-40DCEAA8E30F}"/>
              </a:ext>
            </a:extLst>
          </p:cNvPr>
          <p:cNvSpPr/>
          <p:nvPr/>
        </p:nvSpPr>
        <p:spPr>
          <a:xfrm>
            <a:off x="4426104" y="5831721"/>
            <a:ext cx="39604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800" b="1" dirty="0"/>
              <a:t>6. </a:t>
            </a:r>
            <a:r>
              <a:rPr lang="ru-RU" sz="2800" b="1" dirty="0"/>
              <a:t>Исходы</a:t>
            </a:r>
            <a:r>
              <a:rPr lang="ru-RU" sz="2400" dirty="0"/>
              <a:t> (результаты решений) от </a:t>
            </a:r>
            <a:r>
              <a:rPr lang="ru-UA" sz="2400" dirty="0"/>
              <a:t>В</a:t>
            </a:r>
            <a:r>
              <a:rPr lang="ru-RU" sz="2400" dirty="0"/>
              <a:t>ас не зависят. </a:t>
            </a:r>
            <a:endParaRPr lang="ru-UA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C0B9FD1-77AC-427D-8DF0-DBB2B6C7541A}"/>
              </a:ext>
            </a:extLst>
          </p:cNvPr>
          <p:cNvSpPr/>
          <p:nvPr/>
        </p:nvSpPr>
        <p:spPr>
          <a:xfrm>
            <a:off x="305780" y="4270858"/>
            <a:ext cx="43559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400" dirty="0"/>
              <a:t>4. В</a:t>
            </a:r>
            <a:r>
              <a:rPr lang="ru-RU" sz="2400" dirty="0"/>
              <a:t>се деревья решений должны начинаться с</a:t>
            </a:r>
            <a:endParaRPr lang="ru-UA" sz="2400" dirty="0"/>
          </a:p>
          <a:p>
            <a:r>
              <a:rPr lang="ru-RU" sz="2400" dirty="0"/>
              <a:t> </a:t>
            </a:r>
            <a:r>
              <a:rPr lang="ru-RU" sz="2400" b="1" dirty="0"/>
              <a:t>точки принятия решения</a:t>
            </a:r>
            <a:r>
              <a:rPr lang="ru-RU" sz="2400" dirty="0"/>
              <a:t>, которая графически представляется квадратом.</a:t>
            </a:r>
            <a:endParaRPr lang="ru-UA" sz="2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B56B128-03A3-47EB-8C94-0099A1C922D0}"/>
              </a:ext>
            </a:extLst>
          </p:cNvPr>
          <p:cNvCxnSpPr>
            <a:cxnSpLocks/>
          </p:cNvCxnSpPr>
          <p:nvPr/>
        </p:nvCxnSpPr>
        <p:spPr>
          <a:xfrm flipV="1">
            <a:off x="1601215" y="3592718"/>
            <a:ext cx="94720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908F70D-2C97-449D-99CC-FF9D8162F9F5}"/>
              </a:ext>
            </a:extLst>
          </p:cNvPr>
          <p:cNvCxnSpPr>
            <a:cxnSpLocks/>
          </p:cNvCxnSpPr>
          <p:nvPr/>
        </p:nvCxnSpPr>
        <p:spPr>
          <a:xfrm flipH="1" flipV="1">
            <a:off x="5183562" y="4583019"/>
            <a:ext cx="405172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DB49A0C-7582-4265-816A-B34BE4354D45}"/>
              </a:ext>
            </a:extLst>
          </p:cNvPr>
          <p:cNvCxnSpPr>
            <a:cxnSpLocks/>
          </p:cNvCxnSpPr>
          <p:nvPr/>
        </p:nvCxnSpPr>
        <p:spPr>
          <a:xfrm flipV="1">
            <a:off x="5868144" y="5159084"/>
            <a:ext cx="797960" cy="672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3102BE7-4F7A-4A44-93BB-C39B7640E6CA}"/>
              </a:ext>
            </a:extLst>
          </p:cNvPr>
          <p:cNvGrpSpPr/>
          <p:nvPr/>
        </p:nvGrpSpPr>
        <p:grpSpPr>
          <a:xfrm>
            <a:off x="4333964" y="354469"/>
            <a:ext cx="1319874" cy="3610268"/>
            <a:chOff x="3347949" y="1147520"/>
            <a:chExt cx="1319874" cy="3610268"/>
          </a:xfrm>
        </p:grpSpPr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7EA62C0-AD3B-4E04-BE4D-C7563833A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2299" y="1147520"/>
              <a:ext cx="1025524" cy="1833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D3640527-83B5-4A35-887E-C41F9C6B7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7949" y="1204033"/>
              <a:ext cx="1277804" cy="3553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DA7AE12-80D1-44BB-9196-06417B15B496}"/>
              </a:ext>
            </a:extLst>
          </p:cNvPr>
          <p:cNvSpPr/>
          <p:nvPr/>
        </p:nvSpPr>
        <p:spPr>
          <a:xfrm>
            <a:off x="5478858" y="-18716"/>
            <a:ext cx="35484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2400" dirty="0"/>
              <a:t>7. </a:t>
            </a:r>
            <a:r>
              <a:rPr lang="ru-RU" sz="2400" dirty="0"/>
              <a:t>Как из точек принятия решений, так и из точек исходов выходят «ветви» дерева. </a:t>
            </a:r>
            <a:endParaRPr lang="ru-UA" sz="24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7FD2793-1885-4201-B2D0-8C2195A56182}"/>
              </a:ext>
            </a:extLst>
          </p:cNvPr>
          <p:cNvCxnSpPr>
            <a:cxnSpLocks/>
          </p:cNvCxnSpPr>
          <p:nvPr/>
        </p:nvCxnSpPr>
        <p:spPr>
          <a:xfrm flipH="1">
            <a:off x="7668344" y="1147520"/>
            <a:ext cx="264363" cy="2167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F61F607-8E11-4031-BED2-1FD628313D8F}"/>
              </a:ext>
            </a:extLst>
          </p:cNvPr>
          <p:cNvCxnSpPr>
            <a:cxnSpLocks/>
          </p:cNvCxnSpPr>
          <p:nvPr/>
        </p:nvCxnSpPr>
        <p:spPr>
          <a:xfrm>
            <a:off x="7932707" y="1204033"/>
            <a:ext cx="326167" cy="2734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064B61C9-F5D1-4E10-9D51-05CAA0EA45B3}"/>
              </a:ext>
            </a:extLst>
          </p:cNvPr>
          <p:cNvGrpSpPr/>
          <p:nvPr/>
        </p:nvGrpSpPr>
        <p:grpSpPr>
          <a:xfrm>
            <a:off x="3349037" y="2313544"/>
            <a:ext cx="653952" cy="1409959"/>
            <a:chOff x="4672565" y="2273147"/>
            <a:chExt cx="653952" cy="1409959"/>
          </a:xfrm>
        </p:grpSpPr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B303D7EA-678F-42B6-BC90-4AD2A1A6E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2565" y="2288146"/>
              <a:ext cx="162086" cy="740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2453B9A9-4E14-46C9-95EB-B443F948138D}"/>
                </a:ext>
              </a:extLst>
            </p:cNvPr>
            <p:cNvCxnSpPr>
              <a:cxnSpLocks/>
            </p:cNvCxnSpPr>
            <p:nvPr/>
          </p:nvCxnSpPr>
          <p:spPr>
            <a:xfrm>
              <a:off x="4834651" y="2273147"/>
              <a:ext cx="491866" cy="1409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204CC05-50BD-4E9F-A342-6D663FEF95D6}"/>
              </a:ext>
            </a:extLst>
          </p:cNvPr>
          <p:cNvSpPr txBox="1"/>
          <p:nvPr/>
        </p:nvSpPr>
        <p:spPr>
          <a:xfrm>
            <a:off x="2212591" y="1876318"/>
            <a:ext cx="2093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А</a:t>
            </a:r>
            <a:r>
              <a:rPr lang="ru-UA" sz="2400" b="1" dirty="0"/>
              <a:t>л</a:t>
            </a:r>
            <a:r>
              <a:rPr lang="ru-RU" sz="2400" b="1" dirty="0"/>
              <a:t>ь</a:t>
            </a:r>
            <a:r>
              <a:rPr lang="ru-UA" sz="2400" b="1" dirty="0"/>
              <a:t>т</a:t>
            </a:r>
            <a:r>
              <a:rPr lang="ru-RU" sz="2400" b="1" dirty="0"/>
              <a:t>е</a:t>
            </a:r>
            <a:r>
              <a:rPr lang="ru-UA" sz="2400" b="1" dirty="0"/>
              <a:t>р</a:t>
            </a:r>
            <a:r>
              <a:rPr lang="ru-RU" sz="2400" b="1" dirty="0"/>
              <a:t>н</a:t>
            </a:r>
            <a:r>
              <a:rPr lang="ru-UA" sz="2400" b="1" dirty="0"/>
              <a:t>а</a:t>
            </a:r>
            <a:r>
              <a:rPr lang="ru-RU" sz="2400" b="1" dirty="0"/>
              <a:t>т</a:t>
            </a:r>
            <a:r>
              <a:rPr lang="ru-UA" sz="2400" b="1" dirty="0"/>
              <a:t>и</a:t>
            </a:r>
            <a:r>
              <a:rPr lang="ru-RU" sz="2400" b="1" dirty="0"/>
              <a:t>в</a:t>
            </a:r>
            <a:r>
              <a:rPr lang="ru-UA" sz="2400" b="1" dirty="0"/>
              <a:t>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31" grpId="0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7F14FA-23F8-4187-88FF-B0690ED5C119}"/>
              </a:ext>
            </a:extLst>
          </p:cNvPr>
          <p:cNvSpPr/>
          <p:nvPr/>
        </p:nvSpPr>
        <p:spPr>
          <a:xfrm>
            <a:off x="774092" y="2455003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800" dirty="0"/>
              <a:t>9. </a:t>
            </a:r>
            <a:r>
              <a:rPr lang="ru-RU" sz="2800" dirty="0"/>
              <a:t>Важно помнить, что вероятности, указанные для ветвей, исходящих из одной точки, в сумме должны давать 100%, </a:t>
            </a:r>
            <a:endParaRPr lang="ru-UA" sz="2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A16D06-A1B2-47A4-A992-89BC8B36001B}"/>
              </a:ext>
            </a:extLst>
          </p:cNvPr>
          <p:cNvSpPr/>
          <p:nvPr/>
        </p:nvSpPr>
        <p:spPr>
          <a:xfrm>
            <a:off x="755576" y="844028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800" dirty="0"/>
              <a:t>8. </a:t>
            </a:r>
            <a:r>
              <a:rPr lang="ru-RU" sz="2800" dirty="0"/>
              <a:t>После построения основы дерева</a:t>
            </a:r>
            <a:r>
              <a:rPr lang="ru-UA" sz="2800" dirty="0"/>
              <a:t> </a:t>
            </a:r>
            <a:r>
              <a:rPr lang="ru-RU" sz="2800" dirty="0"/>
              <a:t>необходимо указать финансовые значения исходов и их вероятности</a:t>
            </a:r>
            <a:endParaRPr lang="ru-UA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E1218C7-F8F5-47B6-AC40-8FD843F0ABE9}"/>
              </a:ext>
            </a:extLst>
          </p:cNvPr>
          <p:cNvSpPr/>
          <p:nvPr/>
        </p:nvSpPr>
        <p:spPr>
          <a:xfrm>
            <a:off x="899592" y="4437112"/>
            <a:ext cx="72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800" dirty="0"/>
              <a:t>10. Е</a:t>
            </a:r>
            <a:r>
              <a:rPr lang="ru-RU" sz="2800" dirty="0"/>
              <a:t>с</a:t>
            </a:r>
            <a:r>
              <a:rPr lang="ru-UA" sz="2800" dirty="0"/>
              <a:t>л</a:t>
            </a:r>
            <a:r>
              <a:rPr lang="ru-RU" sz="2800" dirty="0"/>
              <a:t>и</a:t>
            </a:r>
            <a:r>
              <a:rPr lang="ru-UA" sz="2800" dirty="0"/>
              <a:t> </a:t>
            </a:r>
            <a:r>
              <a:rPr lang="ru-RU" sz="2800" dirty="0"/>
              <a:t>с</a:t>
            </a:r>
            <a:r>
              <a:rPr lang="ru-UA" sz="2800" dirty="0"/>
              <a:t>у</a:t>
            </a:r>
            <a:r>
              <a:rPr lang="ru-RU" sz="2800" dirty="0"/>
              <a:t>м</a:t>
            </a:r>
            <a:r>
              <a:rPr lang="ru-UA" sz="2800" dirty="0"/>
              <a:t>м</a:t>
            </a:r>
            <a:r>
              <a:rPr lang="ru-RU" sz="2800" dirty="0"/>
              <a:t>а</a:t>
            </a:r>
            <a:r>
              <a:rPr lang="ru-UA" sz="2800" dirty="0"/>
              <a:t> </a:t>
            </a:r>
            <a:r>
              <a:rPr lang="ru-RU" sz="2800" dirty="0"/>
              <a:t>н</a:t>
            </a:r>
            <a:r>
              <a:rPr lang="ru-UA" sz="2800" dirty="0"/>
              <a:t>е </a:t>
            </a:r>
            <a:r>
              <a:rPr lang="ru-RU" sz="2800" dirty="0"/>
              <a:t>р</a:t>
            </a:r>
            <a:r>
              <a:rPr lang="ru-UA" sz="2800" dirty="0"/>
              <a:t>а</a:t>
            </a:r>
            <a:r>
              <a:rPr lang="ru-RU" sz="2800" dirty="0"/>
              <a:t>в</a:t>
            </a:r>
            <a:r>
              <a:rPr lang="ru-UA" sz="2800" dirty="0"/>
              <a:t>н</a:t>
            </a:r>
            <a:r>
              <a:rPr lang="ru-RU" sz="2800" dirty="0"/>
              <a:t>а</a:t>
            </a:r>
            <a:r>
              <a:rPr lang="ru-UA" sz="2800" dirty="0"/>
              <a:t> 100%, </a:t>
            </a:r>
            <a:r>
              <a:rPr lang="ru-RU" sz="2800" dirty="0"/>
              <a:t>т</a:t>
            </a:r>
            <a:r>
              <a:rPr lang="ru-UA" sz="2800" dirty="0"/>
              <a:t>о </a:t>
            </a:r>
            <a:r>
              <a:rPr lang="ru-RU" sz="2800" dirty="0"/>
              <a:t> это </a:t>
            </a:r>
            <a:r>
              <a:rPr lang="ru-RU" sz="2800" dirty="0" err="1"/>
              <a:t>означа</a:t>
            </a:r>
            <a:r>
              <a:rPr lang="ru-UA" sz="2800" dirty="0" err="1"/>
              <a:t>ет</a:t>
            </a:r>
            <a:r>
              <a:rPr lang="ru-RU" sz="2800" dirty="0"/>
              <a:t>, что вы не указали на диаграмме какой-либо результат, или допустили ошибку в расчетах. 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109667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B69E31-9CE6-418F-B617-4BCC90B346A7}"/>
              </a:ext>
            </a:extLst>
          </p:cNvPr>
          <p:cNvSpPr/>
          <p:nvPr/>
        </p:nvSpPr>
        <p:spPr>
          <a:xfrm>
            <a:off x="370974" y="4459745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2. Последовательно рассчитайте ожидаемые значения всех исходов, двигаясь справа налево, используя финансовые показатели исходов и их вероятности. </a:t>
            </a:r>
            <a:endParaRPr lang="ru-UA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2B652E-BE9A-4C51-BE94-B66A0E1CE978}"/>
              </a:ext>
            </a:extLst>
          </p:cNvPr>
          <p:cNvSpPr/>
          <p:nvPr/>
        </p:nvSpPr>
        <p:spPr>
          <a:xfrm>
            <a:off x="2123728" y="18433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Оценка решения </a:t>
            </a:r>
            <a:endParaRPr lang="ru-UA" sz="36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F94869-773B-4AC6-9B05-50D0662AA831}"/>
              </a:ext>
            </a:extLst>
          </p:cNvPr>
          <p:cNvSpPr/>
          <p:nvPr/>
        </p:nvSpPr>
        <p:spPr>
          <a:xfrm>
            <a:off x="341713" y="639695"/>
            <a:ext cx="8784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Дерево решений оценивается справа налево, т. е. в направлении, обратном тому, которое использовалось для построения дерева решений. </a:t>
            </a:r>
            <a:endParaRPr lang="ru-UA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95C934-9701-4256-8508-CCB68AB3F58D}"/>
              </a:ext>
            </a:extLst>
          </p:cNvPr>
          <p:cNvSpPr/>
          <p:nvPr/>
        </p:nvSpPr>
        <p:spPr>
          <a:xfrm>
            <a:off x="354230" y="1953455"/>
            <a:ext cx="8536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Для того, чтобы осуществить оценку, вы должны предпринять следующие шаги: </a:t>
            </a:r>
            <a:endParaRPr lang="ru-UA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920C103-04A1-4642-848B-61F705BCA08A}"/>
              </a:ext>
            </a:extLst>
          </p:cNvPr>
          <p:cNvSpPr/>
          <p:nvPr/>
        </p:nvSpPr>
        <p:spPr>
          <a:xfrm>
            <a:off x="314766" y="2784452"/>
            <a:ext cx="85364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 Подпишите все точки принятия решений и исходов, т.е. все квадраты и круги. Начните с тех, которые расположены в самой правой части диаграммы, сверху вниз, и затем перемещайтесь влево до самого левого края диаграммы. </a:t>
            </a:r>
            <a:endParaRPr lang="ru-UA" sz="2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CB23BA-C3B1-4AC4-B13D-4AD4A429C1BB}"/>
              </a:ext>
            </a:extLst>
          </p:cNvPr>
          <p:cNvSpPr/>
          <p:nvPr/>
        </p:nvSpPr>
        <p:spPr>
          <a:xfrm>
            <a:off x="354230" y="5765708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400" dirty="0"/>
              <a:t>3. </a:t>
            </a:r>
            <a:r>
              <a:rPr lang="ru-RU" sz="2400" dirty="0"/>
              <a:t>Выберите вариант, который обеспечивает максимальное ожидаемое значение исхода и </a:t>
            </a:r>
            <a:r>
              <a:rPr lang="ru-UA" sz="2400" dirty="0"/>
              <a:t>п</a:t>
            </a:r>
            <a:r>
              <a:rPr lang="ru-RU" sz="2400" dirty="0"/>
              <a:t>р</a:t>
            </a:r>
            <a:r>
              <a:rPr lang="ru-UA" sz="2400" dirty="0"/>
              <a:t>о</a:t>
            </a:r>
            <a:r>
              <a:rPr lang="ru-RU" sz="2400" dirty="0"/>
              <a:t>к</a:t>
            </a:r>
            <a:r>
              <a:rPr lang="ru-UA" sz="2400" dirty="0"/>
              <a:t>о</a:t>
            </a:r>
            <a:r>
              <a:rPr lang="ru-RU" sz="2400" dirty="0"/>
              <a:t>м</a:t>
            </a:r>
            <a:r>
              <a:rPr lang="ru-UA" sz="2400" dirty="0"/>
              <a:t>е</a:t>
            </a:r>
            <a:r>
              <a:rPr lang="ru-RU" sz="2400" dirty="0"/>
              <a:t>н</a:t>
            </a:r>
            <a:r>
              <a:rPr lang="ru-UA" sz="2400" dirty="0"/>
              <a:t>т</a:t>
            </a:r>
            <a:r>
              <a:rPr lang="ru-RU" sz="2400" dirty="0"/>
              <a:t>и</a:t>
            </a:r>
            <a:r>
              <a:rPr lang="ru-UA" sz="2400" dirty="0"/>
              <a:t>р</a:t>
            </a:r>
            <a:r>
              <a:rPr lang="ru-RU" sz="2400" dirty="0"/>
              <a:t>у</a:t>
            </a:r>
            <a:r>
              <a:rPr lang="ru-UA" sz="2400" dirty="0"/>
              <a:t>й</a:t>
            </a:r>
            <a:r>
              <a:rPr lang="ru-RU" sz="2400" dirty="0"/>
              <a:t>т</a:t>
            </a:r>
            <a:r>
              <a:rPr lang="ru-UA" sz="2400" dirty="0"/>
              <a:t>е </a:t>
            </a:r>
            <a:r>
              <a:rPr lang="ru-RU" sz="2400" dirty="0"/>
              <a:t>е</a:t>
            </a:r>
            <a:r>
              <a:rPr lang="ru-UA" sz="2400" dirty="0"/>
              <a:t>г</a:t>
            </a:r>
            <a:r>
              <a:rPr lang="ru-RU" sz="2400" dirty="0"/>
              <a:t>о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343427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B69E31-9CE6-418F-B617-4BCC90B346A7}"/>
              </a:ext>
            </a:extLst>
          </p:cNvPr>
          <p:cNvSpPr/>
          <p:nvPr/>
        </p:nvSpPr>
        <p:spPr>
          <a:xfrm>
            <a:off x="395536" y="681662"/>
            <a:ext cx="817341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sz="2800" dirty="0"/>
              <a:t>	И</a:t>
            </a:r>
            <a:r>
              <a:rPr lang="ru-RU" sz="2800" dirty="0" err="1"/>
              <a:t>спользование</a:t>
            </a:r>
            <a:r>
              <a:rPr lang="ru-RU" sz="2800" dirty="0"/>
              <a:t> </a:t>
            </a:r>
            <a:r>
              <a:rPr lang="ru-UA" sz="2800" dirty="0"/>
              <a:t>в </a:t>
            </a:r>
            <a:r>
              <a:rPr lang="ru-RU" sz="2800" dirty="0"/>
              <a:t>м</a:t>
            </a:r>
            <a:r>
              <a:rPr lang="ru-UA" sz="2800" dirty="0"/>
              <a:t>е</a:t>
            </a:r>
            <a:r>
              <a:rPr lang="ru-RU" sz="2800" dirty="0"/>
              <a:t>т</a:t>
            </a:r>
            <a:r>
              <a:rPr lang="ru-UA" sz="2800" dirty="0"/>
              <a:t>о</a:t>
            </a:r>
            <a:r>
              <a:rPr lang="ru-RU" sz="2800" dirty="0"/>
              <a:t>д</a:t>
            </a:r>
            <a:r>
              <a:rPr lang="ru-UA" sz="2800" dirty="0"/>
              <a:t>е </a:t>
            </a:r>
            <a:r>
              <a:rPr lang="ru-RU" sz="2800" dirty="0"/>
              <a:t>ожидаемых значений для принятия решения имеет свои недостатки.</a:t>
            </a:r>
            <a:endParaRPr lang="ru-UA" sz="2800" dirty="0"/>
          </a:p>
          <a:p>
            <a:pPr algn="just"/>
            <a:r>
              <a:rPr lang="ru-RU" sz="2800" dirty="0"/>
              <a:t> </a:t>
            </a:r>
            <a:r>
              <a:rPr lang="ru-UA" sz="2800" dirty="0"/>
              <a:t>	</a:t>
            </a:r>
            <a:r>
              <a:rPr lang="ru-RU" sz="2800" b="1" dirty="0"/>
              <a:t>Ожидаемое значение </a:t>
            </a:r>
            <a:r>
              <a:rPr lang="ru-RU" sz="2800" dirty="0"/>
              <a:t>– это средневзвешенное значение исходов решения в долгосрочной перспективе, если бы это решение принималось много раз. </a:t>
            </a:r>
            <a:endParaRPr lang="ru-UA" sz="2800" dirty="0"/>
          </a:p>
          <a:p>
            <a:pPr algn="just"/>
            <a:r>
              <a:rPr lang="ru-UA" sz="2800" dirty="0"/>
              <a:t>	</a:t>
            </a:r>
            <a:r>
              <a:rPr lang="ru-RU" sz="2800" dirty="0"/>
              <a:t>Если мы принимаем однократное решение, то фактический результат </a:t>
            </a:r>
            <a:r>
              <a:rPr lang="ru-UA" sz="2800" dirty="0"/>
              <a:t>м</a:t>
            </a:r>
            <a:r>
              <a:rPr lang="ru-RU" sz="2800" dirty="0"/>
              <a:t>о</a:t>
            </a:r>
            <a:r>
              <a:rPr lang="ru-UA" sz="2800" dirty="0"/>
              <a:t>ж</a:t>
            </a:r>
            <a:r>
              <a:rPr lang="ru-RU" sz="2800" dirty="0"/>
              <a:t>е</a:t>
            </a:r>
            <a:r>
              <a:rPr lang="ru-UA" sz="2800" dirty="0"/>
              <a:t>т </a:t>
            </a:r>
            <a:r>
              <a:rPr lang="ru-RU" sz="2800" dirty="0"/>
              <a:t>быть далек от ожидаемого значения</a:t>
            </a:r>
            <a:r>
              <a:rPr lang="ru-UA" sz="2800" dirty="0"/>
              <a:t>.</a:t>
            </a:r>
            <a:r>
              <a:rPr lang="ru-RU" sz="2800" dirty="0"/>
              <a:t> </a:t>
            </a:r>
            <a:r>
              <a:rPr lang="ru-UA" sz="2800" dirty="0"/>
              <a:t>П</a:t>
            </a:r>
            <a:r>
              <a:rPr lang="ru-RU" sz="2800" dirty="0" err="1"/>
              <a:t>оэтому</a:t>
            </a:r>
            <a:r>
              <a:rPr lang="ru-RU" sz="2800" dirty="0"/>
              <a:t> данный метод нельзя назвать очень точным. Кроме того, рассчитать точные вероятности довольно сложно, поскольку конкретная рассматриваемая ситуация могла никогда не случаться в прошлом. </a:t>
            </a:r>
            <a:endParaRPr lang="ru-UA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CE02A8-C554-40B9-90B4-B293794C4E15}"/>
              </a:ext>
            </a:extLst>
          </p:cNvPr>
          <p:cNvSpPr/>
          <p:nvPr/>
        </p:nvSpPr>
        <p:spPr>
          <a:xfrm>
            <a:off x="395536" y="1843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3600" b="1" dirty="0"/>
              <a:t>О</a:t>
            </a:r>
            <a:r>
              <a:rPr lang="ru-RU" sz="3600" b="1" dirty="0"/>
              <a:t>г</a:t>
            </a:r>
            <a:r>
              <a:rPr lang="ru-UA" sz="3600" b="1" dirty="0"/>
              <a:t>р</a:t>
            </a:r>
            <a:r>
              <a:rPr lang="ru-RU" sz="3600" b="1" dirty="0"/>
              <a:t>а</a:t>
            </a:r>
            <a:r>
              <a:rPr lang="ru-UA" sz="3600" b="1" dirty="0"/>
              <a:t>н</a:t>
            </a:r>
            <a:r>
              <a:rPr lang="ru-RU" sz="3600" b="1" dirty="0"/>
              <a:t>и</a:t>
            </a:r>
            <a:r>
              <a:rPr lang="ru-UA" sz="3600" b="1" dirty="0"/>
              <a:t>ч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и</a:t>
            </a:r>
            <a:r>
              <a:rPr lang="ru-UA" sz="3600" b="1" dirty="0"/>
              <a:t>я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и</a:t>
            </a:r>
            <a:r>
              <a:rPr lang="ru-UA" sz="3600" b="1" dirty="0"/>
              <a:t>м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и</a:t>
            </a:r>
            <a:r>
              <a:rPr lang="ru-UA" sz="3600" b="1" dirty="0"/>
              <a:t>я </a:t>
            </a:r>
            <a:r>
              <a:rPr lang="ru-RU" sz="3600" b="1" dirty="0"/>
              <a:t>м</a:t>
            </a:r>
            <a:r>
              <a:rPr lang="ru-UA" sz="3600" b="1" dirty="0"/>
              <a:t>е</a:t>
            </a:r>
            <a:r>
              <a:rPr lang="ru-RU" sz="3600" b="1" dirty="0"/>
              <a:t>т</a:t>
            </a:r>
            <a:r>
              <a:rPr lang="ru-UA" sz="3600" b="1" dirty="0"/>
              <a:t>о</a:t>
            </a:r>
            <a:r>
              <a:rPr lang="ru-RU" sz="3600" b="1" dirty="0"/>
              <a:t>д</a:t>
            </a:r>
            <a:r>
              <a:rPr lang="ru-UA" sz="3600" b="1" dirty="0"/>
              <a:t>а </a:t>
            </a:r>
          </a:p>
        </p:txBody>
      </p:sp>
    </p:spTree>
    <p:extLst>
      <p:ext uri="{BB962C8B-B14F-4D97-AF65-F5344CB8AC3E}">
        <p14:creationId xmlns:p14="http://schemas.microsoft.com/office/powerpoint/2010/main" val="20412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B69E31-9CE6-418F-B617-4BCC90B346A7}"/>
              </a:ext>
            </a:extLst>
          </p:cNvPr>
          <p:cNvSpPr/>
          <p:nvPr/>
        </p:nvSpPr>
        <p:spPr>
          <a:xfrm>
            <a:off x="368353" y="1340768"/>
            <a:ext cx="83174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sz="2800" dirty="0"/>
              <a:t>	</a:t>
            </a:r>
            <a:r>
              <a:rPr lang="ru-RU" sz="2800" dirty="0"/>
              <a:t>Метод ожидаемого значения при принятии решений полезен тогда, когда инвестор имеет </a:t>
            </a:r>
            <a:r>
              <a:rPr lang="ru-RU" sz="2800" b="1" dirty="0"/>
              <a:t>нейтральное отношение к риску.</a:t>
            </a:r>
            <a:r>
              <a:rPr lang="ru-RU" sz="2800" dirty="0"/>
              <a:t> Такой инвестор не принимает на себя чрезмерные риски, но и не избегает их. </a:t>
            </a:r>
            <a:endParaRPr lang="ru-UA" sz="2800" dirty="0"/>
          </a:p>
          <a:p>
            <a:pPr algn="just"/>
            <a:r>
              <a:rPr lang="ru-UA" sz="2800" dirty="0"/>
              <a:t>	</a:t>
            </a:r>
            <a:r>
              <a:rPr lang="ru-RU" sz="2800" dirty="0"/>
              <a:t>Если отношение к риску лица, принимающего решение, неизвестно, то сложно сказать, стоит ли использовать метод ожидаемого значения. Может оказаться более полезным просто рассмотреть наихудший и наилучший сценарии, чтобы создать основу для принятия решения</a:t>
            </a:r>
            <a:r>
              <a:rPr lang="ru-UA" sz="2800" dirty="0"/>
              <a:t>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CE02A8-C554-40B9-90B4-B293794C4E15}"/>
              </a:ext>
            </a:extLst>
          </p:cNvPr>
          <p:cNvSpPr/>
          <p:nvPr/>
        </p:nvSpPr>
        <p:spPr>
          <a:xfrm>
            <a:off x="395536" y="1843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3600" b="1" dirty="0"/>
              <a:t>О</a:t>
            </a:r>
            <a:r>
              <a:rPr lang="ru-RU" sz="3600" b="1" dirty="0"/>
              <a:t>г</a:t>
            </a:r>
            <a:r>
              <a:rPr lang="ru-UA" sz="3600" b="1" dirty="0"/>
              <a:t>р</a:t>
            </a:r>
            <a:r>
              <a:rPr lang="ru-RU" sz="3600" b="1" dirty="0"/>
              <a:t>а</a:t>
            </a:r>
            <a:r>
              <a:rPr lang="ru-UA" sz="3600" b="1" dirty="0"/>
              <a:t>н</a:t>
            </a:r>
            <a:r>
              <a:rPr lang="ru-RU" sz="3600" b="1" dirty="0"/>
              <a:t>и</a:t>
            </a:r>
            <a:r>
              <a:rPr lang="ru-UA" sz="3600" b="1" dirty="0"/>
              <a:t>ч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и</a:t>
            </a:r>
            <a:r>
              <a:rPr lang="ru-UA" sz="3600" b="1" dirty="0"/>
              <a:t>я </a:t>
            </a:r>
            <a:r>
              <a:rPr lang="ru-RU" sz="3600" b="1" dirty="0"/>
              <a:t>п</a:t>
            </a:r>
            <a:r>
              <a:rPr lang="ru-UA" sz="3600" b="1" dirty="0"/>
              <a:t>р</a:t>
            </a:r>
            <a:r>
              <a:rPr lang="ru-RU" sz="3600" b="1" dirty="0"/>
              <a:t>и</a:t>
            </a:r>
            <a:r>
              <a:rPr lang="ru-UA" sz="3600" b="1" dirty="0"/>
              <a:t>м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е</a:t>
            </a:r>
            <a:r>
              <a:rPr lang="ru-UA" sz="3600" b="1" dirty="0"/>
              <a:t>н</a:t>
            </a:r>
            <a:r>
              <a:rPr lang="ru-RU" sz="3600" b="1" dirty="0"/>
              <a:t>и</a:t>
            </a:r>
            <a:r>
              <a:rPr lang="ru-UA" sz="3600" b="1" dirty="0"/>
              <a:t>я </a:t>
            </a:r>
            <a:r>
              <a:rPr lang="ru-RU" sz="3600" b="1" dirty="0"/>
              <a:t>м</a:t>
            </a:r>
            <a:r>
              <a:rPr lang="ru-UA" sz="3600" b="1" dirty="0"/>
              <a:t>е</a:t>
            </a:r>
            <a:r>
              <a:rPr lang="ru-RU" sz="3600" b="1" dirty="0"/>
              <a:t>т</a:t>
            </a:r>
            <a:r>
              <a:rPr lang="ru-UA" sz="3600" b="1" dirty="0"/>
              <a:t>о</a:t>
            </a:r>
            <a:r>
              <a:rPr lang="ru-RU" sz="3600" b="1" dirty="0"/>
              <a:t>д</a:t>
            </a:r>
            <a:r>
              <a:rPr lang="ru-UA" sz="3600" b="1" dirty="0"/>
              <a:t>а </a:t>
            </a:r>
          </a:p>
        </p:txBody>
      </p:sp>
    </p:spTree>
    <p:extLst>
      <p:ext uri="{BB962C8B-B14F-4D97-AF65-F5344CB8AC3E}">
        <p14:creationId xmlns:p14="http://schemas.microsoft.com/office/powerpoint/2010/main" val="56464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2582</Words>
  <Application>Microsoft Office PowerPoint</Application>
  <PresentationFormat>Экран (4:3)</PresentationFormat>
  <Paragraphs>211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Рач Валентин Анатолійович</dc:creator>
  <cp:lastModifiedBy>Рач Валентин Анатолійович</cp:lastModifiedBy>
  <cp:revision>31</cp:revision>
  <dcterms:created xsi:type="dcterms:W3CDTF">2020-03-09T17:58:34Z</dcterms:created>
  <dcterms:modified xsi:type="dcterms:W3CDTF">2021-11-16T18:03:56Z</dcterms:modified>
</cp:coreProperties>
</file>