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7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C0D-F367-430D-B632-0E2750CBB382}" type="datetimeFigureOut">
              <a:rPr lang="uk-UA" smtClean="0"/>
              <a:t>25.11.2021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D2AE-AB69-41D1-9099-978B8E352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2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C0D-F367-430D-B632-0E2750CBB382}" type="datetimeFigureOut">
              <a:rPr lang="uk-UA" smtClean="0"/>
              <a:t>25.11.2021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D2AE-AB69-41D1-9099-978B8E352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309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C0D-F367-430D-B632-0E2750CBB382}" type="datetimeFigureOut">
              <a:rPr lang="uk-UA" smtClean="0"/>
              <a:t>25.11.2021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D2AE-AB69-41D1-9099-978B8E352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C0D-F367-430D-B632-0E2750CBB382}" type="datetimeFigureOut">
              <a:rPr lang="uk-UA" smtClean="0"/>
              <a:t>25.11.2021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D2AE-AB69-41D1-9099-978B8E352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39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C0D-F367-430D-B632-0E2750CBB382}" type="datetimeFigureOut">
              <a:rPr lang="uk-UA" smtClean="0"/>
              <a:t>25.11.2021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D2AE-AB69-41D1-9099-978B8E352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571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C0D-F367-430D-B632-0E2750CBB382}" type="datetimeFigureOut">
              <a:rPr lang="uk-UA" smtClean="0"/>
              <a:t>25.11.2021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D2AE-AB69-41D1-9099-978B8E352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49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C0D-F367-430D-B632-0E2750CBB382}" type="datetimeFigureOut">
              <a:rPr lang="uk-UA" smtClean="0"/>
              <a:t>25.11.2021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D2AE-AB69-41D1-9099-978B8E352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057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C0D-F367-430D-B632-0E2750CBB382}" type="datetimeFigureOut">
              <a:rPr lang="uk-UA" smtClean="0"/>
              <a:t>25.11.2021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D2AE-AB69-41D1-9099-978B8E352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879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C0D-F367-430D-B632-0E2750CBB382}" type="datetimeFigureOut">
              <a:rPr lang="uk-UA" smtClean="0"/>
              <a:t>25.11.2021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D2AE-AB69-41D1-9099-978B8E352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72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C0D-F367-430D-B632-0E2750CBB382}" type="datetimeFigureOut">
              <a:rPr lang="uk-UA" smtClean="0"/>
              <a:t>25.11.2021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D2AE-AB69-41D1-9099-978B8E352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14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C0D-F367-430D-B632-0E2750CBB382}" type="datetimeFigureOut">
              <a:rPr lang="uk-UA" smtClean="0"/>
              <a:t>25.11.2021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D2AE-AB69-41D1-9099-978B8E352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83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0C0D-F367-430D-B632-0E2750CBB382}" type="datetimeFigureOut">
              <a:rPr lang="uk-UA" smtClean="0"/>
              <a:t>25.11.2021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CD2AE-AB69-41D1-9099-978B8E352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060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31E559-2192-476B-ACDF-04D0A3512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7" t="43430" r="16956" b="27585"/>
          <a:stretch/>
        </p:blipFill>
        <p:spPr>
          <a:xfrm>
            <a:off x="498764" y="2794269"/>
            <a:ext cx="8146471" cy="1983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C60EFD-8C8E-497F-8521-0D1B1A34E9EC}"/>
              </a:ext>
            </a:extLst>
          </p:cNvPr>
          <p:cNvSpPr txBox="1"/>
          <p:nvPr/>
        </p:nvSpPr>
        <p:spPr>
          <a:xfrm>
            <a:off x="315719" y="1069854"/>
            <a:ext cx="88282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Для восьми варіантів обладнання задано п'ять технічних характеристик. Використовуючи метод багатокритеріального вибору за Парето виберіть кращій варіант обладнання за умови, що збільшення продуктивності та місткості бункера покращує якість альтернативного варіанту, а потужності, об'єму та маси – погіршує.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A323A-4784-4399-87FD-D38D3A8FE3CA}"/>
              </a:ext>
            </a:extLst>
          </p:cNvPr>
          <p:cNvSpPr txBox="1"/>
          <p:nvPr/>
        </p:nvSpPr>
        <p:spPr>
          <a:xfrm>
            <a:off x="886691" y="19975"/>
            <a:ext cx="7370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/>
              <a:t>Завдання на метод багатокритеріального вибору за Парето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B2AA-6459-4ACD-9902-A53CC856E310}"/>
              </a:ext>
            </a:extLst>
          </p:cNvPr>
          <p:cNvSpPr txBox="1"/>
          <p:nvPr/>
        </p:nvSpPr>
        <p:spPr>
          <a:xfrm>
            <a:off x="528363" y="4964386"/>
            <a:ext cx="8402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Для здобувачів, які бажають вирішити реальну задачу багатокритеріального вибору, потрібно детально описати зміст параметрів вибору і вказати межі їх можливих теоретичних змін. Ця інформація буде потрібна для наступного завдання на метод багатокритеріальних шкал (МБШ).</a:t>
            </a:r>
          </a:p>
        </p:txBody>
      </p:sp>
    </p:spTree>
    <p:extLst>
      <p:ext uri="{BB962C8B-B14F-4D97-AF65-F5344CB8AC3E}">
        <p14:creationId xmlns:p14="http://schemas.microsoft.com/office/powerpoint/2010/main" val="143167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60EFD-8C8E-497F-8521-0D1B1A34E9EC}"/>
              </a:ext>
            </a:extLst>
          </p:cNvPr>
          <p:cNvSpPr txBox="1"/>
          <p:nvPr/>
        </p:nvSpPr>
        <p:spPr>
          <a:xfrm>
            <a:off x="315719" y="678358"/>
            <a:ext cx="832951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При побудові матриці нормованих показників використовувати наступне правило їх розрахунку: </a:t>
            </a:r>
          </a:p>
          <a:p>
            <a:endParaRPr lang="uk-UA" sz="2000" dirty="0"/>
          </a:p>
          <a:p>
            <a:pPr marL="342900" indent="-342900">
              <a:buFontTx/>
              <a:buChar char="-"/>
            </a:pPr>
            <a:r>
              <a:rPr lang="uk-UA" sz="2000" dirty="0"/>
              <a:t>якщо показник покращує </a:t>
            </a:r>
            <a:r>
              <a:rPr lang="ru-RU" sz="2000" dirty="0" err="1"/>
              <a:t>якість</a:t>
            </a:r>
            <a:r>
              <a:rPr lang="ru-RU" sz="2000" dirty="0"/>
              <a:t> альтернативного </a:t>
            </a:r>
            <a:r>
              <a:rPr lang="ru-RU" sz="2000" dirty="0" err="1"/>
              <a:t>варіанту</a:t>
            </a:r>
            <a:r>
              <a:rPr lang="ru-RU" sz="2000" dirty="0"/>
              <a:t>, то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нормованого</a:t>
            </a:r>
            <a:r>
              <a:rPr lang="ru-RU" sz="2000" dirty="0"/>
              <a:t> </a:t>
            </a:r>
            <a:r>
              <a:rPr lang="ru-RU" sz="2000" dirty="0" err="1"/>
              <a:t>показника</a:t>
            </a:r>
            <a:r>
              <a:rPr lang="ru-RU" sz="2000" dirty="0"/>
              <a:t> буде </a:t>
            </a:r>
            <a:r>
              <a:rPr lang="ru-RU" sz="2000" dirty="0" err="1"/>
              <a:t>дорівнювати</a:t>
            </a:r>
            <a:r>
              <a:rPr lang="ru-RU" sz="2000" dirty="0"/>
              <a:t> </a:t>
            </a:r>
            <a:r>
              <a:rPr lang="ru-RU" sz="2000" dirty="0" err="1"/>
              <a:t>діленням</a:t>
            </a:r>
            <a:r>
              <a:rPr lang="ru-RU" sz="2000" dirty="0"/>
              <a:t> </a:t>
            </a:r>
            <a:r>
              <a:rPr lang="ru-RU" sz="2000" dirty="0" err="1"/>
              <a:t>показника</a:t>
            </a:r>
            <a:r>
              <a:rPr lang="ru-RU" sz="2000" dirty="0"/>
              <a:t> альтернативного </a:t>
            </a:r>
            <a:r>
              <a:rPr lang="ru-RU" sz="2000" dirty="0" err="1"/>
              <a:t>варіанту</a:t>
            </a:r>
            <a:r>
              <a:rPr lang="ru-RU" sz="2000" dirty="0"/>
              <a:t> на </a:t>
            </a:r>
            <a:r>
              <a:rPr lang="ru-RU" sz="2000" dirty="0" err="1"/>
              <a:t>максимальне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показника</a:t>
            </a:r>
            <a:r>
              <a:rPr lang="ru-RU" sz="2000" dirty="0"/>
              <a:t> з </a:t>
            </a:r>
            <a:r>
              <a:rPr lang="ru-RU" sz="2000" dirty="0" err="1"/>
              <a:t>учіх</a:t>
            </a:r>
            <a:r>
              <a:rPr lang="ru-RU" sz="2000" dirty="0"/>
              <a:t> </a:t>
            </a:r>
            <a:r>
              <a:rPr lang="ru-RU" sz="2000" dirty="0" err="1"/>
              <a:t>варіантів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розглядаються</a:t>
            </a:r>
            <a:r>
              <a:rPr lang="ru-RU" sz="2000" dirty="0"/>
              <a:t>. Тоді для </a:t>
            </a:r>
            <a:r>
              <a:rPr lang="ru-RU" sz="2000" dirty="0" err="1"/>
              <a:t>варіанту</a:t>
            </a:r>
            <a:r>
              <a:rPr lang="ru-RU" sz="2000" dirty="0"/>
              <a:t> з </a:t>
            </a:r>
            <a:r>
              <a:rPr lang="ru-RU" sz="2000" dirty="0" err="1"/>
              <a:t>максимальним</a:t>
            </a:r>
            <a:r>
              <a:rPr lang="ru-RU" sz="2000" dirty="0"/>
              <a:t>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/>
              <a:t>показника</a:t>
            </a:r>
            <a:r>
              <a:rPr lang="ru-RU" sz="2000" dirty="0"/>
              <a:t> </a:t>
            </a:r>
            <a:r>
              <a:rPr lang="ru-RU" sz="2000" dirty="0" err="1"/>
              <a:t>нормоване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буде </a:t>
            </a:r>
            <a:r>
              <a:rPr lang="ru-RU" sz="2000" dirty="0" err="1"/>
              <a:t>дорівнювати</a:t>
            </a:r>
            <a:r>
              <a:rPr lang="ru-RU" sz="2000" dirty="0"/>
              <a:t> </a:t>
            </a:r>
            <a:r>
              <a:rPr lang="ru-RU" sz="2000" dirty="0" err="1"/>
              <a:t>одиниці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uk-U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якщо показник погіршує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якість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альтернативного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варіанту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то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значення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нормованого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показника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буде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дорівнювати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Calibri" panose="020F0502020204030204"/>
              </a:rPr>
              <a:t>відніманню</a:t>
            </a:r>
            <a:r>
              <a:rPr lang="ru-RU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Calibri" panose="020F0502020204030204"/>
              </a:rPr>
              <a:t>від</a:t>
            </a:r>
            <a:r>
              <a:rPr lang="ru-RU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Calibri" panose="020F0502020204030204"/>
              </a:rPr>
              <a:t>одиниці</a:t>
            </a:r>
            <a:r>
              <a:rPr lang="ru-RU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ru-RU" sz="2000" dirty="0" err="1">
                <a:solidFill>
                  <a:prstClr val="black"/>
                </a:solidFill>
                <a:latin typeface="Calibri" panose="020F0502020204030204"/>
              </a:rPr>
              <a:t>значення</a:t>
            </a:r>
            <a:r>
              <a:rPr lang="ru-RU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діленням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показника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альтернативного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варіанту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на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максимальне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значення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цього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показника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з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учіх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варіантів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що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розглядаються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Тоді для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варіанту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з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максимальним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значенням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показника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нормоване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значення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буде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дорівнювати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нулю.</a:t>
            </a:r>
            <a:r>
              <a:rPr lang="ru-RU" sz="2000" dirty="0"/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ru-RU" sz="2000" dirty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/>
              <a:t>При такому </a:t>
            </a:r>
            <a:r>
              <a:rPr lang="ru-RU" sz="2000" dirty="0" err="1"/>
              <a:t>розрахунку</a:t>
            </a:r>
            <a:r>
              <a:rPr lang="ru-RU" sz="2000" dirty="0"/>
              <a:t> </a:t>
            </a:r>
            <a:r>
              <a:rPr lang="ru-RU" sz="2000" dirty="0" err="1"/>
              <a:t>множина</a:t>
            </a:r>
            <a:r>
              <a:rPr lang="ru-RU" sz="2000" dirty="0"/>
              <a:t> Парето-</a:t>
            </a:r>
            <a:r>
              <a:rPr lang="ru-RU" sz="2000" dirty="0" err="1"/>
              <a:t>оптимальних</a:t>
            </a:r>
            <a:r>
              <a:rPr lang="ru-RU" sz="2000" dirty="0"/>
              <a:t> </a:t>
            </a:r>
            <a:r>
              <a:rPr lang="ru-RU" sz="2000" dirty="0" err="1"/>
              <a:t>рішень</a:t>
            </a:r>
            <a:r>
              <a:rPr lang="ru-RU" sz="2000" dirty="0"/>
              <a:t> буде </a:t>
            </a:r>
            <a:r>
              <a:rPr lang="ru-RU" sz="2000" dirty="0" err="1"/>
              <a:t>знахотитись</a:t>
            </a:r>
            <a:r>
              <a:rPr lang="ru-RU" sz="2000" dirty="0"/>
              <a:t> у </a:t>
            </a:r>
            <a:r>
              <a:rPr lang="ru-RU" sz="2000" dirty="0" err="1"/>
              <a:t>правій</a:t>
            </a:r>
            <a:r>
              <a:rPr lang="ru-RU" sz="2000" dirty="0"/>
              <a:t> та </a:t>
            </a:r>
            <a:r>
              <a:rPr lang="ru-RU" sz="2000" dirty="0" err="1"/>
              <a:t>верхній</a:t>
            </a:r>
            <a:r>
              <a:rPr lang="ru-RU" sz="2000" dirty="0"/>
              <a:t> </a:t>
            </a:r>
            <a:r>
              <a:rPr lang="ru-RU" sz="2000" dirty="0" err="1"/>
              <a:t>частині</a:t>
            </a:r>
            <a:r>
              <a:rPr lang="ru-RU" sz="2000" dirty="0"/>
              <a:t> поля на </a:t>
            </a:r>
            <a:r>
              <a:rPr lang="ru-RU" sz="2000" dirty="0" err="1"/>
              <a:t>якому</a:t>
            </a:r>
            <a:r>
              <a:rPr lang="ru-RU" sz="2000" dirty="0"/>
              <a:t> </a:t>
            </a:r>
            <a:r>
              <a:rPr lang="ru-RU" sz="2000" dirty="0" err="1"/>
              <a:t>відображені</a:t>
            </a:r>
            <a:r>
              <a:rPr lang="ru-RU" sz="2000" dirty="0"/>
              <a:t> </a:t>
            </a:r>
            <a:r>
              <a:rPr lang="ru-RU" sz="2000" dirty="0" err="1"/>
              <a:t>варіпньт</a:t>
            </a:r>
            <a:r>
              <a:rPr lang="ru-RU" sz="2000" dirty="0"/>
              <a:t> при попарному </a:t>
            </a:r>
            <a:r>
              <a:rPr lang="ru-RU" sz="2000" dirty="0" err="1"/>
              <a:t>порівнянню</a:t>
            </a:r>
            <a:r>
              <a:rPr lang="ru-RU" sz="2000" dirty="0"/>
              <a:t>. </a:t>
            </a:r>
            <a:endParaRPr lang="uk-UA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A323A-4784-4399-87FD-D38D3A8FE3CA}"/>
              </a:ext>
            </a:extLst>
          </p:cNvPr>
          <p:cNvSpPr txBox="1"/>
          <p:nvPr/>
        </p:nvSpPr>
        <p:spPr>
          <a:xfrm>
            <a:off x="886691" y="19975"/>
            <a:ext cx="73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/>
              <a:t>Коментар до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2706342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212</Words>
  <Application>Microsoft Office PowerPoint</Application>
  <PresentationFormat>Экран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Рач Валентин Анатолійович</dc:creator>
  <cp:lastModifiedBy>Рач Валентин Анатолійович</cp:lastModifiedBy>
  <cp:revision>1</cp:revision>
  <dcterms:created xsi:type="dcterms:W3CDTF">2021-11-25T06:50:47Z</dcterms:created>
  <dcterms:modified xsi:type="dcterms:W3CDTF">2021-11-25T07:57:14Z</dcterms:modified>
</cp:coreProperties>
</file>