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88" r:id="rId2"/>
    <p:sldId id="306" r:id="rId3"/>
    <p:sldId id="294" r:id="rId4"/>
    <p:sldId id="256" r:id="rId5"/>
    <p:sldId id="292" r:id="rId6"/>
    <p:sldId id="293" r:id="rId7"/>
    <p:sldId id="307" r:id="rId8"/>
    <p:sldId id="310" r:id="rId9"/>
    <p:sldId id="296" r:id="rId10"/>
    <p:sldId id="298" r:id="rId11"/>
    <p:sldId id="311" r:id="rId12"/>
    <p:sldId id="299" r:id="rId13"/>
    <p:sldId id="300" r:id="rId14"/>
    <p:sldId id="313" r:id="rId15"/>
    <p:sldId id="314" r:id="rId16"/>
    <p:sldId id="315" r:id="rId17"/>
    <p:sldId id="316" r:id="rId18"/>
    <p:sldId id="301" r:id="rId19"/>
    <p:sldId id="312" r:id="rId20"/>
    <p:sldId id="317" r:id="rId21"/>
    <p:sldId id="302" r:id="rId22"/>
    <p:sldId id="308" r:id="rId23"/>
    <p:sldId id="309" r:id="rId24"/>
    <p:sldId id="295" r:id="rId25"/>
    <p:sldId id="297" r:id="rId26"/>
    <p:sldId id="319" r:id="rId27"/>
    <p:sldId id="324" r:id="rId28"/>
    <p:sldId id="325" r:id="rId29"/>
    <p:sldId id="326" r:id="rId30"/>
    <p:sldId id="323" r:id="rId31"/>
    <p:sldId id="321" r:id="rId32"/>
    <p:sldId id="320" r:id="rId33"/>
    <p:sldId id="322" r:id="rId34"/>
    <p:sldId id="327" r:id="rId35"/>
    <p:sldId id="328" r:id="rId36"/>
  </p:sldIdLst>
  <p:sldSz cx="9144000" cy="6858000" type="screen4x3"/>
  <p:notesSz cx="6794500" cy="9906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31" autoAdjust="0"/>
    <p:restoredTop sz="94660"/>
  </p:normalViewPr>
  <p:slideViewPr>
    <p:cSldViewPr>
      <p:cViewPr varScale="1">
        <p:scale>
          <a:sx n="56" d="100"/>
          <a:sy n="56" d="100"/>
        </p:scale>
        <p:origin x="1021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4FFDC-2F5D-48D1-A401-1928A9784880}" type="datetimeFigureOut">
              <a:rPr lang="uk-UA" smtClean="0"/>
              <a:t>22.11.2021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38250"/>
            <a:ext cx="44577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C0EF0-61A6-4DAF-B0B9-3DB9E47A5E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7198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C0EF0-61A6-4DAF-B0B9-3DB9E47A5E9C}" type="slidenum">
              <a:rPr lang="uk-UA" smtClean="0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9218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960387" y="981423"/>
            <a:ext cx="687796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ru-UA" sz="4000" b="1" dirty="0"/>
              <a:t>Многокритериальный выбор альтернатив (оптимальных проектных решений)</a:t>
            </a:r>
            <a:endParaRPr lang="ru-RU" sz="4000" b="1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1A280921-B428-43A6-99F1-4B79F94E6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464" y="3166834"/>
            <a:ext cx="687796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ru-UA" sz="4000" b="1" dirty="0"/>
              <a:t>Оценка многокритериальных альтернатив</a:t>
            </a:r>
            <a:endParaRPr lang="ru-RU" sz="4000" b="1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481D15F-FB24-4E00-B76A-9743AEF8B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4725144"/>
            <a:ext cx="687796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ru-UA" sz="4000" b="1" dirty="0"/>
              <a:t>Многокритериальные решения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344018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898FA2C-4C10-4B91-8C05-6A8447FE4BFC}"/>
              </a:ext>
            </a:extLst>
          </p:cNvPr>
          <p:cNvSpPr/>
          <p:nvPr/>
        </p:nvSpPr>
        <p:spPr>
          <a:xfrm>
            <a:off x="425340" y="1091448"/>
            <a:ext cx="829332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Кривая безразличия </a:t>
            </a:r>
            <a:r>
              <a:rPr lang="ru-RU" sz="3200" dirty="0"/>
              <a:t>– кривая, построенная в координатах количество товара X — количество товара Y, точки которой отражают сочетания товаров, обладающих</a:t>
            </a:r>
            <a:endParaRPr lang="ru-UA" sz="3200" dirty="0"/>
          </a:p>
          <a:p>
            <a:pPr algn="ctr"/>
            <a:r>
              <a:rPr lang="ru-RU" sz="3200" dirty="0"/>
              <a:t>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одинаковой полезностью</a:t>
            </a:r>
            <a:endParaRPr lang="ru-UA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dirty="0"/>
              <a:t>для потребителя. </a:t>
            </a:r>
            <a:endParaRPr lang="ru-UA" sz="3200" dirty="0"/>
          </a:p>
          <a:p>
            <a:pPr algn="ctr"/>
            <a:r>
              <a:rPr lang="ru-RU" sz="3200" dirty="0"/>
              <a:t>Вследствие чего потребителю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безразлично</a:t>
            </a:r>
            <a:r>
              <a:rPr lang="ru-RU" sz="3200" dirty="0"/>
              <a:t>,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какой</a:t>
            </a:r>
            <a:r>
              <a:rPr lang="ru-RU" sz="3200" dirty="0"/>
              <a:t>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набор</a:t>
            </a:r>
            <a:r>
              <a:rPr lang="ru-RU" sz="3200" dirty="0"/>
              <a:t> из двух товаров, находящихся в количественном сочетании, соответствующем положению точек на кривой безразличия,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выбрать</a:t>
            </a:r>
            <a:r>
              <a:rPr lang="ru-RU" sz="3200" dirty="0"/>
              <a:t>.</a:t>
            </a:r>
            <a:endParaRPr lang="ru-UA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7ECF7A-B982-418C-BA9F-F594A4966F9F}"/>
              </a:ext>
            </a:extLst>
          </p:cNvPr>
          <p:cNvSpPr txBox="1"/>
          <p:nvPr/>
        </p:nvSpPr>
        <p:spPr>
          <a:xfrm>
            <a:off x="827584" y="8325"/>
            <a:ext cx="80283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UA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Кривая безразличия. Построение функции полезности</a:t>
            </a:r>
          </a:p>
        </p:txBody>
      </p:sp>
    </p:spTree>
    <p:extLst>
      <p:ext uri="{BB962C8B-B14F-4D97-AF65-F5344CB8AC3E}">
        <p14:creationId xmlns:p14="http://schemas.microsoft.com/office/powerpoint/2010/main" val="374616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898FA2C-4C10-4B91-8C05-6A8447FE4BFC}"/>
              </a:ext>
            </a:extLst>
          </p:cNvPr>
          <p:cNvSpPr/>
          <p:nvPr/>
        </p:nvSpPr>
        <p:spPr>
          <a:xfrm>
            <a:off x="425340" y="836712"/>
            <a:ext cx="829332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Кривая безразличия </a:t>
            </a:r>
            <a:r>
              <a:rPr lang="ru-RU" sz="3200" dirty="0"/>
              <a:t>– кривая, построенная в координатах количество товара X — количество товара Y, точки которой отражают сочетания товаров, обладающих</a:t>
            </a:r>
            <a:endParaRPr lang="ru-UA" sz="3200" dirty="0"/>
          </a:p>
          <a:p>
            <a:pPr algn="ctr"/>
            <a:r>
              <a:rPr lang="ru-RU" sz="3200" dirty="0"/>
              <a:t>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одинаковой полезностью</a:t>
            </a:r>
            <a:endParaRPr lang="ru-UA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dirty="0"/>
              <a:t>для потребителя. </a:t>
            </a:r>
            <a:endParaRPr lang="ru-UA" sz="3200" dirty="0"/>
          </a:p>
          <a:p>
            <a:pPr algn="ctr"/>
            <a:r>
              <a:rPr lang="ru-RU" sz="3200" dirty="0"/>
              <a:t>Вследствие чего потребителю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безразлично</a:t>
            </a:r>
            <a:r>
              <a:rPr lang="ru-RU" sz="3200" dirty="0"/>
              <a:t>,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какой</a:t>
            </a:r>
            <a:r>
              <a:rPr lang="ru-RU" sz="3200" dirty="0"/>
              <a:t>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набор</a:t>
            </a:r>
            <a:r>
              <a:rPr lang="ru-RU" sz="3200" dirty="0"/>
              <a:t> из двух товаров, находящихся в количественном сочетании, соответствующем положению точек на кривой безразличия,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выбрать</a:t>
            </a:r>
            <a:r>
              <a:rPr lang="ru-RU" sz="3200" dirty="0"/>
              <a:t>.</a:t>
            </a:r>
            <a:endParaRPr lang="ru-UA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7ECF7A-B982-418C-BA9F-F594A4966F9F}"/>
              </a:ext>
            </a:extLst>
          </p:cNvPr>
          <p:cNvSpPr txBox="1"/>
          <p:nvPr/>
        </p:nvSpPr>
        <p:spPr>
          <a:xfrm>
            <a:off x="827584" y="8325"/>
            <a:ext cx="8028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UA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Кривая безразличия. </a:t>
            </a:r>
          </a:p>
        </p:txBody>
      </p:sp>
    </p:spTree>
    <p:extLst>
      <p:ext uri="{BB962C8B-B14F-4D97-AF65-F5344CB8AC3E}">
        <p14:creationId xmlns:p14="http://schemas.microsoft.com/office/powerpoint/2010/main" val="301202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898FA2C-4C10-4B91-8C05-6A8447FE4BFC}"/>
              </a:ext>
            </a:extLst>
          </p:cNvPr>
          <p:cNvSpPr/>
          <p:nvPr/>
        </p:nvSpPr>
        <p:spPr>
          <a:xfrm>
            <a:off x="269776" y="0"/>
            <a:ext cx="860444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Кривые безразличия, получаемые на основе функции полезности</a:t>
            </a:r>
            <a:r>
              <a:rPr lang="ru-UA" sz="3200" dirty="0"/>
              <a:t>.</a:t>
            </a:r>
            <a:endParaRPr lang="ru-RU" sz="3200" dirty="0"/>
          </a:p>
          <a:p>
            <a:pPr algn="ctr"/>
            <a:r>
              <a:rPr lang="ru-U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sz="3200" dirty="0"/>
              <a:t>Предположим, что функция полезности имеет вид: u(x1, x2) = x1x2. </a:t>
            </a:r>
            <a:r>
              <a:rPr lang="ru-UA" sz="3200" dirty="0"/>
              <a:t>(</a:t>
            </a:r>
            <a:r>
              <a:rPr lang="pl-PL" sz="3200" dirty="0"/>
              <a:t>TU</a:t>
            </a:r>
            <a:r>
              <a:rPr lang="ru-UA" sz="3200" dirty="0"/>
              <a:t>)</a:t>
            </a:r>
          </a:p>
          <a:p>
            <a:pPr algn="ctr"/>
            <a:r>
              <a:rPr lang="ru-RU" sz="3200" dirty="0"/>
              <a:t>Как выглядят тогда кривые безразличия? </a:t>
            </a:r>
            <a:endParaRPr lang="ru-UA" sz="3200" dirty="0"/>
          </a:p>
          <a:p>
            <a:pPr algn="ctr"/>
            <a:r>
              <a:rPr lang="ru-UA" sz="3200" dirty="0"/>
              <a:t>Из определения кривой безразличия следует, </a:t>
            </a:r>
            <a:r>
              <a:rPr lang="ru-RU" sz="3200" dirty="0"/>
              <a:t>что типичная кривая безразличия есть просто множество всех x1 и x2, таких, что k = x1x2 для некой константы k. </a:t>
            </a:r>
            <a:endParaRPr lang="ru-UA" sz="3200" dirty="0"/>
          </a:p>
          <a:p>
            <a:pPr algn="ctr"/>
            <a:endParaRPr lang="ru-UA" sz="3200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7EAC5CE1-322A-4673-B599-3D188CE381B0}"/>
              </a:ext>
            </a:extLst>
          </p:cNvPr>
          <p:cNvGrpSpPr/>
          <p:nvPr/>
        </p:nvGrpSpPr>
        <p:grpSpPr>
          <a:xfrm>
            <a:off x="143508" y="4970591"/>
            <a:ext cx="8856984" cy="1887409"/>
            <a:chOff x="143508" y="4970591"/>
            <a:chExt cx="8856984" cy="1887409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11AFA0C-8D5B-4F31-826A-C6FCFB05E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07905" y="5812637"/>
              <a:ext cx="1568046" cy="104536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FF6171-7422-41B2-A2DA-C2A34C961D9D}"/>
                </a:ext>
              </a:extLst>
            </p:cNvPr>
            <p:cNvSpPr txBox="1"/>
            <p:nvPr/>
          </p:nvSpPr>
          <p:spPr>
            <a:xfrm>
              <a:off x="143508" y="4970591"/>
              <a:ext cx="8856984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Выразив x2 как функцию от x1, </a:t>
              </a:r>
              <a:r>
                <a:rPr kumimoji="0" lang="ru-UA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получим формулу для </a:t>
              </a:r>
              <a:r>
                <a:rPr kumimoji="0" lang="ru-RU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крив</a:t>
              </a:r>
              <a:r>
                <a:rPr kumimoji="0" lang="ru-UA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ой</a:t>
              </a:r>
              <a:r>
                <a:rPr kumimoji="0" lang="ru-RU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безразличия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675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C8C2B1-39B5-4B7E-968F-40C0B6ECA3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68" t="33600" r="30820" b="17401"/>
          <a:stretch/>
        </p:blipFill>
        <p:spPr>
          <a:xfrm>
            <a:off x="683568" y="732771"/>
            <a:ext cx="8035040" cy="5983539"/>
          </a:xfrm>
          <a:prstGeom prst="rect">
            <a:avLst/>
          </a:prstGeom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B9F6C7B-6F38-4637-8521-4964FCB08C1A}"/>
              </a:ext>
            </a:extLst>
          </p:cNvPr>
          <p:cNvCxnSpPr/>
          <p:nvPr/>
        </p:nvCxnSpPr>
        <p:spPr>
          <a:xfrm>
            <a:off x="1187624" y="3401947"/>
            <a:ext cx="162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DA654E1D-B87F-474A-BA9C-3EB7AF49FF6C}"/>
              </a:ext>
            </a:extLst>
          </p:cNvPr>
          <p:cNvCxnSpPr>
            <a:cxnSpLocks/>
          </p:cNvCxnSpPr>
          <p:nvPr/>
        </p:nvCxnSpPr>
        <p:spPr>
          <a:xfrm flipV="1">
            <a:off x="2843808" y="3401947"/>
            <a:ext cx="0" cy="2772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AAD7CEE-1FF4-4473-AC89-8A0D5DA56769}"/>
              </a:ext>
            </a:extLst>
          </p:cNvPr>
          <p:cNvCxnSpPr>
            <a:cxnSpLocks/>
          </p:cNvCxnSpPr>
          <p:nvPr/>
        </p:nvCxnSpPr>
        <p:spPr>
          <a:xfrm>
            <a:off x="1191797" y="4482067"/>
            <a:ext cx="26613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1DA84EEE-1FB2-4A72-878F-35506DB57B7C}"/>
              </a:ext>
            </a:extLst>
          </p:cNvPr>
          <p:cNvCxnSpPr>
            <a:cxnSpLocks/>
          </p:cNvCxnSpPr>
          <p:nvPr/>
        </p:nvCxnSpPr>
        <p:spPr>
          <a:xfrm flipV="1">
            <a:off x="3819797" y="4482067"/>
            <a:ext cx="0" cy="1692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D7495548-3955-4939-A978-E0B51DA6B979}"/>
              </a:ext>
            </a:extLst>
          </p:cNvPr>
          <p:cNvCxnSpPr>
            <a:cxnSpLocks/>
          </p:cNvCxnSpPr>
          <p:nvPr/>
        </p:nvCxnSpPr>
        <p:spPr>
          <a:xfrm flipV="1">
            <a:off x="2195736" y="4482067"/>
            <a:ext cx="0" cy="1692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07B1AA-8F73-4EB3-996F-BE413AFC3FA5}"/>
              </a:ext>
            </a:extLst>
          </p:cNvPr>
          <p:cNvSpPr txBox="1"/>
          <p:nvPr/>
        </p:nvSpPr>
        <p:spPr>
          <a:xfrm>
            <a:off x="62372" y="3105204"/>
            <a:ext cx="1242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UA" sz="3200" dirty="0"/>
              <a:t>Х</a:t>
            </a:r>
            <a:r>
              <a:rPr lang="ru-UA" sz="2000" dirty="0"/>
              <a:t>2 </a:t>
            </a:r>
            <a:r>
              <a:rPr lang="ru-UA" sz="3200" dirty="0"/>
              <a:t>(А)</a:t>
            </a:r>
            <a:endParaRPr lang="uk-UA" sz="4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76282-3FD9-4CCF-96C1-6C19FB4047AC}"/>
              </a:ext>
            </a:extLst>
          </p:cNvPr>
          <p:cNvSpPr txBox="1"/>
          <p:nvPr/>
        </p:nvSpPr>
        <p:spPr>
          <a:xfrm>
            <a:off x="2483768" y="2961188"/>
            <a:ext cx="1242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UA" sz="3200" dirty="0"/>
              <a:t>А</a:t>
            </a:r>
            <a:endParaRPr lang="uk-UA" sz="4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BDF6D4-603F-4523-8BBD-17C303E680B1}"/>
              </a:ext>
            </a:extLst>
          </p:cNvPr>
          <p:cNvSpPr txBox="1"/>
          <p:nvPr/>
        </p:nvSpPr>
        <p:spPr>
          <a:xfrm>
            <a:off x="2483768" y="6356737"/>
            <a:ext cx="1242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UA" sz="3200" dirty="0"/>
              <a:t>Х</a:t>
            </a:r>
            <a:r>
              <a:rPr lang="ru-UA" sz="2000" dirty="0"/>
              <a:t>1 </a:t>
            </a:r>
            <a:r>
              <a:rPr lang="ru-UA" sz="3200" dirty="0"/>
              <a:t>(А)</a:t>
            </a:r>
            <a:endParaRPr lang="uk-UA" sz="4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C76744-D3CA-4BAC-A916-287F88A8383C}"/>
              </a:ext>
            </a:extLst>
          </p:cNvPr>
          <p:cNvSpPr txBox="1"/>
          <p:nvPr/>
        </p:nvSpPr>
        <p:spPr>
          <a:xfrm>
            <a:off x="3231939" y="3887647"/>
            <a:ext cx="1242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UA" sz="3200" dirty="0"/>
              <a:t>В</a:t>
            </a:r>
            <a:endParaRPr lang="uk-UA" sz="4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7F3097-40F8-4302-BB33-DFF614E30E11}"/>
              </a:ext>
            </a:extLst>
          </p:cNvPr>
          <p:cNvSpPr txBox="1"/>
          <p:nvPr/>
        </p:nvSpPr>
        <p:spPr>
          <a:xfrm>
            <a:off x="73094" y="4182829"/>
            <a:ext cx="1242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UA" sz="3200" dirty="0"/>
              <a:t>Х</a:t>
            </a:r>
            <a:r>
              <a:rPr lang="ru-UA" sz="2000" dirty="0"/>
              <a:t>2 </a:t>
            </a:r>
            <a:r>
              <a:rPr lang="ru-UA" sz="3200" dirty="0"/>
              <a:t>(В)</a:t>
            </a:r>
            <a:endParaRPr lang="uk-UA" sz="4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E7B16D-08E6-47C7-9C3A-127A579E7BFE}"/>
              </a:ext>
            </a:extLst>
          </p:cNvPr>
          <p:cNvSpPr txBox="1"/>
          <p:nvPr/>
        </p:nvSpPr>
        <p:spPr>
          <a:xfrm>
            <a:off x="3487913" y="6242069"/>
            <a:ext cx="1242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UA" sz="3200" dirty="0"/>
              <a:t>Х</a:t>
            </a:r>
            <a:r>
              <a:rPr lang="ru-UA" sz="2000" dirty="0"/>
              <a:t>1 </a:t>
            </a:r>
            <a:r>
              <a:rPr lang="ru-UA" sz="3200" dirty="0"/>
              <a:t>(В)</a:t>
            </a:r>
            <a:endParaRPr lang="uk-UA" sz="4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8D4159-7AF2-4D28-885B-D3C118AC7D60}"/>
              </a:ext>
            </a:extLst>
          </p:cNvPr>
          <p:cNvSpPr txBox="1"/>
          <p:nvPr/>
        </p:nvSpPr>
        <p:spPr>
          <a:xfrm>
            <a:off x="1731534" y="3890441"/>
            <a:ext cx="1242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UA" sz="3200" dirty="0"/>
              <a:t>С</a:t>
            </a:r>
            <a:endParaRPr lang="uk-UA" sz="4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725A7F-1284-4913-BC71-17C3A39BF482}"/>
              </a:ext>
            </a:extLst>
          </p:cNvPr>
          <p:cNvSpPr txBox="1"/>
          <p:nvPr/>
        </p:nvSpPr>
        <p:spPr>
          <a:xfrm>
            <a:off x="1373903" y="6202380"/>
            <a:ext cx="1242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UA" sz="3200" dirty="0"/>
              <a:t>Х</a:t>
            </a:r>
            <a:r>
              <a:rPr lang="ru-UA" sz="2000" dirty="0"/>
              <a:t>1 </a:t>
            </a:r>
            <a:r>
              <a:rPr lang="ru-UA" sz="3200" dirty="0"/>
              <a:t>(С)</a:t>
            </a:r>
            <a:endParaRPr lang="uk-UA" sz="44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A9D64771-DBCD-4E82-931B-138C04AD9C12}"/>
              </a:ext>
            </a:extLst>
          </p:cNvPr>
          <p:cNvSpPr/>
          <p:nvPr/>
        </p:nvSpPr>
        <p:spPr>
          <a:xfrm>
            <a:off x="73094" y="-51514"/>
            <a:ext cx="9134183" cy="128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Бюджетное ограничение </a:t>
            </a:r>
            <a:r>
              <a:rPr lang="ru-RU" sz="3200" dirty="0"/>
              <a:t>– отражает множество доступных потребителю при заданных ценах на товары и уровне дохода товарных наборов. 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253127C-0D8C-45D6-89FD-5298C17DDE73}"/>
              </a:ext>
            </a:extLst>
          </p:cNvPr>
          <p:cNvSpPr/>
          <p:nvPr/>
        </p:nvSpPr>
        <p:spPr>
          <a:xfrm>
            <a:off x="4474331" y="2646426"/>
            <a:ext cx="4658148" cy="2071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3200" dirty="0"/>
              <a:t>где  X</a:t>
            </a:r>
            <a:r>
              <a:rPr lang="ru-UA" sz="3200" dirty="0"/>
              <a:t>1</a:t>
            </a:r>
            <a:r>
              <a:rPr lang="ru-RU" sz="3200" dirty="0"/>
              <a:t> и </a:t>
            </a:r>
            <a:r>
              <a:rPr lang="ru-UA" sz="3200" dirty="0"/>
              <a:t>Х2</a:t>
            </a:r>
            <a:r>
              <a:rPr lang="ru-RU" sz="3200" dirty="0"/>
              <a:t> - количества </a:t>
            </a:r>
            <a:endParaRPr lang="ru-UA" sz="3200" dirty="0"/>
          </a:p>
          <a:p>
            <a:pPr algn="ctr">
              <a:lnSpc>
                <a:spcPct val="80000"/>
              </a:lnSpc>
            </a:pPr>
            <a:r>
              <a:rPr lang="ru-RU" sz="3200" dirty="0"/>
              <a:t>товаров X</a:t>
            </a:r>
            <a:r>
              <a:rPr lang="ru-UA" sz="3200" dirty="0"/>
              <a:t>1</a:t>
            </a:r>
            <a:r>
              <a:rPr lang="ru-RU" sz="3200" dirty="0"/>
              <a:t> и </a:t>
            </a:r>
            <a:r>
              <a:rPr lang="ru-UA" sz="3200" dirty="0"/>
              <a:t>х2</a:t>
            </a:r>
            <a:r>
              <a:rPr lang="ru-RU" sz="3200" dirty="0"/>
              <a:t>, </a:t>
            </a:r>
            <a:endParaRPr lang="ru-UA" sz="3200" dirty="0"/>
          </a:p>
          <a:p>
            <a:pPr algn="ctr">
              <a:lnSpc>
                <a:spcPct val="80000"/>
              </a:lnSpc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  <a:r>
              <a:rPr kumimoji="0" lang="ru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х</a:t>
            </a:r>
            <a:r>
              <a:rPr kumimoji="0" lang="ru-U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lang="ru-RU" sz="3200" dirty="0"/>
              <a:t>и 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  <a:r>
              <a:rPr kumimoji="0" lang="ru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х</a:t>
            </a:r>
            <a:r>
              <a:rPr kumimoji="0" lang="ru-U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lang="ru-RU" sz="3200" dirty="0"/>
              <a:t> - цены товаров X</a:t>
            </a:r>
            <a:r>
              <a:rPr lang="ru-UA" sz="3200" dirty="0"/>
              <a:t>1</a:t>
            </a:r>
            <a:r>
              <a:rPr lang="ru-RU" sz="3200" dirty="0"/>
              <a:t> и </a:t>
            </a:r>
            <a:r>
              <a:rPr lang="ru-UA" sz="3200" dirty="0"/>
              <a:t>Х2</a:t>
            </a:r>
            <a:r>
              <a:rPr lang="ru-RU" sz="3200" dirty="0"/>
              <a:t>, </a:t>
            </a:r>
            <a:endParaRPr lang="ru-UA" sz="3200" dirty="0"/>
          </a:p>
          <a:p>
            <a:pPr algn="ctr">
              <a:lnSpc>
                <a:spcPct val="80000"/>
              </a:lnSpc>
            </a:pPr>
            <a:r>
              <a:rPr lang="ru-RU" sz="3200" dirty="0"/>
              <a:t>I- доход потребителя.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019C2C2F-4A23-4FED-AB9E-F655E2D42711}"/>
              </a:ext>
            </a:extLst>
          </p:cNvPr>
          <p:cNvSpPr/>
          <p:nvPr/>
        </p:nvSpPr>
        <p:spPr>
          <a:xfrm>
            <a:off x="3726160" y="2093191"/>
            <a:ext cx="58716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I=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Px</a:t>
            </a:r>
            <a:r>
              <a:rPr lang="ru-U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*X</a:t>
            </a:r>
            <a:r>
              <a:rPr lang="ru-U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+P</a:t>
            </a:r>
            <a:r>
              <a:rPr lang="ru-U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</a:t>
            </a:r>
            <a:r>
              <a:rPr lang="ru-U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ru-U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</a:t>
            </a:r>
            <a:r>
              <a:rPr lang="ru-U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endParaRPr lang="ru-UA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CC9A091-215A-48D2-A1C3-5DF6FD74FD7F}"/>
              </a:ext>
            </a:extLst>
          </p:cNvPr>
          <p:cNvSpPr/>
          <p:nvPr/>
        </p:nvSpPr>
        <p:spPr>
          <a:xfrm>
            <a:off x="3726159" y="1265229"/>
            <a:ext cx="5871657" cy="89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Уравнение бюджетного ограничения </a:t>
            </a:r>
          </a:p>
        </p:txBody>
      </p:sp>
    </p:spTree>
    <p:extLst>
      <p:ext uri="{BB962C8B-B14F-4D97-AF65-F5344CB8AC3E}">
        <p14:creationId xmlns:p14="http://schemas.microsoft.com/office/powerpoint/2010/main" val="127361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8" grpId="0"/>
      <p:bldP spid="30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898FA2C-4C10-4B91-8C05-6A8447FE4BFC}"/>
              </a:ext>
            </a:extLst>
          </p:cNvPr>
          <p:cNvSpPr/>
          <p:nvPr/>
        </p:nvSpPr>
        <p:spPr>
          <a:xfrm>
            <a:off x="323528" y="920621"/>
            <a:ext cx="837067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Предельная полезность </a:t>
            </a:r>
            <a:r>
              <a:rPr lang="ru-RU" sz="3200" dirty="0"/>
              <a:t>(</a:t>
            </a:r>
            <a:r>
              <a:rPr lang="ru-RU" sz="3200" dirty="0" err="1"/>
              <a:t>marginal</a:t>
            </a:r>
            <a:r>
              <a:rPr lang="ru-RU" sz="3200" dirty="0"/>
              <a:t> </a:t>
            </a:r>
            <a:r>
              <a:rPr lang="ru-RU" sz="3200" dirty="0" err="1"/>
              <a:t>utility</a:t>
            </a:r>
            <a:r>
              <a:rPr lang="ru-RU" sz="3200" dirty="0"/>
              <a:t>, MU) –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прирост</a:t>
            </a:r>
            <a:r>
              <a:rPr lang="ru-RU" sz="3200" dirty="0"/>
              <a:t> общей полезности, </a:t>
            </a:r>
            <a:endParaRPr lang="ru-UA" sz="3200" dirty="0"/>
          </a:p>
          <a:p>
            <a:pPr algn="ctr"/>
            <a:r>
              <a:rPr lang="ru-RU" sz="3200" dirty="0"/>
              <a:t>(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дополнительная</a:t>
            </a:r>
            <a:r>
              <a:rPr lang="ru-RU" sz="3200" dirty="0"/>
              <a:t>,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добавочная</a:t>
            </a:r>
            <a:r>
              <a:rPr lang="ru-RU" sz="3200" dirty="0"/>
              <a:t>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полезность</a:t>
            </a:r>
            <a:r>
              <a:rPr lang="ru-RU" sz="3200" dirty="0"/>
              <a:t>), которую получает потребитель при увеличении количества потребляемого блага на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одну</a:t>
            </a:r>
            <a:r>
              <a:rPr lang="ru-RU" sz="3200" dirty="0"/>
              <a:t>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единицу</a:t>
            </a:r>
            <a:r>
              <a:rPr lang="ru-RU" sz="3200" dirty="0"/>
              <a:t> </a:t>
            </a:r>
            <a:endParaRPr lang="ru-UA" sz="3200" dirty="0"/>
          </a:p>
          <a:p>
            <a:pPr algn="ctr"/>
            <a:r>
              <a:rPr lang="ru-RU" sz="3200" dirty="0"/>
              <a:t>(в предположении, что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все</a:t>
            </a:r>
            <a:r>
              <a:rPr lang="ru-RU" sz="3200" dirty="0"/>
              <a:t>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прочие</a:t>
            </a:r>
            <a:r>
              <a:rPr lang="ru-RU" sz="3200" dirty="0"/>
              <a:t> условия потребления остаются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неизменными</a:t>
            </a:r>
            <a:r>
              <a:rPr lang="ru-RU" sz="3200" dirty="0"/>
              <a:t>).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7ECF7A-B982-418C-BA9F-F594A4966F9F}"/>
              </a:ext>
            </a:extLst>
          </p:cNvPr>
          <p:cNvSpPr txBox="1"/>
          <p:nvPr/>
        </p:nvSpPr>
        <p:spPr>
          <a:xfrm>
            <a:off x="827584" y="8325"/>
            <a:ext cx="8028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ru-UA" sz="3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Предельная полезность</a:t>
            </a:r>
            <a:endParaRPr kumimoji="0" lang="ru-UA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E2420C-1024-48A4-8924-3626B1B2D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63" t="65400" r="37400" b="23587"/>
          <a:stretch/>
        </p:blipFill>
        <p:spPr>
          <a:xfrm>
            <a:off x="190760" y="5013176"/>
            <a:ext cx="8953240" cy="13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6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898FA2C-4C10-4B91-8C05-6A8447FE4BFC}"/>
              </a:ext>
            </a:extLst>
          </p:cNvPr>
          <p:cNvSpPr/>
          <p:nvPr/>
        </p:nvSpPr>
        <p:spPr>
          <a:xfrm>
            <a:off x="539552" y="1196752"/>
            <a:ext cx="837067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UA" sz="3200" dirty="0"/>
              <a:t>П</a:t>
            </a:r>
            <a:r>
              <a:rPr lang="ru-RU" sz="3200" dirty="0" err="1"/>
              <a:t>ри</a:t>
            </a:r>
            <a:r>
              <a:rPr lang="ru-RU" sz="3200" dirty="0"/>
              <a:t>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непрерывном</a:t>
            </a:r>
            <a:r>
              <a:rPr lang="ru-RU" sz="3200" dirty="0"/>
              <a:t> процессе потребления, начиная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некоторого момента</a:t>
            </a:r>
            <a:r>
              <a:rPr lang="ru-RU" sz="3200" dirty="0"/>
              <a:t>, </a:t>
            </a:r>
            <a:endParaRPr lang="ru-UA" sz="3200" dirty="0"/>
          </a:p>
          <a:p>
            <a:pPr algn="ctr"/>
            <a:r>
              <a:rPr lang="ru-RU" sz="3200" dirty="0"/>
              <a:t>предельная полезность блага становится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величиной убывающей</a:t>
            </a:r>
            <a:endParaRPr lang="ru-UA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sz="3200" dirty="0"/>
              <a:t> (т.е. величина удовлетворения от потребления каждой дополнительной единицы блага данного вида </a:t>
            </a:r>
            <a:endParaRPr lang="ru-UA" sz="3200" dirty="0"/>
          </a:p>
          <a:p>
            <a:pPr algn="ctr"/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уменьшается</a:t>
            </a:r>
            <a:r>
              <a:rPr lang="ru-RU" sz="3200" dirty="0"/>
              <a:t>, </a:t>
            </a:r>
            <a:endParaRPr lang="ru-UA" sz="3200" dirty="0"/>
          </a:p>
          <a:p>
            <a:pPr algn="ctr"/>
            <a:r>
              <a:rPr lang="ru-RU" sz="3200" dirty="0"/>
              <a:t>пока не достигнет нуля в точке полного насыщения).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7ECF7A-B982-418C-BA9F-F594A4966F9F}"/>
              </a:ext>
            </a:extLst>
          </p:cNvPr>
          <p:cNvSpPr txBox="1"/>
          <p:nvPr/>
        </p:nvSpPr>
        <p:spPr>
          <a:xfrm>
            <a:off x="827584" y="378576"/>
            <a:ext cx="8028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Первый закон </a:t>
            </a:r>
            <a:r>
              <a:rPr lang="ru-RU" sz="32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Госсена</a:t>
            </a:r>
            <a:r>
              <a:rPr lang="ru-RU" sz="3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endParaRPr kumimoji="0" lang="ru-UA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13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898FA2C-4C10-4B91-8C05-6A8447FE4BFC}"/>
              </a:ext>
            </a:extLst>
          </p:cNvPr>
          <p:cNvSpPr/>
          <p:nvPr/>
        </p:nvSpPr>
        <p:spPr>
          <a:xfrm>
            <a:off x="1043608" y="994476"/>
            <a:ext cx="73448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UA" sz="3200" dirty="0"/>
              <a:t>П</a:t>
            </a:r>
            <a:r>
              <a:rPr lang="ru-RU" sz="3200" dirty="0" err="1"/>
              <a:t>олезность</a:t>
            </a:r>
            <a:r>
              <a:rPr lang="ru-RU" sz="3200" dirty="0"/>
              <a:t> комбинации благ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максимальна</a:t>
            </a:r>
            <a:r>
              <a:rPr lang="ru-RU" sz="3200" dirty="0"/>
              <a:t>,</a:t>
            </a:r>
            <a:endParaRPr lang="ru-UA" sz="3200" dirty="0"/>
          </a:p>
          <a:p>
            <a:pPr algn="ctr"/>
            <a:r>
              <a:rPr lang="ru-RU" sz="3200" dirty="0"/>
              <a:t> когда вложение </a:t>
            </a:r>
            <a:endParaRPr lang="ru-UA" sz="3200" dirty="0"/>
          </a:p>
          <a:p>
            <a:pPr algn="ctr"/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последней денежной единицы</a:t>
            </a:r>
            <a:r>
              <a:rPr lang="ru-RU" sz="3200" dirty="0"/>
              <a:t> </a:t>
            </a:r>
            <a:endParaRPr lang="ru-UA" sz="3200" dirty="0"/>
          </a:p>
          <a:p>
            <a:pPr algn="ctr"/>
            <a:r>
              <a:rPr lang="ru-RU" sz="3200" dirty="0"/>
              <a:t>в каждое из потребленных благ приносит </a:t>
            </a:r>
            <a:endParaRPr lang="ru-UA" sz="3200" dirty="0"/>
          </a:p>
          <a:p>
            <a:pPr algn="ctr"/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одинаковую полезность</a:t>
            </a:r>
            <a:r>
              <a:rPr lang="ru-RU" sz="3200" dirty="0"/>
              <a:t>.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7ECF7A-B982-418C-BA9F-F594A4966F9F}"/>
              </a:ext>
            </a:extLst>
          </p:cNvPr>
          <p:cNvSpPr txBox="1"/>
          <p:nvPr/>
        </p:nvSpPr>
        <p:spPr>
          <a:xfrm>
            <a:off x="557808" y="218751"/>
            <a:ext cx="8028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UA" sz="3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Второй </a:t>
            </a:r>
            <a:r>
              <a:rPr lang="ru-RU" sz="3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закон </a:t>
            </a:r>
            <a:r>
              <a:rPr lang="ru-RU" sz="32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Госсена</a:t>
            </a:r>
            <a:r>
              <a:rPr lang="ru-RU" sz="3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endParaRPr kumimoji="0" lang="ru-UA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3799971-0994-44B1-8950-FD894F6CEF20}"/>
              </a:ext>
            </a:extLst>
          </p:cNvPr>
          <p:cNvSpPr/>
          <p:nvPr/>
        </p:nvSpPr>
        <p:spPr>
          <a:xfrm>
            <a:off x="386662" y="5913267"/>
            <a:ext cx="83706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где λ-предельная полезность денег.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81FF65-1499-4DC9-84C9-7896009A08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38" t="50000" r="35038" b="26200"/>
          <a:stretch/>
        </p:blipFill>
        <p:spPr>
          <a:xfrm>
            <a:off x="2949702" y="4607731"/>
            <a:ext cx="3532628" cy="130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6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898FA2C-4C10-4B91-8C05-6A8447FE4BFC}"/>
              </a:ext>
            </a:extLst>
          </p:cNvPr>
          <p:cNvSpPr/>
          <p:nvPr/>
        </p:nvSpPr>
        <p:spPr>
          <a:xfrm>
            <a:off x="971600" y="188640"/>
            <a:ext cx="7344816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Номинальный доход </a:t>
            </a:r>
            <a:r>
              <a:rPr lang="ru-RU" sz="3200" dirty="0"/>
              <a:t>– количество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денег</a:t>
            </a:r>
            <a:r>
              <a:rPr lang="ru-RU" sz="3200" dirty="0"/>
              <a:t>, </a:t>
            </a:r>
            <a:endParaRPr lang="ru-UA" sz="3200" dirty="0"/>
          </a:p>
          <a:p>
            <a:pPr algn="ctr"/>
            <a:r>
              <a:rPr lang="ru-RU" sz="3200" dirty="0"/>
              <a:t>которые человек</a:t>
            </a:r>
            <a:endParaRPr lang="ru-UA" sz="3200" dirty="0"/>
          </a:p>
          <a:p>
            <a:pPr algn="ctr"/>
            <a:r>
              <a:rPr lang="ru-RU" sz="3200" dirty="0"/>
              <a:t>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получает</a:t>
            </a:r>
            <a:r>
              <a:rPr lang="ru-RU" sz="3200" dirty="0"/>
              <a:t> </a:t>
            </a:r>
            <a:endParaRPr lang="ru-UA" sz="3200" dirty="0"/>
          </a:p>
          <a:p>
            <a:pPr algn="ctr"/>
            <a:r>
              <a:rPr lang="ru-RU" sz="3200" dirty="0"/>
              <a:t>в виде </a:t>
            </a:r>
            <a:endParaRPr lang="ru-UA" sz="3200" dirty="0"/>
          </a:p>
          <a:p>
            <a:pPr algn="ctr"/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заработной платы, ренты, процентов или прибыли</a:t>
            </a:r>
            <a:r>
              <a:rPr lang="ru-RU" sz="3200" dirty="0"/>
              <a:t>.</a:t>
            </a:r>
            <a:endParaRPr lang="ru-UA" sz="3200" dirty="0"/>
          </a:p>
          <a:p>
            <a:pPr algn="ctr"/>
            <a:endParaRPr lang="ru-RU" sz="3200" dirty="0"/>
          </a:p>
          <a:p>
            <a:pPr algn="ctr"/>
            <a:r>
              <a:rPr lang="ru-RU" sz="3200" b="1" dirty="0"/>
              <a:t>Реальный доход </a:t>
            </a:r>
            <a:r>
              <a:rPr lang="ru-RU" sz="3200" dirty="0"/>
              <a:t>– количество </a:t>
            </a:r>
            <a:endParaRPr lang="ru-UA" sz="3200" dirty="0"/>
          </a:p>
          <a:p>
            <a:pPr algn="ctr"/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товаров и услуг</a:t>
            </a:r>
            <a:r>
              <a:rPr lang="ru-RU" sz="3200" dirty="0"/>
              <a:t>, </a:t>
            </a:r>
            <a:endParaRPr lang="ru-UA" sz="3200" dirty="0"/>
          </a:p>
          <a:p>
            <a:pPr algn="ctr"/>
            <a:r>
              <a:rPr lang="ru-RU" sz="3200" dirty="0"/>
              <a:t>которые можно </a:t>
            </a:r>
            <a:endParaRPr lang="ru-UA" sz="3200" dirty="0"/>
          </a:p>
          <a:p>
            <a:pPr algn="ctr"/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купить</a:t>
            </a:r>
            <a:r>
              <a:rPr lang="ru-RU" sz="3200" dirty="0"/>
              <a:t> </a:t>
            </a:r>
            <a:endParaRPr lang="ru-UA" sz="3200" dirty="0"/>
          </a:p>
          <a:p>
            <a:pPr algn="ctr"/>
            <a:r>
              <a:rPr lang="ru-RU" sz="3200" dirty="0"/>
              <a:t>на сумму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номинального</a:t>
            </a:r>
            <a:r>
              <a:rPr lang="ru-RU" sz="3200" dirty="0"/>
              <a:t>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дохода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285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898FA2C-4C10-4B91-8C05-6A8447FE4BFC}"/>
              </a:ext>
            </a:extLst>
          </p:cNvPr>
          <p:cNvSpPr/>
          <p:nvPr/>
        </p:nvSpPr>
        <p:spPr>
          <a:xfrm>
            <a:off x="1129922" y="674400"/>
            <a:ext cx="770485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Функция полезности имеет вид: </a:t>
            </a:r>
            <a:endParaRPr lang="ru-UA" sz="3200" dirty="0"/>
          </a:p>
          <a:p>
            <a:pPr algn="ctr"/>
            <a:r>
              <a:rPr lang="ru-RU" sz="3200" dirty="0"/>
              <a:t>TU=4xy, </a:t>
            </a:r>
            <a:endParaRPr lang="ru-UA" sz="3200" dirty="0"/>
          </a:p>
          <a:p>
            <a:pPr algn="ctr"/>
            <a:r>
              <a:rPr lang="ru-RU" sz="3200" dirty="0"/>
              <a:t>где X и Y- количество товаров.</a:t>
            </a:r>
          </a:p>
          <a:p>
            <a:pPr algn="ctr"/>
            <a:r>
              <a:rPr lang="ru-RU" sz="3200" dirty="0"/>
              <a:t>Расходы потребителя на эти два товара в месяц равны 1200 </a:t>
            </a:r>
            <a:r>
              <a:rPr lang="ru-UA" sz="3200" dirty="0" err="1"/>
              <a:t>грн</a:t>
            </a:r>
            <a:r>
              <a:rPr lang="ru-RU" sz="3200" dirty="0"/>
              <a:t>., цена товара</a:t>
            </a:r>
          </a:p>
          <a:p>
            <a:pPr algn="ctr"/>
            <a:r>
              <a:rPr lang="ru-RU" sz="3200" dirty="0"/>
              <a:t>X-400 </a:t>
            </a:r>
            <a:r>
              <a:rPr lang="ru-UA" sz="3200" dirty="0" err="1"/>
              <a:t>грн</a:t>
            </a:r>
            <a:r>
              <a:rPr lang="ru-RU" sz="3200" dirty="0"/>
              <a:t>., товара Y-300 </a:t>
            </a:r>
            <a:r>
              <a:rPr lang="ru-UA" sz="3200" dirty="0" err="1"/>
              <a:t>грн</a:t>
            </a:r>
            <a:r>
              <a:rPr lang="ru-RU" sz="3200" dirty="0"/>
              <a:t>. </a:t>
            </a:r>
            <a:endParaRPr lang="ru-UA" sz="3200" dirty="0"/>
          </a:p>
          <a:p>
            <a:pPr algn="ctr"/>
            <a:r>
              <a:rPr lang="ru-UA" sz="3200" dirty="0"/>
              <a:t>Нужно о</a:t>
            </a:r>
            <a:r>
              <a:rPr lang="ru-RU" sz="3200" dirty="0" err="1"/>
              <a:t>пределит</a:t>
            </a:r>
            <a:r>
              <a:rPr lang="ru-UA" sz="3200" dirty="0"/>
              <a:t>ь</a:t>
            </a:r>
            <a:r>
              <a:rPr lang="ru-RU" sz="3200" dirty="0"/>
              <a:t> оптимальный объем ежемесячных</a:t>
            </a:r>
          </a:p>
          <a:p>
            <a:pPr algn="ctr"/>
            <a:r>
              <a:rPr lang="ru-RU" sz="3200" dirty="0"/>
              <a:t>закупок двух данных товаров и соответствующее ему значение общей</a:t>
            </a:r>
          </a:p>
          <a:p>
            <a:pPr algn="ctr"/>
            <a:r>
              <a:rPr lang="ru-RU" sz="3200" dirty="0"/>
              <a:t>полезности.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7ECF7A-B982-418C-BA9F-F594A4966F9F}"/>
              </a:ext>
            </a:extLst>
          </p:cNvPr>
          <p:cNvSpPr txBox="1"/>
          <p:nvPr/>
        </p:nvSpPr>
        <p:spPr>
          <a:xfrm>
            <a:off x="827584" y="8325"/>
            <a:ext cx="8028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ru-UA" sz="3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ЗАДАЧА</a:t>
            </a:r>
            <a:endParaRPr kumimoji="0" lang="ru-UA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662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898FA2C-4C10-4B91-8C05-6A8447FE4BFC}"/>
              </a:ext>
            </a:extLst>
          </p:cNvPr>
          <p:cNvSpPr/>
          <p:nvPr/>
        </p:nvSpPr>
        <p:spPr>
          <a:xfrm>
            <a:off x="319340" y="562995"/>
            <a:ext cx="867645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Найдем функцию предельной полезности для товара Х: </a:t>
            </a:r>
            <a:endParaRPr lang="ru-UA" sz="3200" dirty="0"/>
          </a:p>
          <a:p>
            <a:pPr algn="ctr"/>
            <a:r>
              <a:rPr lang="ru-RU" sz="3200" dirty="0"/>
              <a:t>MUX=4Y</a:t>
            </a:r>
          </a:p>
          <a:p>
            <a:pPr algn="ctr"/>
            <a:r>
              <a:rPr lang="ru-RU" sz="3200" dirty="0"/>
              <a:t>Найдем функцию предельной полезности для товара Y: </a:t>
            </a:r>
            <a:endParaRPr lang="ru-UA" sz="3200" dirty="0"/>
          </a:p>
          <a:p>
            <a:pPr algn="ctr"/>
            <a:r>
              <a:rPr lang="ru-RU" sz="3200" dirty="0"/>
              <a:t>MUY=4X</a:t>
            </a:r>
          </a:p>
          <a:p>
            <a:pPr algn="ctr"/>
            <a:r>
              <a:rPr lang="ru-RU" sz="3200" dirty="0"/>
              <a:t>Бюджетное ограничение потребителя описывается выражением:</a:t>
            </a:r>
          </a:p>
          <a:p>
            <a:pPr algn="ctr"/>
            <a:r>
              <a:rPr lang="ru-RU" sz="3200" dirty="0"/>
              <a:t>I = </a:t>
            </a:r>
            <a:r>
              <a:rPr lang="ru-RU" sz="3200" dirty="0" err="1"/>
              <a:t>Px</a:t>
            </a:r>
            <a:r>
              <a:rPr lang="ru-RU" sz="3200" dirty="0"/>
              <a:t>*Х + Py*У</a:t>
            </a:r>
          </a:p>
          <a:p>
            <a:pPr algn="ctr"/>
            <a:r>
              <a:rPr lang="ru-RU" sz="3200" dirty="0"/>
              <a:t>Тогда:</a:t>
            </a:r>
          </a:p>
          <a:p>
            <a:pPr algn="ctr"/>
            <a:r>
              <a:rPr lang="ru-RU" sz="3200" dirty="0"/>
              <a:t>400Х+300Y=1200</a:t>
            </a:r>
          </a:p>
          <a:p>
            <a:pPr algn="ctr"/>
            <a:r>
              <a:rPr lang="ru-RU" sz="3200" dirty="0"/>
              <a:t>Х=(1200-300Y)/400=3-0,75Y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7ECF7A-B982-418C-BA9F-F594A4966F9F}"/>
              </a:ext>
            </a:extLst>
          </p:cNvPr>
          <p:cNvSpPr txBox="1"/>
          <p:nvPr/>
        </p:nvSpPr>
        <p:spPr>
          <a:xfrm>
            <a:off x="827584" y="8325"/>
            <a:ext cx="8028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РЕШЕНИЕ. </a:t>
            </a:r>
            <a:endParaRPr kumimoji="0" lang="ru-UA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06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1481D15F-FB24-4E00-B76A-9743AEF8B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016" y="2132856"/>
            <a:ext cx="687796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ru-RU" sz="4000" b="1" dirty="0"/>
              <a:t>Многокритериальный выбор на конечном множестве альтернатив</a:t>
            </a:r>
          </a:p>
        </p:txBody>
      </p:sp>
    </p:spTree>
    <p:extLst>
      <p:ext uri="{BB962C8B-B14F-4D97-AF65-F5344CB8AC3E}">
        <p14:creationId xmlns:p14="http://schemas.microsoft.com/office/powerpoint/2010/main" val="177706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898FA2C-4C10-4B91-8C05-6A8447FE4BFC}"/>
              </a:ext>
            </a:extLst>
          </p:cNvPr>
          <p:cNvSpPr/>
          <p:nvPr/>
        </p:nvSpPr>
        <p:spPr>
          <a:xfrm>
            <a:off x="277324" y="692696"/>
            <a:ext cx="867645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Правило максимизации полезности</a:t>
            </a:r>
            <a:r>
              <a:rPr lang="ru-UA" sz="3200" dirty="0"/>
              <a:t> (в</a:t>
            </a:r>
            <a:r>
              <a:rPr lang="ru-RU" sz="3200" dirty="0"/>
              <a:t>торой закон </a:t>
            </a:r>
            <a:r>
              <a:rPr lang="ru-RU" sz="3200" dirty="0" err="1"/>
              <a:t>Госсена</a:t>
            </a:r>
            <a:r>
              <a:rPr lang="ru-UA" sz="3200" dirty="0"/>
              <a:t>)</a:t>
            </a:r>
            <a:r>
              <a:rPr lang="ru-RU" sz="3200" dirty="0"/>
              <a:t>  описывается выражением</a:t>
            </a:r>
            <a:endParaRPr lang="ru-UA" sz="3200" dirty="0"/>
          </a:p>
          <a:p>
            <a:pPr algn="ctr"/>
            <a:r>
              <a:rPr lang="ru-RU" sz="3200" dirty="0" err="1"/>
              <a:t>MUx</a:t>
            </a:r>
            <a:r>
              <a:rPr lang="ru-RU" sz="3200" dirty="0"/>
              <a:t>/</a:t>
            </a:r>
            <a:r>
              <a:rPr lang="ru-RU" sz="3200" dirty="0" err="1"/>
              <a:t>Px</a:t>
            </a:r>
            <a:r>
              <a:rPr lang="ru-RU" sz="3200" dirty="0"/>
              <a:t> = </a:t>
            </a:r>
            <a:r>
              <a:rPr lang="ru-RU" sz="3200" dirty="0" err="1"/>
              <a:t>MUy</a:t>
            </a:r>
            <a:r>
              <a:rPr lang="ru-RU" sz="3200" dirty="0"/>
              <a:t>/Py,</a:t>
            </a:r>
          </a:p>
          <a:p>
            <a:pPr algn="ctr"/>
            <a:r>
              <a:rPr lang="ru-RU" sz="3200" dirty="0" err="1"/>
              <a:t>MUх</a:t>
            </a:r>
            <a:r>
              <a:rPr lang="ru-RU" sz="3200" dirty="0"/>
              <a:t>, M</a:t>
            </a:r>
            <a:r>
              <a:rPr lang="pl-PL" sz="3200" dirty="0"/>
              <a:t>u</a:t>
            </a:r>
            <a:r>
              <a:rPr lang="ru-RU" sz="3200" dirty="0"/>
              <a:t>y</a:t>
            </a:r>
            <a:r>
              <a:rPr lang="ru-UA" sz="3200" dirty="0"/>
              <a:t> </a:t>
            </a:r>
            <a:r>
              <a:rPr lang="ru-RU" sz="3200" dirty="0"/>
              <a:t> - предельная полезность товара X и Y соответственно;</a:t>
            </a:r>
          </a:p>
          <a:p>
            <a:pPr algn="ctr"/>
            <a:r>
              <a:rPr lang="ru-RU" sz="3200" dirty="0" err="1"/>
              <a:t>Рх</a:t>
            </a:r>
            <a:r>
              <a:rPr lang="ru-RU" sz="3200" dirty="0"/>
              <a:t>, </a:t>
            </a:r>
            <a:r>
              <a:rPr lang="ru-RU" sz="3200" dirty="0" err="1"/>
              <a:t>Ру</a:t>
            </a:r>
            <a:r>
              <a:rPr lang="ru-UA" sz="3200" dirty="0"/>
              <a:t> </a:t>
            </a:r>
            <a:r>
              <a:rPr lang="ru-RU" sz="3200" dirty="0"/>
              <a:t> – цена товара X и Y соответственно.</a:t>
            </a:r>
          </a:p>
          <a:p>
            <a:pPr algn="ctr"/>
            <a:r>
              <a:rPr lang="ru-RU" sz="3200" dirty="0"/>
              <a:t>Подставляем значение Х в выражение максимизации полезности: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7ECF7A-B982-418C-BA9F-F594A4966F9F}"/>
              </a:ext>
            </a:extLst>
          </p:cNvPr>
          <p:cNvSpPr txBox="1"/>
          <p:nvPr/>
        </p:nvSpPr>
        <p:spPr>
          <a:xfrm>
            <a:off x="827584" y="8325"/>
            <a:ext cx="8028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РЕШЕНИЕ. </a:t>
            </a:r>
            <a:endParaRPr kumimoji="0" lang="ru-UA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651ED8-DD7F-4E80-9E6F-BF78E26D93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503"/>
          <a:stretch/>
        </p:blipFill>
        <p:spPr>
          <a:xfrm>
            <a:off x="3203848" y="4879635"/>
            <a:ext cx="3394611" cy="191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2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898FA2C-4C10-4B91-8C05-6A8447FE4BFC}"/>
              </a:ext>
            </a:extLst>
          </p:cNvPr>
          <p:cNvSpPr/>
          <p:nvPr/>
        </p:nvSpPr>
        <p:spPr>
          <a:xfrm>
            <a:off x="827584" y="2060848"/>
            <a:ext cx="770485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Следовательно, </a:t>
            </a:r>
            <a:endParaRPr lang="ru-UA" sz="3200" dirty="0"/>
          </a:p>
          <a:p>
            <a:pPr algn="ctr"/>
            <a:r>
              <a:rPr lang="ru-RU" sz="3200" dirty="0"/>
              <a:t>Х=3-0,75*2=1,5</a:t>
            </a:r>
            <a:endParaRPr lang="ru-UA" sz="3200" dirty="0"/>
          </a:p>
          <a:p>
            <a:pPr algn="ctr"/>
            <a:r>
              <a:rPr lang="ru-RU" sz="3200" dirty="0"/>
              <a:t>Оптимальный объем ежемесячных закупок составит </a:t>
            </a:r>
            <a:endParaRPr lang="ru-UA" sz="3200" dirty="0"/>
          </a:p>
          <a:p>
            <a:pPr algn="ctr"/>
            <a:r>
              <a:rPr lang="ru-RU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1,5 ед. товара Х </a:t>
            </a:r>
            <a:endParaRPr lang="ru-UA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2 ед.</a:t>
            </a:r>
            <a:r>
              <a:rPr lang="ru-UA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товара Y.</a:t>
            </a:r>
            <a:endParaRPr lang="ru-UA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sz="3200" dirty="0"/>
              <a:t>Значение общей полезности составит:</a:t>
            </a:r>
            <a:endParaRPr lang="ru-UA" sz="3200" dirty="0"/>
          </a:p>
          <a:p>
            <a:pPr algn="ctr"/>
            <a:r>
              <a:rPr lang="ru-RU" sz="3200" dirty="0"/>
              <a:t>TU=4xy=4*1,5*2=12 </a:t>
            </a:r>
            <a:endParaRPr lang="ru-UA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05D6A3-0D4F-409B-BF6F-6F25ACB62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449" y="2972"/>
            <a:ext cx="3833102" cy="172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5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7ECF7A-B982-418C-BA9F-F594A4966F9F}"/>
              </a:ext>
            </a:extLst>
          </p:cNvPr>
          <p:cNvSpPr txBox="1"/>
          <p:nvPr/>
        </p:nvSpPr>
        <p:spPr>
          <a:xfrm>
            <a:off x="683568" y="116069"/>
            <a:ext cx="80283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UA" sz="3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О</a:t>
            </a:r>
            <a:r>
              <a:rPr kumimoji="0" lang="ru-RU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рдиналистический </a:t>
            </a:r>
            <a:r>
              <a:rPr kumimoji="0" lang="ru-UA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подход к понятию оптимальности решения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F0E54011-5590-4069-802F-552C1B06592E}"/>
              </a:ext>
            </a:extLst>
          </p:cNvPr>
          <p:cNvGrpSpPr/>
          <p:nvPr/>
        </p:nvGrpSpPr>
        <p:grpSpPr>
          <a:xfrm>
            <a:off x="1199" y="3963655"/>
            <a:ext cx="9144000" cy="2751522"/>
            <a:chOff x="0" y="1269180"/>
            <a:chExt cx="9144000" cy="2751522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D898FA2C-4C10-4B91-8C05-6A8447FE4BFC}"/>
                </a:ext>
              </a:extLst>
            </p:cNvPr>
            <p:cNvSpPr/>
            <p:nvPr/>
          </p:nvSpPr>
          <p:spPr>
            <a:xfrm>
              <a:off x="0" y="1269180"/>
              <a:ext cx="9144000" cy="27515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ru-RU" sz="3200" dirty="0"/>
                <a:t>В случае, когда при выборе «наилучших» (оптимальных) решений</a:t>
              </a:r>
              <a:r>
                <a:rPr lang="ru-UA" sz="3200" dirty="0"/>
                <a:t> </a:t>
              </a:r>
              <a:r>
                <a:rPr lang="ru-RU" sz="3200" dirty="0"/>
                <a:t>ЛПР руководствуется отношением строгого предпочтения</a:t>
              </a:r>
              <a:r>
                <a:rPr lang="ru-UA" sz="3200" dirty="0"/>
                <a:t> </a:t>
              </a:r>
              <a:r>
                <a:rPr lang="ru-RU" sz="3200" dirty="0"/>
                <a:t> </a:t>
              </a:r>
              <a:r>
                <a:rPr lang="ru-RU" sz="3200" dirty="0">
                  <a:solidFill>
                    <a:schemeClr val="bg1"/>
                  </a:solidFill>
                </a:rPr>
                <a:t></a:t>
              </a:r>
              <a:r>
                <a:rPr lang="ru-RU" sz="3200" dirty="0"/>
                <a:t>, из всего из </a:t>
              </a:r>
            </a:p>
            <a:p>
              <a:pPr algn="ctr">
                <a:lnSpc>
                  <a:spcPct val="90000"/>
                </a:lnSpc>
              </a:pPr>
              <a:r>
                <a:rPr lang="ru-RU" sz="3200" dirty="0"/>
                <a:t>множества возможных решений X</a:t>
              </a:r>
              <a:r>
                <a:rPr lang="ru-UA" sz="3200" dirty="0"/>
                <a:t> </a:t>
              </a:r>
              <a:r>
                <a:rPr lang="ru-RU" sz="3200" dirty="0"/>
                <a:t>выделяются решения, </a:t>
              </a:r>
              <a:r>
                <a:rPr lang="ru-RU" sz="3200" dirty="0" err="1"/>
                <a:t>недоминируемые</a:t>
              </a:r>
              <a:r>
                <a:rPr lang="ru-RU" sz="3200" dirty="0"/>
                <a:t> по этому бинарному отношению. </a:t>
              </a:r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9E94D356-4258-47A2-AFB8-89B9A61DD1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735" t="19983" r="40581" b="32712"/>
            <a:stretch/>
          </p:blipFill>
          <p:spPr>
            <a:xfrm>
              <a:off x="6588224" y="2356909"/>
              <a:ext cx="288032" cy="288032"/>
            </a:xfrm>
            <a:prstGeom prst="rect">
              <a:avLst/>
            </a:prstGeom>
          </p:spPr>
        </p:pic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8F70AB9-6DE9-45F5-9F13-7B0C62316660}"/>
              </a:ext>
            </a:extLst>
          </p:cNvPr>
          <p:cNvSpPr/>
          <p:nvPr/>
        </p:nvSpPr>
        <p:spPr>
          <a:xfrm>
            <a:off x="-35496" y="1202710"/>
            <a:ext cx="9144000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3200" dirty="0"/>
              <a:t>Ординалистический подход </a:t>
            </a:r>
            <a:r>
              <a:rPr lang="ru-RU" sz="3200" dirty="0" err="1"/>
              <a:t>аппелирует</a:t>
            </a:r>
            <a:r>
              <a:rPr lang="ru-RU" sz="3200" dirty="0"/>
              <a:t> к порядку (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лучше-хуже</a:t>
            </a:r>
            <a:r>
              <a:rPr lang="ru-RU" sz="3200" dirty="0"/>
              <a:t>) и основан на введении понятия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бинарных отношений</a:t>
            </a:r>
            <a:r>
              <a:rPr lang="ru-UA" sz="3200" dirty="0"/>
              <a:t>.</a:t>
            </a:r>
            <a:r>
              <a:rPr lang="ru-RU" sz="3200" dirty="0"/>
              <a:t> </a:t>
            </a:r>
            <a:endParaRPr lang="ru-UA" sz="3200" dirty="0"/>
          </a:p>
          <a:p>
            <a:pPr algn="ctr">
              <a:lnSpc>
                <a:spcPct val="90000"/>
              </a:lnSpc>
            </a:pPr>
            <a:r>
              <a:rPr lang="ru-UA" sz="3200" dirty="0"/>
              <a:t>Э</a:t>
            </a:r>
            <a:r>
              <a:rPr lang="ru-RU" sz="3200" dirty="0"/>
              <a:t>то позволяет формализовать операции </a:t>
            </a:r>
          </a:p>
          <a:p>
            <a:pPr algn="ctr">
              <a:lnSpc>
                <a:spcPct val="90000"/>
              </a:lnSpc>
            </a:pPr>
            <a:r>
              <a:rPr lang="ru-RU" sz="3200" dirty="0"/>
              <a:t>попарного сравнения альтернатив и выбора оптимальных решений.  </a:t>
            </a:r>
          </a:p>
        </p:txBody>
      </p:sp>
    </p:spTree>
    <p:extLst>
      <p:ext uri="{BB962C8B-B14F-4D97-AF65-F5344CB8AC3E}">
        <p14:creationId xmlns:p14="http://schemas.microsoft.com/office/powerpoint/2010/main" val="96236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D898FA2C-4C10-4B91-8C05-6A8447FE4BFC}"/>
                  </a:ext>
                </a:extLst>
              </p:cNvPr>
              <p:cNvSpPr/>
              <p:nvPr/>
            </p:nvSpPr>
            <p:spPr>
              <a:xfrm>
                <a:off x="0" y="1052736"/>
                <a:ext cx="9144000" cy="2751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ru-RU" sz="3200" dirty="0"/>
                  <a:t>Ординалистический подход </a:t>
                </a:r>
                <a:r>
                  <a:rPr lang="ru-RU" sz="3200" dirty="0" err="1"/>
                  <a:t>аппелирует</a:t>
                </a:r>
                <a:r>
                  <a:rPr lang="ru-RU" sz="3200" dirty="0"/>
                  <a:t> к порядку (</a:t>
                </a:r>
                <a:r>
                  <a:rPr lang="ru-RU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лучше-хуже</a:t>
                </a:r>
                <a:r>
                  <a:rPr lang="ru-RU" sz="3200" dirty="0"/>
                  <a:t>) и основан на введении понятия </a:t>
                </a:r>
                <a:r>
                  <a:rPr lang="ru-RU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бинарных отношений</a:t>
                </a:r>
                <a:r>
                  <a:rPr lang="ru-UA" sz="3200" dirty="0"/>
                  <a:t>.</a:t>
                </a:r>
                <a:r>
                  <a:rPr lang="ru-RU" sz="3200" dirty="0"/>
                  <a:t> </a:t>
                </a:r>
                <a:endParaRPr lang="ru-UA" sz="3200" dirty="0"/>
              </a:p>
              <a:p>
                <a:pPr algn="ctr">
                  <a:lnSpc>
                    <a:spcPct val="90000"/>
                  </a:lnSpc>
                </a:pPr>
                <a:r>
                  <a:rPr lang="ru-RU" sz="3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Бинарным отношением </a:t>
                </a:r>
                <a:r>
                  <a:rPr lang="ru-RU" sz="3200" dirty="0"/>
                  <a:t>между элементами множества </a:t>
                </a:r>
                <a:r>
                  <a:rPr lang="ru-UA" sz="3200" dirty="0"/>
                  <a:t>А</a:t>
                </a:r>
                <a:r>
                  <a:rPr lang="ru-RU" sz="3200" dirty="0"/>
                  <a:t> и </a:t>
                </a:r>
                <a:r>
                  <a:rPr lang="ru-UA" sz="3200" dirty="0"/>
                  <a:t>В</a:t>
                </a:r>
                <a:r>
                  <a:rPr lang="ru-RU" sz="3200" dirty="0"/>
                  <a:t> называется любое подмножество</a:t>
                </a:r>
                <a:r>
                  <a:rPr lang="en-US" sz="3200" dirty="0"/>
                  <a:t> R</a:t>
                </a:r>
                <a:r>
                  <a:rPr lang="ru-RU" sz="3200" dirty="0"/>
                  <a:t>  множества</a:t>
                </a:r>
                <a:r>
                  <a:rPr lang="en-US" sz="3200" dirty="0"/>
                  <a:t> </a:t>
                </a:r>
                <a:r>
                  <a:rPr lang="ru-UA" sz="3200" dirty="0"/>
                  <a:t>пар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sz="3200" dirty="0"/>
                  <a:t>, то есть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UA" sz="3200" dirty="0"/>
              </a:p>
            </p:txBody>
          </p:sp>
        </mc:Choice>
        <mc:Fallback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D898FA2C-4C10-4B91-8C05-6A8447FE4B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52736"/>
                <a:ext cx="9144000" cy="2751522"/>
              </a:xfrm>
              <a:prstGeom prst="rect">
                <a:avLst/>
              </a:prstGeom>
              <a:blipFill>
                <a:blip r:embed="rId2"/>
                <a:stretch>
                  <a:fillRect l="-667" t="-4656" r="-1400" b="-665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17ECF7A-B982-418C-BA9F-F594A4966F9F}"/>
              </a:ext>
            </a:extLst>
          </p:cNvPr>
          <p:cNvSpPr txBox="1"/>
          <p:nvPr/>
        </p:nvSpPr>
        <p:spPr>
          <a:xfrm>
            <a:off x="683568" y="116069"/>
            <a:ext cx="80283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UA" sz="3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О</a:t>
            </a:r>
            <a:r>
              <a:rPr kumimoji="0" lang="ru-RU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рдиналистический </a:t>
            </a:r>
            <a:r>
              <a:rPr kumimoji="0" lang="ru-UA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подход к понятию оптимальности решения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AF4BC4B-36AB-43C4-B7CE-7F2A46E3BD78}"/>
              </a:ext>
            </a:extLst>
          </p:cNvPr>
          <p:cNvSpPr/>
          <p:nvPr/>
        </p:nvSpPr>
        <p:spPr>
          <a:xfrm>
            <a:off x="-225152" y="3784343"/>
            <a:ext cx="9594304" cy="3223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5000"/>
              </a:lnSpc>
            </a:pPr>
            <a:r>
              <a:rPr lang="ru-R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Примеры бинарных отношений:</a:t>
            </a:r>
          </a:p>
          <a:p>
            <a:pPr algn="ctr">
              <a:lnSpc>
                <a:spcPct val="75000"/>
              </a:lnSpc>
            </a:pPr>
            <a:r>
              <a:rPr lang="ru-R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множестве целых чисел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r>
              <a:rPr lang="ru-R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000" dirty="0"/>
              <a:t>отношения «делится», «делит», «равно», «больше», «меньше», «взаимно просты»;</a:t>
            </a:r>
          </a:p>
          <a:p>
            <a:pPr algn="ctr">
              <a:lnSpc>
                <a:spcPct val="75000"/>
              </a:lnSpc>
            </a:pPr>
            <a:r>
              <a:rPr lang="ru-RU" sz="3000" b="1" dirty="0"/>
              <a:t>на множестве прямых пространства </a:t>
            </a:r>
            <a:r>
              <a:rPr lang="ru-RU" sz="3000" dirty="0"/>
              <a:t>отношения «параллельны», «взаимно перпендикулярны», «скрещиваются», «пересекаются», «совпадают»;</a:t>
            </a:r>
          </a:p>
          <a:p>
            <a:pPr algn="ctr">
              <a:lnSpc>
                <a:spcPct val="75000"/>
              </a:lnSpc>
            </a:pPr>
            <a:r>
              <a:rPr lang="ru-RU" sz="3000" b="1" dirty="0"/>
              <a:t>на множестве окружностей </a:t>
            </a:r>
            <a:r>
              <a:rPr lang="ru-RU" sz="3000" dirty="0"/>
              <a:t>плоскости «пересекаются», «касаются», «концентричны».</a:t>
            </a:r>
            <a:endParaRPr lang="ru-UA" sz="3000" dirty="0"/>
          </a:p>
        </p:txBody>
      </p:sp>
    </p:spTree>
    <p:extLst>
      <p:ext uri="{BB962C8B-B14F-4D97-AF65-F5344CB8AC3E}">
        <p14:creationId xmlns:p14="http://schemas.microsoft.com/office/powerpoint/2010/main" val="68101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BF2EED93-7526-4E7C-B656-5A3B7A32760E}"/>
              </a:ext>
            </a:extLst>
          </p:cNvPr>
          <p:cNvGrpSpPr/>
          <p:nvPr/>
        </p:nvGrpSpPr>
        <p:grpSpPr>
          <a:xfrm>
            <a:off x="35496" y="219870"/>
            <a:ext cx="8712968" cy="6494085"/>
            <a:chOff x="-1548680" y="219870"/>
            <a:chExt cx="8712968" cy="6494085"/>
          </a:xfrm>
        </p:grpSpPr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C52CDF55-CBA8-499E-9A1F-1F30927C411A}"/>
                </a:ext>
              </a:extLst>
            </p:cNvPr>
            <p:cNvGrpSpPr/>
            <p:nvPr/>
          </p:nvGrpSpPr>
          <p:grpSpPr>
            <a:xfrm>
              <a:off x="-1548680" y="219870"/>
              <a:ext cx="8712968" cy="6494085"/>
              <a:chOff x="-1548680" y="219870"/>
              <a:chExt cx="8712968" cy="6494085"/>
            </a:xfrm>
          </p:grpSpPr>
          <p:grpSp>
            <p:nvGrpSpPr>
              <p:cNvPr id="28" name="Группа 27">
                <a:extLst>
                  <a:ext uri="{FF2B5EF4-FFF2-40B4-BE49-F238E27FC236}">
                    <a16:creationId xmlns:a16="http://schemas.microsoft.com/office/drawing/2014/main" id="{C06257AC-9C03-4189-AC34-FC6E081ABD0F}"/>
                  </a:ext>
                </a:extLst>
              </p:cNvPr>
              <p:cNvGrpSpPr/>
              <p:nvPr/>
            </p:nvGrpSpPr>
            <p:grpSpPr>
              <a:xfrm>
                <a:off x="-1548680" y="219870"/>
                <a:ext cx="8712968" cy="6494085"/>
                <a:chOff x="-1548680" y="219870"/>
                <a:chExt cx="8712968" cy="6494085"/>
              </a:xfrm>
            </p:grpSpPr>
            <p:grpSp>
              <p:nvGrpSpPr>
                <p:cNvPr id="25" name="Группа 24">
                  <a:extLst>
                    <a:ext uri="{FF2B5EF4-FFF2-40B4-BE49-F238E27FC236}">
                      <a16:creationId xmlns:a16="http://schemas.microsoft.com/office/drawing/2014/main" id="{EFD5C040-645A-4538-BBBA-F3DAF107601C}"/>
                    </a:ext>
                  </a:extLst>
                </p:cNvPr>
                <p:cNvGrpSpPr/>
                <p:nvPr/>
              </p:nvGrpSpPr>
              <p:grpSpPr>
                <a:xfrm>
                  <a:off x="-1548680" y="219870"/>
                  <a:ext cx="8712968" cy="6494085"/>
                  <a:chOff x="-1548680" y="219870"/>
                  <a:chExt cx="8712968" cy="6494085"/>
                </a:xfrm>
              </p:grpSpPr>
              <p:grpSp>
                <p:nvGrpSpPr>
                  <p:cNvPr id="23" name="Группа 22">
                    <a:extLst>
                      <a:ext uri="{FF2B5EF4-FFF2-40B4-BE49-F238E27FC236}">
                        <a16:creationId xmlns:a16="http://schemas.microsoft.com/office/drawing/2014/main" id="{6F46910F-5664-4234-83C4-F6BB0F51BE9B}"/>
                      </a:ext>
                    </a:extLst>
                  </p:cNvPr>
                  <p:cNvGrpSpPr/>
                  <p:nvPr/>
                </p:nvGrpSpPr>
                <p:grpSpPr>
                  <a:xfrm>
                    <a:off x="-1548680" y="219870"/>
                    <a:ext cx="8712968" cy="6494085"/>
                    <a:chOff x="-1764704" y="219870"/>
                    <a:chExt cx="8712968" cy="6494085"/>
                  </a:xfrm>
                </p:grpSpPr>
                <p:sp>
                  <p:nvSpPr>
                    <p:cNvPr id="21" name="Прямоугольник 20">
                      <a:extLst>
                        <a:ext uri="{FF2B5EF4-FFF2-40B4-BE49-F238E27FC236}">
                          <a16:creationId xmlns:a16="http://schemas.microsoft.com/office/drawing/2014/main" id="{EBC5EA04-7444-4D04-AA68-DF884DABD2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764704" y="219870"/>
                      <a:ext cx="8712968" cy="649408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ru-RU" sz="3200" dirty="0"/>
                        <a:t>В случае, когда при выборе «наилучших» (оптимальных) решений ЛПР руководствуется отношением </a:t>
                      </a:r>
                      <a:r>
                        <a:rPr lang="ru-RU" sz="3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строгого предпочтения 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</a:t>
                      </a:r>
                      <a:r>
                        <a:rPr lang="ru-RU" sz="3200" dirty="0"/>
                        <a:t>, из всего множества возможных решений X</a:t>
                      </a:r>
                      <a:r>
                        <a:rPr lang="en-US" sz="3200" dirty="0"/>
                        <a:t> </a:t>
                      </a:r>
                      <a:r>
                        <a:rPr lang="ru-RU" sz="3200" dirty="0"/>
                        <a:t>выделяются решения, </a:t>
                      </a:r>
                      <a:r>
                        <a:rPr lang="ru-RU" sz="3200" dirty="0" err="1"/>
                        <a:t>недоминируемые</a:t>
                      </a:r>
                      <a:r>
                        <a:rPr lang="ru-RU" sz="3200" dirty="0"/>
                        <a:t> по этому бинарному отношению. В множество оптимальных по отношению строгого предпочтения 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</a:t>
                      </a:r>
                      <a:r>
                        <a:rPr lang="en-US" sz="3200" dirty="0"/>
                        <a:t> </a:t>
                      </a:r>
                      <a:r>
                        <a:rPr lang="ru-RU" sz="3200" dirty="0"/>
                        <a:t>решений включают такие решения</a:t>
                      </a:r>
                      <a:r>
                        <a:rPr lang="en-US" sz="3200" dirty="0"/>
                        <a:t>             </a:t>
                      </a:r>
                      <a:r>
                        <a:rPr lang="ru-RU" sz="3200" dirty="0"/>
                        <a:t>, для которых </a:t>
                      </a:r>
                      <a:r>
                        <a:rPr lang="ru-RU" sz="3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не существует других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3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предпочтительных решений </a:t>
                      </a:r>
                      <a:endParaRPr lang="en-US" sz="32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x X</a:t>
                      </a:r>
                      <a:r>
                        <a:rPr lang="ru-RU" sz="3200" dirty="0"/>
                        <a:t>, чтобы было справедливо бинарное отношение 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</a:t>
                      </a:r>
                      <a:r>
                        <a:rPr lang="ru-RU" sz="3200" dirty="0" err="1">
                          <a:solidFill>
                            <a:schemeClr val="bg1"/>
                          </a:solidFill>
                        </a:rPr>
                        <a:t>оx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  x</a:t>
                      </a:r>
                      <a:r>
                        <a:rPr lang="ru-RU" sz="3200" dirty="0"/>
                        <a:t>. Это множество называется </a:t>
                      </a:r>
                      <a:r>
                        <a:rPr lang="ru-RU" sz="3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множеством Парето-оптимальных решений</a:t>
                      </a:r>
                      <a:r>
                        <a:rPr lang="ru-RU" sz="3200" dirty="0"/>
                        <a:t>, которое обозначается через</a:t>
                      </a:r>
                      <a:r>
                        <a:rPr lang="ru-UA" sz="3200" dirty="0"/>
                        <a:t>               .</a:t>
                      </a:r>
                    </a:p>
                  </p:txBody>
                </p:sp>
                <p:pic>
                  <p:nvPicPr>
                    <p:cNvPr id="22" name="Рисунок 21">
                      <a:extLst>
                        <a:ext uri="{FF2B5EF4-FFF2-40B4-BE49-F238E27FC236}">
                          <a16:creationId xmlns:a16="http://schemas.microsoft.com/office/drawing/2014/main" id="{DF0E8F4D-85FD-4434-B553-B33E87D0C26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l="21735" t="19983" r="40581" b="32712"/>
                    <a:stretch/>
                  </p:blipFill>
                  <p:spPr>
                    <a:xfrm>
                      <a:off x="4819923" y="1413365"/>
                      <a:ext cx="288032" cy="288032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4" name="Рисунок 23">
                    <a:extLst>
                      <a:ext uri="{FF2B5EF4-FFF2-40B4-BE49-F238E27FC236}">
                        <a16:creationId xmlns:a16="http://schemas.microsoft.com/office/drawing/2014/main" id="{81A9E038-C94F-48E8-AB52-DE1F937ABA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21735" t="19983" r="40581" b="32712"/>
                  <a:stretch/>
                </p:blipFill>
                <p:spPr>
                  <a:xfrm>
                    <a:off x="4903533" y="3364306"/>
                    <a:ext cx="288032" cy="28803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0" name="Рисунок 9">
                  <a:extLst>
                    <a:ext uri="{FF2B5EF4-FFF2-40B4-BE49-F238E27FC236}">
                      <a16:creationId xmlns:a16="http://schemas.microsoft.com/office/drawing/2014/main" id="{10E1C7A6-00DE-4AD9-8F83-03A25B71B8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2987" t="35300" r="79138" b="58057"/>
                <a:stretch/>
              </p:blipFill>
              <p:spPr>
                <a:xfrm>
                  <a:off x="2985119" y="3615615"/>
                  <a:ext cx="1221404" cy="579556"/>
                </a:xfrm>
                <a:prstGeom prst="rect">
                  <a:avLst/>
                </a:prstGeom>
              </p:spPr>
            </p:pic>
          </p:grpSp>
          <p:pic>
            <p:nvPicPr>
              <p:cNvPr id="11" name="Рисунок 10">
                <a:extLst>
                  <a:ext uri="{FF2B5EF4-FFF2-40B4-BE49-F238E27FC236}">
                    <a16:creationId xmlns:a16="http://schemas.microsoft.com/office/drawing/2014/main" id="{533BDB4B-D5A2-47E6-8219-C375EB8D1A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044624" y="4666051"/>
                <a:ext cx="956317" cy="431509"/>
              </a:xfrm>
              <a:prstGeom prst="rect">
                <a:avLst/>
              </a:prstGeom>
            </p:spPr>
          </p:pic>
          <p:pic>
            <p:nvPicPr>
              <p:cNvPr id="13" name="Рисунок 12">
                <a:extLst>
                  <a:ext uri="{FF2B5EF4-FFF2-40B4-BE49-F238E27FC236}">
                    <a16:creationId xmlns:a16="http://schemas.microsoft.com/office/drawing/2014/main" id="{4EBAD4C7-16DA-4662-BEC3-C65E11EB2A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0932" y="5084645"/>
                <a:ext cx="1357674" cy="526043"/>
              </a:xfrm>
              <a:prstGeom prst="rect">
                <a:avLst/>
              </a:prstGeom>
            </p:spPr>
          </p:pic>
        </p:grpSp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BF6D7857-C059-4D88-8BFE-81BE634C4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15565" y="6188993"/>
              <a:ext cx="1152000" cy="438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7993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7ECF7A-B982-418C-BA9F-F594A4966F9F}"/>
              </a:ext>
            </a:extLst>
          </p:cNvPr>
          <p:cNvSpPr txBox="1"/>
          <p:nvPr/>
        </p:nvSpPr>
        <p:spPr>
          <a:xfrm>
            <a:off x="458191" y="16642"/>
            <a:ext cx="8028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UA" sz="3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П</a:t>
            </a:r>
            <a:r>
              <a:rPr lang="ru-RU" sz="32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ринцип</a:t>
            </a:r>
            <a:r>
              <a:rPr lang="ru-UA" sz="3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ru-RU" sz="32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Эджворта</a:t>
            </a:r>
            <a:r>
              <a:rPr lang="ru-RU" sz="3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-Парето</a:t>
            </a:r>
            <a:endParaRPr kumimoji="0" lang="ru-UA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905D2B8D-6B81-45F4-B623-171B5997650D}"/>
              </a:ext>
            </a:extLst>
          </p:cNvPr>
          <p:cNvGrpSpPr/>
          <p:nvPr/>
        </p:nvGrpSpPr>
        <p:grpSpPr>
          <a:xfrm>
            <a:off x="1529447" y="3422768"/>
            <a:ext cx="6150807" cy="2710170"/>
            <a:chOff x="1109574" y="3307134"/>
            <a:chExt cx="6659916" cy="2710170"/>
          </a:xfrm>
        </p:grpSpPr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6D22E0FB-64C6-4BF0-8328-8F948B69344F}"/>
                </a:ext>
              </a:extLst>
            </p:cNvPr>
            <p:cNvGrpSpPr/>
            <p:nvPr/>
          </p:nvGrpSpPr>
          <p:grpSpPr>
            <a:xfrm>
              <a:off x="1109574" y="3307134"/>
              <a:ext cx="6659916" cy="2710170"/>
              <a:chOff x="1109574" y="3307134"/>
              <a:chExt cx="6659916" cy="2710170"/>
            </a:xfrm>
          </p:grpSpPr>
          <p:pic>
            <p:nvPicPr>
              <p:cNvPr id="6" name="Рисунок 5">
                <a:extLst>
                  <a:ext uri="{FF2B5EF4-FFF2-40B4-BE49-F238E27FC236}">
                    <a16:creationId xmlns:a16="http://schemas.microsoft.com/office/drawing/2014/main" id="{6DA1F079-F599-4E64-A1CE-246E6C1C8E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7400" t="24801" r="12988" b="39308"/>
              <a:stretch/>
            </p:blipFill>
            <p:spPr>
              <a:xfrm>
                <a:off x="1109574" y="3307134"/>
                <a:ext cx="6659916" cy="2710170"/>
              </a:xfrm>
              <a:prstGeom prst="rect">
                <a:avLst/>
              </a:prstGeom>
            </p:spPr>
          </p:pic>
          <p:pic>
            <p:nvPicPr>
              <p:cNvPr id="8" name="Рисунок 7">
                <a:extLst>
                  <a:ext uri="{FF2B5EF4-FFF2-40B4-BE49-F238E27FC236}">
                    <a16:creationId xmlns:a16="http://schemas.microsoft.com/office/drawing/2014/main" id="{AE4CF001-75F8-4AFD-ACFD-5B55185578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7313" y="4653136"/>
                <a:ext cx="1135041" cy="432048"/>
              </a:xfrm>
              <a:prstGeom prst="rect">
                <a:avLst/>
              </a:prstGeom>
            </p:spPr>
          </p:pic>
        </p:grp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D8EAE2F8-313E-449C-8B41-9F1C96F2D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6995" y="4655559"/>
              <a:ext cx="956317" cy="431509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53AA9013-A4B0-4312-9EC7-B09A806F235A}"/>
                </a:ext>
              </a:extLst>
            </p:cNvPr>
            <p:cNvSpPr/>
            <p:nvPr/>
          </p:nvSpPr>
          <p:spPr>
            <a:xfrm>
              <a:off x="7020272" y="4653136"/>
              <a:ext cx="360040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ADA457E2-30EF-4D65-9CD9-108F92E9C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34637" y="4370395"/>
              <a:ext cx="701101" cy="853514"/>
            </a:xfrm>
            <a:prstGeom prst="rect">
              <a:avLst/>
            </a:prstGeom>
          </p:spPr>
        </p:pic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AA925DE-E658-498B-B8D9-A630F26DFB19}"/>
              </a:ext>
            </a:extLst>
          </p:cNvPr>
          <p:cNvSpPr/>
          <p:nvPr/>
        </p:nvSpPr>
        <p:spPr>
          <a:xfrm>
            <a:off x="148434" y="1970337"/>
            <a:ext cx="891283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UA" sz="3200" dirty="0"/>
              <a:t>Н</a:t>
            </a:r>
            <a:r>
              <a:rPr lang="ru-RU" sz="3200" dirty="0" err="1"/>
              <a:t>аилучший</a:t>
            </a:r>
            <a:r>
              <a:rPr lang="ru-RU" sz="3200" dirty="0"/>
              <a:t> </a:t>
            </a:r>
            <a:r>
              <a:rPr lang="ru-UA" sz="3200" dirty="0"/>
              <a:t>(второй) </a:t>
            </a:r>
            <a:r>
              <a:rPr lang="ru-RU" sz="3200" dirty="0"/>
              <a:t>выбор следует</a:t>
            </a:r>
            <a:r>
              <a:rPr lang="ru-UA" sz="3200" dirty="0"/>
              <a:t> </a:t>
            </a:r>
            <a:r>
              <a:rPr lang="ru-RU" sz="3200" dirty="0"/>
              <a:t>осуществлять </a:t>
            </a:r>
            <a:endParaRPr lang="ru-UA" sz="3200" dirty="0"/>
          </a:p>
          <a:p>
            <a:pPr algn="ctr"/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только среди элементов множества Парето</a:t>
            </a:r>
            <a:r>
              <a:rPr lang="ru-RU" sz="3200" dirty="0"/>
              <a:t>.</a:t>
            </a:r>
            <a:endParaRPr lang="ru-UA" sz="32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898FA2C-4C10-4B91-8C05-6A8447FE4BFC}"/>
              </a:ext>
            </a:extLst>
          </p:cNvPr>
          <p:cNvSpPr/>
          <p:nvPr/>
        </p:nvSpPr>
        <p:spPr>
          <a:xfrm>
            <a:off x="7059587" y="3239042"/>
            <a:ext cx="2141864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UA" sz="2800" dirty="0"/>
              <a:t>Множество допустимых решений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54F945A-3F0F-44A6-9CC4-5AAAC902921A}"/>
              </a:ext>
            </a:extLst>
          </p:cNvPr>
          <p:cNvSpPr/>
          <p:nvPr/>
        </p:nvSpPr>
        <p:spPr>
          <a:xfrm>
            <a:off x="-538725" y="3311587"/>
            <a:ext cx="3153158" cy="1824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UA" sz="2800" dirty="0"/>
              <a:t>Множество выбираемых решений </a:t>
            </a:r>
          </a:p>
          <a:p>
            <a:pPr algn="ctr">
              <a:lnSpc>
                <a:spcPct val="80000"/>
              </a:lnSpc>
            </a:pPr>
            <a:r>
              <a:rPr lang="ru-UA" sz="2800" dirty="0"/>
              <a:t>(первый </a:t>
            </a:r>
          </a:p>
          <a:p>
            <a:pPr algn="ctr">
              <a:lnSpc>
                <a:spcPct val="80000"/>
              </a:lnSpc>
            </a:pPr>
            <a:r>
              <a:rPr lang="ru-UA" sz="2800" dirty="0"/>
              <a:t>выбор)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5E96525-5F28-4A89-AB7B-1779B3B4F2FE}"/>
              </a:ext>
            </a:extLst>
          </p:cNvPr>
          <p:cNvSpPr/>
          <p:nvPr/>
        </p:nvSpPr>
        <p:spPr>
          <a:xfrm>
            <a:off x="633862" y="6050578"/>
            <a:ext cx="7876271" cy="89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UA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Множество Парето-оптимальных решений</a:t>
            </a:r>
          </a:p>
          <a:p>
            <a:pPr algn="ctr">
              <a:lnSpc>
                <a:spcPct val="80000"/>
              </a:lnSpc>
            </a:pPr>
            <a:r>
              <a:rPr lang="ru-UA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область </a:t>
            </a:r>
            <a:r>
              <a:rPr lang="ru-UA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компромис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</a:t>
            </a:r>
            <a:r>
              <a:rPr lang="ru-UA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ов</a:t>
            </a:r>
            <a:r>
              <a:rPr lang="ru-UA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(второй выбор)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10F3BF2A-13A9-4D07-A39C-D5D96767934C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7320826" y="4374096"/>
            <a:ext cx="809693" cy="682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B9E67DC-CBDF-4B1E-B009-C1D9181494A5}"/>
              </a:ext>
            </a:extLst>
          </p:cNvPr>
          <p:cNvCxnSpPr>
            <a:cxnSpLocks/>
          </p:cNvCxnSpPr>
          <p:nvPr/>
        </p:nvCxnSpPr>
        <p:spPr>
          <a:xfrm>
            <a:off x="2099756" y="3810529"/>
            <a:ext cx="1536140" cy="4132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985C020A-B0CE-4D51-A512-7D10163FBCB1}"/>
              </a:ext>
            </a:extLst>
          </p:cNvPr>
          <p:cNvCxnSpPr>
            <a:cxnSpLocks/>
          </p:cNvCxnSpPr>
          <p:nvPr/>
        </p:nvCxnSpPr>
        <p:spPr>
          <a:xfrm flipH="1" flipV="1">
            <a:off x="3275856" y="5318114"/>
            <a:ext cx="204221" cy="9114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385F707-5742-41C4-9705-63D619ADD87E}"/>
              </a:ext>
            </a:extLst>
          </p:cNvPr>
          <p:cNvSpPr/>
          <p:nvPr/>
        </p:nvSpPr>
        <p:spPr>
          <a:xfrm>
            <a:off x="288620" y="668838"/>
            <a:ext cx="8566757" cy="1148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ru-UA" sz="3200" dirty="0"/>
              <a:t>П</a:t>
            </a:r>
            <a:r>
              <a:rPr lang="ru-RU" sz="3200" dirty="0" err="1"/>
              <a:t>редставляет</a:t>
            </a:r>
            <a:r>
              <a:rPr lang="ru-RU" sz="3200" dirty="0"/>
              <a:t> собой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фундаментальный инструмент </a:t>
            </a:r>
            <a:r>
              <a:rPr lang="ru-RU" sz="3200" dirty="0"/>
              <a:t>выбора решений</a:t>
            </a:r>
          </a:p>
          <a:p>
            <a:pPr algn="ctr">
              <a:lnSpc>
                <a:spcPct val="70000"/>
              </a:lnSpc>
            </a:pPr>
            <a:r>
              <a:rPr lang="ru-RU" sz="3200" dirty="0"/>
              <a:t>при наличии нескольких критериев</a:t>
            </a:r>
            <a:r>
              <a:rPr lang="ru-UA" sz="3200" dirty="0"/>
              <a:t>.</a:t>
            </a:r>
            <a:r>
              <a:rPr lang="ru-RU" sz="3200" dirty="0"/>
              <a:t> </a:t>
            </a:r>
            <a:endParaRPr lang="ru-UA" sz="3200" dirty="0"/>
          </a:p>
        </p:txBody>
      </p:sp>
    </p:spTree>
    <p:extLst>
      <p:ext uri="{BB962C8B-B14F-4D97-AF65-F5344CB8AC3E}">
        <p14:creationId xmlns:p14="http://schemas.microsoft.com/office/powerpoint/2010/main" val="321887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  <p:bldP spid="16" grpId="0"/>
      <p:bldP spid="17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65D87DC2-4ED7-4436-AB87-965105E1EF7A}"/>
              </a:ext>
            </a:extLst>
          </p:cNvPr>
          <p:cNvSpPr txBox="1"/>
          <p:nvPr/>
        </p:nvSpPr>
        <p:spPr>
          <a:xfrm>
            <a:off x="215516" y="188640"/>
            <a:ext cx="87129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МНОГОКРИТЕРИАЛЬНЫЙ ВЫБОР ПРОЕКТНЫХ</a:t>
            </a:r>
            <a:r>
              <a:rPr lang="ru-UA" sz="3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ru-RU" sz="3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ВАРИАНТОВ СИСТЕМ МОБИЛЬНОЙ СВЯЗИ</a:t>
            </a:r>
            <a:r>
              <a:rPr lang="ru-UA" sz="3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(СМС)</a:t>
            </a:r>
            <a:endParaRPr kumimoji="0" lang="ru-UA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71959BA0-5EB9-492B-83FD-C6A844058060}"/>
              </a:ext>
            </a:extLst>
          </p:cNvPr>
          <p:cNvSpPr/>
          <p:nvPr/>
        </p:nvSpPr>
        <p:spPr>
          <a:xfrm>
            <a:off x="341784" y="1340768"/>
            <a:ext cx="8460432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3200" dirty="0"/>
              <a:t> Для</a:t>
            </a:r>
            <a:r>
              <a:rPr lang="ru-UA" sz="3200" dirty="0"/>
              <a:t> </a:t>
            </a:r>
            <a:r>
              <a:rPr lang="ru-RU" sz="3200" dirty="0"/>
              <a:t>планируемой СМС третьего поколения стандарта UMTS задано некоторое</a:t>
            </a:r>
          </a:p>
          <a:p>
            <a:pPr algn="ctr">
              <a:lnSpc>
                <a:spcPct val="90000"/>
              </a:lnSpc>
            </a:pPr>
            <a:r>
              <a:rPr lang="ru-RU" sz="3200" dirty="0"/>
              <a:t>множество возможных вариантов построения сети. </a:t>
            </a:r>
            <a:endParaRPr lang="ru-UA" sz="3200" dirty="0"/>
          </a:p>
          <a:p>
            <a:pPr algn="ctr">
              <a:lnSpc>
                <a:spcPct val="90000"/>
              </a:lnSpc>
            </a:pPr>
            <a:r>
              <a:rPr lang="ru-RU" sz="3200" dirty="0"/>
              <a:t>Необходимо найти подмножество Парето-оптимальных проектных решений</a:t>
            </a:r>
            <a:r>
              <a:rPr lang="ru-UA" sz="3200" dirty="0"/>
              <a:t> по отношению нестрогого предпочтения</a:t>
            </a:r>
            <a:r>
              <a:rPr lang="ru-RU" sz="3200" dirty="0"/>
              <a:t> с учетом</a:t>
            </a:r>
          </a:p>
          <a:p>
            <a:pPr algn="ctr">
              <a:lnSpc>
                <a:spcPct val="90000"/>
              </a:lnSpc>
            </a:pPr>
            <a:r>
              <a:rPr lang="ru-RU" sz="3200" dirty="0"/>
              <a:t>совокупности показателей качества, </a:t>
            </a:r>
            <a:endParaRPr lang="ru-UA" sz="3200" dirty="0"/>
          </a:p>
          <a:p>
            <a:pPr algn="ctr">
              <a:lnSpc>
                <a:spcPct val="90000"/>
              </a:lnSpc>
            </a:pPr>
            <a:r>
              <a:rPr lang="ru-RU" sz="3200" dirty="0"/>
              <a:t>а затем выполнить сужение</a:t>
            </a:r>
          </a:p>
          <a:p>
            <a:pPr algn="ctr">
              <a:lnSpc>
                <a:spcPct val="90000"/>
              </a:lnSpc>
            </a:pPr>
            <a:r>
              <a:rPr lang="ru-RU" sz="3200" dirty="0"/>
              <a:t>подмножества Парето до единственного предпочтительного варианта</a:t>
            </a:r>
            <a:r>
              <a:rPr lang="ru-UA" sz="3200" dirty="0"/>
              <a:t> </a:t>
            </a:r>
            <a:r>
              <a:rPr lang="ru-RU" sz="3200" dirty="0"/>
              <a:t>СМС.</a:t>
            </a:r>
            <a:endParaRPr lang="ru-UA" sz="3200" dirty="0"/>
          </a:p>
        </p:txBody>
      </p:sp>
    </p:spTree>
    <p:extLst>
      <p:ext uri="{BB962C8B-B14F-4D97-AF65-F5344CB8AC3E}">
        <p14:creationId xmlns:p14="http://schemas.microsoft.com/office/powerpoint/2010/main" val="218468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71959BA0-5EB9-492B-83FD-C6A844058060}"/>
              </a:ext>
            </a:extLst>
          </p:cNvPr>
          <p:cNvSpPr/>
          <p:nvPr/>
        </p:nvSpPr>
        <p:spPr>
          <a:xfrm>
            <a:off x="341784" y="836712"/>
            <a:ext cx="84604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 Для</a:t>
            </a:r>
            <a:r>
              <a:rPr lang="ru-UA" sz="3200" dirty="0"/>
              <a:t> </a:t>
            </a:r>
            <a:r>
              <a:rPr lang="ru-RU" sz="3200" dirty="0"/>
              <a:t>решения поставленной задачи было сформировано множество из 10</a:t>
            </a:r>
          </a:p>
          <a:p>
            <a:pPr algn="ctr"/>
            <a:r>
              <a:rPr lang="ru-RU" sz="3200" dirty="0"/>
              <a:t>вариантов построения СМС стандарта UMTS, которые определялись</a:t>
            </a:r>
            <a:r>
              <a:rPr lang="ru-UA" sz="3200" dirty="0"/>
              <a:t> </a:t>
            </a:r>
            <a:r>
              <a:rPr lang="ru-RU" sz="3200" dirty="0"/>
              <a:t>различными исходными данными, в качестве которых использовались:</a:t>
            </a:r>
            <a:r>
              <a:rPr lang="ru-UA" sz="3200" dirty="0"/>
              <a:t> </a:t>
            </a:r>
          </a:p>
          <a:p>
            <a:pPr algn="ctr"/>
            <a:r>
              <a:rPr lang="ru-UA" sz="3200" dirty="0"/>
              <a:t>- </a:t>
            </a:r>
            <a:r>
              <a:rPr lang="ru-RU" sz="3200" dirty="0"/>
              <a:t>планируемое количество абонентов в сети,</a:t>
            </a:r>
            <a:r>
              <a:rPr lang="ru-UA" sz="3200" dirty="0"/>
              <a:t> </a:t>
            </a:r>
          </a:p>
          <a:p>
            <a:pPr algn="ctr"/>
            <a:r>
              <a:rPr lang="ru-UA" sz="3200" dirty="0"/>
              <a:t>- </a:t>
            </a:r>
            <a:r>
              <a:rPr lang="ru-RU" sz="3200" dirty="0"/>
              <a:t>плотность обслуживаемой</a:t>
            </a:r>
            <a:r>
              <a:rPr lang="ru-UA" sz="3200" dirty="0"/>
              <a:t> </a:t>
            </a:r>
            <a:r>
              <a:rPr lang="ru-RU" sz="3200" dirty="0"/>
              <a:t>территории, </a:t>
            </a:r>
            <a:endParaRPr lang="ru-UA" sz="3200" dirty="0"/>
          </a:p>
          <a:p>
            <a:pPr algn="ctr"/>
            <a:r>
              <a:rPr lang="ru-UA" sz="3200" dirty="0"/>
              <a:t> - </a:t>
            </a:r>
            <a:r>
              <a:rPr lang="ru-RU" sz="3200" dirty="0"/>
              <a:t>предполагаемая активность абонентов, </a:t>
            </a:r>
            <a:endParaRPr lang="ru-UA" sz="3200" dirty="0"/>
          </a:p>
          <a:p>
            <a:pPr algn="ctr"/>
            <a:r>
              <a:rPr lang="ru-UA" sz="3200" dirty="0"/>
              <a:t>- </a:t>
            </a:r>
            <a:r>
              <a:rPr lang="ru-RU" sz="3200" dirty="0"/>
              <a:t>допустимая</a:t>
            </a:r>
            <a:r>
              <a:rPr lang="ru-UA" sz="3200" dirty="0"/>
              <a:t> </a:t>
            </a:r>
            <a:r>
              <a:rPr lang="ru-RU" sz="3200" dirty="0"/>
              <a:t>вероятность блокировки вызова. </a:t>
            </a:r>
          </a:p>
        </p:txBody>
      </p:sp>
    </p:spTree>
    <p:extLst>
      <p:ext uri="{BB962C8B-B14F-4D97-AF65-F5344CB8AC3E}">
        <p14:creationId xmlns:p14="http://schemas.microsoft.com/office/powerpoint/2010/main" val="223589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71959BA0-5EB9-492B-83FD-C6A844058060}"/>
              </a:ext>
            </a:extLst>
          </p:cNvPr>
          <p:cNvSpPr/>
          <p:nvPr/>
        </p:nvSpPr>
        <p:spPr>
          <a:xfrm>
            <a:off x="0" y="404664"/>
            <a:ext cx="905475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 Для заданных исходных данных были</a:t>
            </a:r>
            <a:r>
              <a:rPr lang="ru-UA" sz="3200" dirty="0"/>
              <a:t> </a:t>
            </a:r>
            <a:r>
              <a:rPr lang="ru-RU" sz="3200" dirty="0"/>
              <a:t>рассчитаны значения</a:t>
            </a:r>
            <a:r>
              <a:rPr lang="ru-UA" sz="3200" dirty="0"/>
              <a:t> </a:t>
            </a:r>
            <a:r>
              <a:rPr lang="ru-RU" sz="3200" dirty="0"/>
              <a:t>показателей качества для каждого из 10 вариантов СМС. При решении</a:t>
            </a:r>
            <a:r>
              <a:rPr lang="ru-UA" sz="3200" dirty="0"/>
              <a:t> </a:t>
            </a:r>
            <a:r>
              <a:rPr lang="ru-RU" sz="3200" dirty="0"/>
              <a:t>оптимизационной задачи среди всех показателей качества были выбраны</a:t>
            </a:r>
            <a:r>
              <a:rPr lang="ru-UA" sz="3200" dirty="0"/>
              <a:t> </a:t>
            </a:r>
            <a:r>
              <a:rPr lang="ru-RU" sz="3200" dirty="0"/>
              <a:t>показателя качества, которые характеризуют</a:t>
            </a:r>
            <a:r>
              <a:rPr lang="ru-UA" sz="3200" dirty="0"/>
              <a:t>:</a:t>
            </a:r>
          </a:p>
          <a:p>
            <a:pPr algn="ctr"/>
            <a:r>
              <a:rPr lang="ru-RU" sz="3200" dirty="0"/>
              <a:t> </a:t>
            </a:r>
            <a:r>
              <a:rPr lang="ru-UA" sz="3200" dirty="0"/>
              <a:t>- </a:t>
            </a:r>
            <a:r>
              <a:rPr lang="ru-RU" sz="3200" dirty="0"/>
              <a:t>соответственно вероятность</a:t>
            </a:r>
            <a:r>
              <a:rPr lang="ru-UA" sz="3200" dirty="0"/>
              <a:t> </a:t>
            </a:r>
            <a:r>
              <a:rPr lang="ru-RU" sz="3200" dirty="0"/>
              <a:t>блокировки (</a:t>
            </a:r>
            <a:r>
              <a:rPr lang="ru-RU" sz="3200" dirty="0" err="1"/>
              <a:t>Pбл</a:t>
            </a:r>
            <a:r>
              <a:rPr lang="ru-RU" sz="3200" dirty="0"/>
              <a:t>), </a:t>
            </a:r>
            <a:endParaRPr lang="ru-UA" sz="3200" dirty="0"/>
          </a:p>
          <a:p>
            <a:pPr marL="457200" indent="-457200" algn="ctr">
              <a:buFontTx/>
              <a:buChar char="-"/>
            </a:pPr>
            <a:r>
              <a:rPr lang="ru-RU" sz="3200" dirty="0"/>
              <a:t>плотность обслуживаемых абонентов (Na S0)</a:t>
            </a:r>
            <a:r>
              <a:rPr lang="ru-UA" sz="3200" dirty="0"/>
              <a:t>,</a:t>
            </a:r>
          </a:p>
          <a:p>
            <a:pPr marL="457200" indent="-457200" algn="ctr">
              <a:buFontTx/>
              <a:buChar char="-"/>
            </a:pPr>
            <a:r>
              <a:rPr lang="ru-UA" sz="3200" dirty="0"/>
              <a:t>н</a:t>
            </a:r>
            <a:r>
              <a:rPr lang="ru-RU" sz="3200" dirty="0" err="1"/>
              <a:t>еобходимое</a:t>
            </a:r>
            <a:r>
              <a:rPr lang="ru-RU" sz="3200" dirty="0"/>
              <a:t> количество базовых станций в сети (NBTS). </a:t>
            </a:r>
            <a:endParaRPr lang="ru-UA" sz="3200" dirty="0"/>
          </a:p>
          <a:p>
            <a:pPr algn="ctr"/>
            <a:r>
              <a:rPr lang="ru-RU" sz="3200" dirty="0"/>
              <a:t>Абсолютные</a:t>
            </a:r>
            <a:r>
              <a:rPr lang="ru-UA" sz="3200" dirty="0"/>
              <a:t> </a:t>
            </a:r>
            <a:r>
              <a:rPr lang="ru-RU" sz="3200" dirty="0"/>
              <a:t>значения этих показателей качества и нормированные к их максимальным</a:t>
            </a:r>
            <a:r>
              <a:rPr lang="ru-UA" sz="3200" dirty="0"/>
              <a:t> </a:t>
            </a:r>
            <a:r>
              <a:rPr lang="ru-RU" sz="3200" dirty="0"/>
              <a:t>значениям представлены в </a:t>
            </a:r>
            <a:r>
              <a:rPr lang="ru-RU" sz="3200" dirty="0" err="1"/>
              <a:t>табл</a:t>
            </a:r>
            <a:r>
              <a:rPr lang="ru-UA" sz="3200" dirty="0" err="1"/>
              <a:t>ице</a:t>
            </a:r>
            <a:r>
              <a:rPr lang="ru-UA" sz="3200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2407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F8A8182B-42A2-4526-B585-4BF59C5DB2A9}"/>
              </a:ext>
            </a:extLst>
          </p:cNvPr>
          <p:cNvGrpSpPr/>
          <p:nvPr/>
        </p:nvGrpSpPr>
        <p:grpSpPr>
          <a:xfrm>
            <a:off x="515210" y="1124744"/>
            <a:ext cx="8113579" cy="4968552"/>
            <a:chOff x="539552" y="548680"/>
            <a:chExt cx="8113579" cy="4968552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7B65ED7E-B94E-4B44-91C0-F442A00AC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552" y="548680"/>
              <a:ext cx="8113579" cy="4968552"/>
            </a:xfrm>
            <a:prstGeom prst="rect">
              <a:avLst/>
            </a:prstGeom>
          </p:spPr>
        </p:pic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DF8E16C-D4E9-495C-9E51-686188409AAA}"/>
                </a:ext>
              </a:extLst>
            </p:cNvPr>
            <p:cNvSpPr/>
            <p:nvPr/>
          </p:nvSpPr>
          <p:spPr>
            <a:xfrm>
              <a:off x="1208890" y="1740917"/>
              <a:ext cx="576064" cy="2880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8F928266-B9D8-4DB1-B60F-BF6709DBEBAF}"/>
                </a:ext>
              </a:extLst>
            </p:cNvPr>
            <p:cNvSpPr/>
            <p:nvPr/>
          </p:nvSpPr>
          <p:spPr>
            <a:xfrm>
              <a:off x="1208890" y="3221186"/>
              <a:ext cx="576064" cy="2880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5755E2F8-9EFB-40C9-A3C8-94A8C2E9D804}"/>
                </a:ext>
              </a:extLst>
            </p:cNvPr>
            <p:cNvSpPr/>
            <p:nvPr/>
          </p:nvSpPr>
          <p:spPr>
            <a:xfrm>
              <a:off x="1199361" y="4304641"/>
              <a:ext cx="576064" cy="2880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863A6FC6-06D2-4F87-A092-8D0B2C5FCC57}"/>
                </a:ext>
              </a:extLst>
            </p:cNvPr>
            <p:cNvSpPr/>
            <p:nvPr/>
          </p:nvSpPr>
          <p:spPr>
            <a:xfrm>
              <a:off x="1197092" y="4684088"/>
              <a:ext cx="576064" cy="2880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95D4FD37-DCE0-4F45-A846-5A303F8FC7D7}"/>
                </a:ext>
              </a:extLst>
            </p:cNvPr>
            <p:cNvSpPr/>
            <p:nvPr/>
          </p:nvSpPr>
          <p:spPr>
            <a:xfrm>
              <a:off x="1331640" y="5031521"/>
              <a:ext cx="576064" cy="2880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1" name="Стрелка: вверх 10">
            <a:extLst>
              <a:ext uri="{FF2B5EF4-FFF2-40B4-BE49-F238E27FC236}">
                <a16:creationId xmlns:a16="http://schemas.microsoft.com/office/drawing/2014/main" id="{BBB54AF7-C5A1-4405-AF6E-2853DF18D14A}"/>
              </a:ext>
            </a:extLst>
          </p:cNvPr>
          <p:cNvSpPr/>
          <p:nvPr/>
        </p:nvSpPr>
        <p:spPr>
          <a:xfrm>
            <a:off x="5868144" y="465638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Стрелка: вверх 12">
            <a:extLst>
              <a:ext uri="{FF2B5EF4-FFF2-40B4-BE49-F238E27FC236}">
                <a16:creationId xmlns:a16="http://schemas.microsoft.com/office/drawing/2014/main" id="{BFC4E075-8504-4BAD-B204-85443D58BA69}"/>
              </a:ext>
            </a:extLst>
          </p:cNvPr>
          <p:cNvSpPr/>
          <p:nvPr/>
        </p:nvSpPr>
        <p:spPr>
          <a:xfrm rot="10800000">
            <a:off x="6948264" y="465638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Стрелка: вверх 13">
            <a:extLst>
              <a:ext uri="{FF2B5EF4-FFF2-40B4-BE49-F238E27FC236}">
                <a16:creationId xmlns:a16="http://schemas.microsoft.com/office/drawing/2014/main" id="{6084FA19-0DC4-4ED1-8DF8-009F7CD48261}"/>
              </a:ext>
            </a:extLst>
          </p:cNvPr>
          <p:cNvSpPr/>
          <p:nvPr/>
        </p:nvSpPr>
        <p:spPr>
          <a:xfrm rot="10800000">
            <a:off x="7848364" y="474020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BB50177B-9C85-4E52-A503-C5ED41FC1E1A}"/>
              </a:ext>
            </a:extLst>
          </p:cNvPr>
          <p:cNvSpPr/>
          <p:nvPr/>
        </p:nvSpPr>
        <p:spPr>
          <a:xfrm>
            <a:off x="5476273" y="1484784"/>
            <a:ext cx="3152515" cy="4536504"/>
          </a:xfrm>
          <a:prstGeom prst="roundRect">
            <a:avLst>
              <a:gd name="adj" fmla="val 1024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218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898FA2C-4C10-4B91-8C05-6A8447FE4BFC}"/>
              </a:ext>
            </a:extLst>
          </p:cNvPr>
          <p:cNvSpPr/>
          <p:nvPr/>
        </p:nvSpPr>
        <p:spPr>
          <a:xfrm>
            <a:off x="235955" y="764704"/>
            <a:ext cx="871296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Многокритериальный </a:t>
            </a:r>
            <a:r>
              <a:rPr lang="ru-UA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выбор</a:t>
            </a:r>
            <a:r>
              <a:rPr lang="ru-U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dirty="0"/>
              <a:t>– это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принятие</a:t>
            </a:r>
            <a:r>
              <a:rPr lang="ru-RU" sz="3200" dirty="0"/>
              <a:t>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решений</a:t>
            </a:r>
            <a:r>
              <a:rPr lang="ru-RU" sz="3200" dirty="0"/>
              <a:t> </a:t>
            </a:r>
            <a:r>
              <a:rPr lang="ru-UA" sz="3200" dirty="0"/>
              <a:t>в управленческих ситуациях, </a:t>
            </a:r>
          </a:p>
          <a:p>
            <a:pPr algn="ctr"/>
            <a:r>
              <a:rPr lang="ru-UA" sz="3200" dirty="0"/>
              <a:t>когда </a:t>
            </a:r>
            <a:r>
              <a:rPr lang="ru-RU" sz="3200" dirty="0"/>
              <a:t>в качестве </a:t>
            </a:r>
            <a:r>
              <a:rPr lang="ru-RU" sz="3200" dirty="0" err="1"/>
              <a:t>исходн</a:t>
            </a:r>
            <a:r>
              <a:rPr lang="ru-UA" sz="3200" dirty="0" err="1"/>
              <a:t>ая</a:t>
            </a:r>
            <a:r>
              <a:rPr lang="ru-RU" sz="3200" dirty="0"/>
              <a:t> </a:t>
            </a:r>
            <a:r>
              <a:rPr lang="ru-RU" sz="3200" dirty="0" err="1"/>
              <a:t>информаци</a:t>
            </a:r>
            <a:r>
              <a:rPr lang="ru-UA" sz="3200" dirty="0"/>
              <a:t>я имеет</a:t>
            </a:r>
          </a:p>
          <a:p>
            <a:pPr algn="ctr"/>
            <a:r>
              <a:rPr lang="ru-UA" sz="3200" dirty="0"/>
              <a:t> </a:t>
            </a:r>
            <a:r>
              <a:rPr lang="ru-RU" sz="3200" dirty="0"/>
              <a:t>перечислимое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множество</a:t>
            </a:r>
            <a:r>
              <a:rPr lang="ru-RU" sz="3200" dirty="0"/>
              <a:t> альтернатив</a:t>
            </a:r>
            <a:r>
              <a:rPr lang="ru-UA" sz="3200" dirty="0"/>
              <a:t> (</a:t>
            </a:r>
            <a:r>
              <a:rPr lang="ru-UA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вариантов</a:t>
            </a:r>
            <a:r>
              <a:rPr lang="ru-UA" sz="3200" dirty="0"/>
              <a:t>)</a:t>
            </a:r>
            <a:r>
              <a:rPr lang="ru-RU" sz="3200" dirty="0"/>
              <a:t>, </a:t>
            </a:r>
            <a:endParaRPr lang="ru-UA" sz="3200" dirty="0"/>
          </a:p>
          <a:p>
            <a:pPr algn="ctr"/>
            <a:r>
              <a:rPr lang="ru-UA" sz="3200" dirty="0"/>
              <a:t>которые </a:t>
            </a:r>
            <a:r>
              <a:rPr lang="ru-RU" sz="3200" dirty="0" err="1"/>
              <a:t>характеризу</a:t>
            </a:r>
            <a:r>
              <a:rPr lang="ru-UA" sz="3200" dirty="0" err="1"/>
              <a:t>ются</a:t>
            </a:r>
            <a:r>
              <a:rPr lang="ru-RU" sz="3200" dirty="0"/>
              <a:t>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многими</a:t>
            </a:r>
            <a:r>
              <a:rPr lang="ru-RU" sz="3200" dirty="0"/>
              <a:t>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показателями</a:t>
            </a:r>
            <a:r>
              <a:rPr lang="ru-UA" sz="3200" dirty="0"/>
              <a:t>.</a:t>
            </a:r>
            <a:r>
              <a:rPr lang="ru-RU" sz="32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7ECF7A-B982-418C-BA9F-F594A4966F9F}"/>
              </a:ext>
            </a:extLst>
          </p:cNvPr>
          <p:cNvSpPr txBox="1"/>
          <p:nvPr/>
        </p:nvSpPr>
        <p:spPr>
          <a:xfrm>
            <a:off x="827584" y="8325"/>
            <a:ext cx="8028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UA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Что такое многокритериальный выбор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90EBA15-3732-4B54-B679-ADE087EAA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416476"/>
              </p:ext>
            </p:extLst>
          </p:nvPr>
        </p:nvGraphicFramePr>
        <p:xfrm>
          <a:off x="462756" y="5691540"/>
          <a:ext cx="8218488" cy="803512"/>
        </p:xfrm>
        <a:graphic>
          <a:graphicData uri="http://schemas.openxmlformats.org/drawingml/2006/table">
            <a:tbl>
              <a:tblPr/>
              <a:tblGrid>
                <a:gridCol w="2962275">
                  <a:extLst>
                    <a:ext uri="{9D8B030D-6E8A-4147-A177-3AD203B41FA5}">
                      <a16:colId xmlns:a16="http://schemas.microsoft.com/office/drawing/2014/main" val="2636294507"/>
                    </a:ext>
                  </a:extLst>
                </a:gridCol>
                <a:gridCol w="5256213">
                  <a:extLst>
                    <a:ext uri="{9D8B030D-6E8A-4147-A177-3AD203B41FA5}">
                      <a16:colId xmlns:a16="http://schemas.microsoft.com/office/drawing/2014/main" val="1828078832"/>
                    </a:ext>
                  </a:extLst>
                </a:gridCol>
              </a:tblGrid>
              <a:tr h="80344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Batang" panose="02030600000101010101" pitchFamily="18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Batang" panose="02030600000101010101" pitchFamily="18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Batang" panose="02030600000101010101" pitchFamily="18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Batang" panose="02030600000101010101" pitchFamily="18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Batang" panose="02030600000101010101" pitchFamily="18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Batang" panose="02030600000101010101" pitchFamily="18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Batang" panose="02030600000101010101" pitchFamily="18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Batang" panose="02030600000101010101" pitchFamily="18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Batang" panose="02030600000101010101" pitchFamily="18" charset="-127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U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Выбор</a:t>
                      </a:r>
                    </a:p>
                  </a:txBody>
                  <a:tcPr marL="180000" marR="180000" marT="35996" marB="35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Batang" panose="02030600000101010101" pitchFamily="18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Batang" panose="02030600000101010101" pitchFamily="18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Batang" panose="02030600000101010101" pitchFamily="18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Batang" panose="02030600000101010101" pitchFamily="18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Batang" panose="02030600000101010101" pitchFamily="18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Batang" panose="02030600000101010101" pitchFamily="18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Batang" panose="02030600000101010101" pitchFamily="18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Batang" panose="02030600000101010101" pitchFamily="18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Batang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UA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Фиксация</a:t>
                      </a:r>
                      <a:r>
                        <a:rPr kumimoji="0" lang="ru-RU" altLang="ru-U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ru-RU" altLang="ru-UA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преимущества</a:t>
                      </a:r>
                      <a:r>
                        <a:rPr kumimoji="0" lang="ru-RU" altLang="ru-U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ru-RU" altLang="ru-UA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ОДНОГО</a:t>
                      </a:r>
                      <a:r>
                        <a:rPr kumimoji="0" lang="ru-RU" altLang="ru-U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из оцененных </a:t>
                      </a:r>
                      <a:r>
                        <a:rPr kumimoji="0" lang="ru-RU" altLang="ru-UA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вариантов</a:t>
                      </a:r>
                    </a:p>
                  </a:txBody>
                  <a:tcPr marL="180000" marR="180000" marT="35996" marB="35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242614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35BF12CA-421D-40B9-97B4-E85DE19B2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353756"/>
              </p:ext>
            </p:extLst>
          </p:nvPr>
        </p:nvGraphicFramePr>
        <p:xfrm>
          <a:off x="483195" y="4475738"/>
          <a:ext cx="8218488" cy="803512"/>
        </p:xfrm>
        <a:graphic>
          <a:graphicData uri="http://schemas.openxmlformats.org/drawingml/2006/table">
            <a:tbl>
              <a:tblPr/>
              <a:tblGrid>
                <a:gridCol w="2962275">
                  <a:extLst>
                    <a:ext uri="{9D8B030D-6E8A-4147-A177-3AD203B41FA5}">
                      <a16:colId xmlns:a16="http://schemas.microsoft.com/office/drawing/2014/main" val="3092066904"/>
                    </a:ext>
                  </a:extLst>
                </a:gridCol>
                <a:gridCol w="5256213">
                  <a:extLst>
                    <a:ext uri="{9D8B030D-6E8A-4147-A177-3AD203B41FA5}">
                      <a16:colId xmlns:a16="http://schemas.microsoft.com/office/drawing/2014/main" val="1116816162"/>
                    </a:ext>
                  </a:extLst>
                </a:gridCol>
              </a:tblGrid>
              <a:tr h="8034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Batang" panose="02030600000101010101" pitchFamily="18" charset="-127"/>
                        </a:defRPr>
                      </a:lvl1pPr>
                      <a:lvl2pPr marL="827088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Batang" panose="02030600000101010101" pitchFamily="18" charset="-127"/>
                        </a:defRPr>
                      </a:lvl2pPr>
                      <a:lvl3pPr marL="1235075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Batang" panose="02030600000101010101" pitchFamily="18" charset="-127"/>
                        </a:defRPr>
                      </a:lvl3pPr>
                      <a:lvl4pPr marL="1643063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Batang" panose="02030600000101010101" pitchFamily="18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Batang" panose="02030600000101010101" pitchFamily="18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Batang" panose="02030600000101010101" pitchFamily="18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Batang" panose="02030600000101010101" pitchFamily="18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Batang" panose="02030600000101010101" pitchFamily="18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Batang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U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Принятие решения (ПР)</a:t>
                      </a:r>
                    </a:p>
                  </a:txBody>
                  <a:tcPr marL="180000" marR="180000" marT="35996" marB="35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Batang" panose="02030600000101010101" pitchFamily="18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Batang" panose="02030600000101010101" pitchFamily="18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Batang" panose="02030600000101010101" pitchFamily="18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Batang" panose="02030600000101010101" pitchFamily="18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Batang" panose="02030600000101010101" pitchFamily="18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Batang" panose="02030600000101010101" pitchFamily="18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Batang" panose="02030600000101010101" pitchFamily="18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Batang" panose="02030600000101010101" pitchFamily="18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Batang" panose="02030600000101010101" pitchFamily="18" charset="-127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U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Выбор</a:t>
                      </a:r>
                      <a:r>
                        <a:rPr kumimoji="0" lang="ru-RU" altLang="ru-U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варианта реализации</a:t>
                      </a:r>
                    </a:p>
                  </a:txBody>
                  <a:tcPr marL="180000" marR="180000" marT="35996" marB="35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231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1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F8C572D5-7659-41DB-A6F5-B79E569B27B3}"/>
              </a:ext>
            </a:extLst>
          </p:cNvPr>
          <p:cNvGrpSpPr/>
          <p:nvPr/>
        </p:nvGrpSpPr>
        <p:grpSpPr>
          <a:xfrm>
            <a:off x="2180108" y="1043888"/>
            <a:ext cx="6780715" cy="5241044"/>
            <a:chOff x="2180108" y="1043888"/>
            <a:chExt cx="6780715" cy="5241044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A673BEC4-EAA5-4697-B48A-7CD501AA6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4887" y="1229515"/>
              <a:ext cx="6325935" cy="4569683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559B40-7CDA-4331-BFF7-0A7422388A24}"/>
                </a:ext>
              </a:extLst>
            </p:cNvPr>
            <p:cNvSpPr txBox="1"/>
            <p:nvPr/>
          </p:nvSpPr>
          <p:spPr>
            <a:xfrm>
              <a:off x="8350338" y="5823267"/>
              <a:ext cx="610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k</a:t>
              </a:r>
              <a:r>
                <a:rPr lang="ru-UA" sz="2400" dirty="0"/>
                <a:t>1</a:t>
              </a:r>
              <a:endParaRPr lang="uk-UA" sz="2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E83849-4C02-495F-92B4-E1DA8108F6AC}"/>
                </a:ext>
              </a:extLst>
            </p:cNvPr>
            <p:cNvSpPr txBox="1"/>
            <p:nvPr/>
          </p:nvSpPr>
          <p:spPr>
            <a:xfrm>
              <a:off x="2180108" y="1043888"/>
              <a:ext cx="610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k2</a:t>
              </a:r>
              <a:endParaRPr lang="uk-UA" sz="2400" dirty="0"/>
            </a:p>
          </p:txBody>
        </p:sp>
      </p:grp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180BCE-EE53-4710-AF76-602BFD597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6" y="29584"/>
            <a:ext cx="2154660" cy="3034925"/>
          </a:xfrm>
          <a:prstGeom prst="rect">
            <a:avLst/>
          </a:prstGeom>
        </p:spPr>
      </p:pic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D56B87F-3E0F-4543-8BD4-65B9B8EEFA10}"/>
              </a:ext>
            </a:extLst>
          </p:cNvPr>
          <p:cNvGrpSpPr/>
          <p:nvPr/>
        </p:nvGrpSpPr>
        <p:grpSpPr>
          <a:xfrm>
            <a:off x="3682463" y="2132856"/>
            <a:ext cx="4129897" cy="3245583"/>
            <a:chOff x="3635896" y="2132856"/>
            <a:chExt cx="4129897" cy="324558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E1652FB-03C7-4365-85D5-6F8D538623DC}"/>
                </a:ext>
              </a:extLst>
            </p:cNvPr>
            <p:cNvSpPr txBox="1"/>
            <p:nvPr/>
          </p:nvSpPr>
          <p:spPr>
            <a:xfrm>
              <a:off x="5100694" y="269682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  <a:endParaRPr lang="uk-UA" dirty="0"/>
            </a:p>
          </p:txBody>
        </p:sp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C2AE4E38-9770-452E-8C8D-DF87B0B35742}"/>
                </a:ext>
              </a:extLst>
            </p:cNvPr>
            <p:cNvGrpSpPr/>
            <p:nvPr/>
          </p:nvGrpSpPr>
          <p:grpSpPr>
            <a:xfrm>
              <a:off x="3635896" y="2132856"/>
              <a:ext cx="4129897" cy="3245583"/>
              <a:chOff x="3635896" y="2132856"/>
              <a:chExt cx="4129897" cy="3245583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894FED-01B2-4001-8D8F-CC1B9BED24BE}"/>
                  </a:ext>
                </a:extLst>
              </p:cNvPr>
              <p:cNvSpPr txBox="1"/>
              <p:nvPr/>
            </p:nvSpPr>
            <p:spPr>
              <a:xfrm>
                <a:off x="3635896" y="5009107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UA" dirty="0"/>
                  <a:t>1</a:t>
                </a:r>
                <a:r>
                  <a:rPr lang="en-US" dirty="0"/>
                  <a:t>0</a:t>
                </a:r>
                <a:endParaRPr lang="uk-UA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24D6BA-ED76-476C-B2EF-E7DFDC969637}"/>
                  </a:ext>
                </a:extLst>
              </p:cNvPr>
              <p:cNvSpPr txBox="1"/>
              <p:nvPr/>
            </p:nvSpPr>
            <p:spPr>
              <a:xfrm>
                <a:off x="3635896" y="463977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9</a:t>
                </a:r>
                <a:endParaRPr lang="uk-UA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C5D733-B8CC-4496-968F-29BB409B5795}"/>
                  </a:ext>
                </a:extLst>
              </p:cNvPr>
              <p:cNvSpPr txBox="1"/>
              <p:nvPr/>
            </p:nvSpPr>
            <p:spPr>
              <a:xfrm>
                <a:off x="6912260" y="4099139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  <a:endParaRPr lang="uk-UA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6B84F2-CFB5-4EBF-91AE-5B4810DF642B}"/>
                  </a:ext>
                </a:extLst>
              </p:cNvPr>
              <p:cNvSpPr txBox="1"/>
              <p:nvPr/>
            </p:nvSpPr>
            <p:spPr>
              <a:xfrm>
                <a:off x="5112060" y="3514357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  <a:endParaRPr lang="uk-UA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DECF23-7714-475B-92CD-2277B699D139}"/>
                  </a:ext>
                </a:extLst>
              </p:cNvPr>
              <p:cNvSpPr txBox="1"/>
              <p:nvPr/>
            </p:nvSpPr>
            <p:spPr>
              <a:xfrm>
                <a:off x="7405753" y="3834506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UA" dirty="0"/>
                  <a:t>1</a:t>
                </a:r>
                <a:endParaRPr lang="uk-UA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DF30BF-D13C-4907-BCAF-7553EE0C95D6}"/>
                  </a:ext>
                </a:extLst>
              </p:cNvPr>
              <p:cNvSpPr txBox="1"/>
              <p:nvPr/>
            </p:nvSpPr>
            <p:spPr>
              <a:xfrm>
                <a:off x="5553294" y="2132856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  <a:endParaRPr lang="uk-UA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C0B8526-34E1-4BDB-B54B-1021309C217A}"/>
                  </a:ext>
                </a:extLst>
              </p:cNvPr>
              <p:cNvSpPr txBox="1"/>
              <p:nvPr/>
            </p:nvSpPr>
            <p:spPr>
              <a:xfrm>
                <a:off x="5043718" y="2424961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</a:t>
                </a:r>
                <a:endParaRPr lang="uk-UA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AD0F003-1233-4152-8D81-1080434C082E}"/>
                  </a:ext>
                </a:extLst>
              </p:cNvPr>
              <p:cNvSpPr txBox="1"/>
              <p:nvPr/>
            </p:nvSpPr>
            <p:spPr>
              <a:xfrm>
                <a:off x="6297005" y="4846878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uk-UA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DF7131-82AD-4D88-A5B6-604878F8AB96}"/>
                  </a:ext>
                </a:extLst>
              </p:cNvPr>
              <p:cNvSpPr txBox="1"/>
              <p:nvPr/>
            </p:nvSpPr>
            <p:spPr>
              <a:xfrm>
                <a:off x="4154873" y="2758973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</a:t>
                </a:r>
                <a:endParaRPr lang="uk-UA" dirty="0"/>
              </a:p>
            </p:txBody>
          </p:sp>
        </p:grpSp>
      </p:grp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CB0BDB0F-3F1D-428B-BD40-C49CAEF0E049}"/>
              </a:ext>
            </a:extLst>
          </p:cNvPr>
          <p:cNvCxnSpPr>
            <a:cxnSpLocks/>
          </p:cNvCxnSpPr>
          <p:nvPr/>
        </p:nvCxnSpPr>
        <p:spPr>
          <a:xfrm flipV="1">
            <a:off x="6297005" y="1495195"/>
            <a:ext cx="0" cy="31445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5F70790F-3C8C-4C11-B3AD-D6487BF48EF0}"/>
              </a:ext>
            </a:extLst>
          </p:cNvPr>
          <p:cNvCxnSpPr>
            <a:cxnSpLocks/>
          </p:cNvCxnSpPr>
          <p:nvPr/>
        </p:nvCxnSpPr>
        <p:spPr>
          <a:xfrm flipH="1">
            <a:off x="3184359" y="4639775"/>
            <a:ext cx="30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AE7CDFA6-436C-415D-B7AF-F75EDF918812}"/>
              </a:ext>
            </a:extLst>
          </p:cNvPr>
          <p:cNvCxnSpPr/>
          <p:nvPr/>
        </p:nvCxnSpPr>
        <p:spPr>
          <a:xfrm>
            <a:off x="6297005" y="1505553"/>
            <a:ext cx="6152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A2EDF48D-3F64-4CF0-B8B7-B6689BF1B823}"/>
              </a:ext>
            </a:extLst>
          </p:cNvPr>
          <p:cNvCxnSpPr>
            <a:cxnSpLocks/>
          </p:cNvCxnSpPr>
          <p:nvPr/>
        </p:nvCxnSpPr>
        <p:spPr>
          <a:xfrm>
            <a:off x="3195403" y="4639775"/>
            <a:ext cx="0" cy="4454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9D7C0FE8-BBEE-4361-BF23-9C2F2B4A7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62" y="3400362"/>
            <a:ext cx="2109628" cy="2815574"/>
          </a:xfrm>
          <a:prstGeom prst="rect">
            <a:avLst/>
          </a:prstGeom>
        </p:spPr>
      </p:pic>
      <p:sp>
        <p:nvSpPr>
          <p:cNvPr id="48" name="Овал 47">
            <a:extLst>
              <a:ext uri="{FF2B5EF4-FFF2-40B4-BE49-F238E27FC236}">
                <a16:creationId xmlns:a16="http://schemas.microsoft.com/office/drawing/2014/main" id="{EEBB83B9-A6E4-4AF6-8CD5-109E5A9DDC37}"/>
              </a:ext>
            </a:extLst>
          </p:cNvPr>
          <p:cNvSpPr/>
          <p:nvPr/>
        </p:nvSpPr>
        <p:spPr>
          <a:xfrm>
            <a:off x="6186650" y="4846878"/>
            <a:ext cx="360040" cy="54898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44F20A17-06A9-4769-B7C8-F0C870EC472F}"/>
              </a:ext>
            </a:extLst>
          </p:cNvPr>
          <p:cNvSpPr/>
          <p:nvPr/>
        </p:nvSpPr>
        <p:spPr>
          <a:xfrm>
            <a:off x="7476826" y="3845319"/>
            <a:ext cx="364727" cy="36933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D87DC2-4ED7-4436-AB87-965105E1EF7A}"/>
              </a:ext>
            </a:extLst>
          </p:cNvPr>
          <p:cNvSpPr txBox="1"/>
          <p:nvPr/>
        </p:nvSpPr>
        <p:spPr>
          <a:xfrm>
            <a:off x="3918396" y="339813"/>
            <a:ext cx="38360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k1 – k2</a:t>
            </a:r>
            <a:endParaRPr kumimoji="0" lang="ru-UA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9090A8CC-9914-4E73-A837-5322CF5F41BD}"/>
              </a:ext>
            </a:extLst>
          </p:cNvPr>
          <p:cNvSpPr/>
          <p:nvPr/>
        </p:nvSpPr>
        <p:spPr>
          <a:xfrm>
            <a:off x="567619" y="3240054"/>
            <a:ext cx="610485" cy="3034925"/>
          </a:xfrm>
          <a:prstGeom prst="roundRect">
            <a:avLst>
              <a:gd name="adj" fmla="val 1024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2" name="Прямоугольник: скругленные углы 51">
            <a:extLst>
              <a:ext uri="{FF2B5EF4-FFF2-40B4-BE49-F238E27FC236}">
                <a16:creationId xmlns:a16="http://schemas.microsoft.com/office/drawing/2014/main" id="{43E297B2-A44A-4A93-90BF-21B01CB2AE10}"/>
              </a:ext>
            </a:extLst>
          </p:cNvPr>
          <p:cNvSpPr/>
          <p:nvPr/>
        </p:nvSpPr>
        <p:spPr>
          <a:xfrm>
            <a:off x="517741" y="31235"/>
            <a:ext cx="1143780" cy="3149776"/>
          </a:xfrm>
          <a:prstGeom prst="roundRect">
            <a:avLst>
              <a:gd name="adj" fmla="val 1024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791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/>
      <p:bldP spid="51" grpId="0" animBg="1"/>
      <p:bldP spid="5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7ECF7A-B982-418C-BA9F-F594A4966F9F}"/>
              </a:ext>
            </a:extLst>
          </p:cNvPr>
          <p:cNvSpPr txBox="1"/>
          <p:nvPr/>
        </p:nvSpPr>
        <p:spPr>
          <a:xfrm>
            <a:off x="3765996" y="219311"/>
            <a:ext cx="38360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k1 – k3</a:t>
            </a:r>
            <a:endParaRPr kumimoji="0" lang="ru-UA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180BCE-EE53-4710-AF76-602BFD597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6" y="231497"/>
            <a:ext cx="2328752" cy="3280141"/>
          </a:xfrm>
          <a:prstGeom prst="rect">
            <a:avLst/>
          </a:prstGeom>
        </p:spPr>
      </p:pic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8920DBBC-419F-4813-B730-E88D8BAEFFE2}"/>
              </a:ext>
            </a:extLst>
          </p:cNvPr>
          <p:cNvGrpSpPr/>
          <p:nvPr/>
        </p:nvGrpSpPr>
        <p:grpSpPr>
          <a:xfrm>
            <a:off x="2433508" y="745717"/>
            <a:ext cx="6527315" cy="5539215"/>
            <a:chOff x="2433508" y="745717"/>
            <a:chExt cx="6527315" cy="5539215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81A9C645-D008-4BE0-B38F-EFF4E479D717}"/>
                </a:ext>
              </a:extLst>
            </p:cNvPr>
            <p:cNvGrpSpPr/>
            <p:nvPr/>
          </p:nvGrpSpPr>
          <p:grpSpPr>
            <a:xfrm>
              <a:off x="2555776" y="1218013"/>
              <a:ext cx="6405047" cy="5066919"/>
              <a:chOff x="2555776" y="1218013"/>
              <a:chExt cx="6405047" cy="5066919"/>
            </a:xfrm>
          </p:grpSpPr>
          <p:pic>
            <p:nvPicPr>
              <p:cNvPr id="2" name="Рисунок 1">
                <a:extLst>
                  <a:ext uri="{FF2B5EF4-FFF2-40B4-BE49-F238E27FC236}">
                    <a16:creationId xmlns:a16="http://schemas.microsoft.com/office/drawing/2014/main" id="{4F62CDB8-6DE9-47F8-9C4C-AC580B0E61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5776" y="1218013"/>
                <a:ext cx="6405047" cy="4587251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F559B40-7CDA-4331-BFF7-0A7422388A24}"/>
                  </a:ext>
                </a:extLst>
              </p:cNvPr>
              <p:cNvSpPr txBox="1"/>
              <p:nvPr/>
            </p:nvSpPr>
            <p:spPr>
              <a:xfrm>
                <a:off x="8350338" y="5823267"/>
                <a:ext cx="6104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k</a:t>
                </a:r>
                <a:r>
                  <a:rPr lang="ru-UA" sz="2400" dirty="0"/>
                  <a:t>1</a:t>
                </a:r>
                <a:endParaRPr lang="uk-UA" sz="2400" dirty="0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E83849-4C02-495F-92B4-E1DA8108F6AC}"/>
                </a:ext>
              </a:extLst>
            </p:cNvPr>
            <p:cNvSpPr txBox="1"/>
            <p:nvPr/>
          </p:nvSpPr>
          <p:spPr>
            <a:xfrm>
              <a:off x="2433508" y="745717"/>
              <a:ext cx="610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k3</a:t>
              </a:r>
              <a:endParaRPr lang="uk-UA" sz="2400" dirty="0"/>
            </a:p>
          </p:txBody>
        </p:sp>
      </p:grp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18C8B641-7ED5-4F6C-B24C-F8CC66FD23D7}"/>
              </a:ext>
            </a:extLst>
          </p:cNvPr>
          <p:cNvCxnSpPr>
            <a:cxnSpLocks/>
          </p:cNvCxnSpPr>
          <p:nvPr/>
        </p:nvCxnSpPr>
        <p:spPr>
          <a:xfrm flipV="1">
            <a:off x="6156176" y="1196752"/>
            <a:ext cx="0" cy="1656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5D2F621-A69A-4C52-8B7E-BE01F243F67B}"/>
              </a:ext>
            </a:extLst>
          </p:cNvPr>
          <p:cNvCxnSpPr/>
          <p:nvPr/>
        </p:nvCxnSpPr>
        <p:spPr>
          <a:xfrm>
            <a:off x="6156176" y="1218013"/>
            <a:ext cx="6152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7590C348-DB53-48FB-B493-C88235777B72}"/>
              </a:ext>
            </a:extLst>
          </p:cNvPr>
          <p:cNvCxnSpPr>
            <a:cxnSpLocks/>
          </p:cNvCxnSpPr>
          <p:nvPr/>
        </p:nvCxnSpPr>
        <p:spPr>
          <a:xfrm>
            <a:off x="3059832" y="2825452"/>
            <a:ext cx="0" cy="4454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659A5B9-C540-4219-8766-166FB289E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6" y="3645023"/>
            <a:ext cx="2328752" cy="3108023"/>
          </a:xfrm>
          <a:prstGeom prst="rect">
            <a:avLst/>
          </a:prstGeom>
        </p:spPr>
      </p:pic>
      <p:sp>
        <p:nvSpPr>
          <p:cNvPr id="37" name="Овал 36">
            <a:extLst>
              <a:ext uri="{FF2B5EF4-FFF2-40B4-BE49-F238E27FC236}">
                <a16:creationId xmlns:a16="http://schemas.microsoft.com/office/drawing/2014/main" id="{9E285403-E12A-4BFA-BE50-7C9ADB704FCB}"/>
              </a:ext>
            </a:extLst>
          </p:cNvPr>
          <p:cNvSpPr/>
          <p:nvPr/>
        </p:nvSpPr>
        <p:spPr>
          <a:xfrm>
            <a:off x="7419638" y="3705569"/>
            <a:ext cx="364727" cy="36933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74748C13-6BE9-495B-A078-78B4D62E0C48}"/>
              </a:ext>
            </a:extLst>
          </p:cNvPr>
          <p:cNvSpPr/>
          <p:nvPr/>
        </p:nvSpPr>
        <p:spPr>
          <a:xfrm>
            <a:off x="1120385" y="3645023"/>
            <a:ext cx="664633" cy="3108023"/>
          </a:xfrm>
          <a:prstGeom prst="roundRect">
            <a:avLst>
              <a:gd name="adj" fmla="val 1024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D3C3DC1E-271F-40E7-9B52-C4411F0F5E04}"/>
              </a:ext>
            </a:extLst>
          </p:cNvPr>
          <p:cNvSpPr/>
          <p:nvPr/>
        </p:nvSpPr>
        <p:spPr>
          <a:xfrm>
            <a:off x="1723442" y="197027"/>
            <a:ext cx="664633" cy="3314611"/>
          </a:xfrm>
          <a:prstGeom prst="roundRect">
            <a:avLst>
              <a:gd name="adj" fmla="val 1024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824F9048-5093-45CB-9550-9EFF559273A7}"/>
              </a:ext>
            </a:extLst>
          </p:cNvPr>
          <p:cNvSpPr/>
          <p:nvPr/>
        </p:nvSpPr>
        <p:spPr>
          <a:xfrm>
            <a:off x="411696" y="210553"/>
            <a:ext cx="664633" cy="3314611"/>
          </a:xfrm>
          <a:prstGeom prst="roundRect">
            <a:avLst>
              <a:gd name="adj" fmla="val 1024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27F2B016-A2EA-4B51-B2D1-C455AF91F046}"/>
              </a:ext>
            </a:extLst>
          </p:cNvPr>
          <p:cNvGrpSpPr/>
          <p:nvPr/>
        </p:nvGrpSpPr>
        <p:grpSpPr>
          <a:xfrm>
            <a:off x="3973328" y="1870489"/>
            <a:ext cx="3777471" cy="2190047"/>
            <a:chOff x="7707297" y="1909092"/>
            <a:chExt cx="3777471" cy="219004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C5D733-B8CC-4496-968F-29BB409B5795}"/>
                </a:ext>
              </a:extLst>
            </p:cNvPr>
            <p:cNvSpPr txBox="1"/>
            <p:nvPr/>
          </p:nvSpPr>
          <p:spPr>
            <a:xfrm>
              <a:off x="9111231" y="2786499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endParaRPr lang="uk-UA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C0B8526-34E1-4BDB-B54B-1021309C217A}"/>
                </a:ext>
              </a:extLst>
            </p:cNvPr>
            <p:cNvSpPr txBox="1"/>
            <p:nvPr/>
          </p:nvSpPr>
          <p:spPr>
            <a:xfrm>
              <a:off x="8664510" y="259120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  <a:endParaRPr lang="uk-UA" dirty="0"/>
            </a:p>
          </p:txBody>
        </p:sp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E7C1B94C-2FC1-4753-A8EF-14271D256052}"/>
                </a:ext>
              </a:extLst>
            </p:cNvPr>
            <p:cNvGrpSpPr/>
            <p:nvPr/>
          </p:nvGrpSpPr>
          <p:grpSpPr>
            <a:xfrm>
              <a:off x="7707297" y="1909092"/>
              <a:ext cx="3777471" cy="2190047"/>
              <a:chOff x="3988322" y="1909092"/>
              <a:chExt cx="3777471" cy="2190047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DECF23-7714-475B-92CD-2277B699D139}"/>
                  </a:ext>
                </a:extLst>
              </p:cNvPr>
              <p:cNvSpPr txBox="1"/>
              <p:nvPr/>
            </p:nvSpPr>
            <p:spPr>
              <a:xfrm>
                <a:off x="7405753" y="3729807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UA" dirty="0"/>
                  <a:t>1</a:t>
                </a:r>
                <a:endParaRPr lang="uk-UA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DF30BF-D13C-4907-BCAF-7553EE0C95D6}"/>
                  </a:ext>
                </a:extLst>
              </p:cNvPr>
              <p:cNvSpPr txBox="1"/>
              <p:nvPr/>
            </p:nvSpPr>
            <p:spPr>
              <a:xfrm>
                <a:off x="6851379" y="3142306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  <a:endParaRPr lang="uk-UA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AD0F003-1233-4152-8D81-1080434C082E}"/>
                  </a:ext>
                </a:extLst>
              </p:cNvPr>
              <p:cNvSpPr txBox="1"/>
              <p:nvPr/>
            </p:nvSpPr>
            <p:spPr>
              <a:xfrm>
                <a:off x="6284964" y="2374056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uk-UA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183258-FBAF-47C1-B981-1904C769A583}"/>
                  </a:ext>
                </a:extLst>
              </p:cNvPr>
              <p:cNvSpPr txBox="1"/>
              <p:nvPr/>
            </p:nvSpPr>
            <p:spPr>
              <a:xfrm>
                <a:off x="3988322" y="2169439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UA" dirty="0"/>
                  <a:t>1</a:t>
                </a:r>
                <a:r>
                  <a:rPr lang="en-US" dirty="0"/>
                  <a:t>0</a:t>
                </a:r>
                <a:endParaRPr lang="uk-UA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459F8E6-4E08-477B-95A5-A899D7062641}"/>
                  </a:ext>
                </a:extLst>
              </p:cNvPr>
              <p:cNvSpPr txBox="1"/>
              <p:nvPr/>
            </p:nvSpPr>
            <p:spPr>
              <a:xfrm>
                <a:off x="4006566" y="275775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9</a:t>
                </a:r>
                <a:endParaRPr lang="uk-UA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F0EFC72-8578-463F-BC49-1DEF4FCDFE75}"/>
                  </a:ext>
                </a:extLst>
              </p:cNvPr>
              <p:cNvSpPr txBox="1"/>
              <p:nvPr/>
            </p:nvSpPr>
            <p:spPr>
              <a:xfrm>
                <a:off x="5460734" y="190909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  <a:endParaRPr lang="uk-UA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92552C9-A2E1-474B-A0D6-57DA0E0C4947}"/>
                  </a:ext>
                </a:extLst>
              </p:cNvPr>
              <p:cNvSpPr txBox="1"/>
              <p:nvPr/>
            </p:nvSpPr>
            <p:spPr>
              <a:xfrm>
                <a:off x="4970124" y="315583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8</a:t>
                </a:r>
                <a:endParaRPr lang="uk-UA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423003B-46D8-4D37-876D-9EBD9BD1F6B8}"/>
                  </a:ext>
                </a:extLst>
              </p:cNvPr>
              <p:cNvSpPr txBox="1"/>
              <p:nvPr/>
            </p:nvSpPr>
            <p:spPr>
              <a:xfrm>
                <a:off x="4441478" y="2438487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</a:t>
                </a:r>
                <a:endParaRPr lang="uk-UA" dirty="0"/>
              </a:p>
            </p:txBody>
          </p:sp>
        </p:grpSp>
      </p:grp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49467A6D-A9CD-456B-A7AC-49BE84D355AF}"/>
              </a:ext>
            </a:extLst>
          </p:cNvPr>
          <p:cNvCxnSpPr>
            <a:cxnSpLocks/>
          </p:cNvCxnSpPr>
          <p:nvPr/>
        </p:nvCxnSpPr>
        <p:spPr>
          <a:xfrm flipH="1">
            <a:off x="3059832" y="2825452"/>
            <a:ext cx="30963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84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7" grpId="0" animBg="1"/>
      <p:bldP spid="39" grpId="0" animBg="1"/>
      <p:bldP spid="40" grpId="0" animBg="1"/>
      <p:bldP spid="4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275ABC4C-E19C-497D-9B33-23D4CE720751}"/>
              </a:ext>
            </a:extLst>
          </p:cNvPr>
          <p:cNvGrpSpPr/>
          <p:nvPr/>
        </p:nvGrpSpPr>
        <p:grpSpPr>
          <a:xfrm>
            <a:off x="2555788" y="884108"/>
            <a:ext cx="6405035" cy="5400824"/>
            <a:chOff x="2555788" y="884108"/>
            <a:chExt cx="6405035" cy="5400824"/>
          </a:xfrm>
        </p:grpSpPr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9C256477-737F-4449-8F80-ABB95D927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8515" y="1345773"/>
              <a:ext cx="6402308" cy="452447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559B40-7CDA-4331-BFF7-0A7422388A24}"/>
                </a:ext>
              </a:extLst>
            </p:cNvPr>
            <p:cNvSpPr txBox="1"/>
            <p:nvPr/>
          </p:nvSpPr>
          <p:spPr>
            <a:xfrm>
              <a:off x="8350338" y="5823267"/>
              <a:ext cx="610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k2</a:t>
              </a:r>
              <a:endParaRPr lang="uk-UA" sz="2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E83849-4C02-495F-92B4-E1DA8108F6AC}"/>
                </a:ext>
              </a:extLst>
            </p:cNvPr>
            <p:cNvSpPr txBox="1"/>
            <p:nvPr/>
          </p:nvSpPr>
          <p:spPr>
            <a:xfrm>
              <a:off x="2555788" y="884108"/>
              <a:ext cx="610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k3</a:t>
              </a:r>
              <a:endParaRPr lang="uk-UA" sz="2400" dirty="0"/>
            </a:p>
          </p:txBody>
        </p:sp>
      </p:grp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180BCE-EE53-4710-AF76-602BFD597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26" y="172799"/>
            <a:ext cx="2154660" cy="3034925"/>
          </a:xfrm>
          <a:prstGeom prst="rect">
            <a:avLst/>
          </a:prstGeom>
        </p:spPr>
      </p:pic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3A04915B-19DE-424B-820C-B1263FC77F52}"/>
              </a:ext>
            </a:extLst>
          </p:cNvPr>
          <p:cNvGrpSpPr/>
          <p:nvPr/>
        </p:nvGrpSpPr>
        <p:grpSpPr>
          <a:xfrm>
            <a:off x="2993861" y="2037219"/>
            <a:ext cx="5250547" cy="2108129"/>
            <a:chOff x="3008740" y="2037219"/>
            <a:chExt cx="5250547" cy="210812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894FED-01B2-4001-8D8F-CC1B9BED24BE}"/>
                </a:ext>
              </a:extLst>
            </p:cNvPr>
            <p:cNvSpPr txBox="1"/>
            <p:nvPr/>
          </p:nvSpPr>
          <p:spPr>
            <a:xfrm>
              <a:off x="3286562" y="230441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UA" dirty="0"/>
                <a:t>1</a:t>
              </a:r>
              <a:r>
                <a:rPr lang="en-US" dirty="0"/>
                <a:t>0</a:t>
              </a:r>
              <a:endParaRPr lang="uk-UA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24D6BA-ED76-476C-B2EF-E7DFDC969637}"/>
                </a:ext>
              </a:extLst>
            </p:cNvPr>
            <p:cNvSpPr txBox="1"/>
            <p:nvPr/>
          </p:nvSpPr>
          <p:spPr>
            <a:xfrm>
              <a:off x="3789208" y="282651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  <a:endParaRPr lang="uk-UA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C5D733-B8CC-4496-968F-29BB409B5795}"/>
                </a:ext>
              </a:extLst>
            </p:cNvPr>
            <p:cNvSpPr txBox="1"/>
            <p:nvPr/>
          </p:nvSpPr>
          <p:spPr>
            <a:xfrm>
              <a:off x="4785392" y="284304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endParaRPr lang="uk-UA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6B84F2-CFB5-4EBF-91AE-5B4810DF642B}"/>
                </a:ext>
              </a:extLst>
            </p:cNvPr>
            <p:cNvSpPr txBox="1"/>
            <p:nvPr/>
          </p:nvSpPr>
          <p:spPr>
            <a:xfrm>
              <a:off x="5801947" y="2037219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uk-UA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DECF23-7714-475B-92CD-2277B699D139}"/>
                </a:ext>
              </a:extLst>
            </p:cNvPr>
            <p:cNvSpPr txBox="1"/>
            <p:nvPr/>
          </p:nvSpPr>
          <p:spPr>
            <a:xfrm>
              <a:off x="5205949" y="377601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UA" dirty="0"/>
                <a:t>1</a:t>
              </a:r>
              <a:endParaRPr lang="uk-UA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DF30BF-D13C-4907-BCAF-7553EE0C95D6}"/>
                </a:ext>
              </a:extLst>
            </p:cNvPr>
            <p:cNvSpPr txBox="1"/>
            <p:nvPr/>
          </p:nvSpPr>
          <p:spPr>
            <a:xfrm>
              <a:off x="7899247" y="323868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uk-UA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E1652FB-03C7-4365-85D5-6F8D538623DC}"/>
                </a:ext>
              </a:extLst>
            </p:cNvPr>
            <p:cNvSpPr txBox="1"/>
            <p:nvPr/>
          </p:nvSpPr>
          <p:spPr>
            <a:xfrm>
              <a:off x="7209630" y="325469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  <a:endParaRPr lang="uk-UA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C0B8526-34E1-4BDB-B54B-1021309C217A}"/>
                </a:ext>
              </a:extLst>
            </p:cNvPr>
            <p:cNvSpPr txBox="1"/>
            <p:nvPr/>
          </p:nvSpPr>
          <p:spPr>
            <a:xfrm>
              <a:off x="7372692" y="2712897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  <a:endParaRPr lang="uk-UA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D0F003-1233-4152-8D81-1080434C082E}"/>
                </a:ext>
              </a:extLst>
            </p:cNvPr>
            <p:cNvSpPr txBox="1"/>
            <p:nvPr/>
          </p:nvSpPr>
          <p:spPr>
            <a:xfrm>
              <a:off x="3008740" y="261834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  <a:endParaRPr lang="uk-UA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5DF7131-82AD-4D88-A5B6-604878F8AB96}"/>
                </a:ext>
              </a:extLst>
            </p:cNvPr>
            <p:cNvSpPr txBox="1"/>
            <p:nvPr/>
          </p:nvSpPr>
          <p:spPr>
            <a:xfrm>
              <a:off x="7029610" y="248907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  <a:endParaRPr lang="uk-UA" dirty="0"/>
            </a:p>
          </p:txBody>
        </p:sp>
      </p:grp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31178DF9-8A0A-4689-BFD6-E840B77D0DD4}"/>
              </a:ext>
            </a:extLst>
          </p:cNvPr>
          <p:cNvCxnSpPr>
            <a:cxnSpLocks/>
          </p:cNvCxnSpPr>
          <p:nvPr/>
        </p:nvCxnSpPr>
        <p:spPr>
          <a:xfrm flipV="1">
            <a:off x="4283968" y="1628801"/>
            <a:ext cx="0" cy="16258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9B9BC807-0787-4A85-8EB1-8FC0827E7B71}"/>
              </a:ext>
            </a:extLst>
          </p:cNvPr>
          <p:cNvCxnSpPr>
            <a:cxnSpLocks/>
          </p:cNvCxnSpPr>
          <p:nvPr/>
        </p:nvCxnSpPr>
        <p:spPr>
          <a:xfrm flipH="1">
            <a:off x="4283968" y="3238680"/>
            <a:ext cx="4392488" cy="160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8F848D38-A3A6-441C-99F3-B9DD71A9B055}"/>
              </a:ext>
            </a:extLst>
          </p:cNvPr>
          <p:cNvCxnSpPr>
            <a:cxnSpLocks/>
          </p:cNvCxnSpPr>
          <p:nvPr/>
        </p:nvCxnSpPr>
        <p:spPr>
          <a:xfrm flipH="1" flipV="1">
            <a:off x="3616557" y="1628801"/>
            <a:ext cx="653330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597D00FB-21FA-42E5-9EC0-13206D6D2827}"/>
              </a:ext>
            </a:extLst>
          </p:cNvPr>
          <p:cNvCxnSpPr>
            <a:cxnSpLocks/>
          </p:cNvCxnSpPr>
          <p:nvPr/>
        </p:nvCxnSpPr>
        <p:spPr>
          <a:xfrm>
            <a:off x="8676456" y="3254692"/>
            <a:ext cx="0" cy="4454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E4E421D-0EB8-4ACD-A14D-48A4085C9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26" y="3432318"/>
            <a:ext cx="2137381" cy="2852614"/>
          </a:xfrm>
          <a:prstGeom prst="rect">
            <a:avLst/>
          </a:prstGeom>
        </p:spPr>
      </p:pic>
      <p:sp>
        <p:nvSpPr>
          <p:cNvPr id="39" name="Овал 38">
            <a:extLst>
              <a:ext uri="{FF2B5EF4-FFF2-40B4-BE49-F238E27FC236}">
                <a16:creationId xmlns:a16="http://schemas.microsoft.com/office/drawing/2014/main" id="{F84F83D0-0FB0-4C00-A01F-43D6A99FC26C}"/>
              </a:ext>
            </a:extLst>
          </p:cNvPr>
          <p:cNvSpPr/>
          <p:nvPr/>
        </p:nvSpPr>
        <p:spPr>
          <a:xfrm>
            <a:off x="2918147" y="2528231"/>
            <a:ext cx="364727" cy="36933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C505199A-CF50-420C-B422-48BAEE9ECADE}"/>
              </a:ext>
            </a:extLst>
          </p:cNvPr>
          <p:cNvSpPr/>
          <p:nvPr/>
        </p:nvSpPr>
        <p:spPr>
          <a:xfrm>
            <a:off x="5076056" y="3747811"/>
            <a:ext cx="364727" cy="36933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77BC76-9CF9-42C6-941D-6078902E513E}"/>
              </a:ext>
            </a:extLst>
          </p:cNvPr>
          <p:cNvSpPr txBox="1"/>
          <p:nvPr/>
        </p:nvSpPr>
        <p:spPr>
          <a:xfrm>
            <a:off x="3918396" y="371711"/>
            <a:ext cx="38360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k2 – k3</a:t>
            </a:r>
            <a:endParaRPr kumimoji="0" lang="ru-UA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CA750DE7-7436-4D50-8D8A-A086A2D39A0B}"/>
              </a:ext>
            </a:extLst>
          </p:cNvPr>
          <p:cNvSpPr/>
          <p:nvPr/>
        </p:nvSpPr>
        <p:spPr>
          <a:xfrm>
            <a:off x="1187624" y="116632"/>
            <a:ext cx="1159599" cy="3154887"/>
          </a:xfrm>
          <a:prstGeom prst="roundRect">
            <a:avLst>
              <a:gd name="adj" fmla="val 1024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08DD33A2-0A97-44D7-8C43-643B0446A607}"/>
              </a:ext>
            </a:extLst>
          </p:cNvPr>
          <p:cNvSpPr/>
          <p:nvPr/>
        </p:nvSpPr>
        <p:spPr>
          <a:xfrm>
            <a:off x="1703053" y="3359583"/>
            <a:ext cx="664633" cy="3034925"/>
          </a:xfrm>
          <a:prstGeom prst="roundRect">
            <a:avLst>
              <a:gd name="adj" fmla="val 1024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938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/>
      <p:bldP spid="13" grpId="0" animBg="1"/>
      <p:bldP spid="4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BCCB047-39B0-4778-8321-F76B4FD11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31" y="601492"/>
            <a:ext cx="3506979" cy="46805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BE431A4-0A6D-4D96-AFE5-F46EE661ADBC}"/>
              </a:ext>
            </a:extLst>
          </p:cNvPr>
          <p:cNvSpPr txBox="1"/>
          <p:nvPr/>
        </p:nvSpPr>
        <p:spPr>
          <a:xfrm>
            <a:off x="4365505" y="93980"/>
            <a:ext cx="4536504" cy="304698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UA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Парето-оптимальные проектные решения, которые являются </a:t>
            </a:r>
            <a:r>
              <a:rPr kumimoji="0" lang="ru-UA" sz="32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не худшими </a:t>
            </a:r>
            <a:r>
              <a:rPr kumimoji="0" lang="ru-UA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по отношению </a:t>
            </a:r>
            <a:r>
              <a:rPr kumimoji="0" lang="ru-UA" sz="32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нестрогого</a:t>
            </a:r>
            <a:r>
              <a:rPr kumimoji="0" lang="ru-UA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предпочтения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E5A692A8-BC2F-4C08-9645-69A0BE8591D0}"/>
              </a:ext>
            </a:extLst>
          </p:cNvPr>
          <p:cNvSpPr/>
          <p:nvPr/>
        </p:nvSpPr>
        <p:spPr>
          <a:xfrm>
            <a:off x="1547664" y="1124744"/>
            <a:ext cx="432048" cy="3600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F446F239-5010-4265-9115-377AC71446E0}"/>
              </a:ext>
            </a:extLst>
          </p:cNvPr>
          <p:cNvSpPr/>
          <p:nvPr/>
        </p:nvSpPr>
        <p:spPr>
          <a:xfrm>
            <a:off x="1547664" y="2780928"/>
            <a:ext cx="432048" cy="3600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FB009622-A376-455F-A2F7-080A3422EB71}"/>
              </a:ext>
            </a:extLst>
          </p:cNvPr>
          <p:cNvSpPr/>
          <p:nvPr/>
        </p:nvSpPr>
        <p:spPr>
          <a:xfrm>
            <a:off x="2483768" y="1072277"/>
            <a:ext cx="432048" cy="3600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C3832222-7860-464A-8C23-74EAE5BE9DBC}"/>
              </a:ext>
            </a:extLst>
          </p:cNvPr>
          <p:cNvSpPr/>
          <p:nvPr/>
        </p:nvSpPr>
        <p:spPr>
          <a:xfrm>
            <a:off x="3387097" y="1072277"/>
            <a:ext cx="432048" cy="3600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3D3D88EB-923E-480D-9DE7-FBDAE4B5038C}"/>
              </a:ext>
            </a:extLst>
          </p:cNvPr>
          <p:cNvSpPr/>
          <p:nvPr/>
        </p:nvSpPr>
        <p:spPr>
          <a:xfrm>
            <a:off x="3353883" y="2761732"/>
            <a:ext cx="432048" cy="3600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0D9870-6773-4C22-B804-58A1D67D8A63}"/>
              </a:ext>
            </a:extLst>
          </p:cNvPr>
          <p:cNvSpPr txBox="1"/>
          <p:nvPr/>
        </p:nvSpPr>
        <p:spPr>
          <a:xfrm>
            <a:off x="4387134" y="3237087"/>
            <a:ext cx="453650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UA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Парето-оптимальное проектное решение, которое является единственно </a:t>
            </a:r>
            <a:r>
              <a:rPr kumimoji="0" lang="ru-UA" sz="32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предпочтительным</a:t>
            </a:r>
            <a:r>
              <a:rPr kumimoji="0" lang="ru-UA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по отношению </a:t>
            </a:r>
            <a:r>
              <a:rPr kumimoji="0" lang="ru-UA" sz="32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строгого</a:t>
            </a:r>
            <a:r>
              <a:rPr kumimoji="0" lang="ru-UA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предпочтения</a:t>
            </a: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97BE3BAE-535C-4739-9DD9-04D9475DAB83}"/>
              </a:ext>
            </a:extLst>
          </p:cNvPr>
          <p:cNvSpPr/>
          <p:nvPr/>
        </p:nvSpPr>
        <p:spPr>
          <a:xfrm>
            <a:off x="4437662" y="3237086"/>
            <a:ext cx="4313225" cy="3526933"/>
          </a:xfrm>
          <a:prstGeom prst="roundRect">
            <a:avLst>
              <a:gd name="adj" fmla="val 10249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396E8701-CA75-47CF-A0EC-99AA1AAB1782}"/>
              </a:ext>
            </a:extLst>
          </p:cNvPr>
          <p:cNvSpPr/>
          <p:nvPr/>
        </p:nvSpPr>
        <p:spPr>
          <a:xfrm>
            <a:off x="1331641" y="945812"/>
            <a:ext cx="2808312" cy="630176"/>
          </a:xfrm>
          <a:prstGeom prst="roundRect">
            <a:avLst>
              <a:gd name="adj" fmla="val 10249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592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0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 animBg="1"/>
      <p:bldP spid="4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BCCB047-39B0-4778-8321-F76B4FD11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12" y="1268760"/>
            <a:ext cx="3506979" cy="4680520"/>
          </a:xfrm>
          <a:prstGeom prst="rect">
            <a:avLst/>
          </a:prstGeom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E5A692A8-BC2F-4C08-9645-69A0BE8591D0}"/>
              </a:ext>
            </a:extLst>
          </p:cNvPr>
          <p:cNvSpPr/>
          <p:nvPr/>
        </p:nvSpPr>
        <p:spPr>
          <a:xfrm>
            <a:off x="1691679" y="1772816"/>
            <a:ext cx="432048" cy="3600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F446F239-5010-4265-9115-377AC71446E0}"/>
              </a:ext>
            </a:extLst>
          </p:cNvPr>
          <p:cNvSpPr/>
          <p:nvPr/>
        </p:nvSpPr>
        <p:spPr>
          <a:xfrm>
            <a:off x="1691679" y="3429000"/>
            <a:ext cx="432048" cy="3600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FB009622-A376-455F-A2F7-080A3422EB71}"/>
              </a:ext>
            </a:extLst>
          </p:cNvPr>
          <p:cNvSpPr/>
          <p:nvPr/>
        </p:nvSpPr>
        <p:spPr>
          <a:xfrm>
            <a:off x="2627783" y="1720349"/>
            <a:ext cx="432048" cy="3600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C3832222-7860-464A-8C23-74EAE5BE9DBC}"/>
              </a:ext>
            </a:extLst>
          </p:cNvPr>
          <p:cNvSpPr/>
          <p:nvPr/>
        </p:nvSpPr>
        <p:spPr>
          <a:xfrm>
            <a:off x="3531112" y="1720349"/>
            <a:ext cx="432048" cy="3600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3D3D88EB-923E-480D-9DE7-FBDAE4B5038C}"/>
              </a:ext>
            </a:extLst>
          </p:cNvPr>
          <p:cNvSpPr/>
          <p:nvPr/>
        </p:nvSpPr>
        <p:spPr>
          <a:xfrm>
            <a:off x="3497898" y="3409804"/>
            <a:ext cx="432048" cy="3600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396E8701-CA75-47CF-A0EC-99AA1AAB1782}"/>
              </a:ext>
            </a:extLst>
          </p:cNvPr>
          <p:cNvSpPr/>
          <p:nvPr/>
        </p:nvSpPr>
        <p:spPr>
          <a:xfrm>
            <a:off x="1475656" y="1593884"/>
            <a:ext cx="2808312" cy="630176"/>
          </a:xfrm>
          <a:prstGeom prst="roundRect">
            <a:avLst>
              <a:gd name="adj" fmla="val 10249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EC14694A-D050-43EB-B7FF-453220FFE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328" y="1329277"/>
            <a:ext cx="3273068" cy="4610248"/>
          </a:xfrm>
          <a:prstGeom prst="rect">
            <a:avLst/>
          </a:prstGeom>
        </p:spPr>
      </p:pic>
      <p:sp>
        <p:nvSpPr>
          <p:cNvPr id="13" name="Овал 12">
            <a:extLst>
              <a:ext uri="{FF2B5EF4-FFF2-40B4-BE49-F238E27FC236}">
                <a16:creationId xmlns:a16="http://schemas.microsoft.com/office/drawing/2014/main" id="{2FEE48E6-392E-4375-A820-2FF4B534F0F4}"/>
              </a:ext>
            </a:extLst>
          </p:cNvPr>
          <p:cNvSpPr/>
          <p:nvPr/>
        </p:nvSpPr>
        <p:spPr>
          <a:xfrm>
            <a:off x="6021601" y="1832198"/>
            <a:ext cx="432048" cy="3600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57A59490-5660-4AD2-935D-D483E32435B7}"/>
              </a:ext>
            </a:extLst>
          </p:cNvPr>
          <p:cNvSpPr/>
          <p:nvPr/>
        </p:nvSpPr>
        <p:spPr>
          <a:xfrm>
            <a:off x="6876256" y="3429000"/>
            <a:ext cx="432048" cy="3600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17FA3AF6-73A1-45F7-A912-C1615F30AC99}"/>
              </a:ext>
            </a:extLst>
          </p:cNvPr>
          <p:cNvSpPr/>
          <p:nvPr/>
        </p:nvSpPr>
        <p:spPr>
          <a:xfrm>
            <a:off x="7533769" y="1775918"/>
            <a:ext cx="937208" cy="41631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Стрелка: вверх 15">
            <a:extLst>
              <a:ext uri="{FF2B5EF4-FFF2-40B4-BE49-F238E27FC236}">
                <a16:creationId xmlns:a16="http://schemas.microsoft.com/office/drawing/2014/main" id="{4DB3740A-246F-47AA-A4A1-B6819C6A480A}"/>
              </a:ext>
            </a:extLst>
          </p:cNvPr>
          <p:cNvSpPr/>
          <p:nvPr/>
        </p:nvSpPr>
        <p:spPr>
          <a:xfrm>
            <a:off x="6048164" y="483653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Стрелка: вверх 16">
            <a:extLst>
              <a:ext uri="{FF2B5EF4-FFF2-40B4-BE49-F238E27FC236}">
                <a16:creationId xmlns:a16="http://schemas.microsoft.com/office/drawing/2014/main" id="{348BF385-7BDD-4020-9942-B64A7345B32F}"/>
              </a:ext>
            </a:extLst>
          </p:cNvPr>
          <p:cNvSpPr/>
          <p:nvPr/>
        </p:nvSpPr>
        <p:spPr>
          <a:xfrm rot="10800000">
            <a:off x="6948264" y="465638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Стрелка: вверх 17">
            <a:extLst>
              <a:ext uri="{FF2B5EF4-FFF2-40B4-BE49-F238E27FC236}">
                <a16:creationId xmlns:a16="http://schemas.microsoft.com/office/drawing/2014/main" id="{318AF79C-AEAD-4508-8471-4D76312F034F}"/>
              </a:ext>
            </a:extLst>
          </p:cNvPr>
          <p:cNvSpPr/>
          <p:nvPr/>
        </p:nvSpPr>
        <p:spPr>
          <a:xfrm rot="10800000">
            <a:off x="7848364" y="474020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8D56F16B-40A6-4E52-A8BF-3A61FA11C08F}"/>
              </a:ext>
            </a:extLst>
          </p:cNvPr>
          <p:cNvSpPr/>
          <p:nvPr/>
        </p:nvSpPr>
        <p:spPr>
          <a:xfrm>
            <a:off x="6696235" y="3045068"/>
            <a:ext cx="837533" cy="3600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631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0CABCB9-674B-47C2-8C23-E5E037059594}"/>
              </a:ext>
            </a:extLst>
          </p:cNvPr>
          <p:cNvSpPr txBox="1"/>
          <p:nvPr/>
        </p:nvSpPr>
        <p:spPr>
          <a:xfrm>
            <a:off x="215516" y="188640"/>
            <a:ext cx="87129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И</a:t>
            </a:r>
            <a:r>
              <a:rPr lang="ru-UA" sz="32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нтерфейс</a:t>
            </a:r>
            <a:r>
              <a:rPr lang="ru-UA" sz="3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программы многокритериального выбора проектных вариантов СМС</a:t>
            </a:r>
            <a:endParaRPr kumimoji="0" lang="ru-UA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507522-6A02-47F5-B1CF-BA07AACF5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1" y="1628800"/>
            <a:ext cx="8888738" cy="43651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661BA3-13D4-4EAD-BBF2-3C07386BF94F}"/>
              </a:ext>
            </a:extLst>
          </p:cNvPr>
          <p:cNvSpPr txBox="1"/>
          <p:nvPr/>
        </p:nvSpPr>
        <p:spPr>
          <a:xfrm>
            <a:off x="215516" y="6084585"/>
            <a:ext cx="87129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UA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ВЫБОР НА ОСНОВЕ МОДЕЛИРОВАНИЯ </a:t>
            </a:r>
            <a:endParaRPr kumimoji="0" lang="ru-UA" sz="32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76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898FA2C-4C10-4B91-8C05-6A8447FE4BFC}"/>
              </a:ext>
            </a:extLst>
          </p:cNvPr>
          <p:cNvSpPr/>
          <p:nvPr/>
        </p:nvSpPr>
        <p:spPr>
          <a:xfrm>
            <a:off x="323528" y="260648"/>
            <a:ext cx="871296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К типовым задачам многокритериального выбора на конечном множестве альтернатив относятся:</a:t>
            </a:r>
          </a:p>
          <a:p>
            <a:pPr algn="ctr"/>
            <a:r>
              <a:rPr lang="ru-RU" sz="3200" dirty="0"/>
              <a:t>•	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выбор</a:t>
            </a:r>
            <a:r>
              <a:rPr lang="ru-RU" sz="3200" dirty="0"/>
              <a:t> наилучшего (среднего, наихудшего) объекта;</a:t>
            </a:r>
          </a:p>
          <a:p>
            <a:pPr algn="ctr"/>
            <a:r>
              <a:rPr lang="ru-RU" sz="3200" dirty="0"/>
              <a:t>•	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отбор</a:t>
            </a:r>
            <a:r>
              <a:rPr lang="ru-RU" sz="3200" dirty="0"/>
              <a:t> допустимых объектов;</a:t>
            </a:r>
          </a:p>
          <a:p>
            <a:pPr algn="ctr"/>
            <a:r>
              <a:rPr lang="ru-RU" sz="3200" dirty="0"/>
              <a:t>•	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упорядочение</a:t>
            </a:r>
            <a:r>
              <a:rPr lang="ru-RU" sz="3200" dirty="0"/>
              <a:t> объектов по предпочтению;</a:t>
            </a:r>
          </a:p>
          <a:p>
            <a:pPr algn="ctr"/>
            <a:r>
              <a:rPr lang="ru-RU" sz="3200" dirty="0"/>
              <a:t>•	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отнесение</a:t>
            </a:r>
            <a:r>
              <a:rPr lang="ru-RU" sz="3200" dirty="0"/>
              <a:t> объекта к одному из заданных классов.</a:t>
            </a:r>
          </a:p>
          <a:p>
            <a:pPr algn="ctr"/>
            <a:r>
              <a:rPr lang="ru-RU" sz="3200" dirty="0"/>
              <a:t>Они могут решаться как по отдельности, так и в любых сочетаниях.</a:t>
            </a:r>
            <a:r>
              <a:rPr lang="ru-UA" sz="3200" dirty="0"/>
              <a:t>  </a:t>
            </a:r>
          </a:p>
          <a:p>
            <a:pPr algn="ctr"/>
            <a:r>
              <a:rPr lang="ru-UA" sz="3200" dirty="0"/>
              <a:t>Эти задачи можно отнести к оптимизационным </a:t>
            </a:r>
            <a:r>
              <a:rPr lang="ru-RU" sz="3200" dirty="0"/>
              <a:t> </a:t>
            </a:r>
            <a:r>
              <a:rPr lang="ru-UA" sz="3200" dirty="0"/>
              <a:t>задачам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898FA2C-4C10-4B91-8C05-6A8447FE4BFC}"/>
              </a:ext>
            </a:extLst>
          </p:cNvPr>
          <p:cNvSpPr/>
          <p:nvPr/>
        </p:nvSpPr>
        <p:spPr>
          <a:xfrm>
            <a:off x="953" y="0"/>
            <a:ext cx="903649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Реализация методов многокритериальной </a:t>
            </a:r>
            <a:r>
              <a:rPr lang="ru-UA" sz="3200" dirty="0"/>
              <a:t>выбора (оптимизации)</a:t>
            </a:r>
            <a:r>
              <a:rPr lang="ru-RU" sz="3200" dirty="0"/>
              <a:t> требует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специальной инструментальной среды</a:t>
            </a:r>
            <a:r>
              <a:rPr lang="ru-RU" sz="3200" dirty="0"/>
              <a:t> (программной системы).</a:t>
            </a:r>
            <a:endParaRPr lang="ru-UA" sz="3200" dirty="0"/>
          </a:p>
          <a:p>
            <a:pPr algn="ctr"/>
            <a:r>
              <a:rPr lang="ru-RU" sz="3200" dirty="0"/>
              <a:t> Эти системы относятся к классу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активных систем поддержки принятия решений</a:t>
            </a:r>
            <a:endParaRPr lang="ru-UA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sz="3200" dirty="0"/>
              <a:t> (СППР — </a:t>
            </a:r>
            <a:r>
              <a:rPr lang="ru-RU" sz="3200" dirty="0" err="1"/>
              <a:t>decision</a:t>
            </a:r>
            <a:r>
              <a:rPr lang="ru-RU" sz="3200" dirty="0"/>
              <a:t> </a:t>
            </a:r>
            <a:r>
              <a:rPr lang="ru-RU" sz="3200" dirty="0" err="1"/>
              <a:t>support</a:t>
            </a:r>
            <a:r>
              <a:rPr lang="ru-RU" sz="3200" dirty="0"/>
              <a:t> </a:t>
            </a:r>
            <a:r>
              <a:rPr lang="ru-RU" sz="3200" dirty="0" err="1"/>
              <a:t>system</a:t>
            </a:r>
            <a:r>
              <a:rPr lang="ru-RU" sz="3200" dirty="0"/>
              <a:t>). </a:t>
            </a:r>
            <a:endParaRPr lang="ru-UA" sz="3200" dirty="0"/>
          </a:p>
          <a:p>
            <a:pPr algn="ctr"/>
            <a:r>
              <a:rPr lang="ru-RU" sz="3200" dirty="0"/>
              <a:t>Их целью является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помощь человеку </a:t>
            </a:r>
            <a:r>
              <a:rPr lang="ru-RU" sz="3200" dirty="0"/>
              <a:t>в принятии решений. </a:t>
            </a:r>
            <a:endParaRPr lang="ru-UA" sz="3200" dirty="0"/>
          </a:p>
          <a:p>
            <a:pPr algn="ctr"/>
            <a:r>
              <a:rPr lang="ru-RU" sz="3200" dirty="0"/>
              <a:t>Разновидностью СППР, решающих задачи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многокритериальной</a:t>
            </a:r>
            <a:r>
              <a:rPr lang="ru-RU" sz="3200" dirty="0"/>
              <a:t>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классификации</a:t>
            </a:r>
            <a:r>
              <a:rPr lang="ru-RU" sz="3200" dirty="0"/>
              <a:t>, можно считать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экспертные системы</a:t>
            </a:r>
            <a:r>
              <a:rPr lang="ru-RU" sz="3200" dirty="0"/>
              <a:t>. </a:t>
            </a:r>
            <a:endParaRPr lang="ru-UA" sz="3200" dirty="0"/>
          </a:p>
          <a:p>
            <a:pPr algn="ctr"/>
            <a:r>
              <a:rPr lang="ru-RU" sz="3200" dirty="0"/>
              <a:t>В них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классам</a:t>
            </a:r>
            <a:r>
              <a:rPr lang="ru-RU" sz="3200" dirty="0"/>
              <a:t> соответствуют решения, принимаемые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квалифицированным специалистом </a:t>
            </a:r>
            <a:r>
              <a:rPr lang="ru-RU" sz="3200" dirty="0"/>
              <a:t>в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штатных ситуациях</a:t>
            </a:r>
            <a:r>
              <a:rPr lang="ru-RU" sz="3200" dirty="0"/>
              <a:t>.</a:t>
            </a:r>
            <a:endParaRPr lang="ru-UA" sz="3200" dirty="0"/>
          </a:p>
        </p:txBody>
      </p:sp>
    </p:spTree>
    <p:extLst>
      <p:ext uri="{BB962C8B-B14F-4D97-AF65-F5344CB8AC3E}">
        <p14:creationId xmlns:p14="http://schemas.microsoft.com/office/powerpoint/2010/main" val="240235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898FA2C-4C10-4B91-8C05-6A8447FE4BFC}"/>
              </a:ext>
            </a:extLst>
          </p:cNvPr>
          <p:cNvSpPr/>
          <p:nvPr/>
        </p:nvSpPr>
        <p:spPr>
          <a:xfrm>
            <a:off x="0" y="760475"/>
            <a:ext cx="919495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UA" sz="3200" dirty="0"/>
              <a:t>Существует класс </a:t>
            </a:r>
            <a:r>
              <a:rPr lang="ru-RU" sz="3200" dirty="0"/>
              <a:t>задач с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единственной целевой функцией</a:t>
            </a:r>
            <a:r>
              <a:rPr lang="ru-RU" sz="3200" dirty="0"/>
              <a:t>. </a:t>
            </a:r>
            <a:endParaRPr lang="ru-UA" sz="3200" dirty="0"/>
          </a:p>
          <a:p>
            <a:pPr algn="ctr"/>
            <a:r>
              <a:rPr lang="ru-RU" sz="3200" dirty="0"/>
              <a:t>Но </a:t>
            </a:r>
            <a:r>
              <a:rPr lang="ru-UA" sz="3200" dirty="0"/>
              <a:t>в превалирующем большинстве задач </a:t>
            </a:r>
            <a:r>
              <a:rPr lang="ru-RU" sz="3200" dirty="0"/>
              <a:t> качество решения (выбор стратегии) оценивается по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нескольким критериям сразу</a:t>
            </a:r>
            <a:r>
              <a:rPr lang="ru-UA" sz="3200" dirty="0"/>
              <a:t>.</a:t>
            </a:r>
          </a:p>
          <a:p>
            <a:pPr algn="ctr"/>
            <a:r>
              <a:rPr lang="ru-RU" sz="3200" dirty="0"/>
              <a:t> Тогда получаем нетривиальную задачу: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выбор наилучшего</a:t>
            </a:r>
            <a:r>
              <a:rPr lang="ru-UA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(оптимального)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решения для нескольких целевых функций одновременно.</a:t>
            </a:r>
          </a:p>
          <a:p>
            <a:pPr algn="ctr"/>
            <a:r>
              <a:rPr lang="ru-UA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</a:t>
            </a:r>
            <a:r>
              <a:rPr lang="ru-RU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птимальное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проектное решение </a:t>
            </a:r>
            <a:r>
              <a:rPr lang="ru-RU" sz="3200" dirty="0"/>
              <a:t>– это наилучшее </a:t>
            </a:r>
          </a:p>
          <a:p>
            <a:pPr algn="ctr"/>
            <a:r>
              <a:rPr lang="ru-RU" sz="3200" dirty="0"/>
              <a:t>решение, которое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точки зрения ЛПР предпочтительнее других </a:t>
            </a:r>
            <a:r>
              <a:rPr lang="ru-RU" sz="3200" dirty="0"/>
              <a:t>проектных </a:t>
            </a:r>
          </a:p>
          <a:p>
            <a:pPr algn="ctr"/>
            <a:r>
              <a:rPr lang="ru-RU" sz="3200" dirty="0"/>
              <a:t>решений. 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7ECF7A-B982-418C-BA9F-F594A4966F9F}"/>
              </a:ext>
            </a:extLst>
          </p:cNvPr>
          <p:cNvSpPr txBox="1"/>
          <p:nvPr/>
        </p:nvSpPr>
        <p:spPr>
          <a:xfrm>
            <a:off x="683568" y="188640"/>
            <a:ext cx="8028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UA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З</a:t>
            </a:r>
            <a:r>
              <a:rPr kumimoji="0" lang="ru-RU" sz="32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адач</a:t>
            </a:r>
            <a:r>
              <a:rPr kumimoji="0" lang="ru-UA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многокритериальной оптимизации</a:t>
            </a:r>
            <a:endParaRPr kumimoji="0" lang="ru-UA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289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898FA2C-4C10-4B91-8C05-6A8447FE4BFC}"/>
              </a:ext>
            </a:extLst>
          </p:cNvPr>
          <p:cNvSpPr/>
          <p:nvPr/>
        </p:nvSpPr>
        <p:spPr>
          <a:xfrm>
            <a:off x="-76033" y="1412776"/>
            <a:ext cx="919495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Задание критерия оптимальности для выбора наилучших </a:t>
            </a:r>
          </a:p>
          <a:p>
            <a:pPr algn="ctr"/>
            <a:r>
              <a:rPr lang="ru-RU" sz="3200" dirty="0"/>
              <a:t>решений из множества допустимых проектных решений связано с </a:t>
            </a:r>
          </a:p>
          <a:p>
            <a:pPr algn="ctr"/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формализацией понимания ЛПР </a:t>
            </a:r>
            <a:r>
              <a:rPr lang="ru-RU" sz="3200" dirty="0"/>
              <a:t>про оптимальность проектных решений. </a:t>
            </a:r>
          </a:p>
          <a:p>
            <a:pPr algn="ctr"/>
            <a:r>
              <a:rPr lang="ru-RU" sz="3200" dirty="0"/>
              <a:t>При этом существуют два подхода к определению понятия оптимальности </a:t>
            </a:r>
          </a:p>
          <a:p>
            <a:pPr algn="ctr"/>
            <a:r>
              <a:rPr lang="ru-RU" sz="3200" dirty="0"/>
              <a:t>решений: </a:t>
            </a:r>
            <a:endParaRPr lang="ru-UA" sz="3200" dirty="0"/>
          </a:p>
          <a:p>
            <a:pPr algn="ctr"/>
            <a:r>
              <a:rPr lang="ru-UA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</a:t>
            </a:r>
            <a:r>
              <a:rPr lang="ru-RU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ардиналистический</a:t>
            </a:r>
            <a:r>
              <a:rPr lang="ru-UA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dirty="0"/>
              <a:t>и</a:t>
            </a:r>
            <a:r>
              <a:rPr lang="ru-UA" sz="3200" dirty="0"/>
              <a:t>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ординалистический</a:t>
            </a:r>
            <a:r>
              <a:rPr lang="ru-RU" sz="3200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7ECF7A-B982-418C-BA9F-F594A4966F9F}"/>
              </a:ext>
            </a:extLst>
          </p:cNvPr>
          <p:cNvSpPr txBox="1"/>
          <p:nvPr/>
        </p:nvSpPr>
        <p:spPr>
          <a:xfrm>
            <a:off x="683568" y="188640"/>
            <a:ext cx="80283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UA" sz="3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</a:t>
            </a:r>
            <a:r>
              <a:rPr lang="ru-RU" sz="32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ардиналистический</a:t>
            </a:r>
            <a:r>
              <a:rPr lang="ru-UA" sz="3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о</a:t>
            </a:r>
            <a:r>
              <a:rPr kumimoji="0" lang="ru-RU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рдиналистический  </a:t>
            </a:r>
            <a:r>
              <a:rPr lang="ru-UA" sz="3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подходы к понятию оптимальности</a:t>
            </a:r>
            <a:endParaRPr kumimoji="0" lang="ru-UA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186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898FA2C-4C10-4B91-8C05-6A8447FE4BFC}"/>
              </a:ext>
            </a:extLst>
          </p:cNvPr>
          <p:cNvSpPr/>
          <p:nvPr/>
        </p:nvSpPr>
        <p:spPr>
          <a:xfrm>
            <a:off x="125760" y="1340768"/>
            <a:ext cx="9144000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Кардиналистический подход </a:t>
            </a:r>
            <a:r>
              <a:rPr lang="ru-RU" sz="3200" dirty="0"/>
              <a:t>к определению понятия оптимальности решений основан на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введении некоторой целевой функции f (x)</a:t>
            </a:r>
            <a:r>
              <a:rPr lang="ru-UA" sz="3200" dirty="0"/>
              <a:t>.</a:t>
            </a:r>
          </a:p>
          <a:p>
            <a:pPr algn="ctr">
              <a:lnSpc>
                <a:spcPct val="90000"/>
              </a:lnSpc>
            </a:pPr>
            <a:r>
              <a:rPr lang="ru-RU" sz="3200" dirty="0"/>
              <a:t> </a:t>
            </a:r>
            <a:r>
              <a:rPr lang="ru-UA" sz="3200" dirty="0"/>
              <a:t>З</a:t>
            </a:r>
            <a:r>
              <a:rPr lang="ru-RU" sz="3200" dirty="0" err="1"/>
              <a:t>начение</a:t>
            </a:r>
            <a:r>
              <a:rPr lang="ru-RU" sz="3200" dirty="0"/>
              <a:t> </a:t>
            </a:r>
            <a:r>
              <a:rPr lang="ru-UA" sz="3200" dirty="0"/>
              <a:t>этой функции</a:t>
            </a:r>
            <a:r>
              <a:rPr lang="ru-RU" sz="3200" dirty="0"/>
              <a:t> интерпретируется как</a:t>
            </a:r>
            <a:r>
              <a:rPr lang="ru-UA" sz="3200" dirty="0"/>
              <a:t>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полезность (ценность) решения x</a:t>
            </a:r>
            <a:r>
              <a:rPr lang="ru-UA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>
              <a:lnSpc>
                <a:spcPct val="90000"/>
              </a:lnSpc>
            </a:pPr>
            <a:r>
              <a:rPr lang="ru-RU" sz="3200" dirty="0"/>
              <a:t>и оно определяет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предпочтение ЛПР</a:t>
            </a:r>
            <a:r>
              <a:rPr lang="ru-RU" sz="3200" dirty="0"/>
              <a:t>. </a:t>
            </a:r>
            <a:endParaRPr lang="ru-UA" sz="3200" dirty="0"/>
          </a:p>
          <a:p>
            <a:pPr algn="ctr">
              <a:lnSpc>
                <a:spcPct val="90000"/>
              </a:lnSpc>
            </a:pPr>
            <a:r>
              <a:rPr lang="ru-RU" sz="3200" dirty="0"/>
              <a:t>Выбранная целевая функция задает </a:t>
            </a:r>
          </a:p>
          <a:p>
            <a:pPr algn="ctr">
              <a:lnSpc>
                <a:spcPct val="90000"/>
              </a:lnSpc>
            </a:pPr>
            <a:r>
              <a:rPr lang="ru-RU" sz="3200" dirty="0"/>
              <a:t>соответствующее </a:t>
            </a:r>
            <a:endParaRPr lang="ru-UA" sz="3200" dirty="0"/>
          </a:p>
          <a:p>
            <a:pPr algn="ctr">
              <a:lnSpc>
                <a:spcPct val="90000"/>
              </a:lnSpc>
            </a:pP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отношение порядка на множестве X. </a:t>
            </a:r>
            <a:endParaRPr lang="ru-UA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90000"/>
              </a:lnSpc>
            </a:pPr>
            <a:r>
              <a:rPr lang="ru-RU" sz="3200" dirty="0"/>
              <a:t>Значение целевой функции f (x)</a:t>
            </a:r>
          </a:p>
          <a:p>
            <a:pPr algn="ctr">
              <a:lnSpc>
                <a:spcPct val="90000"/>
              </a:lnSpc>
            </a:pPr>
            <a:r>
              <a:rPr lang="ru-RU" sz="3200" dirty="0"/>
              <a:t>является </a:t>
            </a:r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индикатором предпочтения </a:t>
            </a:r>
            <a:r>
              <a:rPr lang="ru-RU" sz="3200" dirty="0"/>
              <a:t>ЛПР. </a:t>
            </a:r>
            <a:endParaRPr lang="ru-UA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7ECF7A-B982-418C-BA9F-F594A4966F9F}"/>
              </a:ext>
            </a:extLst>
          </p:cNvPr>
          <p:cNvSpPr txBox="1"/>
          <p:nvPr/>
        </p:nvSpPr>
        <p:spPr>
          <a:xfrm>
            <a:off x="683568" y="116069"/>
            <a:ext cx="80283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UA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К</a:t>
            </a:r>
            <a:r>
              <a:rPr kumimoji="0" lang="ru-RU" sz="32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ардиналистический</a:t>
            </a:r>
            <a:r>
              <a:rPr kumimoji="0" lang="ru-RU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UA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подход к понятию оптимальности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162437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6471F4AE-D170-44A7-841C-2DB4E4559C2F}"/>
              </a:ext>
            </a:extLst>
          </p:cNvPr>
          <p:cNvGrpSpPr/>
          <p:nvPr/>
        </p:nvGrpSpPr>
        <p:grpSpPr>
          <a:xfrm>
            <a:off x="179512" y="548680"/>
            <a:ext cx="8712968" cy="2554545"/>
            <a:chOff x="226149" y="692696"/>
            <a:chExt cx="8712968" cy="2554545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D898FA2C-4C10-4B91-8C05-6A8447FE4BFC}"/>
                </a:ext>
              </a:extLst>
            </p:cNvPr>
            <p:cNvSpPr/>
            <p:nvPr/>
          </p:nvSpPr>
          <p:spPr>
            <a:xfrm>
              <a:off x="226149" y="692696"/>
              <a:ext cx="8712968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3200" dirty="0"/>
                <a:t>В частности, при задании скалярной целевой функции считается, что решение</a:t>
              </a:r>
              <a:r>
                <a:rPr lang="ru-UA" sz="3200" dirty="0"/>
                <a:t> </a:t>
              </a:r>
              <a:endParaRPr lang="ru-RU" sz="3200" dirty="0"/>
            </a:p>
            <a:p>
              <a:pPr algn="ctr"/>
              <a:r>
                <a:rPr lang="ru-RU" sz="3200" dirty="0"/>
                <a:t>предпочтительнее альтернативного решения</a:t>
              </a:r>
            </a:p>
            <a:p>
              <a:pPr algn="ctr"/>
              <a:r>
                <a:rPr lang="ru-UA" sz="3200" dirty="0"/>
                <a:t>. </a:t>
              </a:r>
              <a:r>
                <a:rPr lang="ru-RU" sz="3200" dirty="0"/>
                <a:t>тогда и только тогда, когда выполняется</a:t>
              </a:r>
              <a:r>
                <a:rPr lang="ru-UA" sz="3200" dirty="0"/>
                <a:t> </a:t>
              </a:r>
              <a:r>
                <a:rPr lang="ru-RU" sz="3200" dirty="0"/>
                <a:t>условие</a:t>
              </a:r>
              <a:r>
                <a:rPr lang="ru-UA" sz="3200" dirty="0"/>
                <a:t>                      </a:t>
              </a:r>
              <a:r>
                <a:rPr lang="ru-RU" sz="3200" dirty="0"/>
                <a:t>. </a:t>
              </a:r>
              <a:endParaRPr lang="ru-UA" sz="3200" dirty="0"/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D7D98954-2C94-4405-B28A-C4CFDB55E4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0597" t="8948" r="1013" b="76139"/>
            <a:stretch/>
          </p:blipFill>
          <p:spPr>
            <a:xfrm>
              <a:off x="7524328" y="1340768"/>
              <a:ext cx="432048" cy="432048"/>
            </a:xfrm>
            <a:prstGeom prst="rect">
              <a:avLst/>
            </a:prstGeom>
          </p:spPr>
        </p:pic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7E6ECF9C-2805-4498-92FB-8B5AE31FE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0205" y="2273916"/>
              <a:ext cx="491100" cy="405976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AFB61831-207F-41E5-B23A-88E3266D6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5976" y="2723434"/>
              <a:ext cx="1886660" cy="419258"/>
            </a:xfrm>
            <a:prstGeom prst="rect">
              <a:avLst/>
            </a:prstGeom>
          </p:spPr>
        </p:pic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679B53D6-0736-44A1-ABA5-0BC6C771B029}"/>
              </a:ext>
            </a:extLst>
          </p:cNvPr>
          <p:cNvGrpSpPr/>
          <p:nvPr/>
        </p:nvGrpSpPr>
        <p:grpSpPr>
          <a:xfrm>
            <a:off x="179512" y="3466743"/>
            <a:ext cx="8712968" cy="2554545"/>
            <a:chOff x="317514" y="692696"/>
            <a:chExt cx="8712968" cy="2554545"/>
          </a:xfrm>
        </p:grpSpPr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6FAA3F28-A471-490C-80F1-6C44B5006CCE}"/>
                </a:ext>
              </a:extLst>
            </p:cNvPr>
            <p:cNvSpPr/>
            <p:nvPr/>
          </p:nvSpPr>
          <p:spPr>
            <a:xfrm>
              <a:off x="317514" y="692696"/>
              <a:ext cx="8712968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3200" dirty="0"/>
                <a:t>При таком подходе может быть </a:t>
              </a:r>
            </a:p>
            <a:p>
              <a:pPr algn="ctr"/>
              <a:r>
                <a:rPr lang="ru-RU" sz="3200" dirty="0"/>
                <a:t>задана формализованная процедура выбора оптимальных решений </a:t>
              </a:r>
              <a:endParaRPr lang="ru-UA" sz="3200" dirty="0"/>
            </a:p>
            <a:p>
              <a:pPr algn="ctr"/>
              <a:r>
                <a:rPr lang="ru-UA" sz="3200" dirty="0"/>
                <a:t>и</a:t>
              </a:r>
              <a:r>
                <a:rPr lang="ru-RU" sz="3200" dirty="0"/>
                <a:t>з</a:t>
              </a:r>
              <a:r>
                <a:rPr lang="ru-UA" sz="3200" dirty="0"/>
                <a:t> </a:t>
              </a:r>
              <a:r>
                <a:rPr lang="ru-RU" sz="3200" dirty="0"/>
                <a:t>условия экстремума целевой функции f (x)</a:t>
              </a:r>
            </a:p>
            <a:p>
              <a:pPr algn="ctr"/>
              <a:r>
                <a:rPr lang="ru-RU" sz="3200" dirty="0"/>
                <a:t>на множестве X.</a:t>
              </a:r>
              <a:endParaRPr lang="ru-UA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0975B3A9-F400-48BB-9E97-6331A771D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4982" y="1638394"/>
              <a:ext cx="664738" cy="5229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117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1656</Words>
  <Application>Microsoft Office PowerPoint</Application>
  <PresentationFormat>Экран (4:3)</PresentationFormat>
  <Paragraphs>235</Paragraphs>
  <Slides>35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9" baseType="lpstr">
      <vt:lpstr>Arial</vt:lpstr>
      <vt:lpstr>Calibri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Рач Валентин Анатолійович</dc:creator>
  <cp:lastModifiedBy>Рач Валентин Анатолійович</cp:lastModifiedBy>
  <cp:revision>40</cp:revision>
  <cp:lastPrinted>2021-11-22T18:07:17Z</cp:lastPrinted>
  <dcterms:created xsi:type="dcterms:W3CDTF">2020-03-09T17:58:34Z</dcterms:created>
  <dcterms:modified xsi:type="dcterms:W3CDTF">2021-11-22T20:18:26Z</dcterms:modified>
</cp:coreProperties>
</file>