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9" r:id="rId4"/>
    <p:sldId id="260" r:id="rId5"/>
    <p:sldId id="261" r:id="rId6"/>
    <p:sldId id="263" r:id="rId7"/>
  </p:sldIdLst>
  <p:sldSz cx="9144000" cy="5143500" type="screen16x9"/>
  <p:notesSz cx="6858000" cy="9144000"/>
  <p:embeddedFontLst>
    <p:embeddedFont>
      <p:font typeface="Roboto" pitchFamily="2" charset="0"/>
      <p:regular r:id="rId9"/>
      <p:bold r:id="rId10"/>
      <p:italic r:id="rId11"/>
      <p:boldItalic r:id="rId12"/>
    </p:embeddedFont>
    <p:embeddedFont>
      <p:font typeface="Roboto Slab" pitchFamily="2" charset="0"/>
      <p:regular r:id="rId13"/>
      <p:bold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E584E98-F22C-4E6F-8C55-6CFEC2229C57}">
  <a:tblStyle styleId="{2E584E98-F22C-4E6F-8C55-6CFEC2229C5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1408"/>
  </p:normalViewPr>
  <p:slideViewPr>
    <p:cSldViewPr snapToGrid="0">
      <p:cViewPr varScale="1">
        <p:scale>
          <a:sx n="102" d="100"/>
          <a:sy n="102" d="100"/>
        </p:scale>
        <p:origin x="59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16fb96b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16fb96b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16fb96bf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16fb96bf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Font typeface="Arial" panose="020B0604020202020204" pitchFamily="34" charset="0"/>
              <a:buNone/>
            </a:pP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16fb96bf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16fb96bf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16fb96bf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16fb96bf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a:extLst>
            <a:ext uri="{FF2B5EF4-FFF2-40B4-BE49-F238E27FC236}">
              <a16:creationId xmlns:a16="http://schemas.microsoft.com/office/drawing/2014/main" id="{9B5702A8-E5CE-A626-7189-7FF05E102E32}"/>
            </a:ext>
          </a:extLst>
        </p:cNvPr>
        <p:cNvGrpSpPr/>
        <p:nvPr/>
      </p:nvGrpSpPr>
      <p:grpSpPr>
        <a:xfrm>
          <a:off x="0" y="0"/>
          <a:ext cx="0" cy="0"/>
          <a:chOff x="0" y="0"/>
          <a:chExt cx="0" cy="0"/>
        </a:xfrm>
      </p:grpSpPr>
      <p:sp>
        <p:nvSpPr>
          <p:cNvPr id="91" name="Google Shape;91;g3516fb96bfd_0_35:notes">
            <a:extLst>
              <a:ext uri="{FF2B5EF4-FFF2-40B4-BE49-F238E27FC236}">
                <a16:creationId xmlns:a16="http://schemas.microsoft.com/office/drawing/2014/main" id="{1F724AE0-A5BA-588F-9C8B-FBA8E982B9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16fb96bfd_0_35:notes">
            <a:extLst>
              <a:ext uri="{FF2B5EF4-FFF2-40B4-BE49-F238E27FC236}">
                <a16:creationId xmlns:a16="http://schemas.microsoft.com/office/drawing/2014/main" id="{68F220AF-D992-0477-96D2-05F7A386E4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lang="en-GB" dirty="0"/>
          </a:p>
        </p:txBody>
      </p:sp>
    </p:spTree>
    <p:extLst>
      <p:ext uri="{BB962C8B-B14F-4D97-AF65-F5344CB8AC3E}">
        <p14:creationId xmlns:p14="http://schemas.microsoft.com/office/powerpoint/2010/main" val="1735767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000" b="1" dirty="0"/>
              <a:t>AI-Powered Collections Strategy</a:t>
            </a:r>
            <a:endParaRPr sz="3000" dirty="0"/>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fontScale="92500" lnSpcReduction="20000"/>
          </a:bodyPr>
          <a:lstStyle/>
          <a:p>
            <a:pPr marL="0" lvl="0" indent="0" algn="ctr" rtl="0">
              <a:spcBef>
                <a:spcPts val="0"/>
              </a:spcBef>
              <a:spcAft>
                <a:spcPts val="0"/>
              </a:spcAft>
              <a:buNone/>
            </a:pPr>
            <a:r>
              <a:rPr lang="en"/>
              <a:t>Leveraging Agentic AI for Scalable, Fair, and Effective Debt Management at Geldium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How the System Works</a:t>
            </a:r>
            <a:endParaRPr/>
          </a:p>
        </p:txBody>
      </p:sp>
      <p:sp>
        <p:nvSpPr>
          <p:cNvPr id="70" name="Google Shape;70;p14"/>
          <p:cNvSpPr txBox="1">
            <a:spLocks noGrp="1"/>
          </p:cNvSpPr>
          <p:nvPr>
            <p:ph type="body" idx="1"/>
          </p:nvPr>
        </p:nvSpPr>
        <p:spPr>
          <a:xfrm>
            <a:off x="387900" y="1308197"/>
            <a:ext cx="8368200" cy="3232488"/>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sz="1600" b="1" dirty="0"/>
              <a:t>Inputs: </a:t>
            </a:r>
            <a:r>
              <a:rPr lang="en-US" sz="1600" dirty="0"/>
              <a:t>Data like Demographics(Age, employment status, and location), Monthly payment status (e.g., Month_1 to Month_6) and Credit Characteristics(Credit utilization, debt-to-income ratio, and credit score.</a:t>
            </a:r>
          </a:p>
          <a:p>
            <a:pPr>
              <a:buFont typeface="Arial" panose="020B0604020202020204" pitchFamily="34" charset="0"/>
              <a:buChar char="•"/>
            </a:pPr>
            <a:r>
              <a:rPr lang="en-GB" sz="1600" b="1" dirty="0"/>
              <a:t>Decision Logic</a:t>
            </a:r>
            <a:r>
              <a:rPr lang="en-GB" sz="1600" dirty="0"/>
              <a:t>: </a:t>
            </a:r>
            <a:r>
              <a:rPr lang="en-US" sz="1600" dirty="0"/>
              <a:t>The model analyzes the relationship between the input variables and the likelihood of delinquency, generating a probability score for each customer.</a:t>
            </a:r>
          </a:p>
          <a:p>
            <a:pPr>
              <a:buFont typeface="Arial" panose="020B0604020202020204" pitchFamily="34" charset="0"/>
              <a:buChar char="•"/>
            </a:pPr>
            <a:r>
              <a:rPr lang="en-GB" sz="1600" b="1" dirty="0"/>
              <a:t>Actions</a:t>
            </a:r>
            <a:r>
              <a:rPr lang="en-GB" sz="1600" dirty="0"/>
              <a:t>: </a:t>
            </a:r>
            <a:r>
              <a:rPr lang="en-US" sz="1600" dirty="0"/>
              <a:t> Based on the risk score, the system triggers targeted, automated outreach. For example, a high-risk score could trigger a personalized email or SMS message offering financial guidance or payment options.</a:t>
            </a:r>
            <a:endParaRPr lang="en-GB" sz="1600" dirty="0"/>
          </a:p>
          <a:p>
            <a:pPr>
              <a:buFont typeface="Arial" panose="020B0604020202020204" pitchFamily="34" charset="0"/>
              <a:buChar char="•"/>
            </a:pPr>
            <a:r>
              <a:rPr lang="en-GB" sz="1600" b="1" dirty="0"/>
              <a:t>Learning</a:t>
            </a:r>
            <a:r>
              <a:rPr lang="en-GB" sz="1600" dirty="0"/>
              <a:t>: </a:t>
            </a:r>
            <a:r>
              <a:rPr lang="en-US" sz="1600" dirty="0"/>
              <a:t>The system will continuously track the outcomes of its interventions (e.g., did the customer make a payment after receiving an alert?). This feedback loop will be used to refine the model and improve the effectiveness of future actions.</a:t>
            </a:r>
            <a:endParaRPr lang="en-GB"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Role of Agentic AI</a:t>
            </a:r>
            <a:endParaRPr dirty="0"/>
          </a:p>
        </p:txBody>
      </p:sp>
      <p:sp>
        <p:nvSpPr>
          <p:cNvPr id="82" name="Google Shape;82;p16"/>
          <p:cNvSpPr txBox="1">
            <a:spLocks noGrp="1"/>
          </p:cNvSpPr>
          <p:nvPr>
            <p:ph type="body" idx="1"/>
          </p:nvPr>
        </p:nvSpPr>
        <p:spPr>
          <a:xfrm>
            <a:off x="259915" y="1295671"/>
            <a:ext cx="8624170" cy="3589480"/>
          </a:xfrm>
          <a:prstGeom prst="rect">
            <a:avLst/>
          </a:prstGeom>
        </p:spPr>
        <p:txBody>
          <a:bodyPr spcFirstLastPara="1" wrap="square" lIns="91425" tIns="91425" rIns="91425" bIns="91425" anchor="t" anchorCtr="0">
            <a:noAutofit/>
          </a:bodyPr>
          <a:lstStyle/>
          <a:p>
            <a:pPr>
              <a:buNone/>
            </a:pPr>
            <a:r>
              <a:rPr lang="en-US" sz="1600" dirty="0"/>
              <a:t>This system balances the efficiency of autonomous AI with the necessity of human oversight</a:t>
            </a:r>
          </a:p>
          <a:p>
            <a:pPr>
              <a:buNone/>
            </a:pPr>
            <a:r>
              <a:rPr lang="en-US" sz="1600" dirty="0"/>
              <a:t>for critical decisions.</a:t>
            </a:r>
          </a:p>
          <a:p>
            <a:pPr>
              <a:buFont typeface="Arial" panose="020B0604020202020204" pitchFamily="34" charset="0"/>
              <a:buChar char="•"/>
            </a:pPr>
            <a:r>
              <a:rPr lang="en-US" sz="1600" b="1" dirty="0"/>
              <a:t>Fully Automated Decisions: </a:t>
            </a:r>
            <a:r>
              <a:rPr lang="en-US" sz="1600" dirty="0"/>
              <a:t>For low-risk and routine actions, the system will operates autonomously. This includes tasks like sending automated payment reminders or follow up emails to customers with one or two late payments. The model identifies customers with a history of missed payments and a high credit utilization ratio, and the system automatically sends them an alert.</a:t>
            </a:r>
          </a:p>
          <a:p>
            <a:pPr>
              <a:buFont typeface="Arial" panose="020B0604020202020204" pitchFamily="34" charset="0"/>
              <a:buChar char="•"/>
            </a:pPr>
            <a:r>
              <a:rPr lang="en-US" sz="1600" b="1" dirty="0"/>
              <a:t>Human-Reviewed Actions: </a:t>
            </a:r>
            <a:r>
              <a:rPr lang="en-US" sz="1600" dirty="0"/>
              <a:t>For more complex or high-stakes decisions, human oversight is mandatory. The system will flag a customer as "high-risk" and then recommend a specific action, such as offering a hardship plan or a loan modification. A financial expert will then review the recommendation</a:t>
            </a:r>
            <a:endParaRPr lang="en-GB"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Responsible AI Guardrails</a:t>
            </a:r>
            <a:endParaRPr dirty="0"/>
          </a:p>
        </p:txBody>
      </p:sp>
      <p:sp>
        <p:nvSpPr>
          <p:cNvPr id="89" name="Google Shape;89;p17"/>
          <p:cNvSpPr txBox="1">
            <a:spLocks noGrp="1"/>
          </p:cNvSpPr>
          <p:nvPr>
            <p:ph type="body" idx="1"/>
          </p:nvPr>
        </p:nvSpPr>
        <p:spPr>
          <a:xfrm>
            <a:off x="319007" y="1277622"/>
            <a:ext cx="8368200" cy="3476746"/>
          </a:xfrm>
          <a:prstGeom prst="rect">
            <a:avLst/>
          </a:prstGeom>
        </p:spPr>
        <p:txBody>
          <a:bodyPr spcFirstLastPara="1" wrap="square" lIns="91425" tIns="91425" rIns="91425" bIns="91425" anchor="t" anchorCtr="0">
            <a:noAutofit/>
          </a:bodyPr>
          <a:lstStyle/>
          <a:p>
            <a:pPr marL="114300" indent="0">
              <a:buNone/>
            </a:pPr>
            <a:r>
              <a:rPr lang="en-US" sz="1600" dirty="0"/>
              <a:t>To ensure fairness, transparency, and compliance, the following safeguards will be built into the system.</a:t>
            </a:r>
          </a:p>
          <a:p>
            <a:pPr>
              <a:buFont typeface="Arial" panose="020B0604020202020204" pitchFamily="34" charset="0"/>
              <a:buChar char="•"/>
            </a:pPr>
            <a:r>
              <a:rPr lang="en-US" sz="1600" b="1" dirty="0"/>
              <a:t>Fairness Checks: </a:t>
            </a:r>
            <a:r>
              <a:rPr lang="en-US" sz="1600" dirty="0"/>
              <a:t>We will regularly compare the model's predictions across different demographic groups (e.g., age and employment status) to prevent biased outcomes. </a:t>
            </a:r>
          </a:p>
          <a:p>
            <a:pPr>
              <a:buFont typeface="Arial" panose="020B0604020202020204" pitchFamily="34" charset="0"/>
              <a:buChar char="•"/>
            </a:pPr>
            <a:r>
              <a:rPr lang="en-US" sz="1600" b="1" dirty="0"/>
              <a:t>Explainability Requirements: </a:t>
            </a:r>
            <a:r>
              <a:rPr lang="en-US" sz="1600" dirty="0"/>
              <a:t>The use of a simple logistic regression model ensures that we can easily explain why a customer was flagged as high-risk. This transparency is crucial for both our internal teams and for communicating decisions to customers.</a:t>
            </a:r>
          </a:p>
          <a:p>
            <a:pPr>
              <a:buFont typeface="Arial" panose="020B0604020202020204" pitchFamily="34" charset="0"/>
              <a:buChar char="•"/>
            </a:pPr>
            <a:r>
              <a:rPr lang="en-US" sz="1600" b="1" dirty="0"/>
              <a:t>Regulatory Compliance: </a:t>
            </a:r>
            <a:r>
              <a:rPr lang="en-US" sz="1600" dirty="0"/>
              <a:t>The system will be designed to adhere to financial regulations and data privacy laws ECOA and  (GDPR).</a:t>
            </a:r>
          </a:p>
          <a:p>
            <a:pPr>
              <a:buFont typeface="Arial" panose="020B0604020202020204" pitchFamily="34" charset="0"/>
              <a:buChar char="•"/>
            </a:pPr>
            <a:r>
              <a:rPr lang="en-US" sz="1600" b="1" dirty="0"/>
              <a:t>Human-in-the-Loop Oversight: </a:t>
            </a:r>
            <a:r>
              <a:rPr lang="en-US" sz="1600" dirty="0"/>
              <a:t>As previously mentioned, critical decisions will require human approval. This provides a crucial check and balance, allowing experts to override recommendations when necessary.</a:t>
            </a:r>
            <a:endParaRPr lang="en-GB"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Expected Business Impact</a:t>
            </a:r>
            <a:endParaRPr dirty="0"/>
          </a:p>
        </p:txBody>
      </p:sp>
      <p:sp>
        <p:nvSpPr>
          <p:cNvPr id="95" name="Google Shape;95;p18"/>
          <p:cNvSpPr txBox="1">
            <a:spLocks noGrp="1"/>
          </p:cNvSpPr>
          <p:nvPr>
            <p:ph type="body" idx="1"/>
          </p:nvPr>
        </p:nvSpPr>
        <p:spPr>
          <a:xfrm>
            <a:off x="387900" y="1358301"/>
            <a:ext cx="8368200" cy="3078900"/>
          </a:xfrm>
          <a:prstGeom prst="rect">
            <a:avLst/>
          </a:prstGeom>
        </p:spPr>
        <p:txBody>
          <a:bodyPr spcFirstLastPara="1" wrap="square" lIns="91425" tIns="91425" rIns="91425" bIns="91425" anchor="t" anchorCtr="0">
            <a:noAutofit/>
          </a:bodyPr>
          <a:lstStyle/>
          <a:p>
            <a:pPr>
              <a:buNone/>
            </a:pPr>
            <a:r>
              <a:rPr lang="en-US" sz="1600" dirty="0"/>
              <a:t>The implementation of this system is expected to deliver significant benefits for both</a:t>
            </a:r>
          </a:p>
          <a:p>
            <a:pPr>
              <a:buNone/>
            </a:pPr>
            <a:r>
              <a:rPr lang="en-US" sz="1600" dirty="0" err="1"/>
              <a:t>Geldium</a:t>
            </a:r>
            <a:r>
              <a:rPr lang="en-US" sz="1600" dirty="0"/>
              <a:t> and their customers</a:t>
            </a:r>
            <a:endParaRPr lang="en-GB" sz="1600" dirty="0"/>
          </a:p>
          <a:p>
            <a:pPr>
              <a:buFont typeface="Arial" panose="020B0604020202020204" pitchFamily="34" charset="0"/>
              <a:buChar char="•"/>
            </a:pPr>
            <a:r>
              <a:rPr lang="en-US" sz="1600" b="1" dirty="0"/>
              <a:t>Reduced Delinquency: </a:t>
            </a:r>
            <a:r>
              <a:rPr lang="en-US" sz="1600" dirty="0"/>
              <a:t>By proactively intervening with at-risk customers, we expect to see a reduction in the overall delinquency rate.</a:t>
            </a:r>
          </a:p>
          <a:p>
            <a:pPr>
              <a:buFont typeface="Arial" panose="020B0604020202020204" pitchFamily="34" charset="0"/>
              <a:buChar char="•"/>
            </a:pPr>
            <a:r>
              <a:rPr lang="en-US" sz="1600" b="1" dirty="0"/>
              <a:t>Increased Repayment Rates: </a:t>
            </a:r>
            <a:r>
              <a:rPr lang="en-US" sz="1600" dirty="0"/>
              <a:t>Early intervention will lead to more customers successfully repaying their loans, improving our financial health.</a:t>
            </a:r>
          </a:p>
          <a:p>
            <a:pPr>
              <a:buFont typeface="Arial" panose="020B0604020202020204" pitchFamily="34" charset="0"/>
              <a:buChar char="•"/>
            </a:pPr>
            <a:r>
              <a:rPr lang="en-US" sz="1600" b="1" dirty="0"/>
              <a:t>Cost Savings: </a:t>
            </a:r>
            <a:r>
              <a:rPr lang="en-US" sz="1600" dirty="0"/>
              <a:t>Automating routine tasks and preventing accounts from entering the more costly collections phase will lead to significant cost savings.</a:t>
            </a:r>
          </a:p>
          <a:p>
            <a:pPr>
              <a:buFont typeface="Arial" panose="020B0604020202020204" pitchFamily="34" charset="0"/>
              <a:buChar char="•"/>
            </a:pPr>
            <a:r>
              <a:rPr lang="en-GB" sz="1600" b="1" dirty="0"/>
              <a:t>Qualitative outcomes:</a:t>
            </a:r>
            <a:r>
              <a:rPr lang="en-GB" sz="1600" dirty="0"/>
              <a:t> Improved customer trust, enhanced fairness, increased scalability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a:extLst>
            <a:ext uri="{FF2B5EF4-FFF2-40B4-BE49-F238E27FC236}">
              <a16:creationId xmlns:a16="http://schemas.microsoft.com/office/drawing/2014/main" id="{DA4C7E04-FF74-80ED-99C5-53295BB95E9F}"/>
            </a:ext>
          </a:extLst>
        </p:cNvPr>
        <p:cNvGrpSpPr/>
        <p:nvPr/>
      </p:nvGrpSpPr>
      <p:grpSpPr>
        <a:xfrm>
          <a:off x="0" y="0"/>
          <a:ext cx="0" cy="0"/>
          <a:chOff x="0" y="0"/>
          <a:chExt cx="0" cy="0"/>
        </a:xfrm>
      </p:grpSpPr>
      <p:sp>
        <p:nvSpPr>
          <p:cNvPr id="94" name="Google Shape;94;p18">
            <a:extLst>
              <a:ext uri="{FF2B5EF4-FFF2-40B4-BE49-F238E27FC236}">
                <a16:creationId xmlns:a16="http://schemas.microsoft.com/office/drawing/2014/main" id="{1E22857B-05CA-E5B8-4E38-C9DB174C1E29}"/>
              </a:ext>
            </a:extLst>
          </p:cNvPr>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Expected Business Impact</a:t>
            </a:r>
            <a:endParaRPr dirty="0"/>
          </a:p>
        </p:txBody>
      </p:sp>
      <p:sp>
        <p:nvSpPr>
          <p:cNvPr id="95" name="Google Shape;95;p18">
            <a:extLst>
              <a:ext uri="{FF2B5EF4-FFF2-40B4-BE49-F238E27FC236}">
                <a16:creationId xmlns:a16="http://schemas.microsoft.com/office/drawing/2014/main" id="{AB401ED6-2965-A422-FB28-8BF9C1168D0B}"/>
              </a:ext>
            </a:extLst>
          </p:cNvPr>
          <p:cNvSpPr txBox="1">
            <a:spLocks noGrp="1"/>
          </p:cNvSpPr>
          <p:nvPr>
            <p:ph type="body" idx="1"/>
          </p:nvPr>
        </p:nvSpPr>
        <p:spPr>
          <a:xfrm>
            <a:off x="387900" y="1358301"/>
            <a:ext cx="8368200" cy="30789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sz="1600" b="1" dirty="0"/>
              <a:t>Improved Customer Trust: </a:t>
            </a:r>
            <a:r>
              <a:rPr lang="en-US" sz="1600" dirty="0"/>
              <a:t>A proactive, supportive approach to collections—offering help before a problem escalates—can enhance customer trust and loyalty.</a:t>
            </a:r>
          </a:p>
          <a:p>
            <a:pPr>
              <a:buFont typeface="Arial" panose="020B0604020202020204" pitchFamily="34" charset="0"/>
              <a:buChar char="•"/>
            </a:pPr>
            <a:r>
              <a:rPr lang="en-US" sz="1600" b="1" dirty="0"/>
              <a:t>Enhanced Fairness: </a:t>
            </a:r>
            <a:r>
              <a:rPr lang="en-US" sz="1600" dirty="0"/>
              <a:t>By actively checking for and mitigating bias, the system ensures more equitable treatment for all customers.</a:t>
            </a:r>
          </a:p>
          <a:p>
            <a:pPr>
              <a:buFont typeface="Arial" panose="020B0604020202020204" pitchFamily="34" charset="0"/>
              <a:buChar char="•"/>
            </a:pPr>
            <a:r>
              <a:rPr lang="en-US" sz="1600" b="1" dirty="0"/>
              <a:t>Increased Scalability: </a:t>
            </a:r>
            <a:r>
              <a:rPr lang="en-US" sz="1600" dirty="0"/>
              <a:t>The system's automated nature allows us to effectively manage a larger customer base without a proportional increase in manual effort.</a:t>
            </a:r>
          </a:p>
        </p:txBody>
      </p:sp>
    </p:spTree>
    <p:extLst>
      <p:ext uri="{BB962C8B-B14F-4D97-AF65-F5344CB8AC3E}">
        <p14:creationId xmlns:p14="http://schemas.microsoft.com/office/powerpoint/2010/main" val="565502676"/>
      </p:ext>
    </p:extLst>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626</Words>
  <Application>Microsoft Office PowerPoint</Application>
  <PresentationFormat>On-screen Show (16:9)</PresentationFormat>
  <Paragraphs>29</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Roboto Slab</vt:lpstr>
      <vt:lpstr>Roboto</vt:lpstr>
      <vt:lpstr>Arial</vt:lpstr>
      <vt:lpstr>Marina</vt:lpstr>
      <vt:lpstr>AI-Powered Collections Strategy</vt:lpstr>
      <vt:lpstr>How the System Works</vt:lpstr>
      <vt:lpstr>Role of Agentic AI</vt:lpstr>
      <vt:lpstr>Responsible AI Guardrails</vt:lpstr>
      <vt:lpstr>Expected Business Impact</vt:lpstr>
      <vt:lpstr>Expected Business Impact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Home</dc:creator>
  <cp:lastModifiedBy>Malhaar Waghela</cp:lastModifiedBy>
  <cp:revision>7</cp:revision>
  <dcterms:modified xsi:type="dcterms:W3CDTF">2025-09-16T15:58:33Z</dcterms:modified>
</cp:coreProperties>
</file>