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537" r:id="rId2"/>
    <p:sldId id="524" r:id="rId3"/>
    <p:sldId id="441" r:id="rId4"/>
    <p:sldId id="442" r:id="rId5"/>
    <p:sldId id="443" r:id="rId6"/>
    <p:sldId id="444" r:id="rId7"/>
    <p:sldId id="445" r:id="rId8"/>
    <p:sldId id="533" r:id="rId9"/>
    <p:sldId id="447" r:id="rId10"/>
    <p:sldId id="448" r:id="rId11"/>
    <p:sldId id="449" r:id="rId12"/>
    <p:sldId id="450" r:id="rId13"/>
    <p:sldId id="451" r:id="rId14"/>
    <p:sldId id="452" r:id="rId15"/>
    <p:sldId id="453" r:id="rId16"/>
    <p:sldId id="454" r:id="rId17"/>
    <p:sldId id="455" r:id="rId18"/>
    <p:sldId id="542" r:id="rId19"/>
    <p:sldId id="398" r:id="rId20"/>
    <p:sldId id="428" r:id="rId21"/>
    <p:sldId id="422" r:id="rId22"/>
    <p:sldId id="457" r:id="rId23"/>
    <p:sldId id="389" r:id="rId24"/>
    <p:sldId id="426" r:id="rId25"/>
    <p:sldId id="541" r:id="rId26"/>
    <p:sldId id="427" r:id="rId27"/>
    <p:sldId id="538" r:id="rId28"/>
    <p:sldId id="529" r:id="rId29"/>
    <p:sldId id="527" r:id="rId30"/>
    <p:sldId id="528" r:id="rId31"/>
    <p:sldId id="532" r:id="rId32"/>
    <p:sldId id="392" r:id="rId33"/>
    <p:sldId id="393" r:id="rId34"/>
    <p:sldId id="394" r:id="rId35"/>
    <p:sldId id="395" r:id="rId36"/>
    <p:sldId id="399" r:id="rId37"/>
    <p:sldId id="429" r:id="rId38"/>
    <p:sldId id="535" r:id="rId39"/>
    <p:sldId id="543" r:id="rId40"/>
    <p:sldId id="544" r:id="rId41"/>
    <p:sldId id="545" r:id="rId42"/>
    <p:sldId id="301" r:id="rId43"/>
    <p:sldId id="430" r:id="rId44"/>
    <p:sldId id="302" r:id="rId45"/>
    <p:sldId id="303" r:id="rId46"/>
    <p:sldId id="534" r:id="rId47"/>
    <p:sldId id="304" r:id="rId48"/>
    <p:sldId id="305" r:id="rId49"/>
    <p:sldId id="306" r:id="rId50"/>
    <p:sldId id="307" r:id="rId51"/>
    <p:sldId id="308" r:id="rId52"/>
    <p:sldId id="309" r:id="rId53"/>
    <p:sldId id="423" r:id="rId54"/>
    <p:sldId id="310" r:id="rId55"/>
    <p:sldId id="311" r:id="rId56"/>
    <p:sldId id="519" r:id="rId57"/>
    <p:sldId id="312" r:id="rId58"/>
    <p:sldId id="313" r:id="rId59"/>
    <p:sldId id="314" r:id="rId60"/>
    <p:sldId id="315" r:id="rId61"/>
    <p:sldId id="316" r:id="rId62"/>
    <p:sldId id="317" r:id="rId63"/>
    <p:sldId id="340" r:id="rId64"/>
    <p:sldId id="320" r:id="rId65"/>
    <p:sldId id="484" r:id="rId66"/>
    <p:sldId id="546" r:id="rId67"/>
    <p:sldId id="321" r:id="rId68"/>
    <p:sldId id="341" r:id="rId69"/>
    <p:sldId id="485" r:id="rId70"/>
    <p:sldId id="486" r:id="rId71"/>
    <p:sldId id="487" r:id="rId72"/>
    <p:sldId id="342" r:id="rId73"/>
    <p:sldId id="440" r:id="rId74"/>
    <p:sldId id="530" r:id="rId75"/>
    <p:sldId id="488" r:id="rId76"/>
    <p:sldId id="490" r:id="rId77"/>
    <p:sldId id="424" r:id="rId78"/>
    <p:sldId id="324" r:id="rId79"/>
    <p:sldId id="520" r:id="rId80"/>
    <p:sldId id="325" r:id="rId81"/>
    <p:sldId id="547" r:id="rId82"/>
    <p:sldId id="514" r:id="rId83"/>
    <p:sldId id="416" r:id="rId84"/>
    <p:sldId id="483" r:id="rId85"/>
    <p:sldId id="548" r:id="rId86"/>
    <p:sldId id="482" r:id="rId87"/>
    <p:sldId id="418" r:id="rId88"/>
    <p:sldId id="419" r:id="rId89"/>
    <p:sldId id="420" r:id="rId90"/>
    <p:sldId id="421" r:id="rId91"/>
    <p:sldId id="339" r:id="rId92"/>
    <p:sldId id="549" r:id="rId93"/>
    <p:sldId id="495" r:id="rId94"/>
    <p:sldId id="326" r:id="rId95"/>
    <p:sldId id="550" r:id="rId96"/>
    <p:sldId id="496" r:id="rId97"/>
    <p:sldId id="497" r:id="rId98"/>
    <p:sldId id="328" r:id="rId99"/>
    <p:sldId id="551" r:id="rId100"/>
    <p:sldId id="335" r:id="rId101"/>
    <p:sldId id="552" r:id="rId102"/>
    <p:sldId id="270" r:id="rId103"/>
    <p:sldId id="503" r:id="rId104"/>
    <p:sldId id="400" r:id="rId105"/>
    <p:sldId id="505" r:id="rId106"/>
    <p:sldId id="539" r:id="rId107"/>
    <p:sldId id="507" r:id="rId108"/>
    <p:sldId id="518" r:id="rId109"/>
    <p:sldId id="516" r:id="rId110"/>
    <p:sldId id="401" r:id="rId111"/>
    <p:sldId id="271" r:id="rId112"/>
    <p:sldId id="508" r:id="rId113"/>
    <p:sldId id="515" r:id="rId114"/>
    <p:sldId id="521" r:id="rId115"/>
    <p:sldId id="272" r:id="rId116"/>
    <p:sldId id="517" r:id="rId117"/>
    <p:sldId id="536" r:id="rId118"/>
    <p:sldId id="525" r:id="rId119"/>
    <p:sldId id="526" r:id="rId120"/>
    <p:sldId id="553" r:id="rId121"/>
    <p:sldId id="509" r:id="rId122"/>
    <p:sldId id="510" r:id="rId123"/>
    <p:sldId id="511" r:id="rId124"/>
    <p:sldId id="512" r:id="rId125"/>
    <p:sldId id="513" r:id="rId126"/>
    <p:sldId id="501" r:id="rId127"/>
    <p:sldId id="406" r:id="rId128"/>
    <p:sldId id="531" r:id="rId129"/>
    <p:sldId id="403" r:id="rId130"/>
    <p:sldId id="498" r:id="rId131"/>
    <p:sldId id="554" r:id="rId132"/>
    <p:sldId id="476" r:id="rId13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146" y="60"/>
      </p:cViewPr>
      <p:guideLst>
        <p:guide orient="horz" pos="2160"/>
        <p:guide pos="2880"/>
      </p:guideLst>
    </p:cSldViewPr>
  </p:slideViewPr>
  <p:notesTextViewPr>
    <p:cViewPr>
      <p:scale>
        <a:sx n="1" d="1"/>
        <a:sy n="1" d="1"/>
      </p:scale>
      <p:origin x="0" y="0"/>
    </p:cViewPr>
  </p:notesTextViewPr>
  <p:gridSpacing cx="74295" cy="7429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ea typeface="宋体" panose="02010600030101010101" pitchFamily="2" charset="-122"/>
                <a:cs typeface="+mn-cs"/>
                <a:sym typeface="Arial" panose="020B0604020202020204" pitchFamily="34" charset="0"/>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algn="r">
              <a:defRPr smtClean="0"/>
            </a:lvl1pPr>
          </a:lstStyle>
          <a:p>
            <a:pPr>
              <a:defRPr/>
            </a:pPr>
            <a:fld id="{D50D8F71-871E-44DD-BC73-A103AA6D9689}" type="datetime1">
              <a:rPr lang="en-US" altLang="zh-CN"/>
              <a:pPr>
                <a:defRPr/>
              </a:pPr>
              <a:t>6/7/2015</a:t>
            </a:fld>
            <a:endParaRPr lang="en-US" altLang="zh-CN" sz="1200"/>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ext uri="{91240B29-F687-4f45-9708-019B960494DF}"/>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smtClean="0"/>
              <a:t>Click to edit Master text styles</a:t>
            </a:r>
          </a:p>
          <a:p>
            <a:pPr>
              <a:defRPr/>
            </a:pPr>
            <a:r>
              <a:rPr lang="zh-CN" altLang="zh-CN" smtClean="0"/>
              <a:t>Second level</a:t>
            </a:r>
          </a:p>
          <a:p>
            <a:pPr>
              <a:defRPr/>
            </a:pPr>
            <a:r>
              <a:rPr lang="zh-CN" altLang="zh-CN" smtClean="0"/>
              <a:t>Third level</a:t>
            </a:r>
          </a:p>
          <a:p>
            <a:pPr>
              <a:defRPr/>
            </a:pPr>
            <a:r>
              <a:rPr lang="zh-CN" altLang="zh-CN" smtClean="0"/>
              <a:t>Fourth level</a:t>
            </a:r>
          </a:p>
          <a:p>
            <a:pPr>
              <a:defRPr/>
            </a:pPr>
            <a:r>
              <a:rPr lang="zh-CN" altLang="zh-CN" smtClean="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ea typeface="宋体" panose="02010600030101010101" pitchFamily="2" charset="-122"/>
                <a:cs typeface="+mn-cs"/>
                <a:sym typeface="Arial" panose="020B0604020202020204" pitchFamily="34" charset="0"/>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algn="r">
              <a:defRPr smtClean="0"/>
            </a:lvl1pPr>
          </a:lstStyle>
          <a:p>
            <a:pPr>
              <a:defRPr/>
            </a:pPr>
            <a:fld id="{6C3C9F52-E4DD-4EF8-AA2B-AF908573B5F7}" type="slidenum">
              <a:rPr lang="en-US" altLang="zh-CN"/>
              <a:pPr>
                <a:defRPr/>
              </a:pPr>
              <a:t>‹#›</a:t>
            </a:fld>
            <a:endParaRPr lang="en-US" altLang="zh-CN" sz="1200"/>
          </a:p>
        </p:txBody>
      </p:sp>
    </p:spTree>
    <p:extLst>
      <p:ext uri="{BB962C8B-B14F-4D97-AF65-F5344CB8AC3E}">
        <p14:creationId xmlns:p14="http://schemas.microsoft.com/office/powerpoint/2010/main" val="303425349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charset="0"/>
      </a:defRPr>
    </a:lvl1pPr>
    <a:lvl2pPr marL="4572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57348" name="日期占位符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Calibri" panose="020F050202020403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Calibri" panose="020F050202020403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Calibri" panose="020F050202020403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Calibri" panose="020F050202020403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9pPr>
          </a:lstStyle>
          <a:p>
            <a:fld id="{38F80767-47A9-4630-91CF-4E69A66243BD}" type="datetime1">
              <a:rPr lang="en-US" altLang="zh-CN"/>
              <a:pPr/>
              <a:t>6/7/2015</a:t>
            </a:fld>
            <a:endParaRPr lang="en-US" altLang="zh-CN" sz="1200"/>
          </a:p>
        </p:txBody>
      </p:sp>
      <p:sp>
        <p:nvSpPr>
          <p:cNvPr id="57349"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Calibri" panose="020F050202020403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Calibri" panose="020F050202020403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Calibri" panose="020F050202020403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Calibri" panose="020F050202020403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9pPr>
          </a:lstStyle>
          <a:p>
            <a:fld id="{09920122-1F9D-46AA-8D9F-973B5ABED144}" type="slidenum">
              <a:rPr lang="en-US" altLang="zh-CN"/>
              <a:pPr/>
              <a:t>53</a:t>
            </a:fld>
            <a:endParaRPr lang="en-US" altLang="zh-CN" sz="1200"/>
          </a:p>
        </p:txBody>
      </p:sp>
    </p:spTree>
    <p:extLst>
      <p:ext uri="{BB962C8B-B14F-4D97-AF65-F5344CB8AC3E}">
        <p14:creationId xmlns:p14="http://schemas.microsoft.com/office/powerpoint/2010/main" val="2433559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267B2B78-4C92-4BFE-99D9-FEB39D53908B}" type="datetime1">
              <a:rPr lang="zh-CN" altLang="en-US"/>
              <a:pPr>
                <a:defRPr/>
              </a:pPr>
              <a:t>2015/6/7</a:t>
            </a:fld>
            <a:endParaRPr lang="en-US" altLang="zh-CN" sz="1800">
              <a:solidFill>
                <a:schemeClr val="tx1"/>
              </a:solidFill>
              <a:sym typeface="Arial" panose="020B0604020202020204" pitchFamily="34" charset="0"/>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42A88C7-3566-4050-816B-E36C6C0550AE}"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4997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69C74C8-8D79-42EF-B6F3-0B692704C0DC}" type="datetime1">
              <a:rPr lang="zh-CN" altLang="en-US"/>
              <a:pPr>
                <a:defRPr/>
              </a:pPr>
              <a:t>2015/6/7</a:t>
            </a:fld>
            <a:endParaRPr lang="en-US" altLang="zh-CN" sz="1800">
              <a:solidFill>
                <a:schemeClr val="tx1"/>
              </a:solidFill>
              <a:sym typeface="Arial" panose="020B0604020202020204" pitchFamily="34" charset="0"/>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1308BF0-A3EA-4C97-86AD-061727335153}"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364602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F5A38C4-9139-4446-B06D-47C52FB5CEEA}" type="datetime1">
              <a:rPr lang="zh-CN" altLang="en-US"/>
              <a:pPr>
                <a:defRPr/>
              </a:pPr>
              <a:t>2015/6/7</a:t>
            </a:fld>
            <a:endParaRPr lang="en-US" altLang="zh-CN" sz="1800">
              <a:solidFill>
                <a:schemeClr val="tx1"/>
              </a:solidFill>
              <a:sym typeface="Arial" panose="020B0604020202020204" pitchFamily="34" charset="0"/>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8F9B014-7E10-416C-BADC-E075F63803D8}"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3745789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A3C00FB6-07DE-4A0B-99F2-414DD6C77D3F}" type="datetime1">
              <a:rPr lang="zh-CN" altLang="en-US"/>
              <a:pPr>
                <a:defRPr/>
              </a:pPr>
              <a:t>2015/6/7</a:t>
            </a:fld>
            <a:endParaRPr lang="en-US" altLang="zh-CN" sz="1800">
              <a:solidFill>
                <a:schemeClr val="tx1"/>
              </a:solidFill>
              <a:sym typeface="Arial" panose="020B0604020202020204" pitchFamily="34" charset="0"/>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CA9A476-62A7-4800-A2FA-190DC6D20CDE}"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64658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3DA791F-F5F8-4087-ADB4-B8234A3732B7}" type="datetime1">
              <a:rPr lang="zh-CN" altLang="en-US"/>
              <a:pPr>
                <a:defRPr/>
              </a:pPr>
              <a:t>2015/6/7</a:t>
            </a:fld>
            <a:endParaRPr lang="en-US" altLang="zh-CN" sz="1800">
              <a:solidFill>
                <a:schemeClr val="tx1"/>
              </a:solidFill>
              <a:sym typeface="Arial" panose="020B0604020202020204" pitchFamily="34" charset="0"/>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CC7B8A9-D591-4BA3-A4D2-C8A15263143E}"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365767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460D9977-B7E0-4196-ABD7-AEB0AE7338F6}" type="datetime1">
              <a:rPr lang="zh-CN" altLang="en-US"/>
              <a:pPr>
                <a:defRPr/>
              </a:pPr>
              <a:t>2015/6/7</a:t>
            </a:fld>
            <a:endParaRPr lang="en-US" altLang="zh-CN" sz="1800">
              <a:solidFill>
                <a:schemeClr val="tx1"/>
              </a:solidFill>
              <a:sym typeface="Arial" panose="020B0604020202020204" pitchFamily="34" charset="0"/>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9FCCF1B-B9C2-4CF8-A714-4D2B2627E028}"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234515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60112D34-B7CE-4AF6-B3E4-14A1412A4A23}" type="datetime1">
              <a:rPr lang="zh-CN" altLang="en-US"/>
              <a:pPr>
                <a:defRPr/>
              </a:pPr>
              <a:t>2015/6/7</a:t>
            </a:fld>
            <a:endParaRPr lang="en-US" altLang="zh-CN" sz="1800">
              <a:solidFill>
                <a:schemeClr val="tx1"/>
              </a:solidFill>
              <a:sym typeface="Arial" panose="020B0604020202020204" pitchFamily="34" charset="0"/>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FFF09EE-A510-4F4B-8762-B502BD63C4C2}"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386637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84892913-A971-40A1-B277-788A010BAC7B}" type="datetime1">
              <a:rPr lang="zh-CN" altLang="en-US"/>
              <a:pPr>
                <a:defRPr/>
              </a:pPr>
              <a:t>2015/6/7</a:t>
            </a:fld>
            <a:endParaRPr lang="en-US" altLang="zh-CN" sz="1800">
              <a:solidFill>
                <a:schemeClr val="tx1"/>
              </a:solidFill>
              <a:sym typeface="Arial" panose="020B0604020202020204" pitchFamily="34" charset="0"/>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74C72FBA-45F9-4D1F-86C7-2388F08E7021}"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233656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8D383DDC-7AF4-4F6A-8CCD-07E6918555CD}" type="datetime1">
              <a:rPr lang="zh-CN" altLang="en-US"/>
              <a:pPr>
                <a:defRPr/>
              </a:pPr>
              <a:t>2015/6/7</a:t>
            </a:fld>
            <a:endParaRPr lang="en-US" altLang="zh-CN" sz="1800">
              <a:solidFill>
                <a:schemeClr val="tx1"/>
              </a:solidFill>
              <a:sym typeface="Arial" panose="020B0604020202020204" pitchFamily="34" charset="0"/>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B5F426E7-53C4-4DE8-AFFC-B5804A930C85}"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742704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BBF36CD-DB1D-4602-9D66-F1C850ECF64F}" type="datetime1">
              <a:rPr lang="zh-CN" altLang="en-US"/>
              <a:pPr>
                <a:defRPr/>
              </a:pPr>
              <a:t>2015/6/7</a:t>
            </a:fld>
            <a:endParaRPr lang="en-US" altLang="zh-CN" sz="1800">
              <a:solidFill>
                <a:schemeClr val="tx1"/>
              </a:solidFill>
              <a:sym typeface="Arial" panose="020B0604020202020204" pitchFamily="34" charset="0"/>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5ECB324C-4E36-4CDC-A187-E46AE8FA94F3}"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289270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54F8CA6-A834-43AF-8622-B0BACBE09466}" type="datetime1">
              <a:rPr lang="zh-CN" altLang="en-US"/>
              <a:pPr>
                <a:defRPr/>
              </a:pPr>
              <a:t>2015/6/7</a:t>
            </a:fld>
            <a:endParaRPr lang="en-US" altLang="zh-CN" sz="1800">
              <a:solidFill>
                <a:schemeClr val="tx1"/>
              </a:solidFill>
              <a:sym typeface="Arial" panose="020B0604020202020204" pitchFamily="34" charset="0"/>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678C06E-5CAF-4F63-B5D1-0442C956F9FA}"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412875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6C31C38E-7C26-4AD7-8373-02B101E26A12}" type="datetime1">
              <a:rPr lang="zh-CN" altLang="en-US"/>
              <a:pPr>
                <a:defRPr/>
              </a:pPr>
              <a:t>2015/6/7</a:t>
            </a:fld>
            <a:endParaRPr lang="en-US" altLang="zh-CN" sz="1800">
              <a:solidFill>
                <a:schemeClr val="tx1"/>
              </a:solidFill>
              <a:sym typeface="Arial" panose="020B0604020202020204" pitchFamily="34" charset="0"/>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735A7C2-152D-4ECA-8A61-5A274D666699}"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128277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anose="020F0502020204030204" pitchFamily="34" charset="0"/>
              </a:rPr>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Click to edit Master text styles</a:t>
            </a:r>
          </a:p>
          <a:p>
            <a:pPr lvl="1"/>
            <a:r>
              <a:rPr lang="zh-CN" altLang="zh-CN" smtClean="0">
                <a:sym typeface="Calibri" panose="020F0502020204030204" pitchFamily="34" charset="0"/>
              </a:rPr>
              <a:t>Second level</a:t>
            </a:r>
          </a:p>
          <a:p>
            <a:pPr lvl="2"/>
            <a:r>
              <a:rPr lang="zh-CN" altLang="zh-CN" smtClean="0">
                <a:sym typeface="Calibri" panose="020F0502020204030204" pitchFamily="34" charset="0"/>
              </a:rPr>
              <a:t>Third level</a:t>
            </a:r>
          </a:p>
          <a:p>
            <a:pPr lvl="3"/>
            <a:r>
              <a:rPr lang="zh-CN" altLang="zh-CN" smtClean="0">
                <a:sym typeface="Calibri" panose="020F0502020204030204" pitchFamily="34" charset="0"/>
              </a:rPr>
              <a:t>Fourth level</a:t>
            </a:r>
          </a:p>
          <a:p>
            <a:pPr lvl="4"/>
            <a:r>
              <a:rPr lang="zh-CN" altLang="zh-CN" smtClean="0">
                <a:sym typeface="Calibri" panose="020F0502020204030204" pitchFamily="34" charset="0"/>
              </a:rPr>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a:defRPr sz="1200" smtClean="0">
                <a:solidFill>
                  <a:srgbClr val="898989"/>
                </a:solidFill>
                <a:sym typeface="MS PGothic" panose="020B0600070205080204" pitchFamily="34" charset="-128"/>
              </a:defRPr>
            </a:lvl1pPr>
          </a:lstStyle>
          <a:p>
            <a:pPr>
              <a:defRPr/>
            </a:pPr>
            <a:fld id="{4DED09A0-A84D-44CC-BD18-2AE2C4F45822}" type="datetime1">
              <a:rPr lang="zh-CN" altLang="en-US"/>
              <a:pPr>
                <a:defRPr/>
              </a:pPr>
              <a:t>2015/6/7</a:t>
            </a:fld>
            <a:endParaRPr lang="en-US" altLang="zh-CN" sz="1800">
              <a:solidFill>
                <a:schemeClr val="tx1"/>
              </a:solidFill>
              <a:sym typeface="Arial" panose="020B0604020202020204" pitchFamily="34" charset="0"/>
            </a:endParaRPr>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anose="020F0502020204030204" pitchFamily="34" charset="0"/>
                <a:ea typeface="宋体" panose="02010600030101010101" pitchFamily="2" charset="-122"/>
                <a:cs typeface="+mn-cs"/>
                <a:sym typeface="MS PGothic" panose="020B0600070205080204" pitchFamily="34" charset="-128"/>
              </a:defRPr>
            </a:lvl1pPr>
          </a:lstStyle>
          <a:p>
            <a:pPr>
              <a:defRPr/>
            </a:pPr>
            <a:endParaRPr lang="zh-CN" altLang="zh-CN"/>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algn="r">
              <a:defRPr sz="1200" smtClean="0">
                <a:solidFill>
                  <a:srgbClr val="898989"/>
                </a:solidFill>
                <a:sym typeface="MS PGothic" panose="020B0600070205080204" pitchFamily="34" charset="-128"/>
              </a:defRPr>
            </a:lvl1pPr>
          </a:lstStyle>
          <a:p>
            <a:pPr>
              <a:defRPr/>
            </a:pPr>
            <a:fld id="{0EA46B47-3B5B-4511-94C6-35CC64FBD3ED}" type="slidenum">
              <a:rPr lang="zh-CN" altLang="en-US"/>
              <a:pPr>
                <a:defRPr/>
              </a:pPr>
              <a:t>‹#›</a:t>
            </a:fld>
            <a:endParaRPr lang="en-US" altLang="zh-CN" sz="1800">
              <a:solidFill>
                <a:schemeClr val="tx1"/>
              </a:solidFill>
              <a:sym typeface="Arial" panose="020B0604020202020204" pitchFamily="34" charset="0"/>
            </a:endParaRPr>
          </a:p>
        </p:txBody>
      </p:sp>
      <p:pic>
        <p:nvPicPr>
          <p:cNvPr id="1031" name="Picture 2" descr="http://www.wineskinsentertainment.com/images/Netflix_4C_White_Logo.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2400" y="6234113"/>
            <a:ext cx="1066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kumimoji="1" sz="4400" kern="1200">
          <a:solidFill>
            <a:schemeClr val="tx1"/>
          </a:solidFill>
          <a:latin typeface="+mj-lt"/>
          <a:ea typeface="+mj-ea"/>
          <a:cs typeface="宋体" charset="0"/>
          <a:sym typeface="Calibri" panose="020F0502020204030204" pitchFamily="34" charset="0"/>
        </a:defRPr>
      </a:lvl1pPr>
      <a:lvl2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charset="0"/>
          <a:sym typeface="Calibri" panose="020F0502020204030204" pitchFamily="34" charset="0"/>
        </a:defRPr>
      </a:lvl2pPr>
      <a:lvl3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charset="0"/>
          <a:sym typeface="Calibri" panose="020F0502020204030204" pitchFamily="34" charset="0"/>
        </a:defRPr>
      </a:lvl3pPr>
      <a:lvl4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charset="0"/>
          <a:sym typeface="Calibri" panose="020F0502020204030204" pitchFamily="34" charset="0"/>
        </a:defRPr>
      </a:lvl4pPr>
      <a:lvl5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charset="0"/>
          <a:sym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sym typeface="Calibri" panose="020F050202020403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sym typeface="Calibri" panose="020F050202020403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sym typeface="Calibri" panose="020F050202020403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sym typeface="Calibri" panose="020F050202020403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FBC9379-15BD-4F3F-A6D4-3573E6C3934C}" type="slidenum">
              <a:rPr kumimoji="0" lang="zh-CN" altLang="en-US" sz="1200">
                <a:solidFill>
                  <a:srgbClr val="898989"/>
                </a:solidFill>
                <a:sym typeface="MS PGothic" panose="020B0600070205080204" pitchFamily="34" charset="-128"/>
              </a:rPr>
              <a:pPr>
                <a:spcBef>
                  <a:spcPct val="0"/>
                </a:spcBef>
                <a:buFontTx/>
                <a:buNone/>
              </a:pPr>
              <a:t>1</a:t>
            </a:fld>
            <a:endParaRPr kumimoji="0" lang="en-US" altLang="zh-CN" sz="1800">
              <a:sym typeface="Arial" panose="020B0604020202020204" pitchFamily="34" charset="0"/>
            </a:endParaRPr>
          </a:p>
        </p:txBody>
      </p:sp>
      <p:sp>
        <p:nvSpPr>
          <p:cNvPr id="3075" name="Title 5"/>
          <p:cNvSpPr>
            <a:spLocks noGrp="1" noChangeArrowheads="1"/>
          </p:cNvSpPr>
          <p:nvPr>
            <p:ph type="ctrTitle" idx="4294967295"/>
          </p:nvPr>
        </p:nvSpPr>
        <p:spPr>
          <a:xfrm>
            <a:off x="635000" y="679450"/>
            <a:ext cx="7772400" cy="3121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800" smtClean="0">
                <a:latin typeface="微软雅黑" panose="020B0503020204020204" pitchFamily="34" charset="-122"/>
                <a:ea typeface="微软雅黑" panose="020B0503020204020204" pitchFamily="34" charset="-122"/>
              </a:rPr>
              <a:t/>
            </a:r>
            <a:br>
              <a:rPr kumimoji="0" lang="zh-CN" altLang="zh-CN" sz="4800" smtClean="0">
                <a:latin typeface="微软雅黑" panose="020B0503020204020204" pitchFamily="34" charset="-122"/>
                <a:ea typeface="微软雅黑" panose="020B0503020204020204" pitchFamily="34" charset="-122"/>
              </a:rPr>
            </a:br>
            <a:r>
              <a:rPr kumimoji="0" lang="en-US" altLang="zh-CN" sz="4800" smtClean="0">
                <a:latin typeface="微软雅黑" panose="020B0503020204020204" pitchFamily="34" charset="-122"/>
                <a:ea typeface="微软雅黑" panose="020B0503020204020204" pitchFamily="34" charset="-122"/>
              </a:rPr>
              <a:t/>
            </a:r>
            <a:br>
              <a:rPr kumimoji="0" lang="en-US" altLang="zh-CN" sz="48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Netflix Culture:</a:t>
            </a:r>
            <a:r>
              <a:rPr kumimoji="0" lang="en-US" altLang="zh-CN" sz="4000" smtClean="0">
                <a:solidFill>
                  <a:srgbClr val="7F7F7F"/>
                </a:solidFill>
                <a:latin typeface="微软雅黑" panose="020B0503020204020204" pitchFamily="34" charset="-122"/>
                <a:ea typeface="微软雅黑" panose="020B0503020204020204" pitchFamily="34" charset="-122"/>
              </a:rPr>
              <a:t/>
            </a:r>
            <a:br>
              <a:rPr kumimoji="0" lang="en-US" altLang="zh-CN" sz="4000" smtClean="0">
                <a:solidFill>
                  <a:srgbClr val="7F7F7F"/>
                </a:solidFill>
                <a:latin typeface="微软雅黑" panose="020B0503020204020204" pitchFamily="34" charset="-122"/>
                <a:ea typeface="微软雅黑" panose="020B0503020204020204" pitchFamily="34" charset="-122"/>
              </a:rPr>
            </a:br>
            <a:r>
              <a:rPr kumimoji="0" lang="en-US" altLang="zh-CN" sz="3600" smtClean="0">
                <a:solidFill>
                  <a:srgbClr val="7F7F7F"/>
                </a:solidFill>
                <a:latin typeface="微软雅黑" panose="020B0503020204020204" pitchFamily="34" charset="-122"/>
                <a:ea typeface="微软雅黑" panose="020B0503020204020204" pitchFamily="34" charset="-122"/>
              </a:rPr>
              <a:t>Netflix</a:t>
            </a:r>
            <a:r>
              <a:rPr kumimoji="0" lang="zh-CN" altLang="en-US" sz="3600" smtClean="0">
                <a:solidFill>
                  <a:srgbClr val="7F7F7F"/>
                </a:solidFill>
                <a:latin typeface="微软雅黑" panose="020B0503020204020204" pitchFamily="34" charset="-122"/>
                <a:ea typeface="微软雅黑" panose="020B0503020204020204" pitchFamily="34" charset="-122"/>
              </a:rPr>
              <a:t>文化：</a:t>
            </a:r>
            <a:r>
              <a:rPr kumimoji="0" lang="en-US" altLang="zh-CN" sz="4800" smtClean="0">
                <a:latin typeface="微软雅黑" panose="020B0503020204020204" pitchFamily="34" charset="-122"/>
                <a:ea typeface="微软雅黑" panose="020B0503020204020204" pitchFamily="34" charset="-122"/>
              </a:rPr>
              <a:t/>
            </a:r>
            <a:br>
              <a:rPr kumimoji="0" lang="en-US" altLang="zh-CN" sz="48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Freedom &amp; Responsibility</a:t>
            </a:r>
            <a:r>
              <a:rPr kumimoji="0" lang="en-US" altLang="zh-CN" sz="4000" smtClean="0">
                <a:solidFill>
                  <a:srgbClr val="7F7F7F"/>
                </a:solidFill>
                <a:latin typeface="微软雅黑" panose="020B0503020204020204" pitchFamily="34" charset="-122"/>
                <a:ea typeface="微软雅黑" panose="020B0503020204020204" pitchFamily="34" charset="-122"/>
              </a:rPr>
              <a:t/>
            </a:r>
            <a:br>
              <a:rPr kumimoji="0" lang="en-US" altLang="zh-CN" sz="4000" smtClean="0">
                <a:solidFill>
                  <a:srgbClr val="7F7F7F"/>
                </a:solidFill>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自由与责任</a:t>
            </a:r>
            <a:r>
              <a:rPr kumimoji="0" lang="zh-CN" altLang="zh-CN" sz="4800" smtClean="0">
                <a:latin typeface="微软雅黑" panose="020B0503020204020204" pitchFamily="34" charset="-122"/>
                <a:ea typeface="微软雅黑" panose="020B0503020204020204" pitchFamily="34" charset="-122"/>
              </a:rPr>
              <a:t/>
            </a:r>
            <a:br>
              <a:rPr kumimoji="0" lang="zh-CN" altLang="zh-CN" sz="4800" smtClean="0">
                <a:latin typeface="微软雅黑" panose="020B0503020204020204" pitchFamily="34" charset="-122"/>
                <a:ea typeface="微软雅黑" panose="020B0503020204020204" pitchFamily="34" charset="-122"/>
              </a:rPr>
            </a:br>
            <a:endParaRPr kumimoji="0" lang="zh-CN" altLang="zh-CN" sz="4800" smtClean="0">
              <a:latin typeface="微软雅黑" panose="020B0503020204020204" pitchFamily="34" charset="-122"/>
              <a:ea typeface="微软雅黑" panose="020B0503020204020204" pitchFamily="34" charset="-122"/>
            </a:endParaRPr>
          </a:p>
        </p:txBody>
      </p:sp>
      <p:pic>
        <p:nvPicPr>
          <p:cNvPr id="3076" name="Picture 4" descr="http://www.webdesign.org/img_articles/4912/ying-ya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230688"/>
            <a:ext cx="21431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DA61F88-A693-4947-A087-1F517709E7E5}"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2291" name="TextBox 3"/>
          <p:cNvSpPr>
            <a:spLocks noChangeArrowheads="1"/>
          </p:cNvSpPr>
          <p:nvPr/>
        </p:nvSpPr>
        <p:spPr bwMode="auto">
          <a:xfrm>
            <a:off x="188913" y="2362200"/>
            <a:ext cx="40909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4000">
                <a:latin typeface="微软雅黑" panose="020B0503020204020204" pitchFamily="34" charset="-122"/>
                <a:ea typeface="微软雅黑" panose="020B0503020204020204" pitchFamily="34" charset="-122"/>
                <a:sym typeface="Arial" panose="020B0604020202020204" pitchFamily="34" charset="0"/>
              </a:rPr>
              <a:t>Communication</a:t>
            </a:r>
          </a:p>
          <a:p>
            <a:pPr>
              <a:spcBef>
                <a:spcPct val="0"/>
              </a:spcBef>
              <a:buFontTx/>
              <a:buNone/>
            </a:pPr>
            <a:r>
              <a:rPr kumimoji="0" lang="zh-CN" altLang="en-US" sz="2400" b="1">
                <a:solidFill>
                  <a:srgbClr val="7F7F7F"/>
                </a:solidFill>
                <a:latin typeface="微软雅黑" panose="020B0503020204020204" pitchFamily="34" charset="-122"/>
                <a:ea typeface="微软雅黑" panose="020B0503020204020204" pitchFamily="34" charset="-122"/>
                <a:sym typeface="Arial" panose="020B0604020202020204" pitchFamily="34" charset="0"/>
              </a:rPr>
              <a:t>沟通力</a:t>
            </a:r>
            <a:endParaRPr kumimoji="0" lang="en-US" altLang="en-US" sz="24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292" name="Rectangle 2"/>
          <p:cNvSpPr>
            <a:spLocks noChangeArrowheads="1"/>
          </p:cNvSpPr>
          <p:nvPr/>
        </p:nvSpPr>
        <p:spPr bwMode="auto">
          <a:xfrm>
            <a:off x="4419600" y="828675"/>
            <a:ext cx="4535488"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listen well, instead of reacting fast, so you can better understand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你善于</a:t>
            </a:r>
            <a:r>
              <a:rPr kumimoji="0" lang="zh-CN" altLang="en-US"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聆听</a:t>
            </a: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，而非快速反驳。如此你能够更好地理解</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concise and articulate in speech and writing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你在说和写的时候</a:t>
            </a:r>
            <a:r>
              <a:rPr kumimoji="0" lang="zh-CN" altLang="en-US"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简洁清晰</a:t>
            </a:r>
            <a:endParaRPr kumimoji="0" lang="zh-CN" altLang="en-US" sz="18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treat people with respect independent of their status or disagreement with you</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你待人接物心存敬意，不在意对方的身份，也不在意对方持有异议</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maintain calm poise in stressful situations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在重压之下，你也能镇定自若</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3638B58-D8BF-4710-967F-6A6A4DE9654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5475" name="Title 4"/>
          <p:cNvSpPr>
            <a:spLocks noGrp="1" noChangeArrowheads="1"/>
          </p:cNvSpPr>
          <p:nvPr>
            <p:ph type="ctrTitle" idx="4294967295"/>
          </p:nvPr>
        </p:nvSpPr>
        <p:spPr>
          <a:xfrm>
            <a:off x="0" y="2130425"/>
            <a:ext cx="91440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Highly Aligned, Loosely Coupled teamwork effectiveness depends on </a:t>
            </a:r>
            <a:br>
              <a:rPr kumimoji="0" lang="zh-CN" altLang="zh-CN" sz="3600" smtClean="0">
                <a:latin typeface="微软雅黑" panose="020B0503020204020204" pitchFamily="34" charset="-122"/>
                <a:ea typeface="微软雅黑" panose="020B0503020204020204" pitchFamily="34" charset="-122"/>
              </a:rPr>
            </a:br>
            <a:r>
              <a:rPr kumimoji="0" lang="zh-CN" altLang="zh-CN" sz="3600" b="1" smtClean="0">
                <a:solidFill>
                  <a:srgbClr val="00B050"/>
                </a:solidFill>
                <a:latin typeface="微软雅黑" panose="020B0503020204020204" pitchFamily="34" charset="-122"/>
                <a:ea typeface="微软雅黑" panose="020B0503020204020204" pitchFamily="34" charset="-122"/>
              </a:rPr>
              <a:t>high performance </a:t>
            </a:r>
            <a:r>
              <a:rPr kumimoji="0" lang="zh-CN" altLang="zh-CN" sz="3600" smtClean="0">
                <a:latin typeface="微软雅黑" panose="020B0503020204020204" pitchFamily="34" charset="-122"/>
                <a:ea typeface="微软雅黑" panose="020B0503020204020204" pitchFamily="34" charset="-122"/>
              </a:rPr>
              <a:t>people and </a:t>
            </a:r>
            <a:r>
              <a:rPr kumimoji="0" lang="zh-CN" altLang="zh-CN" sz="3600" b="1" smtClean="0">
                <a:solidFill>
                  <a:srgbClr val="00B050"/>
                </a:solidFill>
                <a:latin typeface="微软雅黑" panose="020B0503020204020204" pitchFamily="34" charset="-122"/>
                <a:ea typeface="微软雅黑" panose="020B0503020204020204" pitchFamily="34" charset="-122"/>
              </a:rPr>
              <a:t>good context</a:t>
            </a:r>
            <a:r>
              <a:rPr kumimoji="0" lang="en-US" altLang="zh-CN" sz="3600" b="1" smtClean="0">
                <a:solidFill>
                  <a:srgbClr val="00B050"/>
                </a:solidFill>
                <a:latin typeface="微软雅黑" panose="020B0503020204020204" pitchFamily="34" charset="-122"/>
                <a:ea typeface="微软雅黑" panose="020B0503020204020204" pitchFamily="34" charset="-122"/>
              </a:rPr>
              <a:t/>
            </a:r>
            <a:br>
              <a:rPr kumimoji="0" lang="en-US" altLang="zh-CN" sz="3600" b="1" smtClean="0">
                <a:solidFill>
                  <a:srgbClr val="00B050"/>
                </a:solidFill>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高度一致又松散耦合的团队效率取决于</a:t>
            </a:r>
            <a:r>
              <a:rPr kumimoji="0" lang="zh-CN" altLang="en-US" sz="3200" smtClean="0">
                <a:solidFill>
                  <a:srgbClr val="00B050"/>
                </a:solidFill>
                <a:latin typeface="微软雅黑" panose="020B0503020204020204" pitchFamily="34" charset="-122"/>
                <a:ea typeface="微软雅黑" panose="020B0503020204020204" pitchFamily="34" charset="-122"/>
              </a:rPr>
              <a:t>高绩效</a:t>
            </a:r>
            <a:r>
              <a:rPr kumimoji="0" lang="zh-CN" altLang="en-US" sz="3200" smtClean="0">
                <a:solidFill>
                  <a:srgbClr val="7F7F7F"/>
                </a:solidFill>
                <a:latin typeface="微软雅黑" panose="020B0503020204020204" pitchFamily="34" charset="-122"/>
                <a:ea typeface="微软雅黑" panose="020B0503020204020204" pitchFamily="34" charset="-122"/>
              </a:rPr>
              <a:t>人才和</a:t>
            </a:r>
            <a:r>
              <a:rPr kumimoji="0" lang="zh-CN" altLang="en-US" sz="3200" smtClean="0">
                <a:solidFill>
                  <a:srgbClr val="00B050"/>
                </a:solidFill>
                <a:latin typeface="微软雅黑" panose="020B0503020204020204" pitchFamily="34" charset="-122"/>
                <a:ea typeface="微软雅黑" panose="020B0503020204020204" pitchFamily="34" charset="-122"/>
              </a:rPr>
              <a:t>优秀的情境管理</a:t>
            </a:r>
            <a:r>
              <a:rPr kumimoji="0" lang="zh-CN" altLang="zh-CN" sz="3600" smtClean="0">
                <a:solidFill>
                  <a:srgbClr val="00B050"/>
                </a:solidFill>
                <a:latin typeface="微软雅黑" panose="020B0503020204020204" pitchFamily="34" charset="-122"/>
                <a:ea typeface="微软雅黑" panose="020B0503020204020204" pitchFamily="34" charset="-122"/>
              </a:rPr>
              <a:t/>
            </a:r>
            <a:br>
              <a:rPr kumimoji="0" lang="zh-CN" altLang="zh-CN" sz="3600" smtClean="0">
                <a:solidFill>
                  <a:srgbClr val="00B050"/>
                </a:solidFill>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Goal is to be </a:t>
            </a:r>
            <a:br>
              <a:rPr kumimoji="0" lang="zh-CN" altLang="zh-CN" sz="3600" smtClean="0">
                <a:latin typeface="微软雅黑" panose="020B0503020204020204" pitchFamily="34" charset="-122"/>
                <a:ea typeface="微软雅黑" panose="020B0503020204020204" pitchFamily="34" charset="-122"/>
              </a:rPr>
            </a:br>
            <a:r>
              <a:rPr kumimoji="0" lang="zh-CN" altLang="zh-CN" sz="3600" b="1" smtClean="0">
                <a:latin typeface="微软雅黑" panose="020B0503020204020204" pitchFamily="34" charset="-122"/>
                <a:ea typeface="微软雅黑" panose="020B0503020204020204" pitchFamily="34" charset="-122"/>
              </a:rPr>
              <a:t>Big and Fast and Flexible</a:t>
            </a:r>
            <a:r>
              <a:rPr kumimoji="0" lang="en-US" altLang="zh-CN" sz="3600" b="1" smtClean="0">
                <a:latin typeface="微软雅黑" panose="020B0503020204020204" pitchFamily="34" charset="-122"/>
                <a:ea typeface="微软雅黑" panose="020B0503020204020204" pitchFamily="34" charset="-122"/>
              </a:rPr>
              <a:t/>
            </a:r>
            <a:br>
              <a:rPr kumimoji="0" lang="en-US" altLang="zh-CN" sz="3600" b="1"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目标是：</a:t>
            </a:r>
            <a:r>
              <a:rPr kumimoji="0" lang="zh-CN" altLang="en-US" sz="3200" b="1" smtClean="0">
                <a:solidFill>
                  <a:srgbClr val="7F7F7F"/>
                </a:solidFill>
                <a:latin typeface="微软雅黑" panose="020B0503020204020204" pitchFamily="34" charset="-122"/>
                <a:ea typeface="微软雅黑" panose="020B0503020204020204" pitchFamily="34" charset="-122"/>
              </a:rPr>
              <a:t>更大，更快，更灵活。</a:t>
            </a:r>
            <a:endParaRPr kumimoji="0" lang="zh-CN" altLang="zh-CN" sz="3200" b="1"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16866E0-74EC-4E26-9E9F-A6E2013D5FE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6499"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106500"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solidFill>
                  <a:srgbClr val="0070C0"/>
                </a:solidFill>
                <a:latin typeface="微软雅黑" panose="020B0503020204020204" pitchFamily="34" charset="-122"/>
                <a:ea typeface="微软雅黑" panose="020B0503020204020204" pitchFamily="34" charset="-122"/>
              </a:rPr>
              <a:t>Pay Top of Market</a:t>
            </a:r>
            <a:r>
              <a:rPr kumimoji="0" lang="zh-CN" altLang="en-US" sz="2400" smtClean="0">
                <a:solidFill>
                  <a:srgbClr val="0070C0"/>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5BE349D-68A1-45F9-8C25-DEEDD0E4FAA4}"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7523" name="Title 1"/>
          <p:cNvSpPr>
            <a:spLocks noGrp="1" noChangeArrowheads="1"/>
          </p:cNvSpPr>
          <p:nvPr>
            <p:ph type="ctrTitle" idx="4294967295"/>
          </p:nvPr>
        </p:nvSpPr>
        <p:spPr>
          <a:xfrm>
            <a:off x="263525" y="234950"/>
            <a:ext cx="8616950" cy="19304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Pay Top of Market is Core to</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High Performance Culture</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000" b="1" smtClean="0">
                <a:solidFill>
                  <a:srgbClr val="00B0F0"/>
                </a:solidFill>
                <a:latin typeface="微软雅黑" panose="020B0503020204020204" pitchFamily="34" charset="-122"/>
                <a:ea typeface="微软雅黑" panose="020B0503020204020204" pitchFamily="34" charset="-122"/>
              </a:rPr>
              <a:t>支付市场最高薪酬是高绩效文化的核心</a:t>
            </a:r>
            <a:endParaRPr kumimoji="0" lang="zh-CN" altLang="zh-CN" sz="3000" b="1" smtClean="0">
              <a:solidFill>
                <a:srgbClr val="00B0F0"/>
              </a:solidFill>
              <a:latin typeface="微软雅黑" panose="020B0503020204020204" pitchFamily="34" charset="-122"/>
              <a:ea typeface="微软雅黑" panose="020B0503020204020204" pitchFamily="34" charset="-122"/>
            </a:endParaRPr>
          </a:p>
        </p:txBody>
      </p:sp>
      <p:sp>
        <p:nvSpPr>
          <p:cNvPr id="107524" name="Content Placeholder 2"/>
          <p:cNvSpPr>
            <a:spLocks noGrp="1" noChangeArrowheads="1"/>
          </p:cNvSpPr>
          <p:nvPr>
            <p:ph type="subTitle" idx="4294967295"/>
          </p:nvPr>
        </p:nvSpPr>
        <p:spPr>
          <a:xfrm>
            <a:off x="0" y="2611438"/>
            <a:ext cx="9029700" cy="34925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One outstanding employee gets more done and costs less than two adequate employees</a:t>
            </a:r>
            <a:r>
              <a:rPr kumimoji="0" lang="zh-CN" altLang="zh-CN" smtClean="0">
                <a:solidFill>
                  <a:srgbClr val="898989"/>
                </a:solidFill>
                <a:latin typeface="微软雅黑" panose="020B0503020204020204" pitchFamily="34" charset="-122"/>
                <a:ea typeface="微软雅黑" panose="020B0503020204020204" pitchFamily="34" charset="-122"/>
              </a:rPr>
              <a:t/>
            </a:r>
            <a:br>
              <a:rPr kumimoji="0" lang="zh-CN" altLang="zh-CN" smtClean="0">
                <a:solidFill>
                  <a:srgbClr val="898989"/>
                </a:solidFill>
                <a:latin typeface="微软雅黑" panose="020B0503020204020204" pitchFamily="34" charset="-122"/>
                <a:ea typeface="微软雅黑" panose="020B0503020204020204" pitchFamily="34" charset="-122"/>
              </a:rPr>
            </a:br>
            <a:r>
              <a:rPr kumimoji="0" lang="zh-CN" altLang="en-US" sz="2600" smtClean="0">
                <a:solidFill>
                  <a:srgbClr val="898989"/>
                </a:solidFill>
                <a:latin typeface="微软雅黑" panose="020B0503020204020204" pitchFamily="34" charset="-122"/>
                <a:ea typeface="微软雅黑" panose="020B0503020204020204" pitchFamily="34" charset="-122"/>
              </a:rPr>
              <a:t>一个卓越的员工比两个胜任的员工做得更多，花得更少</a:t>
            </a:r>
            <a:endParaRPr kumimoji="0" lang="zh-CN" altLang="zh-CN" sz="2600"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We endeavor to have only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outstanding employees</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600" smtClean="0">
                <a:solidFill>
                  <a:srgbClr val="898989"/>
                </a:solidFill>
                <a:latin typeface="微软雅黑" panose="020B0503020204020204" pitchFamily="34" charset="-122"/>
                <a:ea typeface="微软雅黑" panose="020B0503020204020204" pitchFamily="34" charset="-122"/>
              </a:rPr>
              <a:t>我们致力于只雇佣卓越员工</a:t>
            </a:r>
            <a:endParaRPr kumimoji="0" lang="zh-CN" altLang="zh-CN" sz="26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E217D86-97FE-4184-A821-6AFC2418A8A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8547" name="Title 1"/>
          <p:cNvSpPr>
            <a:spLocks noGrp="1" noChangeArrowheads="1"/>
          </p:cNvSpPr>
          <p:nvPr>
            <p:ph type="title" idx="4294967295"/>
          </p:nvPr>
        </p:nvSpPr>
        <p:spPr>
          <a:xfrm>
            <a:off x="0" y="274638"/>
            <a:ext cx="91440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Three Tests for Top of Market for a Person</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solidFill>
                  <a:srgbClr val="7F7F7F"/>
                </a:solidFill>
                <a:latin typeface="微软雅黑" panose="020B0503020204020204" pitchFamily="34" charset="-122"/>
                <a:ea typeface="微软雅黑" panose="020B0503020204020204" pitchFamily="34" charset="-122"/>
              </a:rPr>
              <a:t>判断卓越员工的</a:t>
            </a:r>
            <a:r>
              <a:rPr kumimoji="0" lang="en-US" altLang="zh-CN" sz="3200" b="1" smtClean="0">
                <a:solidFill>
                  <a:srgbClr val="7F7F7F"/>
                </a:solidFill>
                <a:latin typeface="微软雅黑" panose="020B0503020204020204" pitchFamily="34" charset="-122"/>
                <a:ea typeface="微软雅黑" panose="020B0503020204020204" pitchFamily="34" charset="-122"/>
              </a:rPr>
              <a:t>3</a:t>
            </a:r>
            <a:r>
              <a:rPr kumimoji="0" lang="zh-CN" altLang="en-US" sz="3200" b="1" smtClean="0">
                <a:solidFill>
                  <a:srgbClr val="7F7F7F"/>
                </a:solidFill>
                <a:latin typeface="微软雅黑" panose="020B0503020204020204" pitchFamily="34" charset="-122"/>
                <a:ea typeface="微软雅黑" panose="020B0503020204020204" pitchFamily="34" charset="-122"/>
              </a:rPr>
              <a:t>个测试</a:t>
            </a:r>
            <a:endParaRPr kumimoji="0" lang="zh-CN" altLang="zh-CN" sz="3200" b="1" smtClean="0">
              <a:solidFill>
                <a:srgbClr val="7F7F7F"/>
              </a:solidFill>
              <a:latin typeface="微软雅黑" panose="020B0503020204020204" pitchFamily="34" charset="-122"/>
              <a:ea typeface="微软雅黑" panose="020B0503020204020204" pitchFamily="34" charset="-122"/>
            </a:endParaRPr>
          </a:p>
        </p:txBody>
      </p:sp>
      <p:sp>
        <p:nvSpPr>
          <p:cNvPr id="108548" name="Content Placeholder 2"/>
          <p:cNvSpPr>
            <a:spLocks noGrp="1" noChangeArrowheads="1"/>
          </p:cNvSpPr>
          <p:nvPr>
            <p:ph idx="4294967295"/>
          </p:nvPr>
        </p:nvSpPr>
        <p:spPr>
          <a:xfrm>
            <a:off x="457200" y="1600200"/>
            <a:ext cx="86868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1. </a:t>
            </a:r>
            <a:r>
              <a:rPr kumimoji="0" lang="zh-CN" altLang="zh-CN" smtClean="0">
                <a:latin typeface="微软雅黑" panose="020B0503020204020204" pitchFamily="34" charset="-122"/>
                <a:ea typeface="微软雅黑" panose="020B0503020204020204" pitchFamily="34" charset="-122"/>
              </a:rPr>
              <a:t>What could person get elsewhere?</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zh-CN" altLang="en-US" sz="2600" smtClean="0">
                <a:solidFill>
                  <a:srgbClr val="7F7F7F"/>
                </a:solidFill>
                <a:latin typeface="微软雅黑" panose="020B0503020204020204" pitchFamily="34" charset="-122"/>
                <a:ea typeface="微软雅黑" panose="020B0503020204020204" pitchFamily="34" charset="-122"/>
              </a:rPr>
              <a:t>     这个人可以在别的地方得到吗？</a:t>
            </a:r>
            <a:endParaRPr kumimoji="0" lang="zh-CN" altLang="zh-CN" sz="26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2. </a:t>
            </a:r>
            <a:r>
              <a:rPr kumimoji="0" lang="zh-CN" altLang="zh-CN" smtClean="0">
                <a:latin typeface="微软雅黑" panose="020B0503020204020204" pitchFamily="34" charset="-122"/>
                <a:ea typeface="微软雅黑" panose="020B0503020204020204" pitchFamily="34" charset="-122"/>
              </a:rPr>
              <a:t>What would we pay for replacement?</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600" smtClean="0">
                <a:solidFill>
                  <a:srgbClr val="7F7F7F"/>
                </a:solidFill>
                <a:latin typeface="微软雅黑" panose="020B0503020204020204" pitchFamily="34" charset="-122"/>
                <a:ea typeface="微软雅黑" panose="020B0503020204020204" pitchFamily="34" charset="-122"/>
              </a:rPr>
              <a:t>     </a:t>
            </a:r>
            <a:r>
              <a:rPr kumimoji="0" lang="zh-CN" altLang="en-US" sz="2600" smtClean="0">
                <a:solidFill>
                  <a:srgbClr val="7F7F7F"/>
                </a:solidFill>
                <a:latin typeface="微软雅黑" panose="020B0503020204020204" pitchFamily="34" charset="-122"/>
                <a:ea typeface="微软雅黑" panose="020B0503020204020204" pitchFamily="34" charset="-122"/>
              </a:rPr>
              <a:t>为了取代他我们要付出多少？</a:t>
            </a:r>
            <a:endParaRPr kumimoji="0" lang="zh-CN" altLang="zh-CN" sz="26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3. </a:t>
            </a:r>
            <a:r>
              <a:rPr kumimoji="0" lang="zh-CN" altLang="zh-CN" smtClean="0">
                <a:latin typeface="微软雅黑" panose="020B0503020204020204" pitchFamily="34" charset="-122"/>
                <a:ea typeface="微软雅黑" panose="020B0503020204020204" pitchFamily="34" charset="-122"/>
              </a:rPr>
              <a:t>What would we pay to keep that person?</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600" smtClean="0">
                <a:solidFill>
                  <a:srgbClr val="7F7F7F"/>
                </a:solidFill>
                <a:latin typeface="微软雅黑" panose="020B0503020204020204" pitchFamily="34" charset="-122"/>
                <a:ea typeface="微软雅黑" panose="020B0503020204020204" pitchFamily="34" charset="-122"/>
              </a:rPr>
              <a:t>     </a:t>
            </a:r>
            <a:r>
              <a:rPr kumimoji="0" lang="zh-CN" altLang="en-US" sz="2600" smtClean="0">
                <a:solidFill>
                  <a:srgbClr val="7F7F7F"/>
                </a:solidFill>
                <a:latin typeface="微软雅黑" panose="020B0503020204020204" pitchFamily="34" charset="-122"/>
                <a:ea typeface="微软雅黑" panose="020B0503020204020204" pitchFamily="34" charset="-122"/>
              </a:rPr>
              <a:t>为了留下他我们愿意付出多少？</a:t>
            </a:r>
            <a:endParaRPr kumimoji="0" lang="zh-CN" altLang="zh-CN" sz="2600" smtClean="0">
              <a:solidFill>
                <a:srgbClr val="7F7F7F"/>
              </a:solidFill>
              <a:latin typeface="微软雅黑" panose="020B0503020204020204" pitchFamily="34" charset="-122"/>
              <a:ea typeface="微软雅黑" panose="020B0503020204020204" pitchFamily="34" charset="-122"/>
            </a:endParaRPr>
          </a:p>
          <a:p>
            <a:pPr marL="914400" lvl="1" indent="-514350" eaLnBrk="1" hangingPunct="1"/>
            <a:r>
              <a:rPr kumimoji="0" lang="zh-CN" altLang="zh-CN" smtClean="0">
                <a:latin typeface="微软雅黑" panose="020B0503020204020204" pitchFamily="34" charset="-122"/>
                <a:ea typeface="微软雅黑" panose="020B0503020204020204" pitchFamily="34" charset="-122"/>
              </a:rPr>
              <a:t>If they had a bigger offer elsewhere</a:t>
            </a:r>
            <a:endParaRPr kumimoji="0" lang="en-US" altLang="zh-CN" smtClean="0">
              <a:latin typeface="微软雅黑" panose="020B0503020204020204" pitchFamily="34" charset="-122"/>
              <a:ea typeface="微软雅黑" panose="020B0503020204020204" pitchFamily="34" charset="-122"/>
            </a:endParaRPr>
          </a:p>
          <a:p>
            <a:pPr marL="914400" lvl="1" indent="-514350"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      假若他在别处有更好的雇佣条件。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C81C41C-CAA6-4B16-9832-42D5FEE2BD4D}"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957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Takes Great Judgment</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000" b="1" smtClean="0">
                <a:latin typeface="微软雅黑" panose="020B0503020204020204" pitchFamily="34" charset="-122"/>
                <a:ea typeface="微软雅黑" panose="020B0503020204020204" pitchFamily="34" charset="-122"/>
              </a:rPr>
              <a:t>做好判断</a:t>
            </a:r>
            <a:endParaRPr kumimoji="0" lang="zh-CN" altLang="zh-CN" sz="3000" b="1" smtClean="0">
              <a:latin typeface="微软雅黑" panose="020B0503020204020204" pitchFamily="34" charset="-122"/>
              <a:ea typeface="微软雅黑" panose="020B0503020204020204" pitchFamily="34" charset="-122"/>
            </a:endParaRPr>
          </a:p>
        </p:txBody>
      </p:sp>
      <p:sp>
        <p:nvSpPr>
          <p:cNvPr id="109572" name="Content Placeholder 2"/>
          <p:cNvSpPr>
            <a:spLocks noGrp="1" noChangeArrowheads="1"/>
          </p:cNvSpPr>
          <p:nvPr>
            <p:ph idx="4294967295"/>
          </p:nvPr>
        </p:nvSpPr>
        <p:spPr>
          <a:xfrm>
            <a:off x="457200" y="1600200"/>
            <a:ext cx="835025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500" smtClean="0">
                <a:latin typeface="微软雅黑" panose="020B0503020204020204" pitchFamily="34" charset="-122"/>
                <a:ea typeface="微软雅黑" panose="020B0503020204020204" pitchFamily="34" charset="-122"/>
              </a:rPr>
              <a:t>Goal is to keep each employee at top of market </a:t>
            </a:r>
            <a:r>
              <a:rPr kumimoji="0" lang="zh-CN" altLang="zh-CN" sz="2500" i="1" smtClean="0">
                <a:latin typeface="微软雅黑" panose="020B0503020204020204" pitchFamily="34" charset="-122"/>
                <a:ea typeface="微软雅黑" panose="020B0503020204020204" pitchFamily="34" charset="-122"/>
              </a:rPr>
              <a:t>for that person </a:t>
            </a:r>
            <a:endParaRPr kumimoji="0" lang="en-US" altLang="zh-CN" sz="2500" i="1"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目标是保持每一个员工都处在人力市场薪酬水平的顶端</a:t>
            </a:r>
            <a:endParaRPr kumimoji="0" lang="zh-CN" altLang="zh-CN" sz="2200" i="1"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500" smtClean="0">
                <a:latin typeface="微软雅黑" panose="020B0503020204020204" pitchFamily="34" charset="-122"/>
                <a:ea typeface="微软雅黑" panose="020B0503020204020204" pitchFamily="34" charset="-122"/>
              </a:rPr>
              <a:t>Pay them more than anyone else likely would</a:t>
            </a:r>
            <a:endParaRPr kumimoji="0" lang="en-US" altLang="zh-CN" sz="25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付给他们比其他家公司可能给的更高薪酬。</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500" smtClean="0">
                <a:latin typeface="微软雅黑" panose="020B0503020204020204" pitchFamily="34" charset="-122"/>
                <a:ea typeface="微软雅黑" panose="020B0503020204020204" pitchFamily="34" charset="-122"/>
              </a:rPr>
              <a:t>Pay them as much as a replacement would cost</a:t>
            </a:r>
            <a:endParaRPr kumimoji="0" lang="en-US" altLang="zh-CN" sz="25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按照取代他们所需花费的标准支付他们薪酬。</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500" smtClean="0">
                <a:latin typeface="微软雅黑" panose="020B0503020204020204" pitchFamily="34" charset="-122"/>
                <a:ea typeface="微软雅黑" panose="020B0503020204020204" pitchFamily="34" charset="-122"/>
              </a:rPr>
              <a:t>Pay them as much as we would pay to keep them if they had higher offer from elsewhere</a:t>
            </a:r>
          </a:p>
          <a:p>
            <a:pPr lvl="1"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如果别的公司开出更好的条件，尽我们全力加薪以挽留他们</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5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D8E3E64-0573-48DD-939C-ECF220831BE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0595"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Titles Not Very Helpful</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头衔没有多大用处</a:t>
            </a:r>
            <a:endParaRPr kumimoji="0" lang="zh-CN" altLang="zh-CN" sz="3200" b="1" smtClean="0">
              <a:latin typeface="微软雅黑" panose="020B0503020204020204" pitchFamily="34" charset="-122"/>
              <a:ea typeface="微软雅黑" panose="020B0503020204020204" pitchFamily="34" charset="-122"/>
            </a:endParaRPr>
          </a:p>
        </p:txBody>
      </p:sp>
      <p:sp>
        <p:nvSpPr>
          <p:cNvPr id="110596" name="Content Placeholder 2"/>
          <p:cNvSpPr>
            <a:spLocks noGrp="1" noChangeArrowheads="1"/>
          </p:cNvSpPr>
          <p:nvPr>
            <p:ph idx="4294967295"/>
          </p:nvPr>
        </p:nvSpPr>
        <p:spPr>
          <a:xfrm>
            <a:off x="0" y="14224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Lots of people have the title </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Major League Pitcher</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 but they are not all equally effective</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    许多人有“大联盟投手”的头衔，但他们彼此不是等同水平。</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Similarly, all people with the title </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Senior Marketing Manager</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 or </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Director of Engineering</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 are not equally effective</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类似，所有冠以“高级市场经理”或者“工程总监”的人也不是等同水平。</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So the art of compensation is answering the Three Tests for each employee</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所以，薪酬的秘诀就在于针对每一个员工回答刚才的三个问题。</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CF64783-C994-4A7F-97A1-79098C2B2B8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1619" name="Title 1"/>
          <p:cNvSpPr>
            <a:spLocks noGrp="1" noChangeArrowheads="1"/>
          </p:cNvSpPr>
          <p:nvPr>
            <p:ph type="title" idx="4294967295"/>
          </p:nvPr>
        </p:nvSpPr>
        <p:spPr>
          <a:xfrm>
            <a:off x="457200" y="11113"/>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Annual Comp Review</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年度薪酬评估</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111620" name="Content Placeholder 2"/>
          <p:cNvSpPr>
            <a:spLocks noGrp="1" noChangeArrowheads="1"/>
          </p:cNvSpPr>
          <p:nvPr>
            <p:ph idx="4294967295"/>
          </p:nvPr>
        </p:nvSpPr>
        <p:spPr>
          <a:xfrm>
            <a:off x="0" y="1125538"/>
            <a:ext cx="9144000" cy="5646737"/>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600" smtClean="0">
                <a:latin typeface="微软雅黑" panose="020B0503020204020204" pitchFamily="34" charset="-122"/>
                <a:ea typeface="微软雅黑" panose="020B0503020204020204" pitchFamily="34" charset="-122"/>
              </a:rPr>
              <a:t>At many firms, when employees are hired, market compensation applies</a:t>
            </a:r>
            <a:endParaRPr kumimoji="0" lang="en-US" altLang="zh-CN" sz="26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在许多公司，当员工被聘用的时候，他们的薪酬和人力市场价格是相匹配的。</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But at comp review time, it no longer applies!</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但是到了薪酬评估的时候，就不再匹配了！</a:t>
            </a:r>
            <a:endParaRPr kumimoji="0" lang="zh-CN" altLang="zh-CN" sz="2400" smtClean="0">
              <a:latin typeface="微软雅黑" panose="020B0503020204020204" pitchFamily="34" charset="-122"/>
              <a:ea typeface="微软雅黑" panose="020B0503020204020204" pitchFamily="34" charset="-122"/>
            </a:endParaRPr>
          </a:p>
          <a:p>
            <a:pPr eaLnBrk="1" hangingPunct="1"/>
            <a:r>
              <a:rPr kumimoji="0" lang="zh-CN" altLang="zh-CN" sz="2600" smtClean="0">
                <a:latin typeface="微软雅黑" panose="020B0503020204020204" pitchFamily="34" charset="-122"/>
                <a:ea typeface="微软雅黑" panose="020B0503020204020204" pitchFamily="34" charset="-122"/>
              </a:rPr>
              <a:t>At Netflix, market comp always applies:</a:t>
            </a:r>
            <a:endParaRPr kumimoji="0" lang="en-US" altLang="zh-CN" sz="26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在</a:t>
            </a:r>
            <a:r>
              <a:rPr kumimoji="0" lang="en-US" altLang="zh-CN" sz="2000" smtClean="0">
                <a:solidFill>
                  <a:srgbClr val="7F7F7F"/>
                </a:solidFill>
                <a:latin typeface="微软雅黑" panose="020B0503020204020204" pitchFamily="34" charset="-122"/>
                <a:ea typeface="微软雅黑" panose="020B0503020204020204" pitchFamily="34" charset="-122"/>
              </a:rPr>
              <a:t>Netflix</a:t>
            </a:r>
            <a:r>
              <a:rPr kumimoji="0" lang="zh-CN" altLang="en-US" sz="2000" smtClean="0">
                <a:solidFill>
                  <a:srgbClr val="7F7F7F"/>
                </a:solidFill>
                <a:latin typeface="微软雅黑" panose="020B0503020204020204" pitchFamily="34" charset="-122"/>
                <a:ea typeface="微软雅黑" panose="020B0503020204020204" pitchFamily="34" charset="-122"/>
              </a:rPr>
              <a:t>，它们总是相匹配的：</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Essentially, top of market comp is re-established each year for high performing employees</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本质上来说，对于高绩效人才，市场顶级人员薪酬水平每年都会重新确立</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At annual comp review, manager has to answer the Three Tests for the personal market for each of their employees</a:t>
            </a:r>
            <a:r>
              <a:rPr kumimoji="0" lang="zh-CN" altLang="en-US" sz="2000" smtClean="0">
                <a:solidFill>
                  <a:srgbClr val="7F7F7F"/>
                </a:solidFill>
                <a:latin typeface="微软雅黑" panose="020B0503020204020204" pitchFamily="34" charset="-122"/>
                <a:ea typeface="微软雅黑" panose="020B0503020204020204" pitchFamily="34" charset="-122"/>
              </a:rPr>
              <a:t>在年度薪酬评估的时候，管理人员针对自己的每一个员工回答前面的那三个问题。</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E331CEA-89F6-4015-B684-E6366E9DB51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264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No Fixed Budgets</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没有固定的人力预算</a:t>
            </a:r>
            <a:endParaRPr kumimoji="0" lang="zh-CN" altLang="zh-CN" sz="3200" b="1" smtClean="0">
              <a:latin typeface="微软雅黑" panose="020B0503020204020204" pitchFamily="34" charset="-122"/>
              <a:ea typeface="微软雅黑" panose="020B0503020204020204" pitchFamily="34" charset="-122"/>
            </a:endParaRPr>
          </a:p>
        </p:txBody>
      </p:sp>
      <p:sp>
        <p:nvSpPr>
          <p:cNvPr id="112644"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There are no centrally administered </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raise pools</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 each year</a:t>
            </a:r>
            <a:endParaRPr kumimoji="0" lang="en-US" altLang="zh-CN"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600" smtClean="0">
                <a:solidFill>
                  <a:srgbClr val="7F7F7F"/>
                </a:solidFill>
                <a:latin typeface="微软雅黑" panose="020B0503020204020204" pitchFamily="34" charset="-122"/>
                <a:ea typeface="微软雅黑" panose="020B0503020204020204" pitchFamily="34" charset="-122"/>
              </a:rPr>
              <a:t>     </a:t>
            </a:r>
            <a:r>
              <a:rPr kumimoji="0" lang="zh-CN" altLang="en-US" sz="2600" smtClean="0">
                <a:solidFill>
                  <a:srgbClr val="7F7F7F"/>
                </a:solidFill>
                <a:latin typeface="微软雅黑" panose="020B0503020204020204" pitchFamily="34" charset="-122"/>
                <a:ea typeface="微软雅黑" panose="020B0503020204020204" pitchFamily="34" charset="-122"/>
              </a:rPr>
              <a:t>每年没有公司高层决定的“加薪池”</a:t>
            </a:r>
            <a:endParaRPr kumimoji="0" lang="zh-CN" altLang="zh-CN" sz="26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latin typeface="微软雅黑" panose="020B0503020204020204" pitchFamily="34" charset="-122"/>
                <a:ea typeface="微软雅黑" panose="020B0503020204020204" pitchFamily="34" charset="-122"/>
              </a:rPr>
              <a:t>Instead, each manager aligns their people to top of market each year – the market will be different in different areas</a:t>
            </a:r>
          </a:p>
          <a:p>
            <a:pPr eaLnBrk="1" hangingPunct="1">
              <a:buFont typeface="Arial" panose="020B0604020202020204" pitchFamily="34" charset="0"/>
              <a:buNone/>
            </a:pPr>
            <a:r>
              <a:rPr kumimoji="0" lang="en-US" altLang="zh-CN" sz="2600" smtClean="0">
                <a:solidFill>
                  <a:srgbClr val="7F7F7F"/>
                </a:solidFill>
                <a:latin typeface="微软雅黑" panose="020B0503020204020204" pitchFamily="34" charset="-122"/>
                <a:ea typeface="微软雅黑" panose="020B0503020204020204" pitchFamily="34" charset="-122"/>
              </a:rPr>
              <a:t>    </a:t>
            </a:r>
            <a:r>
              <a:rPr kumimoji="0" lang="zh-CN" altLang="en-US" sz="2600" smtClean="0">
                <a:solidFill>
                  <a:srgbClr val="7F7F7F"/>
                </a:solidFill>
                <a:latin typeface="微软雅黑" panose="020B0503020204020204" pitchFamily="34" charset="-122"/>
                <a:ea typeface="微软雅黑" panose="020B0503020204020204" pitchFamily="34" charset="-122"/>
              </a:rPr>
              <a:t>相反的，每个管理者每年把自己下属的薪酬和市场最高价格调整到一致。</a:t>
            </a:r>
            <a:endParaRPr kumimoji="0" lang="zh-CN" altLang="zh-CN" sz="26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30EDE94-245E-42F1-AA51-A3D19256CF0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3667"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Compensation Over Time</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应时薪酬</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113668" name="Content Placeholder 2"/>
          <p:cNvSpPr>
            <a:spLocks noGrp="1" noChangeArrowheads="1"/>
          </p:cNvSpPr>
          <p:nvPr>
            <p:ph idx="4294967295"/>
          </p:nvPr>
        </p:nvSpPr>
        <p:spPr>
          <a:xfrm>
            <a:off x="457200" y="1600200"/>
            <a:ext cx="8229600" cy="50974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Some people will move up in comp very quickly because their value in the marketplace is moving up quickly, driven by increasing skills and/or great demand for their area</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有些人薪酬增长非常迅猛是因为他们的身价在人力市场上的增长非常快，这往往是因为技能的增长或者特定领域的人力需求旺盛。</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Some people will stay flat because their value in the marketplace has done that</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有些人的薪酬维持少变是因为他们在人力市场上的身价就放在那儿</a:t>
            </a:r>
            <a:r>
              <a:rPr kumimoji="0" lang="zh-CN" altLang="en-US" sz="2400" smtClean="0"/>
              <a:t>。</a:t>
            </a:r>
            <a:endParaRPr kumimoji="0" lang="zh-CN" altLang="zh-CN" sz="2400" smtClean="0"/>
          </a:p>
          <a:p>
            <a:pPr lvl="1" eaLnBrk="1" hangingPunct="1"/>
            <a:r>
              <a:rPr kumimoji="0" lang="zh-CN" altLang="zh-CN" sz="2200" smtClean="0">
                <a:latin typeface="微软雅黑" panose="020B0503020204020204" pitchFamily="34" charset="-122"/>
                <a:ea typeface="微软雅黑" panose="020B0503020204020204" pitchFamily="34" charset="-122"/>
              </a:rPr>
              <a:t>Depends in part on inflation and economy</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部分原因在于通胀和经济因素</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Always top of market, though, for that person</a:t>
            </a:r>
            <a:endParaRPr kumimoji="0" lang="en-US"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尽管如此，对于这个人来说，其薪酬水平也依然在市场最高价格。</a:t>
            </a:r>
            <a:endParaRPr kumimoji="0" lang="en-US"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endParaRPr kumimoji="0" lang="zh-CN" altLang="zh-CN" sz="2200" smtClean="0">
              <a:latin typeface="微软雅黑" panose="020B0503020204020204" pitchFamily="34" charset="-122"/>
              <a:ea typeface="微软雅黑" panose="020B0503020204020204" pitchFamily="34" charset="-122"/>
            </a:endParaRPr>
          </a:p>
          <a:p>
            <a:pPr eaLnBrk="1" hangingPunct="1"/>
            <a:endParaRPr kumimoji="0" lang="zh-CN" altLang="zh-CN" sz="24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20AEF05-BB0E-4867-A6DA-32C6579E0DB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469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Compensation Not Dependent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on Netflix Success</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solidFill>
                  <a:srgbClr val="00B0F0"/>
                </a:solidFill>
                <a:latin typeface="微软雅黑" panose="020B0503020204020204" pitchFamily="34" charset="-122"/>
                <a:ea typeface="微软雅黑" panose="020B0503020204020204" pitchFamily="34" charset="-122"/>
              </a:rPr>
              <a:t>薪酬并不取决于</a:t>
            </a:r>
            <a:r>
              <a:rPr kumimoji="0" lang="en-US" altLang="zh-CN" sz="3200" b="1" smtClean="0">
                <a:solidFill>
                  <a:srgbClr val="00B0F0"/>
                </a:solidFill>
                <a:latin typeface="微软雅黑" panose="020B0503020204020204" pitchFamily="34" charset="-122"/>
                <a:ea typeface="微软雅黑" panose="020B0503020204020204" pitchFamily="34" charset="-122"/>
              </a:rPr>
              <a:t>Netflix</a:t>
            </a:r>
            <a:r>
              <a:rPr kumimoji="0" lang="zh-CN" altLang="en-US" sz="3200" b="1" smtClean="0">
                <a:solidFill>
                  <a:srgbClr val="00B0F0"/>
                </a:solidFill>
                <a:latin typeface="微软雅黑" panose="020B0503020204020204" pitchFamily="34" charset="-122"/>
                <a:ea typeface="微软雅黑" panose="020B0503020204020204" pitchFamily="34" charset="-122"/>
              </a:rPr>
              <a:t>的成功</a:t>
            </a:r>
            <a:endParaRPr kumimoji="0" lang="zh-CN" altLang="zh-CN" sz="3200" b="1" smtClean="0">
              <a:solidFill>
                <a:srgbClr val="00B0F0"/>
              </a:solidFill>
              <a:latin typeface="微软雅黑" panose="020B0503020204020204" pitchFamily="34" charset="-122"/>
              <a:ea typeface="微软雅黑" panose="020B0503020204020204" pitchFamily="34" charset="-122"/>
            </a:endParaRPr>
          </a:p>
        </p:txBody>
      </p:sp>
      <p:sp>
        <p:nvSpPr>
          <p:cNvPr id="114692" name="Content Placeholder 2"/>
          <p:cNvSpPr>
            <a:spLocks noGrp="1" noChangeArrowheads="1"/>
          </p:cNvSpPr>
          <p:nvPr>
            <p:ph idx="4294967295"/>
          </p:nvPr>
        </p:nvSpPr>
        <p:spPr>
          <a:xfrm>
            <a:off x="457200" y="1600200"/>
            <a:ext cx="8229600" cy="53943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Whether Netflix is prospering or floundering, we pay at the top of the market</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200" smtClean="0">
                <a:solidFill>
                  <a:srgbClr val="7F7F7F"/>
                </a:solidFill>
                <a:latin typeface="微软雅黑" panose="020B0503020204020204" pitchFamily="34" charset="-122"/>
                <a:ea typeface="微软雅黑" panose="020B0503020204020204" pitchFamily="34" charset="-122"/>
              </a:rPr>
              <a:t>    无论</a:t>
            </a:r>
            <a:r>
              <a:rPr kumimoji="0" lang="en-US" altLang="zh-CN" sz="2200" smtClean="0">
                <a:solidFill>
                  <a:srgbClr val="7F7F7F"/>
                </a:solidFill>
                <a:latin typeface="微软雅黑" panose="020B0503020204020204" pitchFamily="34" charset="-122"/>
                <a:ea typeface="微软雅黑" panose="020B0503020204020204" pitchFamily="34" charset="-122"/>
              </a:rPr>
              <a:t>Netflix</a:t>
            </a:r>
            <a:r>
              <a:rPr kumimoji="0" lang="zh-CN" altLang="en-US" sz="2200" smtClean="0">
                <a:solidFill>
                  <a:srgbClr val="7F7F7F"/>
                </a:solidFill>
                <a:latin typeface="微软雅黑" panose="020B0503020204020204" pitchFamily="34" charset="-122"/>
                <a:ea typeface="微软雅黑" panose="020B0503020204020204" pitchFamily="34" charset="-122"/>
              </a:rPr>
              <a:t>的盛衰，我们都支付市场最高薪酬。</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i.e., sports teams with losing records still pay talent the market rate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例如：体育队伍哪怕失掉比赛也得按照市场水平支付薪酬。</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latin typeface="微软雅黑" panose="020B0503020204020204" pitchFamily="34" charset="-122"/>
                <a:ea typeface="微软雅黑" panose="020B0503020204020204" pitchFamily="34" charset="-122"/>
              </a:rPr>
              <a:t>Employees can choose how much they want to link their economic destiny to Netflix by deciding how many Netflix stock options they want to hold</a:t>
            </a:r>
            <a:endParaRPr kumimoji="0" lang="en-US"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员工可以通过决定持有多少</a:t>
            </a:r>
            <a:r>
              <a:rPr kumimoji="0" lang="en-US" altLang="zh-CN" sz="2200" smtClean="0">
                <a:solidFill>
                  <a:srgbClr val="7F7F7F"/>
                </a:solidFill>
                <a:latin typeface="微软雅黑" panose="020B0503020204020204" pitchFamily="34" charset="-122"/>
                <a:ea typeface="微软雅黑" panose="020B0503020204020204" pitchFamily="34" charset="-122"/>
              </a:rPr>
              <a:t>Netflix</a:t>
            </a:r>
            <a:r>
              <a:rPr kumimoji="0" lang="zh-CN" altLang="en-US" sz="2200" smtClean="0">
                <a:solidFill>
                  <a:srgbClr val="7F7F7F"/>
                </a:solidFill>
                <a:latin typeface="微软雅黑" panose="020B0503020204020204" pitchFamily="34" charset="-122"/>
                <a:ea typeface="微软雅黑" panose="020B0503020204020204" pitchFamily="34" charset="-122"/>
              </a:rPr>
              <a:t>期权的方式，决定自己愿意多大程度上把自己的经济前景和</a:t>
            </a:r>
            <a:r>
              <a:rPr kumimoji="0" lang="en-US" altLang="zh-CN" sz="2200" smtClean="0">
                <a:solidFill>
                  <a:srgbClr val="7F7F7F"/>
                </a:solidFill>
                <a:latin typeface="微软雅黑" panose="020B0503020204020204" pitchFamily="34" charset="-122"/>
                <a:ea typeface="微软雅黑" panose="020B0503020204020204" pitchFamily="34" charset="-122"/>
              </a:rPr>
              <a:t>Netflix</a:t>
            </a:r>
            <a:r>
              <a:rPr kumimoji="0" lang="zh-CN" altLang="en-US" sz="2200" smtClean="0">
                <a:solidFill>
                  <a:srgbClr val="7F7F7F"/>
                </a:solidFill>
                <a:latin typeface="微软雅黑" panose="020B0503020204020204" pitchFamily="34" charset="-122"/>
                <a:ea typeface="微软雅黑" panose="020B0503020204020204" pitchFamily="34" charset="-122"/>
              </a:rPr>
              <a:t>绑定在一起。</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B6ED338-3AB1-457B-813C-4B0FEA99F56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3315" name="TextBox 3"/>
          <p:cNvSpPr>
            <a:spLocks noChangeArrowheads="1"/>
          </p:cNvSpPr>
          <p:nvPr/>
        </p:nvSpPr>
        <p:spPr bwMode="auto">
          <a:xfrm>
            <a:off x="838200" y="2362200"/>
            <a:ext cx="18669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4000">
                <a:latin typeface="微软雅黑" panose="020B0503020204020204" pitchFamily="34" charset="-122"/>
                <a:ea typeface="微软雅黑" panose="020B0503020204020204" pitchFamily="34" charset="-122"/>
                <a:sym typeface="Arial" panose="020B0604020202020204" pitchFamily="34" charset="0"/>
              </a:rPr>
              <a:t>Impact</a:t>
            </a:r>
          </a:p>
          <a:p>
            <a:pPr>
              <a:spcBef>
                <a:spcPct val="0"/>
              </a:spcBef>
              <a:buFontTx/>
              <a:buNone/>
            </a:pPr>
            <a:r>
              <a:rPr kumimoji="0" lang="zh-CN" altLang="en-US" sz="2400" b="1">
                <a:solidFill>
                  <a:srgbClr val="7F7F7F"/>
                </a:solidFill>
                <a:latin typeface="微软雅黑" panose="020B0503020204020204" pitchFamily="34" charset="-122"/>
                <a:ea typeface="微软雅黑" panose="020B0503020204020204" pitchFamily="34" charset="-122"/>
                <a:sym typeface="Arial" panose="020B0604020202020204" pitchFamily="34" charset="0"/>
              </a:rPr>
              <a:t>影响力</a:t>
            </a:r>
            <a:endParaRPr kumimoji="0" lang="en-US" altLang="en-US" sz="1100" b="1">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316" name="Rectangle 2"/>
          <p:cNvSpPr>
            <a:spLocks noChangeArrowheads="1"/>
          </p:cNvSpPr>
          <p:nvPr/>
        </p:nvSpPr>
        <p:spPr bwMode="auto">
          <a:xfrm>
            <a:off x="4125913" y="757238"/>
            <a:ext cx="4606925"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accomplish amazing amounts of important work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你能完成众多重要工作</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demonstrate consistently strong performance so colleagues can rely upon you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你的同事能仰仗你持续输出的强大工作能力</a:t>
            </a:r>
            <a:endParaRPr kumimoji="0" lang="zh-CN"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focus on great results rather than on process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你注重结果而非过程</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exhibit bias-to-action, and avoid analysis-paralysis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你偏好先发制人而非谋定后动</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0433DF1-D6FF-415F-AEE1-F9580595803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110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5715" name="Title 1"/>
          <p:cNvSpPr>
            <a:spLocks noGrp="1" noChangeArrowheads="1"/>
          </p:cNvSpPr>
          <p:nvPr>
            <p:ph type="title" idx="4294967295"/>
          </p:nvPr>
        </p:nvSpPr>
        <p:spPr>
          <a:xfrm>
            <a:off x="457200" y="11113"/>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Bad Comp Practices</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糟糕的薪酬实践</a:t>
            </a:r>
            <a:endParaRPr kumimoji="0" lang="zh-CN" altLang="zh-CN" sz="3200" b="1" smtClean="0">
              <a:latin typeface="微软雅黑" panose="020B0503020204020204" pitchFamily="34" charset="-122"/>
              <a:ea typeface="微软雅黑" panose="020B0503020204020204" pitchFamily="34" charset="-122"/>
            </a:endParaRPr>
          </a:p>
        </p:txBody>
      </p:sp>
      <p:sp>
        <p:nvSpPr>
          <p:cNvPr id="115716" name="Content Placeholder 2"/>
          <p:cNvSpPr>
            <a:spLocks noGrp="1" noChangeArrowheads="1"/>
          </p:cNvSpPr>
          <p:nvPr>
            <p:ph idx="4294967295"/>
          </p:nvPr>
        </p:nvSpPr>
        <p:spPr>
          <a:xfrm>
            <a:off x="1096963" y="1274763"/>
            <a:ext cx="8229600" cy="5348287"/>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Manager sets pay at Nth percentile of title-linked compensation data</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管理者根据头衔，按照百分比排列设定薪酬。</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The </a:t>
            </a:r>
            <a:r>
              <a:rPr kumimoji="0" lang="zh-CN" altLang="en-US" sz="2200" smtClean="0">
                <a:latin typeface="微软雅黑" panose="020B0503020204020204" pitchFamily="34" charset="-122"/>
                <a:ea typeface="微软雅黑" panose="020B0503020204020204" pitchFamily="34" charset="-122"/>
              </a:rPr>
              <a:t>“</a:t>
            </a:r>
            <a:r>
              <a:rPr kumimoji="0" lang="zh-CN" altLang="zh-CN" sz="2200" smtClean="0">
                <a:latin typeface="微软雅黑" panose="020B0503020204020204" pitchFamily="34" charset="-122"/>
                <a:ea typeface="微软雅黑" panose="020B0503020204020204" pitchFamily="34" charset="-122"/>
              </a:rPr>
              <a:t>Major League Pitcher</a:t>
            </a:r>
            <a:r>
              <a:rPr kumimoji="0" lang="zh-CN" altLang="en-US" sz="2200" smtClean="0">
                <a:latin typeface="微软雅黑" panose="020B0503020204020204" pitchFamily="34" charset="-122"/>
                <a:ea typeface="微软雅黑" panose="020B0503020204020204" pitchFamily="34" charset="-122"/>
              </a:rPr>
              <a:t>”</a:t>
            </a:r>
            <a:r>
              <a:rPr kumimoji="0" lang="zh-CN" altLang="zh-CN" sz="2200" smtClean="0">
                <a:latin typeface="微软雅黑" panose="020B0503020204020204" pitchFamily="34" charset="-122"/>
                <a:ea typeface="微软雅黑" panose="020B0503020204020204" pitchFamily="34" charset="-122"/>
              </a:rPr>
              <a:t> problem</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会导致“大联盟投手”问题。</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Manager cares about internal parity instead of external market value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管理者关心内部薪酬一致而无视外部人力市场价值</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Fairness in comp is being true to the market</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在人力市场上，薪酬水平的公平性是真实不虚的。</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Manager gives everyone a 4% raise</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管理者给每个员工</a:t>
            </a:r>
            <a:r>
              <a:rPr kumimoji="0" lang="en-US" altLang="zh-CN" sz="2000" smtClean="0">
                <a:solidFill>
                  <a:srgbClr val="7F7F7F"/>
                </a:solidFill>
                <a:latin typeface="微软雅黑" panose="020B0503020204020204" pitchFamily="34" charset="-122"/>
                <a:ea typeface="微软雅黑" panose="020B0503020204020204" pitchFamily="34" charset="-122"/>
              </a:rPr>
              <a:t>4%</a:t>
            </a:r>
            <a:r>
              <a:rPr kumimoji="0" lang="zh-CN" altLang="en-US" sz="2000" smtClean="0">
                <a:solidFill>
                  <a:srgbClr val="7F7F7F"/>
                </a:solidFill>
                <a:latin typeface="微软雅黑" panose="020B0503020204020204" pitchFamily="34" charset="-122"/>
                <a:ea typeface="微软雅黑" panose="020B0503020204020204" pitchFamily="34" charset="-122"/>
              </a:rPr>
              <a:t>的增幅。</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Char char="•"/>
            </a:pPr>
            <a:r>
              <a:rPr kumimoji="0" lang="zh-CN" altLang="zh-CN" sz="2200" smtClean="0">
                <a:latin typeface="微软雅黑" panose="020B0503020204020204" pitchFamily="34" charset="-122"/>
                <a:ea typeface="微软雅黑" panose="020B0503020204020204" pitchFamily="34" charset="-122"/>
              </a:rPr>
              <a:t>Very unlikely to reflect the market</a:t>
            </a:r>
            <a:endParaRPr kumimoji="0" lang="en-US"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根本无法反映市场的情况。</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7F0926A-F80D-46E7-95A0-2802F4C931A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111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6739" name="Title 1"/>
          <p:cNvSpPr>
            <a:spLocks noGrp="1" noChangeArrowheads="1"/>
          </p:cNvSpPr>
          <p:nvPr>
            <p:ph type="title" idx="4294967295"/>
          </p:nvPr>
        </p:nvSpPr>
        <p:spPr>
          <a:xfrm>
            <a:off x="0" y="234950"/>
            <a:ext cx="91440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When Top of Market Comp Done Right...</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当市场最高薪酬设置得当</a:t>
            </a:r>
            <a:endParaRPr kumimoji="0" lang="zh-CN" altLang="zh-CN" sz="3200" b="1" smtClean="0">
              <a:latin typeface="微软雅黑" panose="020B0503020204020204" pitchFamily="34" charset="-122"/>
              <a:ea typeface="微软雅黑" panose="020B0503020204020204" pitchFamily="34" charset="-122"/>
            </a:endParaRPr>
          </a:p>
        </p:txBody>
      </p:sp>
      <p:sp>
        <p:nvSpPr>
          <p:cNvPr id="116740"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We will rarely counter with higher comp when someone is voluntarily leaving because we have already moved comp to our max for that person</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    我们很少遇见有员工因为更高薪酬而选择主动离职，因为我们已经尽全力给到他最高工资。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Employees will feel they are getting paid well relative to their other options in the market</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和市场上提供的其他选择相比，我们的员工会觉得他们的薪酬不错。</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F0AD9D2-7283-459E-AFE2-3C2502B390C4}" type="slidenum">
              <a:rPr kumimoji="0" lang="zh-CN" altLang="en-US" sz="1200">
                <a:solidFill>
                  <a:srgbClr val="898989"/>
                </a:solidFill>
                <a:sym typeface="MS PGothic" panose="020B0600070205080204" pitchFamily="34" charset="-128"/>
              </a:rPr>
              <a:pPr>
                <a:spcBef>
                  <a:spcPct val="0"/>
                </a:spcBef>
                <a:buFontTx/>
                <a:buNone/>
              </a:pPr>
              <a:t>112</a:t>
            </a:fld>
            <a:endParaRPr kumimoji="0" lang="en-US" altLang="zh-CN" sz="1800">
              <a:sym typeface="Arial" panose="020B0604020202020204" pitchFamily="34" charset="0"/>
            </a:endParaRPr>
          </a:p>
        </p:txBody>
      </p:sp>
      <p:sp>
        <p:nvSpPr>
          <p:cNvPr id="117763" name="Title 1"/>
          <p:cNvSpPr>
            <a:spLocks noGrp="1" noChangeArrowheads="1"/>
          </p:cNvSpPr>
          <p:nvPr>
            <p:ph type="title" idx="4294967295"/>
          </p:nvPr>
        </p:nvSpPr>
        <p:spPr>
          <a:xfrm>
            <a:off x="457200" y="1603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Versus Traditional Model</a:t>
            </a:r>
            <a:r>
              <a:rPr kumimoji="0" lang="en-US" altLang="zh-CN" smtClean="0"/>
              <a:t/>
            </a:r>
            <a:br>
              <a:rPr kumimoji="0" lang="en-US" altLang="zh-CN" smtClean="0"/>
            </a:br>
            <a:r>
              <a:rPr kumimoji="0" lang="zh-CN" altLang="en-US" sz="3600" b="1" smtClean="0">
                <a:latin typeface="微软雅黑" panose="020B0503020204020204" pitchFamily="34" charset="-122"/>
                <a:ea typeface="微软雅黑" panose="020B0503020204020204" pitchFamily="34" charset="-122"/>
              </a:rPr>
              <a:t>和传统模式对比</a:t>
            </a:r>
            <a:endParaRPr kumimoji="0" lang="zh-CN" altLang="zh-CN" sz="3600" b="1" smtClean="0">
              <a:latin typeface="微软雅黑" panose="020B0503020204020204" pitchFamily="34" charset="-122"/>
              <a:ea typeface="微软雅黑" panose="020B0503020204020204" pitchFamily="34" charset="-122"/>
            </a:endParaRPr>
          </a:p>
        </p:txBody>
      </p:sp>
      <p:sp>
        <p:nvSpPr>
          <p:cNvPr id="117764" name="Content Placeholder 2"/>
          <p:cNvSpPr>
            <a:spLocks noGrp="1" noChangeArrowheads="1"/>
          </p:cNvSpPr>
          <p:nvPr>
            <p:ph idx="4294967295"/>
          </p:nvPr>
        </p:nvSpPr>
        <p:spPr>
          <a:xfrm>
            <a:off x="579438" y="1125538"/>
            <a:ext cx="8555037" cy="45259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Traditional model is good prior year earns a raise, independent of market</a:t>
            </a:r>
            <a:endParaRPr kumimoji="0" lang="en-US" altLang="zh-CN" sz="2800" smtClean="0"/>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传统模式是上年度业绩好则加薪，完全和市场价格脱离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t>Problem is employees can get materially under- or over-paid relative to the market, over time</a:t>
            </a:r>
            <a:endParaRPr kumimoji="0" lang="en-US" altLang="zh-CN" sz="2400" smtClean="0"/>
          </a:p>
          <a:p>
            <a:pPr lvl="1"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问题是员工会实质上得到低于或者高于市场价格的薪酬</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t>When materially under-paid, employees switch firms to take advantage of market-based pay on hiring</a:t>
            </a:r>
            <a:r>
              <a:rPr kumimoji="0" lang="zh-CN" altLang="en-US" sz="2000" smtClean="0">
                <a:solidFill>
                  <a:srgbClr val="7F7F7F"/>
                </a:solidFill>
                <a:latin typeface="微软雅黑" panose="020B0503020204020204" pitchFamily="34" charset="-122"/>
                <a:ea typeface="微软雅黑" panose="020B0503020204020204" pitchFamily="34" charset="-122"/>
              </a:rPr>
              <a:t>当实质性低于市场价格，那么员工会换公司以获取基于市场价格的薪酬</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t>When materially over-paid, employees are trapped in current firm</a:t>
            </a:r>
            <a:r>
              <a:rPr kumimoji="0" lang="zh-CN" altLang="en-US" sz="2000" smtClean="0">
                <a:solidFill>
                  <a:srgbClr val="7F7F7F"/>
                </a:solidFill>
                <a:latin typeface="微软雅黑" panose="020B0503020204020204" pitchFamily="34" charset="-122"/>
                <a:ea typeface="微软雅黑" panose="020B0503020204020204" pitchFamily="34" charset="-122"/>
              </a:rPr>
              <a:t>当现有工资高于市场价格，员工就会留在现公司</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t>Consistent market-based pay is better model</a:t>
            </a:r>
            <a:endParaRPr kumimoji="0" lang="en-US" altLang="zh-CN" smtClean="0"/>
          </a:p>
          <a:p>
            <a:pPr eaLnBrk="1" hangingPunct="1">
              <a:buFont typeface="Arial" panose="020B0604020202020204" pitchFamily="34" charset="0"/>
              <a:buNone/>
            </a:pPr>
            <a:r>
              <a:rPr kumimoji="0" lang="en-US" altLang="zh-CN" smtClean="0">
                <a:solidFill>
                  <a:srgbClr val="00B0F0"/>
                </a:solidFill>
              </a:rPr>
              <a:t>    </a:t>
            </a:r>
            <a:r>
              <a:rPr kumimoji="0" lang="zh-CN" altLang="en-US" sz="2800" b="1" smtClean="0">
                <a:solidFill>
                  <a:srgbClr val="00B0F0"/>
                </a:solidFill>
                <a:latin typeface="微软雅黑" panose="020B0503020204020204" pitchFamily="34" charset="-122"/>
                <a:ea typeface="微软雅黑" panose="020B0503020204020204" pitchFamily="34" charset="-122"/>
              </a:rPr>
              <a:t>持续地基于市场价格制定薪酬是最好模式</a:t>
            </a:r>
            <a:endParaRPr kumimoji="0" lang="zh-CN" altLang="zh-CN" sz="2800" b="1" smtClean="0">
              <a:solidFill>
                <a:srgbClr val="00B0F0"/>
              </a:solidFill>
              <a:latin typeface="微软雅黑" panose="020B0503020204020204" pitchFamily="34" charset="-122"/>
              <a:ea typeface="微软雅黑" panose="020B0503020204020204" pitchFamily="34" charset="-122"/>
            </a:endParaRPr>
          </a:p>
          <a:p>
            <a:pPr eaLnBrk="1" hangingPunct="1"/>
            <a:endParaRPr kumimoji="0" lang="zh-CN" altLang="zh-CN" smtClean="0"/>
          </a:p>
          <a:p>
            <a:pPr eaLnBrk="1" hangingPunct="1"/>
            <a:endParaRPr kumimoji="0" lang="zh-CN" altLang="zh-CN"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6CE891B-D6AA-4A5A-ACB1-D237A4FCF16C}" type="slidenum">
              <a:rPr kumimoji="0" lang="zh-CN" altLang="en-US" sz="1200">
                <a:solidFill>
                  <a:srgbClr val="898989"/>
                </a:solidFill>
                <a:sym typeface="MS PGothic" panose="020B0600070205080204" pitchFamily="34" charset="-128"/>
              </a:rPr>
              <a:pPr>
                <a:spcBef>
                  <a:spcPct val="0"/>
                </a:spcBef>
                <a:buFontTx/>
                <a:buNone/>
              </a:pPr>
              <a:t>113</a:t>
            </a:fld>
            <a:endParaRPr kumimoji="0" lang="en-US" altLang="zh-CN" sz="1800">
              <a:sym typeface="Arial" panose="020B0604020202020204" pitchFamily="34" charset="0"/>
            </a:endParaRPr>
          </a:p>
        </p:txBody>
      </p:sp>
      <p:sp>
        <p:nvSpPr>
          <p:cNvPr id="118787" name="Title 1"/>
          <p:cNvSpPr>
            <a:spLocks noGrp="1" noChangeArrowheads="1"/>
          </p:cNvSpPr>
          <p:nvPr>
            <p:ph type="title" idx="4294967295"/>
          </p:nvPr>
        </p:nvSpPr>
        <p:spPr>
          <a:xfrm>
            <a:off x="457200" y="250825"/>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Employee Success</a:t>
            </a:r>
            <a:r>
              <a:rPr kumimoji="0" lang="en-US" altLang="zh-CN" smtClean="0"/>
              <a:t/>
            </a:r>
            <a:br>
              <a:rPr kumimoji="0" lang="en-US" altLang="zh-CN" smtClean="0"/>
            </a:br>
            <a:r>
              <a:rPr kumimoji="0" lang="zh-CN" altLang="en-US" sz="4000" b="1" smtClean="0">
                <a:latin typeface="微软雅黑" panose="020B0503020204020204" pitchFamily="34" charset="-122"/>
                <a:ea typeface="微软雅黑" panose="020B0503020204020204" pitchFamily="34" charset="-122"/>
              </a:rPr>
              <a:t>员工的成功</a:t>
            </a:r>
            <a:endParaRPr kumimoji="0" lang="zh-CN" altLang="zh-CN" sz="4000" b="1" smtClean="0">
              <a:latin typeface="微软雅黑" panose="020B0503020204020204" pitchFamily="34" charset="-122"/>
              <a:ea typeface="微软雅黑" panose="020B0503020204020204" pitchFamily="34" charset="-122"/>
            </a:endParaRPr>
          </a:p>
        </p:txBody>
      </p:sp>
      <p:sp>
        <p:nvSpPr>
          <p:cNvPr id="118788"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It</a:t>
            </a:r>
            <a:r>
              <a:rPr kumimoji="0" lang="zh-CN" altLang="en-US" sz="2800" smtClean="0"/>
              <a:t>’</a:t>
            </a:r>
            <a:r>
              <a:rPr kumimoji="0" lang="zh-CN" altLang="zh-CN" sz="2800" smtClean="0"/>
              <a:t>s pretty ingrained in our society that the size of one</a:t>
            </a:r>
            <a:r>
              <a:rPr kumimoji="0" lang="zh-CN" altLang="en-US" sz="2800" smtClean="0"/>
              <a:t>’</a:t>
            </a:r>
            <a:r>
              <a:rPr kumimoji="0" lang="zh-CN" altLang="zh-CN" sz="2800" smtClean="0"/>
              <a:t>s raise is the indicator of how well one did the prior year</a:t>
            </a:r>
            <a:r>
              <a:rPr kumimoji="0" lang="zh-CN" altLang="en-US" sz="2400" smtClean="0">
                <a:solidFill>
                  <a:srgbClr val="7F7F7F"/>
                </a:solidFill>
                <a:latin typeface="微软雅黑" panose="020B0503020204020204" pitchFamily="34" charset="-122"/>
                <a:ea typeface="微软雅黑" panose="020B0503020204020204" pitchFamily="34" charset="-122"/>
              </a:rPr>
              <a:t>在我们的社会里，一个员工的加薪幅度是上一年度业绩好坏的指示器，这已经是根深蒂固的观念</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but for us the other factor is the outside market</a:t>
            </a:r>
            <a:endParaRPr kumimoji="0" lang="en-US" altLang="zh-CN" smtClean="0"/>
          </a:p>
          <a:p>
            <a:pPr lvl="1" eaLnBrk="1" hangingPunct="1">
              <a:buFont typeface="Arial" panose="020B0604020202020204" pitchFamily="34" charset="0"/>
              <a:buNone/>
            </a:pPr>
            <a:r>
              <a:rPr kumimoji="0" lang="en-US" altLang="zh-CN" sz="2000" b="1" smtClean="0">
                <a:solidFill>
                  <a:srgbClr val="7F7F7F"/>
                </a:solidFill>
                <a:latin typeface="微软雅黑" panose="020B0503020204020204" pitchFamily="34" charset="-122"/>
                <a:ea typeface="微软雅黑" panose="020B0503020204020204" pitchFamily="34" charset="-122"/>
              </a:rPr>
              <a:t>    </a:t>
            </a:r>
            <a:r>
              <a:rPr kumimoji="0" lang="zh-CN" altLang="en-US" sz="2000" b="1" smtClean="0">
                <a:solidFill>
                  <a:srgbClr val="7F7F7F"/>
                </a:solidFill>
                <a:latin typeface="微软雅黑" panose="020B0503020204020204" pitchFamily="34" charset="-122"/>
                <a:ea typeface="微软雅黑" panose="020B0503020204020204" pitchFamily="34" charset="-122"/>
              </a:rPr>
              <a:t>但是对于我们来说，另一个因素是外部的人力资源市场</a:t>
            </a:r>
            <a:endParaRPr kumimoji="0" lang="zh-CN" altLang="zh-CN" sz="2000" b="1"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t>Employee success is still a big factor in comp because it influences market value</a:t>
            </a:r>
            <a:r>
              <a:rPr kumimoji="0" lang="zh-CN" altLang="en-US" sz="2800" smtClean="0">
                <a:solidFill>
                  <a:srgbClr val="7F7F7F"/>
                </a:solidFill>
                <a:latin typeface="微软雅黑" panose="020B0503020204020204" pitchFamily="34" charset="-122"/>
                <a:ea typeface="微软雅黑" panose="020B0503020204020204" pitchFamily="34" charset="-122"/>
              </a:rPr>
              <a:t>员工的成功依然是薪酬的重要因素，因为它影响了市场价值</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In particular, how much we would pay to keep the person</a:t>
            </a:r>
            <a:r>
              <a:rPr kumimoji="0" lang="zh-CN" altLang="en-US" sz="2000" b="1" smtClean="0">
                <a:solidFill>
                  <a:srgbClr val="00B0F0"/>
                </a:solidFill>
                <a:latin typeface="微软雅黑" panose="020B0503020204020204" pitchFamily="34" charset="-122"/>
                <a:ea typeface="微软雅黑" panose="020B0503020204020204" pitchFamily="34" charset="-122"/>
              </a:rPr>
              <a:t>特别是，我们愿意为留下一个人花多少钱？</a:t>
            </a:r>
            <a:endParaRPr kumimoji="0" lang="zh-CN" altLang="zh-CN" sz="2000" b="1" smtClean="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F1FA279-7431-4471-B051-B90E259748CB}" type="slidenum">
              <a:rPr kumimoji="0" lang="zh-CN" altLang="en-US" sz="1200">
                <a:solidFill>
                  <a:srgbClr val="898989"/>
                </a:solidFill>
                <a:sym typeface="MS PGothic" panose="020B0600070205080204" pitchFamily="34" charset="-128"/>
              </a:rPr>
              <a:pPr>
                <a:spcBef>
                  <a:spcPct val="0"/>
                </a:spcBef>
                <a:buFontTx/>
                <a:buNone/>
              </a:pPr>
              <a:t>114</a:t>
            </a:fld>
            <a:endParaRPr kumimoji="0" lang="en-US" altLang="zh-CN" sz="1800">
              <a:sym typeface="Arial" panose="020B0604020202020204" pitchFamily="34" charset="0"/>
            </a:endParaRPr>
          </a:p>
        </p:txBody>
      </p:sp>
      <p:sp>
        <p:nvSpPr>
          <p:cNvPr id="11981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Good For Each Employee to Understand Their Market Value</a:t>
            </a:r>
            <a:r>
              <a:rPr kumimoji="0" lang="en-US" altLang="zh-CN" smtClean="0"/>
              <a:t/>
            </a:r>
            <a:br>
              <a:rPr kumimoji="0" lang="en-US" altLang="zh-CN" smtClean="0"/>
            </a:br>
            <a:r>
              <a:rPr kumimoji="0" lang="zh-CN" altLang="en-US" sz="3600" b="1" smtClean="0">
                <a:latin typeface="微软雅黑" panose="020B0503020204020204" pitchFamily="34" charset="-122"/>
                <a:ea typeface="微软雅黑" panose="020B0503020204020204" pitchFamily="34" charset="-122"/>
              </a:rPr>
              <a:t>每个员工知道自己的市场价格是好事</a:t>
            </a:r>
            <a:endParaRPr kumimoji="0" lang="zh-CN" altLang="zh-CN" sz="3600" b="1" smtClean="0">
              <a:latin typeface="微软雅黑" panose="020B0503020204020204" pitchFamily="34" charset="-122"/>
              <a:ea typeface="微软雅黑" panose="020B0503020204020204" pitchFamily="34" charset="-122"/>
            </a:endParaRPr>
          </a:p>
        </p:txBody>
      </p:sp>
      <p:sp>
        <p:nvSpPr>
          <p:cNvPr id="119812" name="Content Placeholder 2"/>
          <p:cNvSpPr>
            <a:spLocks noGrp="1" noChangeArrowheads="1"/>
          </p:cNvSpPr>
          <p:nvPr>
            <p:ph idx="4294967295"/>
          </p:nvPr>
        </p:nvSpPr>
        <p:spPr>
          <a:xfrm>
            <a:off x="457200" y="1831975"/>
            <a:ext cx="82296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It</a:t>
            </a:r>
            <a:r>
              <a:rPr kumimoji="0" lang="zh-CN" altLang="en-US" smtClean="0"/>
              <a:t>’</a:t>
            </a:r>
            <a:r>
              <a:rPr kumimoji="0" lang="zh-CN" altLang="zh-CN" smtClean="0"/>
              <a:t>s a healthy idea, not a traitorous one, to understand what other firms would pay you, by interviewing and talking to peers at other companies</a:t>
            </a:r>
            <a:r>
              <a:rPr kumimoji="0" lang="zh-CN" altLang="en-US" sz="2400" b="1" smtClean="0">
                <a:solidFill>
                  <a:srgbClr val="7F7F7F"/>
                </a:solidFill>
                <a:latin typeface="微软雅黑" panose="020B0503020204020204" pitchFamily="34" charset="-122"/>
                <a:ea typeface="微软雅黑" panose="020B0503020204020204" pitchFamily="34" charset="-122"/>
              </a:rPr>
              <a:t>通过在其它公司的同业了解别人会花多少钱来雇佣自己，这是一个健康而非背叛的想法</a:t>
            </a:r>
            <a:endParaRPr kumimoji="0" lang="zh-CN" altLang="zh-CN" sz="2400" b="1"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Talk with your manager about what you find in terms of comp</a:t>
            </a:r>
            <a:r>
              <a:rPr kumimoji="0" lang="zh-CN" altLang="en-US" sz="2400" b="1" smtClean="0">
                <a:solidFill>
                  <a:srgbClr val="7F7F7F"/>
                </a:solidFill>
                <a:latin typeface="微软雅黑" panose="020B0503020204020204" pitchFamily="34" charset="-122"/>
                <a:ea typeface="微软雅黑" panose="020B0503020204020204" pitchFamily="34" charset="-122"/>
              </a:rPr>
              <a:t>和你的上级谈谈你在薪酬市值的发现</a:t>
            </a:r>
            <a:endParaRPr kumimoji="0" lang="en-US" altLang="zh-CN" sz="2400" b="1"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Stay mindful of company confidential information</a:t>
            </a:r>
            <a:endParaRPr kumimoji="0" lang="en-US" altLang="zh-CN" smtClean="0"/>
          </a:p>
          <a:p>
            <a:pPr lvl="1" eaLnBrk="1" hangingPunct="1">
              <a:buFont typeface="Arial" panose="020B0604020202020204" pitchFamily="34" charset="0"/>
              <a:buNone/>
            </a:pPr>
            <a:r>
              <a:rPr kumimoji="0" lang="en-US" altLang="zh-CN" smtClean="0"/>
              <a:t>     </a:t>
            </a:r>
            <a:r>
              <a:rPr kumimoji="0" lang="zh-CN" altLang="en-US" sz="2400" smtClean="0">
                <a:solidFill>
                  <a:srgbClr val="7F7F7F"/>
                </a:solidFill>
                <a:latin typeface="微软雅黑" panose="020B0503020204020204" pitchFamily="34" charset="-122"/>
                <a:ea typeface="微软雅黑" panose="020B0503020204020204" pitchFamily="34" charset="-122"/>
              </a:rPr>
              <a:t>对公司的机密情报保持警觉</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endParaRPr kumimoji="0" lang="zh-CN" altLang="zh-CN" smtClean="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7A97F62-052A-4488-949C-7A6D3A837C61}" type="slidenum">
              <a:rPr kumimoji="0" lang="zh-CN" altLang="en-US" sz="1200">
                <a:solidFill>
                  <a:srgbClr val="898989"/>
                </a:solidFill>
                <a:sym typeface="MS PGothic" panose="020B0600070205080204" pitchFamily="34" charset="-128"/>
              </a:rPr>
              <a:pPr>
                <a:spcBef>
                  <a:spcPct val="0"/>
                </a:spcBef>
                <a:buFontTx/>
                <a:buNone/>
              </a:pPr>
              <a:t>115</a:t>
            </a:fld>
            <a:endParaRPr kumimoji="0" lang="en-US" altLang="zh-CN" sz="1800">
              <a:sym typeface="Arial" panose="020B0604020202020204" pitchFamily="34" charset="0"/>
            </a:endParaRPr>
          </a:p>
        </p:txBody>
      </p:sp>
      <p:sp>
        <p:nvSpPr>
          <p:cNvPr id="120835"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Efficiency</a:t>
            </a:r>
            <a:r>
              <a:rPr kumimoji="0" lang="zh-CN" altLang="en-US" b="1" smtClean="0">
                <a:latin typeface="微软雅黑" panose="020B0503020204020204" pitchFamily="34" charset="-122"/>
                <a:ea typeface="微软雅黑" panose="020B0503020204020204" pitchFamily="34" charset="-122"/>
              </a:rPr>
              <a:t>效用</a:t>
            </a:r>
            <a:endParaRPr kumimoji="0" lang="zh-CN" altLang="zh-CN" b="1" smtClean="0">
              <a:latin typeface="微软雅黑" panose="020B0503020204020204" pitchFamily="34" charset="-122"/>
              <a:ea typeface="微软雅黑" panose="020B0503020204020204" pitchFamily="34" charset="-122"/>
            </a:endParaRPr>
          </a:p>
        </p:txBody>
      </p:sp>
      <p:sp>
        <p:nvSpPr>
          <p:cNvPr id="120836" name="Content Placeholder 2"/>
          <p:cNvSpPr>
            <a:spLocks noGrp="1" noChangeArrowheads="1"/>
          </p:cNvSpPr>
          <p:nvPr>
            <p:ph idx="4294967295"/>
          </p:nvPr>
        </p:nvSpPr>
        <p:spPr>
          <a:xfrm>
            <a:off x="485775" y="1200150"/>
            <a:ext cx="8423275"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Big salary is the </a:t>
            </a:r>
            <a:r>
              <a:rPr kumimoji="0" lang="zh-CN" altLang="zh-CN" sz="2800" b="1" smtClean="0">
                <a:solidFill>
                  <a:srgbClr val="00B050"/>
                </a:solidFill>
              </a:rPr>
              <a:t>most efficient </a:t>
            </a:r>
            <a:r>
              <a:rPr kumimoji="0" lang="zh-CN" altLang="zh-CN" sz="2800" smtClean="0"/>
              <a:t>form of comp </a:t>
            </a:r>
            <a:endParaRPr kumimoji="0" lang="en-US" altLang="zh-CN" sz="2800" smtClean="0"/>
          </a:p>
          <a:p>
            <a:pPr eaLnBrk="1" hangingPunct="1">
              <a:buFont typeface="Arial" panose="020B0604020202020204" pitchFamily="34" charset="0"/>
              <a:buNone/>
            </a:pPr>
            <a:r>
              <a:rPr kumimoji="0" lang="en-US" altLang="zh-CN" sz="2800" smtClean="0"/>
              <a:t>    </a:t>
            </a:r>
            <a:r>
              <a:rPr kumimoji="0" lang="zh-CN" altLang="en-US" sz="2400" b="1" smtClean="0">
                <a:solidFill>
                  <a:srgbClr val="7F7F7F"/>
                </a:solidFill>
                <a:latin typeface="微软雅黑" panose="020B0503020204020204" pitchFamily="34" charset="-122"/>
                <a:ea typeface="微软雅黑" panose="020B0503020204020204" pitchFamily="34" charset="-122"/>
              </a:rPr>
              <a:t>高薪是</a:t>
            </a:r>
            <a:r>
              <a:rPr kumimoji="0" lang="zh-CN" altLang="en-US" sz="2400" b="1" smtClean="0">
                <a:solidFill>
                  <a:srgbClr val="00B050"/>
                </a:solidFill>
                <a:latin typeface="微软雅黑" panose="020B0503020204020204" pitchFamily="34" charset="-122"/>
                <a:ea typeface="微软雅黑" panose="020B0503020204020204" pitchFamily="34" charset="-122"/>
              </a:rPr>
              <a:t>最有效</a:t>
            </a:r>
            <a:r>
              <a:rPr kumimoji="0" lang="zh-CN" altLang="en-US" sz="2400" b="1" smtClean="0">
                <a:solidFill>
                  <a:srgbClr val="7F7F7F"/>
                </a:solidFill>
                <a:latin typeface="微软雅黑" panose="020B0503020204020204" pitchFamily="34" charset="-122"/>
                <a:ea typeface="微软雅黑" panose="020B0503020204020204" pitchFamily="34" charset="-122"/>
              </a:rPr>
              <a:t>的薪酬形式</a:t>
            </a:r>
            <a:endParaRPr kumimoji="0" lang="zh-CN" altLang="zh-CN" sz="2400" b="1"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t>Most motivating for any given expense level</a:t>
            </a:r>
            <a:r>
              <a:rPr kumimoji="0" lang="zh-CN" altLang="en-US" sz="2000" smtClean="0">
                <a:solidFill>
                  <a:srgbClr val="7F7F7F"/>
                </a:solidFill>
                <a:latin typeface="微软雅黑" panose="020B0503020204020204" pitchFamily="34" charset="-122"/>
                <a:ea typeface="微软雅黑" panose="020B0503020204020204" pitchFamily="34" charset="-122"/>
              </a:rPr>
              <a:t>在任何给定的费用中，高薪最具激励性</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t>No bonuses, no free stock options, no philanthropic match</a:t>
            </a:r>
            <a:r>
              <a:rPr kumimoji="0" lang="zh-CN" altLang="en-US" sz="2000" smtClean="0">
                <a:solidFill>
                  <a:srgbClr val="7F7F7F"/>
                </a:solidFill>
                <a:latin typeface="微软雅黑" panose="020B0503020204020204" pitchFamily="34" charset="-122"/>
                <a:ea typeface="微软雅黑" panose="020B0503020204020204" pitchFamily="34" charset="-122"/>
              </a:rPr>
              <a:t>没有奖金，没有免费的期权，没有慈善比赛</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t>Instead, </a:t>
            </a:r>
            <a:r>
              <a:rPr kumimoji="0" lang="zh-CN" altLang="zh-CN" sz="2400" b="1" smtClean="0">
                <a:solidFill>
                  <a:srgbClr val="00B050"/>
                </a:solidFill>
              </a:rPr>
              <a:t>put all that expense into big salaries, </a:t>
            </a:r>
            <a:r>
              <a:rPr kumimoji="0" lang="zh-CN" altLang="zh-CN" sz="2400" smtClean="0"/>
              <a:t>and give people freedom to spend their salaries as they think best</a:t>
            </a:r>
            <a:r>
              <a:rPr kumimoji="0" lang="zh-CN" altLang="en-US" sz="2000" smtClean="0">
                <a:solidFill>
                  <a:srgbClr val="7F7F7F"/>
                </a:solidFill>
                <a:latin typeface="微软雅黑" panose="020B0503020204020204" pitchFamily="34" charset="-122"/>
                <a:ea typeface="微软雅黑" panose="020B0503020204020204" pitchFamily="34" charset="-122"/>
              </a:rPr>
              <a:t>相反的，把所有费用尽可能的打入高薪酬包，给予员工按照自己的意图花费薪水的自由</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t>Health benefits: employees get $10k per year</a:t>
            </a:r>
          </a:p>
          <a:p>
            <a:pPr lvl="1" eaLnBrk="1" hangingPunct="1"/>
            <a:r>
              <a:rPr kumimoji="0" lang="zh-CN" altLang="zh-CN" sz="2400" smtClean="0"/>
              <a:t>If they choose Netflix plans that are less than $10k, they keep the difference</a:t>
            </a:r>
          </a:p>
          <a:p>
            <a:pPr lvl="1" eaLnBrk="1" hangingPunct="1"/>
            <a:r>
              <a:rPr kumimoji="0" lang="zh-CN" altLang="zh-CN" sz="2400" smtClean="0"/>
              <a:t>If they don</a:t>
            </a:r>
            <a:r>
              <a:rPr kumimoji="0" lang="zh-CN" altLang="en-US" sz="2400" smtClean="0"/>
              <a:t>’</a:t>
            </a:r>
            <a:r>
              <a:rPr kumimoji="0" lang="zh-CN" altLang="zh-CN" sz="2400" smtClean="0"/>
              <a:t>t need benefits from us, they keep all $10k</a:t>
            </a:r>
          </a:p>
          <a:p>
            <a:pPr lvl="1" eaLnBrk="1" hangingPunct="1"/>
            <a:r>
              <a:rPr kumimoji="0" lang="zh-CN" altLang="zh-CN" sz="2400" smtClean="0"/>
              <a:t>CEO or receptionist: everyone gets $10k for benefits</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9E43415-D5A2-4D0B-B588-70784D22BCE1}" type="slidenum">
              <a:rPr kumimoji="0" lang="zh-CN" altLang="en-US" sz="1200">
                <a:solidFill>
                  <a:srgbClr val="898989"/>
                </a:solidFill>
                <a:sym typeface="MS PGothic" panose="020B0600070205080204" pitchFamily="34" charset="-128"/>
              </a:rPr>
              <a:pPr>
                <a:spcBef>
                  <a:spcPct val="0"/>
                </a:spcBef>
                <a:buFontTx/>
                <a:buNone/>
              </a:pPr>
              <a:t>116</a:t>
            </a:fld>
            <a:endParaRPr kumimoji="0" lang="en-US" altLang="zh-CN" sz="1800">
              <a:sym typeface="Arial" panose="020B0604020202020204" pitchFamily="34" charset="0"/>
            </a:endParaRPr>
          </a:p>
        </p:txBody>
      </p:sp>
      <p:sp>
        <p:nvSpPr>
          <p:cNvPr id="121859"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Optional Options</a:t>
            </a:r>
            <a:r>
              <a:rPr kumimoji="0" lang="zh-CN" altLang="en-US" b="1" smtClean="0">
                <a:latin typeface="微软雅黑" panose="020B0503020204020204" pitchFamily="34" charset="-122"/>
                <a:ea typeface="微软雅黑" panose="020B0503020204020204" pitchFamily="34" charset="-122"/>
              </a:rPr>
              <a:t>期权</a:t>
            </a:r>
            <a:endParaRPr kumimoji="0" lang="zh-CN" altLang="zh-CN" b="1" smtClean="0">
              <a:latin typeface="微软雅黑" panose="020B0503020204020204" pitchFamily="34" charset="-122"/>
              <a:ea typeface="微软雅黑" panose="020B0503020204020204" pitchFamily="34" charset="-122"/>
            </a:endParaRPr>
          </a:p>
        </p:txBody>
      </p:sp>
      <p:sp>
        <p:nvSpPr>
          <p:cNvPr id="121860" name="Content Placeholder 2"/>
          <p:cNvSpPr>
            <a:spLocks noGrp="1" noChangeArrowheads="1"/>
          </p:cNvSpPr>
          <p:nvPr>
            <p:ph idx="4294967295"/>
          </p:nvPr>
        </p:nvSpPr>
        <p:spPr>
          <a:xfrm>
            <a:off x="708025" y="1417638"/>
            <a:ext cx="8275638" cy="45259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Employees get top of market salary, and then can request to trade salary for stock options</a:t>
            </a:r>
            <a:r>
              <a:rPr kumimoji="0" lang="zh-CN" altLang="en-US" sz="2400" smtClean="0">
                <a:solidFill>
                  <a:srgbClr val="7F7F7F"/>
                </a:solidFill>
                <a:latin typeface="微软雅黑" panose="020B0503020204020204" pitchFamily="34" charset="-122"/>
                <a:ea typeface="微软雅黑" panose="020B0503020204020204" pitchFamily="34" charset="-122"/>
              </a:rPr>
              <a:t>员工得到人力市场上的最高工资，然后他们可以要求把工资兑换成为期权</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t>Some people take all cash, some people request half their comp in options</a:t>
            </a:r>
            <a:r>
              <a:rPr kumimoji="0" lang="zh-CN" altLang="en-US" sz="2400" smtClean="0">
                <a:solidFill>
                  <a:srgbClr val="7F7F7F"/>
                </a:solidFill>
                <a:latin typeface="微软雅黑" panose="020B0503020204020204" pitchFamily="34" charset="-122"/>
                <a:ea typeface="微软雅黑" panose="020B0503020204020204" pitchFamily="34" charset="-122"/>
              </a:rPr>
              <a:t>有的人选择全拿现金，有的人要求拿一半工资兑换成期权</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 Both are OK</a:t>
            </a:r>
            <a:r>
              <a:rPr kumimoji="0" lang="zh-CN" altLang="en-US" sz="2400" smtClean="0">
                <a:solidFill>
                  <a:srgbClr val="7F7F7F"/>
                </a:solidFill>
                <a:latin typeface="微软雅黑" panose="020B0503020204020204" pitchFamily="34" charset="-122"/>
                <a:ea typeface="微软雅黑" panose="020B0503020204020204" pitchFamily="34" charset="-122"/>
              </a:rPr>
              <a:t>两种都没问题</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t>This is consistent with freedom and responsibility, and lets employees decide how much risk/reward is comfortable for them</a:t>
            </a:r>
            <a:r>
              <a:rPr kumimoji="0" lang="zh-CN" altLang="en-US" sz="2400" smtClean="0">
                <a:solidFill>
                  <a:srgbClr val="7F7F7F"/>
                </a:solidFill>
                <a:latin typeface="微软雅黑" panose="020B0503020204020204" pitchFamily="34" charset="-122"/>
                <a:ea typeface="微软雅黑" panose="020B0503020204020204" pitchFamily="34" charset="-122"/>
              </a:rPr>
              <a:t>这是对自由与责任的坚持，它让员工决定自己能承受多大程度上的风险</a:t>
            </a:r>
            <a:r>
              <a:rPr kumimoji="0" lang="en-US" altLang="zh-CN" sz="2400" smtClean="0">
                <a:solidFill>
                  <a:srgbClr val="7F7F7F"/>
                </a:solidFill>
                <a:latin typeface="微软雅黑" panose="020B0503020204020204" pitchFamily="34" charset="-122"/>
                <a:ea typeface="微软雅黑" panose="020B0503020204020204" pitchFamily="34" charset="-122"/>
              </a:rPr>
              <a:t>/</a:t>
            </a:r>
            <a:r>
              <a:rPr kumimoji="0" lang="zh-CN" altLang="en-US" sz="2400" smtClean="0">
                <a:solidFill>
                  <a:srgbClr val="7F7F7F"/>
                </a:solidFill>
                <a:latin typeface="微软雅黑" panose="020B0503020204020204" pitchFamily="34" charset="-122"/>
                <a:ea typeface="微软雅黑" panose="020B0503020204020204" pitchFamily="34" charset="-122"/>
              </a:rPr>
              <a:t>回报</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36407AE-19F4-4CC6-A36B-6F67E223B441}" type="slidenum">
              <a:rPr kumimoji="0" lang="zh-CN" altLang="en-US" sz="1200">
                <a:solidFill>
                  <a:srgbClr val="898989"/>
                </a:solidFill>
                <a:sym typeface="MS PGothic" panose="020B0600070205080204" pitchFamily="34" charset="-128"/>
              </a:rPr>
              <a:pPr>
                <a:spcBef>
                  <a:spcPct val="0"/>
                </a:spcBef>
                <a:buFontTx/>
                <a:buNone/>
              </a:pPr>
              <a:t>117</a:t>
            </a:fld>
            <a:endParaRPr kumimoji="0" lang="en-US" altLang="zh-CN" sz="1800">
              <a:sym typeface="Arial" panose="020B0604020202020204" pitchFamily="34" charset="0"/>
            </a:endParaRPr>
          </a:p>
        </p:txBody>
      </p:sp>
      <p:sp>
        <p:nvSpPr>
          <p:cNvPr id="12288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Details on Stock Options</a:t>
            </a:r>
            <a:r>
              <a:rPr kumimoji="0" lang="zh-CN" altLang="en-US" b="1" smtClean="0">
                <a:latin typeface="微软雅黑" panose="020B0503020204020204" pitchFamily="34" charset="-122"/>
                <a:ea typeface="微软雅黑" panose="020B0503020204020204" pitchFamily="34" charset="-122"/>
              </a:rPr>
              <a:t>期权细节</a:t>
            </a:r>
            <a:endParaRPr kumimoji="0" lang="zh-CN" altLang="zh-CN" b="1" smtClean="0">
              <a:latin typeface="微软雅黑" panose="020B0503020204020204" pitchFamily="34" charset="-122"/>
              <a:ea typeface="微软雅黑" panose="020B0503020204020204" pitchFamily="34" charset="-122"/>
            </a:endParaRPr>
          </a:p>
        </p:txBody>
      </p:sp>
      <p:sp>
        <p:nvSpPr>
          <p:cNvPr id="122884" name="Content Placeholder 2"/>
          <p:cNvSpPr>
            <a:spLocks noGrp="1" noChangeArrowheads="1"/>
          </p:cNvSpPr>
          <p:nvPr>
            <p:ph idx="4294967295"/>
          </p:nvPr>
        </p:nvSpPr>
        <p:spPr>
          <a:xfrm>
            <a:off x="560388" y="1274763"/>
            <a:ext cx="8229600" cy="45259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000" smtClean="0"/>
              <a:t>The options are </a:t>
            </a:r>
            <a:r>
              <a:rPr kumimoji="0" lang="zh-CN" altLang="zh-CN" sz="2000" i="1" smtClean="0"/>
              <a:t>fully vested </a:t>
            </a:r>
            <a:r>
              <a:rPr kumimoji="0" lang="zh-CN" altLang="zh-CN" sz="2000" smtClean="0"/>
              <a:t>and are 10-years-to-exercise options, independent of how long one stays at Netflix</a:t>
            </a:r>
            <a:r>
              <a:rPr kumimoji="0" lang="zh-CN" altLang="en-US" sz="2000" smtClean="0">
                <a:solidFill>
                  <a:srgbClr val="7F7F7F"/>
                </a:solidFill>
                <a:latin typeface="微软雅黑" panose="020B0503020204020204" pitchFamily="34" charset="-122"/>
                <a:ea typeface="微软雅黑" panose="020B0503020204020204" pitchFamily="34" charset="-122"/>
              </a:rPr>
              <a:t>期权分</a:t>
            </a:r>
            <a:r>
              <a:rPr kumimoji="0" lang="en-US" altLang="zh-CN" sz="2000" smtClean="0">
                <a:solidFill>
                  <a:srgbClr val="7F7F7F"/>
                </a:solidFill>
                <a:latin typeface="微软雅黑" panose="020B0503020204020204" pitchFamily="34" charset="-122"/>
                <a:ea typeface="微软雅黑" panose="020B0503020204020204" pitchFamily="34" charset="-122"/>
              </a:rPr>
              <a:t>10</a:t>
            </a:r>
            <a:r>
              <a:rPr kumimoji="0" lang="zh-CN" altLang="en-US" sz="2000" smtClean="0">
                <a:solidFill>
                  <a:srgbClr val="7F7F7F"/>
                </a:solidFill>
                <a:latin typeface="微软雅黑" panose="020B0503020204020204" pitchFamily="34" charset="-122"/>
                <a:ea typeface="微软雅黑" panose="020B0503020204020204" pitchFamily="34" charset="-122"/>
              </a:rPr>
              <a:t>年行使，而且一经发放即为员工完全持有，随时可以转手，无论这个员工在</a:t>
            </a:r>
            <a:r>
              <a:rPr kumimoji="0" lang="en-US" altLang="zh-CN" sz="2000" smtClean="0">
                <a:solidFill>
                  <a:srgbClr val="7F7F7F"/>
                </a:solidFill>
                <a:latin typeface="微软雅黑" panose="020B0503020204020204" pitchFamily="34" charset="-122"/>
                <a:ea typeface="微软雅黑" panose="020B0503020204020204" pitchFamily="34" charset="-122"/>
              </a:rPr>
              <a:t>Netflix</a:t>
            </a:r>
            <a:r>
              <a:rPr kumimoji="0" lang="zh-CN" altLang="en-US" sz="2000" smtClean="0">
                <a:solidFill>
                  <a:srgbClr val="7F7F7F"/>
                </a:solidFill>
                <a:latin typeface="微软雅黑" panose="020B0503020204020204" pitchFamily="34" charset="-122"/>
                <a:ea typeface="微软雅黑" panose="020B0503020204020204" pitchFamily="34" charset="-122"/>
              </a:rPr>
              <a:t>工作了多长时间</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000" smtClean="0"/>
              <a:t>These fully vested options are granted monthly at the then current stock price, so employees get price averaging on their exercise price</a:t>
            </a:r>
            <a:r>
              <a:rPr kumimoji="0" lang="zh-CN" altLang="en-US" sz="2000" smtClean="0">
                <a:solidFill>
                  <a:srgbClr val="7F7F7F"/>
                </a:solidFill>
                <a:latin typeface="微软雅黑" panose="020B0503020204020204" pitchFamily="34" charset="-122"/>
                <a:ea typeface="微软雅黑" panose="020B0503020204020204" pitchFamily="34" charset="-122"/>
              </a:rPr>
              <a:t>这些员工完全持有的期权依照当时的市场股票价格按月发放，因此员工按照行使期权的平均价格获利</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000" smtClean="0"/>
              <a:t>These options cost employees less than half of what such options would cost in the open market, and are from pre-tax salary, so are a great deal</a:t>
            </a:r>
            <a:r>
              <a:rPr kumimoji="0" lang="zh-CN" altLang="en-US" sz="2000" smtClean="0">
                <a:solidFill>
                  <a:srgbClr val="7F7F7F"/>
                </a:solidFill>
                <a:latin typeface="微软雅黑" panose="020B0503020204020204" pitchFamily="34" charset="-122"/>
                <a:ea typeface="微软雅黑" panose="020B0503020204020204" pitchFamily="34" charset="-122"/>
              </a:rPr>
              <a:t>期权按照不到市场股价一半的价格买给员工，而且是用税前工资购买，因此是个对员工有利的交易</a:t>
            </a:r>
            <a:endParaRPr kumimoji="0" lang="en-US"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000" smtClean="0"/>
              <a:t>Employees can change their option request annually</a:t>
            </a:r>
            <a:r>
              <a:rPr kumimoji="0" lang="zh-CN" altLang="en-US" sz="2000" smtClean="0">
                <a:solidFill>
                  <a:srgbClr val="7F7F7F"/>
                </a:solidFill>
                <a:latin typeface="微软雅黑" panose="020B0503020204020204" pitchFamily="34" charset="-122"/>
                <a:ea typeface="微软雅黑" panose="020B0503020204020204" pitchFamily="34" charset="-122"/>
              </a:rPr>
              <a:t>员工每年都可以要求改变期权数额</a:t>
            </a:r>
            <a:endParaRPr kumimoji="0" lang="zh-CN" altLang="zh-CN" sz="2000" smtClean="0"/>
          </a:p>
          <a:p>
            <a:pPr eaLnBrk="1" hangingPunct="1"/>
            <a:r>
              <a:rPr kumimoji="0" lang="zh-CN" altLang="zh-CN" sz="2000" smtClean="0"/>
              <a:t>Options become valuable </a:t>
            </a:r>
            <a:r>
              <a:rPr kumimoji="0" lang="zh-CN" altLang="zh-CN" sz="2000" i="1" smtClean="0"/>
              <a:t>only if Netflix stock climbs</a:t>
            </a:r>
            <a:r>
              <a:rPr kumimoji="0" lang="zh-CN" altLang="en-US" sz="2000" smtClean="0">
                <a:solidFill>
                  <a:srgbClr val="7F7F7F"/>
                </a:solidFill>
                <a:latin typeface="微软雅黑" panose="020B0503020204020204" pitchFamily="34" charset="-122"/>
                <a:ea typeface="微软雅黑" panose="020B0503020204020204" pitchFamily="34" charset="-122"/>
              </a:rPr>
              <a:t>唯有</a:t>
            </a:r>
            <a:r>
              <a:rPr kumimoji="0" lang="en-US" altLang="zh-CN" sz="2000" smtClean="0">
                <a:solidFill>
                  <a:srgbClr val="7F7F7F"/>
                </a:solidFill>
                <a:latin typeface="微软雅黑" panose="020B0503020204020204" pitchFamily="34" charset="-122"/>
                <a:ea typeface="微软雅黑" panose="020B0503020204020204" pitchFamily="34" charset="-122"/>
              </a:rPr>
              <a:t>Netflix</a:t>
            </a:r>
            <a:r>
              <a:rPr kumimoji="0" lang="zh-CN" altLang="en-US" sz="2000" smtClean="0">
                <a:solidFill>
                  <a:srgbClr val="7F7F7F"/>
                </a:solidFill>
                <a:latin typeface="微软雅黑" panose="020B0503020204020204" pitchFamily="34" charset="-122"/>
                <a:ea typeface="微软雅黑" panose="020B0503020204020204" pitchFamily="34" charset="-122"/>
              </a:rPr>
              <a:t>股价上扬，期权才具有价值</a:t>
            </a:r>
            <a:endParaRPr kumimoji="0" lang="zh-CN" altLang="zh-CN" sz="2000" i="1"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800" smtClean="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73DD1BE-907B-4673-8DA9-7D26BDFCE967}" type="slidenum">
              <a:rPr kumimoji="0" lang="zh-CN" altLang="en-US" sz="1200">
                <a:solidFill>
                  <a:srgbClr val="898989"/>
                </a:solidFill>
                <a:sym typeface="MS PGothic" panose="020B0600070205080204" pitchFamily="34" charset="-128"/>
              </a:rPr>
              <a:pPr>
                <a:spcBef>
                  <a:spcPct val="0"/>
                </a:spcBef>
                <a:buFontTx/>
                <a:buNone/>
              </a:pPr>
              <a:t>118</a:t>
            </a:fld>
            <a:endParaRPr kumimoji="0" lang="en-US" altLang="zh-CN" sz="1800">
              <a:sym typeface="Arial" panose="020B0604020202020204" pitchFamily="34" charset="0"/>
            </a:endParaRPr>
          </a:p>
        </p:txBody>
      </p:sp>
      <p:sp>
        <p:nvSpPr>
          <p:cNvPr id="123907" name="Title 1"/>
          <p:cNvSpPr>
            <a:spLocks noGrp="1" noChangeArrowheads="1"/>
          </p:cNvSpPr>
          <p:nvPr>
            <p:ph type="title" idx="4294967295"/>
          </p:nvPr>
        </p:nvSpPr>
        <p:spPr>
          <a:xfrm>
            <a:off x="452438" y="234950"/>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No Vesting or Deferred Comp</a:t>
            </a:r>
            <a:r>
              <a:rPr kumimoji="0" lang="en-US" altLang="zh-CN" smtClean="0"/>
              <a:t/>
            </a:r>
            <a:br>
              <a:rPr kumimoji="0" lang="en-US" altLang="zh-CN" smtClean="0"/>
            </a:br>
            <a:r>
              <a:rPr kumimoji="0" lang="zh-CN" altLang="en-US" b="1" smtClean="0">
                <a:latin typeface="微软雅黑" panose="020B0503020204020204" pitchFamily="34" charset="-122"/>
                <a:ea typeface="微软雅黑" panose="020B0503020204020204" pitchFamily="34" charset="-122"/>
              </a:rPr>
              <a:t>没有期权工资或者延期工资</a:t>
            </a:r>
            <a:endParaRPr kumimoji="0" lang="zh-CN" altLang="zh-CN" b="1" smtClean="0">
              <a:latin typeface="微软雅黑" panose="020B0503020204020204" pitchFamily="34" charset="-122"/>
              <a:ea typeface="微软雅黑" panose="020B0503020204020204" pitchFamily="34" charset="-122"/>
            </a:endParaRPr>
          </a:p>
        </p:txBody>
      </p:sp>
      <p:sp>
        <p:nvSpPr>
          <p:cNvPr id="123908" name="Content Placeholder 2"/>
          <p:cNvSpPr>
            <a:spLocks noGrp="1" noChangeArrowheads="1"/>
          </p:cNvSpPr>
          <p:nvPr>
            <p:ph idx="4294967295"/>
          </p:nvPr>
        </p:nvSpPr>
        <p:spPr>
          <a:xfrm>
            <a:off x="457200" y="1600200"/>
            <a:ext cx="8423275"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t>We don</a:t>
            </a:r>
            <a:r>
              <a:rPr kumimoji="0" lang="zh-CN" altLang="en-US" sz="2400" smtClean="0"/>
              <a:t>’</a:t>
            </a:r>
            <a:r>
              <a:rPr kumimoji="0" lang="zh-CN" altLang="zh-CN" sz="2400" smtClean="0"/>
              <a:t>t want managers to </a:t>
            </a:r>
            <a:r>
              <a:rPr kumimoji="0" lang="zh-CN" altLang="en-US" sz="2400" smtClean="0"/>
              <a:t>“</a:t>
            </a:r>
            <a:r>
              <a:rPr kumimoji="0" lang="zh-CN" altLang="zh-CN" sz="2400" smtClean="0"/>
              <a:t>own</a:t>
            </a:r>
            <a:r>
              <a:rPr kumimoji="0" lang="zh-CN" altLang="en-US" sz="2400" smtClean="0"/>
              <a:t>”</a:t>
            </a:r>
            <a:r>
              <a:rPr kumimoji="0" lang="zh-CN" altLang="zh-CN" sz="2400" smtClean="0"/>
              <a:t> their people with vesting – all comp is fully vested</a:t>
            </a:r>
            <a:r>
              <a:rPr kumimoji="0" lang="zh-CN" altLang="en-US" sz="2000" smtClean="0">
                <a:solidFill>
                  <a:srgbClr val="7F7F7F"/>
                </a:solidFill>
                <a:latin typeface="微软雅黑" panose="020B0503020204020204" pitchFamily="34" charset="-122"/>
                <a:ea typeface="微软雅黑" panose="020B0503020204020204" pitchFamily="34" charset="-122"/>
              </a:rPr>
              <a:t>我们不希望管理者通过扣发工资的方式控制员工，所有薪酬足额下发</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We want managers to be responsible for creating a great place to work, and paying at the top of market</a:t>
            </a:r>
            <a:r>
              <a:rPr kumimoji="0" lang="zh-CN" altLang="en-US" sz="2000" smtClean="0">
                <a:solidFill>
                  <a:srgbClr val="7F7F7F"/>
                </a:solidFill>
                <a:latin typeface="微软雅黑" panose="020B0503020204020204" pitchFamily="34" charset="-122"/>
                <a:ea typeface="微软雅黑" panose="020B0503020204020204" pitchFamily="34" charset="-122"/>
              </a:rPr>
              <a:t>我们要求管理者负责建立起最好的工作环境，支付市场最高工资</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Employees are free to leave us anytime, without penalty, but nearly everyone stays</a:t>
            </a:r>
            <a:r>
              <a:rPr kumimoji="0" lang="zh-CN" altLang="en-US" sz="2000" smtClean="0">
                <a:solidFill>
                  <a:srgbClr val="7F7F7F"/>
                </a:solidFill>
                <a:latin typeface="微软雅黑" panose="020B0503020204020204" pitchFamily="34" charset="-122"/>
                <a:ea typeface="微软雅黑" panose="020B0503020204020204" pitchFamily="34" charset="-122"/>
              </a:rPr>
              <a:t>员工可以在任何时候辞职，无需缴纳罚金，但这么做了之后几乎所有人都留了下来</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Employees stay because they are passionate about their work, and well paid, not because of a deferred compensation system</a:t>
            </a:r>
            <a:r>
              <a:rPr kumimoji="0" lang="zh-CN" altLang="en-US" sz="2000" smtClean="0">
                <a:solidFill>
                  <a:srgbClr val="7F7F7F"/>
                </a:solidFill>
                <a:latin typeface="微软雅黑" panose="020B0503020204020204" pitchFamily="34" charset="-122"/>
                <a:ea typeface="微软雅黑" panose="020B0503020204020204" pitchFamily="34" charset="-122"/>
              </a:rPr>
              <a:t>员工留下来的原因是他们对工作有热情，薪酬丰厚，而不是因为有一个延期发放工资的系统</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B69CD31-3DE6-4426-8498-C38CE14EDA71}" type="slidenum">
              <a:rPr kumimoji="0" lang="zh-CN" altLang="en-US" sz="1200">
                <a:solidFill>
                  <a:srgbClr val="898989"/>
                </a:solidFill>
                <a:sym typeface="MS PGothic" panose="020B0600070205080204" pitchFamily="34" charset="-128"/>
              </a:rPr>
              <a:pPr>
                <a:spcBef>
                  <a:spcPct val="0"/>
                </a:spcBef>
                <a:buFontTx/>
                <a:buNone/>
              </a:pPr>
              <a:t>119</a:t>
            </a:fld>
            <a:endParaRPr kumimoji="0" lang="en-US" altLang="zh-CN" sz="1800">
              <a:sym typeface="Arial" panose="020B0604020202020204" pitchFamily="34" charset="0"/>
            </a:endParaRPr>
          </a:p>
        </p:txBody>
      </p:sp>
      <p:sp>
        <p:nvSpPr>
          <p:cNvPr id="12493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No Ranking Against Other Employees</a:t>
            </a:r>
            <a:r>
              <a:rPr kumimoji="0" lang="zh-CN" altLang="en-US" sz="4000" b="1" smtClean="0">
                <a:latin typeface="微软雅黑" panose="020B0503020204020204" pitchFamily="34" charset="-122"/>
                <a:ea typeface="微软雅黑" panose="020B0503020204020204" pitchFamily="34" charset="-122"/>
              </a:rPr>
              <a:t>不要用等级刺激员工</a:t>
            </a:r>
            <a:endParaRPr kumimoji="0" lang="zh-CN" altLang="zh-CN" sz="4000" b="1" smtClean="0">
              <a:latin typeface="微软雅黑" panose="020B0503020204020204" pitchFamily="34" charset="-122"/>
              <a:ea typeface="微软雅黑" panose="020B0503020204020204" pitchFamily="34" charset="-122"/>
            </a:endParaRPr>
          </a:p>
        </p:txBody>
      </p:sp>
      <p:sp>
        <p:nvSpPr>
          <p:cNvPr id="124932" name="Content Placeholder 2"/>
          <p:cNvSpPr>
            <a:spLocks noGrp="1" noChangeArrowheads="1"/>
          </p:cNvSpPr>
          <p:nvPr>
            <p:ph idx="4294967295"/>
          </p:nvPr>
        </p:nvSpPr>
        <p:spPr>
          <a:xfrm>
            <a:off x="466725" y="1624013"/>
            <a:ext cx="8229600" cy="45259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We avoid </a:t>
            </a:r>
            <a:r>
              <a:rPr kumimoji="0" lang="zh-CN" altLang="en-US" sz="2800" smtClean="0"/>
              <a:t>“</a:t>
            </a:r>
            <a:r>
              <a:rPr kumimoji="0" lang="zh-CN" altLang="zh-CN" sz="2800" smtClean="0"/>
              <a:t>top 30%</a:t>
            </a:r>
            <a:r>
              <a:rPr kumimoji="0" lang="zh-CN" altLang="en-US" sz="2800" smtClean="0"/>
              <a:t>”</a:t>
            </a:r>
            <a:r>
              <a:rPr kumimoji="0" lang="zh-CN" altLang="zh-CN" sz="2800" smtClean="0"/>
              <a:t> and </a:t>
            </a:r>
            <a:r>
              <a:rPr kumimoji="0" lang="zh-CN" altLang="en-US" sz="2800" smtClean="0"/>
              <a:t>“</a:t>
            </a:r>
            <a:r>
              <a:rPr kumimoji="0" lang="zh-CN" altLang="zh-CN" sz="2800" smtClean="0"/>
              <a:t>bottom 10%</a:t>
            </a:r>
            <a:r>
              <a:rPr kumimoji="0" lang="zh-CN" altLang="en-US" sz="2800" smtClean="0"/>
              <a:t>”</a:t>
            </a:r>
            <a:r>
              <a:rPr kumimoji="0" lang="zh-CN" altLang="zh-CN" sz="2800" smtClean="0"/>
              <a:t> rankings amongst employees</a:t>
            </a:r>
            <a:r>
              <a:rPr kumimoji="0" lang="zh-CN" altLang="en-US" sz="2400" smtClean="0">
                <a:solidFill>
                  <a:srgbClr val="7F7F7F"/>
                </a:solidFill>
                <a:latin typeface="微软雅黑" panose="020B0503020204020204" pitchFamily="34" charset="-122"/>
                <a:ea typeface="微软雅黑" panose="020B0503020204020204" pitchFamily="34" charset="-122"/>
              </a:rPr>
              <a:t>我们避免用“最好的</a:t>
            </a:r>
            <a:r>
              <a:rPr kumimoji="0" lang="en-US" altLang="zh-CN" sz="2400" smtClean="0">
                <a:solidFill>
                  <a:srgbClr val="7F7F7F"/>
                </a:solidFill>
                <a:latin typeface="微软雅黑" panose="020B0503020204020204" pitchFamily="34" charset="-122"/>
                <a:ea typeface="微软雅黑" panose="020B0503020204020204" pitchFamily="34" charset="-122"/>
              </a:rPr>
              <a:t>30%</a:t>
            </a:r>
            <a:r>
              <a:rPr kumimoji="0" lang="zh-CN" altLang="en-US" sz="2400" smtClean="0">
                <a:solidFill>
                  <a:srgbClr val="7F7F7F"/>
                </a:solidFill>
                <a:latin typeface="微软雅黑" panose="020B0503020204020204" pitchFamily="34" charset="-122"/>
                <a:ea typeface="微软雅黑" panose="020B0503020204020204" pitchFamily="34" charset="-122"/>
              </a:rPr>
              <a:t>”或者“最差的</a:t>
            </a:r>
            <a:r>
              <a:rPr kumimoji="0" lang="en-US" altLang="zh-CN" sz="2400" smtClean="0">
                <a:solidFill>
                  <a:srgbClr val="7F7F7F"/>
                </a:solidFill>
                <a:latin typeface="微软雅黑" panose="020B0503020204020204" pitchFamily="34" charset="-122"/>
                <a:ea typeface="微软雅黑" panose="020B0503020204020204" pitchFamily="34" charset="-122"/>
              </a:rPr>
              <a:t>10%</a:t>
            </a:r>
            <a:r>
              <a:rPr kumimoji="0" lang="zh-CN" altLang="en-US" sz="2400" smtClean="0">
                <a:solidFill>
                  <a:srgbClr val="7F7F7F"/>
                </a:solidFill>
                <a:latin typeface="微软雅黑" panose="020B0503020204020204" pitchFamily="34" charset="-122"/>
                <a:ea typeface="微软雅黑" panose="020B0503020204020204" pitchFamily="34" charset="-122"/>
              </a:rPr>
              <a:t>”这样的等级来刺激员工</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t>We don</a:t>
            </a:r>
            <a:r>
              <a:rPr kumimoji="0" lang="zh-CN" altLang="en-US" sz="2800" smtClean="0"/>
              <a:t>’</a:t>
            </a:r>
            <a:r>
              <a:rPr kumimoji="0" lang="zh-CN" altLang="zh-CN" sz="2800" smtClean="0"/>
              <a:t>t want employees to feel competitive </a:t>
            </a:r>
            <a:r>
              <a:rPr kumimoji="0" lang="zh-CN" altLang="zh-CN" sz="2800" i="1" smtClean="0"/>
              <a:t>with each other</a:t>
            </a:r>
            <a:r>
              <a:rPr kumimoji="0" lang="zh-CN" altLang="en-US" sz="2400" smtClean="0">
                <a:solidFill>
                  <a:srgbClr val="7F7F7F"/>
                </a:solidFill>
                <a:latin typeface="微软雅黑" panose="020B0503020204020204" pitchFamily="34" charset="-122"/>
                <a:ea typeface="微软雅黑" panose="020B0503020204020204" pitchFamily="34" charset="-122"/>
              </a:rPr>
              <a:t>我们不希望员工感觉到彼此之间是竞争关系</a:t>
            </a:r>
            <a:endParaRPr kumimoji="0" lang="zh-CN" altLang="zh-CN" sz="2400" i="1"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t>We want all of our employees to be </a:t>
            </a:r>
            <a:r>
              <a:rPr kumimoji="0" lang="zh-CN" altLang="en-US" sz="2800" smtClean="0"/>
              <a:t>“</a:t>
            </a:r>
            <a:r>
              <a:rPr kumimoji="0" lang="zh-CN" altLang="zh-CN" sz="2800" smtClean="0"/>
              <a:t>top 10%</a:t>
            </a:r>
            <a:r>
              <a:rPr kumimoji="0" lang="zh-CN" altLang="en-US" sz="2800" smtClean="0"/>
              <a:t>”</a:t>
            </a:r>
            <a:r>
              <a:rPr kumimoji="0" lang="zh-CN" altLang="zh-CN" sz="2800" smtClean="0"/>
              <a:t> relative to the pool of global candidates</a:t>
            </a:r>
            <a:r>
              <a:rPr kumimoji="0" lang="zh-CN" altLang="en-US" sz="2400" smtClean="0">
                <a:solidFill>
                  <a:srgbClr val="7F7F7F"/>
                </a:solidFill>
                <a:latin typeface="微软雅黑" panose="020B0503020204020204" pitchFamily="34" charset="-122"/>
                <a:ea typeface="微软雅黑" panose="020B0503020204020204" pitchFamily="34" charset="-122"/>
              </a:rPr>
              <a:t>我们希望员工是所有应聘者中的“最好的</a:t>
            </a:r>
            <a:r>
              <a:rPr kumimoji="0" lang="en-US" altLang="zh-CN" sz="2400" smtClean="0">
                <a:solidFill>
                  <a:srgbClr val="7F7F7F"/>
                </a:solidFill>
                <a:latin typeface="微软雅黑" panose="020B0503020204020204" pitchFamily="34" charset="-122"/>
                <a:ea typeface="微软雅黑" panose="020B0503020204020204" pitchFamily="34" charset="-122"/>
              </a:rPr>
              <a:t>10%</a:t>
            </a:r>
            <a:r>
              <a:rPr kumimoji="0" lang="zh-CN" altLang="en-US" sz="2400" smtClean="0">
                <a:solidFill>
                  <a:srgbClr val="7F7F7F"/>
                </a:solidFill>
                <a:latin typeface="微软雅黑" panose="020B0503020204020204" pitchFamily="34" charset="-122"/>
                <a:ea typeface="微软雅黑" panose="020B0503020204020204" pitchFamily="34" charset="-122"/>
              </a:rPr>
              <a:t>”</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t>We want employees to help each other, and they do</a:t>
            </a:r>
            <a:r>
              <a:rPr kumimoji="0" lang="zh-CN" altLang="en-US" sz="2400" smtClean="0">
                <a:solidFill>
                  <a:srgbClr val="7F7F7F"/>
                </a:solidFill>
                <a:latin typeface="微软雅黑" panose="020B0503020204020204" pitchFamily="34" charset="-122"/>
                <a:ea typeface="微软雅黑" panose="020B0503020204020204" pitchFamily="34" charset="-122"/>
              </a:rPr>
              <a:t>我们希望员工彼此帮助，而他们也的确做到了</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DD420009-2C29-43D1-A54B-FCCD705C406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4339" name="TextBox 3"/>
          <p:cNvSpPr>
            <a:spLocks noChangeArrowheads="1"/>
          </p:cNvSpPr>
          <p:nvPr/>
        </p:nvSpPr>
        <p:spPr bwMode="auto">
          <a:xfrm>
            <a:off x="838200" y="2362200"/>
            <a:ext cx="2335213" cy="1077913"/>
          </a:xfrm>
          <a:prstGeom prst="rect">
            <a:avLst/>
          </a:prstGeom>
          <a:noFill/>
          <a:ln>
            <a:noFill/>
          </a:ln>
          <a:extLst>
            <a:ext uri="{909E8E84-426E-40dd-AFC4-6F175D3DCCD1}"/>
            <a:ext uri="{91240B29-F687-4f45-9708-019B960494DF}"/>
          </a:extLst>
        </p:spPr>
        <p:txBody>
          <a:bodyPr wrap="none">
            <a:spAutoFit/>
          </a:bodyPr>
          <a:lstStyle/>
          <a:p>
            <a:pPr>
              <a:defRPr/>
            </a:pPr>
            <a:r>
              <a:rPr lang="en-US" altLang="zh-CN" sz="4000" dirty="0">
                <a:latin typeface="微软雅黑" pitchFamily="34" charset="-122"/>
                <a:ea typeface="微软雅黑" pitchFamily="34" charset="-122"/>
                <a:sym typeface="Arial" charset="0"/>
              </a:rPr>
              <a:t>Curiosity</a:t>
            </a:r>
          </a:p>
          <a:p>
            <a:pPr>
              <a:defRPr/>
            </a:pPr>
            <a:r>
              <a:rPr lang="zh-CN" altLang="zh-CN" sz="2400" b="1" dirty="0">
                <a:solidFill>
                  <a:schemeClr val="bg1">
                    <a:lumMod val="50000"/>
                  </a:schemeClr>
                </a:solidFill>
                <a:latin typeface="微软雅黑" pitchFamily="34" charset="-122"/>
                <a:ea typeface="微软雅黑" pitchFamily="34" charset="-122"/>
                <a:sym typeface="Arial" charset="0"/>
              </a:rPr>
              <a:t>好奇心</a:t>
            </a:r>
            <a:endParaRPr lang="en-US" sz="2400" dirty="0">
              <a:solidFill>
                <a:schemeClr val="bg1">
                  <a:lumMod val="50000"/>
                </a:schemeClr>
              </a:solidFill>
              <a:latin typeface="微软雅黑" pitchFamily="34" charset="-122"/>
              <a:ea typeface="微软雅黑" pitchFamily="34" charset="-122"/>
              <a:sym typeface="Arial" charset="0"/>
            </a:endParaRPr>
          </a:p>
        </p:txBody>
      </p:sp>
      <p:sp>
        <p:nvSpPr>
          <p:cNvPr id="14340" name="Rectangle 2"/>
          <p:cNvSpPr>
            <a:spLocks noChangeArrowheads="1"/>
          </p:cNvSpPr>
          <p:nvPr/>
        </p:nvSpPr>
        <p:spPr bwMode="auto">
          <a:xfrm>
            <a:off x="3679825" y="990600"/>
            <a:ext cx="5127625"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learn rapidly and eagerly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快速学习且渴望学习</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seek to understand our strategy, market, customers, and suppliers</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努力理解公司的战略、市场、用户和供应商</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broadly knowledgeable about business, technology and entertainment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拥有对商业、技术和娱乐的广泛认知</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contribute effectively outside of your specialty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在你专长之外也能有效提供贡献</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3ABB7E5-009D-4120-9108-550109621DB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120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25955"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125956"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b="1" smtClean="0">
                <a:solidFill>
                  <a:srgbClr val="0070C0"/>
                </a:solidFill>
                <a:latin typeface="微软雅黑" panose="020B0503020204020204" pitchFamily="34" charset="-122"/>
                <a:ea typeface="微软雅黑" panose="020B0503020204020204" pitchFamily="34" charset="-122"/>
              </a:rPr>
              <a:t>Promotions &amp; Development </a:t>
            </a:r>
            <a:r>
              <a:rPr kumimoji="0" lang="zh-CN" altLang="en-US" b="1" smtClean="0">
                <a:solidFill>
                  <a:srgbClr val="0070C0"/>
                </a:solidFill>
                <a:latin typeface="微软雅黑" panose="020B0503020204020204" pitchFamily="34" charset="-122"/>
                <a:ea typeface="微软雅黑" panose="020B0503020204020204" pitchFamily="34" charset="-122"/>
              </a:rPr>
              <a:t>（晋升和成长）</a:t>
            </a:r>
            <a:endParaRPr kumimoji="0" lang="zh-CN" altLang="zh-CN" b="1"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4FB810E-DBA8-4554-8E01-022A9F36F5E5}" type="slidenum">
              <a:rPr kumimoji="0" lang="zh-CN" altLang="en-US" sz="1200">
                <a:solidFill>
                  <a:srgbClr val="898989"/>
                </a:solidFill>
                <a:sym typeface="MS PGothic" panose="020B0600070205080204" pitchFamily="34" charset="-128"/>
              </a:rPr>
              <a:pPr>
                <a:spcBef>
                  <a:spcPct val="0"/>
                </a:spcBef>
                <a:buFontTx/>
                <a:buNone/>
              </a:pPr>
              <a:t>121</a:t>
            </a:fld>
            <a:endParaRPr kumimoji="0" lang="en-US" altLang="zh-CN" sz="1800">
              <a:sym typeface="Arial" panose="020B0604020202020204" pitchFamily="34" charset="0"/>
            </a:endParaRPr>
          </a:p>
        </p:txBody>
      </p:sp>
      <p:sp>
        <p:nvSpPr>
          <p:cNvPr id="126979" name="Title 4"/>
          <p:cNvSpPr>
            <a:spLocks noGrp="1" noChangeArrowheads="1"/>
          </p:cNvSpPr>
          <p:nvPr>
            <p:ph type="ctrTitle" idx="4294967295"/>
          </p:nvPr>
        </p:nvSpPr>
        <p:spPr>
          <a:xfrm>
            <a:off x="685800" y="1300163"/>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t>In some time periods, in some groups, there will be lots of opportunity and growth at Netflix</a:t>
            </a:r>
            <a:r>
              <a:rPr kumimoji="0" lang="en-US" altLang="zh-CN" sz="4000" smtClean="0"/>
              <a:t/>
            </a:r>
            <a:br>
              <a:rPr kumimoji="0" lang="en-US" altLang="zh-CN" sz="4000" smtClean="0"/>
            </a:br>
            <a:r>
              <a:rPr kumimoji="0" lang="zh-CN" altLang="en-US" sz="3600" b="1" smtClean="0">
                <a:latin typeface="微软雅黑" panose="020B0503020204020204" pitchFamily="34" charset="-122"/>
                <a:ea typeface="微软雅黑" panose="020B0503020204020204" pitchFamily="34" charset="-122"/>
              </a:rPr>
              <a:t>在某些时期，在某些团队内，公司的确存在大量的机会和发展空间</a:t>
            </a:r>
            <a:endParaRPr kumimoji="0" lang="zh-CN" altLang="zh-CN" sz="3600" b="1" smtClean="0">
              <a:latin typeface="微软雅黑" panose="020B0503020204020204" pitchFamily="34" charset="-122"/>
              <a:ea typeface="微软雅黑" panose="020B0503020204020204" pitchFamily="34" charset="-122"/>
            </a:endParaRPr>
          </a:p>
        </p:txBody>
      </p:sp>
      <p:sp>
        <p:nvSpPr>
          <p:cNvPr id="126980" name="Subtitle 5"/>
          <p:cNvSpPr>
            <a:spLocks noGrp="1" noChangeArrowheads="1"/>
          </p:cNvSpPr>
          <p:nvPr>
            <p:ph type="subTitle" idx="4294967295"/>
          </p:nvPr>
        </p:nvSpPr>
        <p:spPr>
          <a:xfrm>
            <a:off x="1371600" y="3886200"/>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solidFill>
                  <a:srgbClr val="898989"/>
                </a:solidFill>
              </a:rPr>
              <a:t>Some people, through both luck and talent, will have extraordinary career growth</a:t>
            </a:r>
            <a:r>
              <a:rPr kumimoji="0" lang="zh-CN" altLang="en-US" sz="2800" smtClean="0">
                <a:solidFill>
                  <a:srgbClr val="7F7F7F"/>
                </a:solidFill>
                <a:latin typeface="微软雅黑" panose="020B0503020204020204" pitchFamily="34" charset="-122"/>
                <a:ea typeface="微软雅黑" panose="020B0503020204020204" pitchFamily="34" charset="-122"/>
              </a:rPr>
              <a:t>有些既有运气又有能力的人，会获得异乎寻常的职业生涯发展</a:t>
            </a:r>
            <a:endParaRPr kumimoji="0" lang="zh-CN" altLang="zh-CN"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317AAFF-E482-4539-A03A-56044C99E72E}" type="slidenum">
              <a:rPr kumimoji="0" lang="zh-CN" altLang="en-US" sz="1200">
                <a:solidFill>
                  <a:srgbClr val="898989"/>
                </a:solidFill>
                <a:sym typeface="MS PGothic" panose="020B0600070205080204" pitchFamily="34" charset="-128"/>
              </a:rPr>
              <a:pPr>
                <a:spcBef>
                  <a:spcPct val="0"/>
                </a:spcBef>
                <a:buFontTx/>
                <a:buNone/>
              </a:pPr>
              <a:t>122</a:t>
            </a:fld>
            <a:endParaRPr kumimoji="0" lang="en-US" altLang="zh-CN" sz="1800">
              <a:sym typeface="Arial" panose="020B0604020202020204" pitchFamily="34" charset="0"/>
            </a:endParaRPr>
          </a:p>
        </p:txBody>
      </p:sp>
      <p:sp>
        <p:nvSpPr>
          <p:cNvPr id="12800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Baseball Analogy: Minors to Majors</a:t>
            </a:r>
            <a:r>
              <a:rPr kumimoji="0" lang="zh-CN" altLang="en-US" sz="4000" b="1" smtClean="0">
                <a:latin typeface="微软雅黑" panose="020B0503020204020204" pitchFamily="34" charset="-122"/>
                <a:ea typeface="微软雅黑" panose="020B0503020204020204" pitchFamily="34" charset="-122"/>
              </a:rPr>
              <a:t>篮球类比：小联盟和大联盟</a:t>
            </a:r>
            <a:endParaRPr kumimoji="0" lang="zh-CN" altLang="zh-CN" sz="4000" b="1" smtClean="0">
              <a:latin typeface="微软雅黑" panose="020B0503020204020204" pitchFamily="34" charset="-122"/>
              <a:ea typeface="微软雅黑" panose="020B0503020204020204" pitchFamily="34" charset="-122"/>
            </a:endParaRPr>
          </a:p>
        </p:txBody>
      </p:sp>
      <p:sp>
        <p:nvSpPr>
          <p:cNvPr id="128004"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t>Very talented people usually get to move up, but only true for the very talented</a:t>
            </a:r>
            <a:r>
              <a:rPr kumimoji="0" lang="zh-CN" altLang="en-US" sz="2000" smtClean="0">
                <a:solidFill>
                  <a:srgbClr val="7F7F7F"/>
                </a:solidFill>
                <a:latin typeface="微软雅黑" panose="020B0503020204020204" pitchFamily="34" charset="-122"/>
                <a:ea typeface="微软雅黑" panose="020B0503020204020204" pitchFamily="34" charset="-122"/>
              </a:rPr>
              <a:t>非常有才华的人经常得到晋升，但仅仅是对那些真有才华的人来说是这样</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Some luck in terms of what positions open up and what the competition is</a:t>
            </a:r>
            <a:r>
              <a:rPr kumimoji="0" lang="zh-CN" altLang="en-US" sz="2000" smtClean="0">
                <a:solidFill>
                  <a:srgbClr val="7F7F7F"/>
                </a:solidFill>
                <a:latin typeface="微软雅黑" panose="020B0503020204020204" pitchFamily="34" charset="-122"/>
                <a:ea typeface="微软雅黑" panose="020B0503020204020204" pitchFamily="34" charset="-122"/>
              </a:rPr>
              <a:t>有些运气是依仗有什么位置空缺，或者面对某种竞争</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Some people move to other teams to get the opportunity they want</a:t>
            </a:r>
            <a:r>
              <a:rPr kumimoji="0" lang="zh-CN" altLang="en-US" sz="2000" smtClean="0">
                <a:solidFill>
                  <a:srgbClr val="7F7F7F"/>
                </a:solidFill>
                <a:latin typeface="微软雅黑" panose="020B0503020204020204" pitchFamily="34" charset="-122"/>
                <a:ea typeface="微软雅黑" panose="020B0503020204020204" pitchFamily="34" charset="-122"/>
              </a:rPr>
              <a:t>有些人转岗到其他团队获得了他们所需要的机会</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Great teams keep their best talent</a:t>
            </a:r>
            <a:r>
              <a:rPr kumimoji="0" lang="zh-CN" altLang="en-US" sz="2000" smtClean="0">
                <a:solidFill>
                  <a:srgbClr val="7F7F7F"/>
                </a:solidFill>
                <a:latin typeface="微软雅黑" panose="020B0503020204020204" pitchFamily="34" charset="-122"/>
                <a:ea typeface="微软雅黑" panose="020B0503020204020204" pitchFamily="34" charset="-122"/>
              </a:rPr>
              <a:t>伟大的团队保留住他们最好的人才</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Some minor league players keep playing even though they don</a:t>
            </a:r>
            <a:r>
              <a:rPr kumimoji="0" lang="zh-CN" altLang="en-US" sz="2400" smtClean="0"/>
              <a:t>’</a:t>
            </a:r>
            <a:r>
              <a:rPr kumimoji="0" lang="zh-CN" altLang="zh-CN" sz="2400" smtClean="0"/>
              <a:t>t move up because they love the game</a:t>
            </a:r>
            <a:r>
              <a:rPr kumimoji="0" lang="zh-CN" altLang="en-US" sz="2000" smtClean="0">
                <a:solidFill>
                  <a:srgbClr val="7F7F7F"/>
                </a:solidFill>
                <a:latin typeface="微软雅黑" panose="020B0503020204020204" pitchFamily="34" charset="-122"/>
                <a:ea typeface="微软雅黑" panose="020B0503020204020204" pitchFamily="34" charset="-122"/>
              </a:rPr>
              <a:t>有些小联盟的球员即便没有得到升迁也继续打球，原因是他们热爱这个游戏</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309974E-8FA5-421D-88E3-1AE45AD3BBF9}" type="slidenum">
              <a:rPr kumimoji="0" lang="zh-CN" altLang="en-US" sz="1200">
                <a:solidFill>
                  <a:srgbClr val="898989"/>
                </a:solidFill>
                <a:sym typeface="MS PGothic" panose="020B0600070205080204" pitchFamily="34" charset="-128"/>
              </a:rPr>
              <a:pPr>
                <a:spcBef>
                  <a:spcPct val="0"/>
                </a:spcBef>
                <a:buFontTx/>
                <a:buNone/>
              </a:pPr>
              <a:t>123</a:t>
            </a:fld>
            <a:endParaRPr kumimoji="0" lang="en-US" altLang="zh-CN" sz="1800">
              <a:sym typeface="Arial" panose="020B0604020202020204" pitchFamily="34" charset="0"/>
            </a:endParaRPr>
          </a:p>
        </p:txBody>
      </p:sp>
      <p:sp>
        <p:nvSpPr>
          <p:cNvPr id="129027" name="Title 4"/>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Netflix Doesn</a:t>
            </a:r>
            <a:r>
              <a:rPr kumimoji="0" lang="zh-CN" altLang="en-US" smtClean="0"/>
              <a:t>’</a:t>
            </a:r>
            <a:r>
              <a:rPr kumimoji="0" lang="zh-CN" altLang="zh-CN" smtClean="0"/>
              <a:t>t Have to Be for Life</a:t>
            </a:r>
            <a:r>
              <a:rPr kumimoji="0" lang="zh-CN" altLang="en-US" b="1" smtClean="0">
                <a:latin typeface="微软雅黑" panose="020B0503020204020204" pitchFamily="34" charset="-122"/>
                <a:ea typeface="微软雅黑" panose="020B0503020204020204" pitchFamily="34" charset="-122"/>
              </a:rPr>
              <a:t>不必在</a:t>
            </a:r>
            <a:r>
              <a:rPr kumimoji="0" lang="en-US" altLang="zh-CN" b="1" smtClean="0">
                <a:latin typeface="微软雅黑" panose="020B0503020204020204" pitchFamily="34" charset="-122"/>
                <a:ea typeface="微软雅黑" panose="020B0503020204020204" pitchFamily="34" charset="-122"/>
              </a:rPr>
              <a:t>Netflix</a:t>
            </a:r>
            <a:r>
              <a:rPr kumimoji="0" lang="zh-CN" altLang="en-US" b="1" smtClean="0">
                <a:latin typeface="微软雅黑" panose="020B0503020204020204" pitchFamily="34" charset="-122"/>
                <a:ea typeface="微软雅黑" panose="020B0503020204020204" pitchFamily="34" charset="-122"/>
              </a:rPr>
              <a:t>呆一辈子</a:t>
            </a:r>
            <a:endParaRPr kumimoji="0" lang="zh-CN" altLang="zh-CN" b="1" smtClean="0">
              <a:latin typeface="微软雅黑" panose="020B0503020204020204" pitchFamily="34" charset="-122"/>
              <a:ea typeface="微软雅黑" panose="020B0503020204020204" pitchFamily="34" charset="-122"/>
            </a:endParaRPr>
          </a:p>
        </p:txBody>
      </p:sp>
      <p:sp>
        <p:nvSpPr>
          <p:cNvPr id="129028" name="Content Placeholder 5"/>
          <p:cNvSpPr>
            <a:spLocks noGrp="1" noChangeArrowheads="1"/>
          </p:cNvSpPr>
          <p:nvPr>
            <p:ph idx="4294967295"/>
          </p:nvPr>
        </p:nvSpPr>
        <p:spPr>
          <a:xfrm>
            <a:off x="457200" y="1600200"/>
            <a:ext cx="8423275"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In some times, in some groups, there may not be enough growth opportunity for everyone</a:t>
            </a:r>
            <a:r>
              <a:rPr kumimoji="0" lang="zh-CN" altLang="en-US" sz="2400" smtClean="0">
                <a:solidFill>
                  <a:srgbClr val="7F7F7F"/>
                </a:solidFill>
                <a:latin typeface="微软雅黑" panose="020B0503020204020204" pitchFamily="34" charset="-122"/>
                <a:ea typeface="微软雅黑" panose="020B0503020204020204" pitchFamily="34" charset="-122"/>
              </a:rPr>
              <a:t>在某些时候，某些团队，也许没有足够多的成长机会给每个人</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t>In which case we should celebrate someone leaving Netflix for a bigger job that we didn</a:t>
            </a:r>
            <a:r>
              <a:rPr kumimoji="0" lang="zh-CN" altLang="en-US" smtClean="0"/>
              <a:t>’</a:t>
            </a:r>
            <a:r>
              <a:rPr kumimoji="0" lang="zh-CN" altLang="zh-CN" smtClean="0"/>
              <a:t>t have available to offer them</a:t>
            </a:r>
            <a:r>
              <a:rPr kumimoji="0" lang="zh-CN" altLang="en-US" sz="2400" smtClean="0">
                <a:solidFill>
                  <a:srgbClr val="7F7F7F"/>
                </a:solidFill>
                <a:latin typeface="微软雅黑" panose="020B0503020204020204" pitchFamily="34" charset="-122"/>
                <a:ea typeface="微软雅黑" panose="020B0503020204020204" pitchFamily="34" charset="-122"/>
              </a:rPr>
              <a:t>在这种情况下，我们应该为某些人离开</a:t>
            </a:r>
            <a:r>
              <a:rPr kumimoji="0" lang="en-US" altLang="zh-CN" sz="2400" smtClean="0">
                <a:solidFill>
                  <a:srgbClr val="7F7F7F"/>
                </a:solidFill>
                <a:latin typeface="微软雅黑" panose="020B0503020204020204" pitchFamily="34" charset="-122"/>
                <a:ea typeface="微软雅黑" panose="020B0503020204020204" pitchFamily="34" charset="-122"/>
              </a:rPr>
              <a:t>Netflix</a:t>
            </a:r>
            <a:r>
              <a:rPr kumimoji="0" lang="zh-CN" altLang="en-US" sz="2400" smtClean="0">
                <a:solidFill>
                  <a:srgbClr val="7F7F7F"/>
                </a:solidFill>
                <a:latin typeface="微软雅黑" panose="020B0503020204020204" pitchFamily="34" charset="-122"/>
                <a:ea typeface="微软雅黑" panose="020B0503020204020204" pitchFamily="34" charset="-122"/>
              </a:rPr>
              <a:t>得到更好的工作而庆祝，因为我们并没有合适机会可以给他</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If that is what the person prefers</a:t>
            </a:r>
            <a:r>
              <a:rPr kumimoji="0" lang="zh-CN" altLang="en-US" sz="2400" smtClean="0">
                <a:solidFill>
                  <a:srgbClr val="7F7F7F"/>
                </a:solidFill>
                <a:latin typeface="微软雅黑" panose="020B0503020204020204" pitchFamily="34" charset="-122"/>
                <a:ea typeface="微软雅黑" panose="020B0503020204020204" pitchFamily="34" charset="-122"/>
              </a:rPr>
              <a:t>如果这是那个人所希望的话</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D032A9B-6871-44C6-8FE0-8A01D939E07A}" type="slidenum">
              <a:rPr kumimoji="0" lang="zh-CN" altLang="en-US" sz="1200">
                <a:solidFill>
                  <a:srgbClr val="898989"/>
                </a:solidFill>
                <a:sym typeface="MS PGothic" panose="020B0600070205080204" pitchFamily="34" charset="-128"/>
              </a:rPr>
              <a:pPr>
                <a:spcBef>
                  <a:spcPct val="0"/>
                </a:spcBef>
                <a:buFontTx/>
                <a:buNone/>
              </a:pPr>
              <a:t>124</a:t>
            </a:fld>
            <a:endParaRPr kumimoji="0" lang="en-US" altLang="zh-CN" sz="1800">
              <a:sym typeface="Arial" panose="020B0604020202020204" pitchFamily="34" charset="0"/>
            </a:endParaRPr>
          </a:p>
        </p:txBody>
      </p:sp>
      <p:sp>
        <p:nvSpPr>
          <p:cNvPr id="13005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Two Necessary Conditions </a:t>
            </a:r>
            <a:br>
              <a:rPr kumimoji="0" lang="zh-CN" altLang="zh-CN" smtClean="0"/>
            </a:br>
            <a:r>
              <a:rPr kumimoji="0" lang="zh-CN" altLang="zh-CN" smtClean="0"/>
              <a:t>for Promotion</a:t>
            </a:r>
            <a:r>
              <a:rPr kumimoji="0" lang="zh-CN" altLang="en-US" sz="4000" b="1" smtClean="0">
                <a:latin typeface="微软雅黑" panose="020B0503020204020204" pitchFamily="34" charset="-122"/>
                <a:ea typeface="微软雅黑" panose="020B0503020204020204" pitchFamily="34" charset="-122"/>
              </a:rPr>
              <a:t>两种升职的必要条件</a:t>
            </a:r>
            <a:endParaRPr kumimoji="0" lang="zh-CN" altLang="zh-CN" sz="4000" b="1" smtClean="0">
              <a:latin typeface="微软雅黑" panose="020B0503020204020204" pitchFamily="34" charset="-122"/>
              <a:ea typeface="微软雅黑" panose="020B0503020204020204" pitchFamily="34" charset="-122"/>
            </a:endParaRPr>
          </a:p>
        </p:txBody>
      </p:sp>
      <p:sp>
        <p:nvSpPr>
          <p:cNvPr id="130052" name="Content Placeholder 2"/>
          <p:cNvSpPr>
            <a:spLocks noGrp="1" noChangeArrowheads="1"/>
          </p:cNvSpPr>
          <p:nvPr>
            <p:ph idx="4294967295"/>
          </p:nvPr>
        </p:nvSpPr>
        <p:spPr>
          <a:xfrm>
            <a:off x="457200" y="1497013"/>
            <a:ext cx="8229600" cy="4525962"/>
          </a:xfrm>
          <a:extLst>
            <a:ext uri="{91240B29-F687-4F45-9708-019B960494DF}">
              <a14:hiddenLine xmlns:a14="http://schemas.microsoft.com/office/drawing/2010/main" w="9525">
                <a:solidFill>
                  <a:srgbClr val="000000"/>
                </a:solidFill>
                <a:miter lim="800000"/>
                <a:headEnd/>
                <a:tailEnd/>
              </a14:hiddenLine>
            </a:ext>
          </a:extLst>
        </p:spPr>
        <p:txBody>
          <a:bodyPr/>
          <a:lstStyle/>
          <a:p>
            <a:pPr marL="514350" indent="-514350" eaLnBrk="1" hangingPunct="1">
              <a:buFont typeface="Calibri" panose="020F0502020204030204" pitchFamily="34" charset="0"/>
              <a:buAutoNum type="arabicPeriod"/>
            </a:pPr>
            <a:r>
              <a:rPr kumimoji="0" lang="zh-CN" altLang="zh-CN" sz="2800" smtClean="0">
                <a:solidFill>
                  <a:srgbClr val="00B050"/>
                </a:solidFill>
              </a:rPr>
              <a:t>Job has to be big enough</a:t>
            </a:r>
            <a:r>
              <a:rPr kumimoji="0" lang="zh-CN" altLang="en-US" sz="2400" b="1" smtClean="0">
                <a:solidFill>
                  <a:srgbClr val="7F7F7F"/>
                </a:solidFill>
                <a:latin typeface="微软雅黑" panose="020B0503020204020204" pitchFamily="34" charset="-122"/>
                <a:ea typeface="微软雅黑" panose="020B0503020204020204" pitchFamily="34" charset="-122"/>
              </a:rPr>
              <a:t>工作必须足够重要</a:t>
            </a:r>
            <a:endParaRPr kumimoji="0" lang="zh-CN" altLang="zh-CN" sz="2800" b="1"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t>We might have an incredible manager of something, but we don</a:t>
            </a:r>
            <a:r>
              <a:rPr kumimoji="0" lang="zh-CN" altLang="en-US" sz="2000" smtClean="0"/>
              <a:t>’</a:t>
            </a:r>
            <a:r>
              <a:rPr kumimoji="0" lang="zh-CN" altLang="zh-CN" sz="2000" smtClean="0"/>
              <a:t>t need a director of it because job isn</a:t>
            </a:r>
            <a:r>
              <a:rPr kumimoji="0" lang="zh-CN" altLang="en-US" sz="2000" smtClean="0"/>
              <a:t>’</a:t>
            </a:r>
            <a:r>
              <a:rPr kumimoji="0" lang="zh-CN" altLang="zh-CN" sz="2000" smtClean="0"/>
              <a:t>t big enough</a:t>
            </a:r>
            <a:r>
              <a:rPr kumimoji="0" lang="zh-CN" altLang="en-US" sz="2000" smtClean="0">
                <a:solidFill>
                  <a:srgbClr val="7F7F7F"/>
                </a:solidFill>
                <a:latin typeface="微软雅黑" panose="020B0503020204020204" pitchFamily="34" charset="-122"/>
                <a:ea typeface="微软雅黑" panose="020B0503020204020204" pitchFamily="34" charset="-122"/>
              </a:rPr>
              <a:t>我们也许在某些事情上拥有非常棒的经理，但是如果这个工作不足够重要的话，我们不会在其上安排一个总监</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2" eaLnBrk="1" hangingPunct="1"/>
            <a:r>
              <a:rPr kumimoji="0" lang="zh-CN" altLang="zh-CN" sz="2000" smtClean="0"/>
              <a:t>If the incredible manager left, we would replace with a manager, not with a director</a:t>
            </a:r>
            <a:r>
              <a:rPr kumimoji="0" lang="zh-CN" altLang="en-US" sz="1600" smtClean="0">
                <a:solidFill>
                  <a:srgbClr val="7F7F7F"/>
                </a:solidFill>
                <a:latin typeface="微软雅黑" panose="020B0503020204020204" pitchFamily="34" charset="-122"/>
                <a:ea typeface="微软雅黑" panose="020B0503020204020204" pitchFamily="34" charset="-122"/>
              </a:rPr>
              <a:t>如果这个非常棒的经理离开了，我们会安排一个新的经理，而不是一个总监</a:t>
            </a:r>
            <a:endParaRPr kumimoji="0" lang="zh-CN" altLang="zh-CN" sz="1600" smtClean="0">
              <a:solidFill>
                <a:srgbClr val="7F7F7F"/>
              </a:solidFill>
              <a:latin typeface="微软雅黑" panose="020B0503020204020204" pitchFamily="34" charset="-122"/>
              <a:ea typeface="微软雅黑" panose="020B0503020204020204" pitchFamily="34" charset="-122"/>
            </a:endParaRPr>
          </a:p>
          <a:p>
            <a:pPr marL="514350" indent="-514350" eaLnBrk="1" hangingPunct="1">
              <a:buFont typeface="Calibri" panose="020F0502020204030204" pitchFamily="34" charset="0"/>
              <a:buAutoNum type="arabicPeriod"/>
            </a:pPr>
            <a:r>
              <a:rPr kumimoji="0" lang="zh-CN" altLang="zh-CN" sz="2800" smtClean="0">
                <a:solidFill>
                  <a:srgbClr val="00B050"/>
                </a:solidFill>
              </a:rPr>
              <a:t>Person has to be a superstar in current role</a:t>
            </a:r>
            <a:r>
              <a:rPr kumimoji="0" lang="zh-CN" altLang="en-US" sz="2400" b="1" smtClean="0">
                <a:solidFill>
                  <a:srgbClr val="7F7F7F"/>
                </a:solidFill>
                <a:latin typeface="微软雅黑" panose="020B0503020204020204" pitchFamily="34" charset="-122"/>
                <a:ea typeface="微软雅黑" panose="020B0503020204020204" pitchFamily="34" charset="-122"/>
              </a:rPr>
              <a:t>这个人必须在现有的岗位上是个超级明星</a:t>
            </a:r>
            <a:endParaRPr kumimoji="0" lang="zh-CN" altLang="zh-CN" sz="2400" b="1"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t>Could get the next level job here if applying from outside and we knew their talents well</a:t>
            </a:r>
            <a:r>
              <a:rPr kumimoji="0" lang="zh-CN" altLang="en-US" sz="2000" smtClean="0">
                <a:solidFill>
                  <a:srgbClr val="7F7F7F"/>
                </a:solidFill>
                <a:latin typeface="微软雅黑" panose="020B0503020204020204" pitchFamily="34" charset="-122"/>
                <a:ea typeface="微软雅黑" panose="020B0503020204020204" pitchFamily="34" charset="-122"/>
              </a:rPr>
              <a:t>如果我们从外面雇佣一个同样有才干的人进来，这个人能胜任高一个层次的工作</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t>Could get the next level job at peer firm that knew their talents well</a:t>
            </a:r>
            <a:r>
              <a:rPr kumimoji="0" lang="zh-CN" altLang="en-US" sz="1800" smtClean="0">
                <a:solidFill>
                  <a:srgbClr val="7F7F7F"/>
                </a:solidFill>
                <a:latin typeface="微软雅黑" panose="020B0503020204020204" pitchFamily="34" charset="-122"/>
                <a:ea typeface="微软雅黑" panose="020B0503020204020204" pitchFamily="34" charset="-122"/>
              </a:rPr>
              <a:t>如果同业公司知道他的才干，他可以在那里得到更高层次的工作机会</a:t>
            </a:r>
            <a:endParaRPr kumimoji="0" lang="zh-CN" altLang="zh-CN" sz="1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E0F4F47-BC7D-497B-9CAD-0E1C56249A4B}" type="slidenum">
              <a:rPr kumimoji="0" lang="zh-CN" altLang="en-US" sz="1200">
                <a:solidFill>
                  <a:srgbClr val="898989"/>
                </a:solidFill>
                <a:sym typeface="MS PGothic" panose="020B0600070205080204" pitchFamily="34" charset="-128"/>
              </a:rPr>
              <a:pPr>
                <a:spcBef>
                  <a:spcPct val="0"/>
                </a:spcBef>
                <a:buFontTx/>
                <a:buNone/>
              </a:pPr>
              <a:t>125</a:t>
            </a:fld>
            <a:endParaRPr kumimoji="0" lang="en-US" altLang="zh-CN" sz="1800">
              <a:sym typeface="Arial" panose="020B0604020202020204" pitchFamily="34" charset="0"/>
            </a:endParaRPr>
          </a:p>
        </p:txBody>
      </p:sp>
      <p:sp>
        <p:nvSpPr>
          <p:cNvPr id="131075"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Timing</a:t>
            </a:r>
            <a:r>
              <a:rPr kumimoji="0" lang="zh-CN" altLang="en-US" b="1" smtClean="0">
                <a:latin typeface="微软雅黑" panose="020B0503020204020204" pitchFamily="34" charset="-122"/>
                <a:ea typeface="微软雅黑" panose="020B0503020204020204" pitchFamily="34" charset="-122"/>
              </a:rPr>
              <a:t>时机</a:t>
            </a:r>
            <a:endParaRPr kumimoji="0" lang="zh-CN" altLang="zh-CN" b="1" smtClean="0">
              <a:latin typeface="微软雅黑" panose="020B0503020204020204" pitchFamily="34" charset="-122"/>
              <a:ea typeface="微软雅黑" panose="020B0503020204020204" pitchFamily="34" charset="-122"/>
            </a:endParaRPr>
          </a:p>
        </p:txBody>
      </p:sp>
      <p:sp>
        <p:nvSpPr>
          <p:cNvPr id="131076"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If a manager would promote to prevent an employee from leaving, the manager should promote now instead of waiting</a:t>
            </a:r>
            <a:r>
              <a:rPr kumimoji="0" lang="zh-CN" altLang="en-US" sz="2400" smtClean="0">
                <a:solidFill>
                  <a:srgbClr val="7F7F7F"/>
                </a:solidFill>
                <a:latin typeface="微软雅黑" panose="020B0503020204020204" pitchFamily="34" charset="-122"/>
                <a:ea typeface="微软雅黑" panose="020B0503020204020204" pitchFamily="34" charset="-122"/>
              </a:rPr>
              <a:t>如果一个管理者可以通过升职来阻止一个员工的离去，那么这个管理者应该现在就给这个员工升职而不是等待</a:t>
            </a:r>
            <a:endParaRPr kumimoji="0" lang="zh-CN" altLang="zh-CN"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t>Both tests still have to be passed</a:t>
            </a:r>
            <a:r>
              <a:rPr kumimoji="0" lang="zh-CN" altLang="en-US" sz="2800" smtClean="0">
                <a:solidFill>
                  <a:srgbClr val="7F7F7F"/>
                </a:solidFill>
                <a:latin typeface="微软雅黑" panose="020B0503020204020204" pitchFamily="34" charset="-122"/>
                <a:ea typeface="微软雅黑" panose="020B0503020204020204" pitchFamily="34" charset="-122"/>
              </a:rPr>
              <a:t>以下两个测试必须得到通过</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971550" lvl="1" indent="-514350" eaLnBrk="1" hangingPunct="1">
              <a:buFont typeface="Calibri" panose="020F0502020204030204" pitchFamily="34" charset="0"/>
              <a:buAutoNum type="arabicPeriod"/>
            </a:pPr>
            <a:r>
              <a:rPr kumimoji="0" lang="zh-CN" altLang="zh-CN" smtClean="0"/>
              <a:t>Job big enough</a:t>
            </a:r>
            <a:r>
              <a:rPr kumimoji="0" lang="zh-CN" altLang="en-US" sz="2400" smtClean="0">
                <a:solidFill>
                  <a:srgbClr val="7F7F7F"/>
                </a:solidFill>
                <a:latin typeface="微软雅黑" panose="020B0503020204020204" pitchFamily="34" charset="-122"/>
                <a:ea typeface="微软雅黑" panose="020B0503020204020204" pitchFamily="34" charset="-122"/>
              </a:rPr>
              <a:t>工作足够重要</a:t>
            </a:r>
            <a:endParaRPr kumimoji="0" lang="zh-CN" altLang="zh-CN" smtClean="0">
              <a:solidFill>
                <a:srgbClr val="7F7F7F"/>
              </a:solidFill>
              <a:latin typeface="微软雅黑" panose="020B0503020204020204" pitchFamily="34" charset="-122"/>
              <a:ea typeface="微软雅黑" panose="020B0503020204020204" pitchFamily="34" charset="-122"/>
            </a:endParaRPr>
          </a:p>
          <a:p>
            <a:pPr marL="971550" lvl="1" indent="-514350" eaLnBrk="1" hangingPunct="1">
              <a:buFont typeface="Calibri" panose="020F0502020204030204" pitchFamily="34" charset="0"/>
              <a:buAutoNum type="arabicPeriod"/>
            </a:pPr>
            <a:r>
              <a:rPr kumimoji="0" lang="zh-CN" altLang="zh-CN" smtClean="0"/>
              <a:t>Superstar in current role</a:t>
            </a:r>
            <a:r>
              <a:rPr kumimoji="0" lang="zh-CN" altLang="en-US" sz="2400" smtClean="0">
                <a:solidFill>
                  <a:srgbClr val="7F7F7F"/>
                </a:solidFill>
                <a:latin typeface="微软雅黑" panose="020B0503020204020204" pitchFamily="34" charset="-122"/>
                <a:ea typeface="微软雅黑" panose="020B0503020204020204" pitchFamily="34" charset="-122"/>
              </a:rPr>
              <a:t>在现有岗位上是超级明星</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C99632C-2112-426A-A095-EB162C893488}" type="slidenum">
              <a:rPr kumimoji="0" lang="zh-CN" altLang="en-US" sz="1200">
                <a:solidFill>
                  <a:srgbClr val="898989"/>
                </a:solidFill>
                <a:sym typeface="MS PGothic" panose="020B0600070205080204" pitchFamily="34" charset="-128"/>
              </a:rPr>
              <a:pPr>
                <a:spcBef>
                  <a:spcPct val="0"/>
                </a:spcBef>
                <a:buFontTx/>
                <a:buNone/>
              </a:pPr>
              <a:t>126</a:t>
            </a:fld>
            <a:endParaRPr kumimoji="0" lang="en-US" altLang="zh-CN" sz="1800">
              <a:sym typeface="Arial" panose="020B0604020202020204" pitchFamily="34" charset="0"/>
            </a:endParaRPr>
          </a:p>
        </p:txBody>
      </p:sp>
      <p:sp>
        <p:nvSpPr>
          <p:cNvPr id="132099"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Development</a:t>
            </a:r>
            <a:r>
              <a:rPr kumimoji="0" lang="zh-CN" altLang="en-US" b="1" smtClean="0">
                <a:latin typeface="微软雅黑" panose="020B0503020204020204" pitchFamily="34" charset="-122"/>
                <a:ea typeface="微软雅黑" panose="020B0503020204020204" pitchFamily="34" charset="-122"/>
              </a:rPr>
              <a:t>发展</a:t>
            </a:r>
            <a:endParaRPr kumimoji="0" lang="zh-CN" altLang="zh-CN" b="1" smtClean="0">
              <a:latin typeface="微软雅黑" panose="020B0503020204020204" pitchFamily="34" charset="-122"/>
              <a:ea typeface="微软雅黑" panose="020B0503020204020204" pitchFamily="34" charset="-122"/>
            </a:endParaRPr>
          </a:p>
        </p:txBody>
      </p:sp>
      <p:sp>
        <p:nvSpPr>
          <p:cNvPr id="132100"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We develop people by giving them the opportunity to develop themselves, by surrounding them with stunning colleagues and giving them big challenges to work on</a:t>
            </a:r>
            <a:r>
              <a:rPr kumimoji="0" lang="zh-CN" altLang="en-US" sz="2800" smtClean="0">
                <a:solidFill>
                  <a:srgbClr val="7F7F7F"/>
                </a:solidFill>
                <a:latin typeface="微软雅黑" panose="020B0503020204020204" pitchFamily="34" charset="-122"/>
                <a:ea typeface="微软雅黑" panose="020B0503020204020204" pitchFamily="34" charset="-122"/>
              </a:rPr>
              <a:t>我们通过给予员工自我发展的机会，提供周围一群杰出同事的方法帮助他们发展。同事，也给予他们足够大的挑战去为之奋斗</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Mediocre colleagues or unchallenging work is what kills progress of a person</a:t>
            </a:r>
            <a:r>
              <a:rPr kumimoji="0" lang="zh-CN" altLang="en-US" smtClean="0"/>
              <a:t>’</a:t>
            </a:r>
            <a:r>
              <a:rPr kumimoji="0" lang="zh-CN" altLang="zh-CN" smtClean="0"/>
              <a:t>s skills</a:t>
            </a:r>
            <a:r>
              <a:rPr kumimoji="0" lang="zh-CN" altLang="en-US" sz="2400" smtClean="0">
                <a:solidFill>
                  <a:srgbClr val="7F7F7F"/>
                </a:solidFill>
                <a:latin typeface="微软雅黑" panose="020B0503020204020204" pitchFamily="34" charset="-122"/>
                <a:ea typeface="微软雅黑" panose="020B0503020204020204" pitchFamily="34" charset="-122"/>
              </a:rPr>
              <a:t>平凡的同事和无挑战的工作正是杀死员工工作技能的元凶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2A2EA89-AFD2-4BBA-8A1E-600FF5360E84}" type="slidenum">
              <a:rPr kumimoji="0" lang="zh-CN" altLang="en-US" sz="1200">
                <a:solidFill>
                  <a:srgbClr val="898989"/>
                </a:solidFill>
                <a:sym typeface="MS PGothic" panose="020B0600070205080204" pitchFamily="34" charset="-128"/>
              </a:rPr>
              <a:pPr>
                <a:spcBef>
                  <a:spcPct val="0"/>
                </a:spcBef>
                <a:buFontTx/>
                <a:buNone/>
              </a:pPr>
              <a:t>127</a:t>
            </a:fld>
            <a:endParaRPr kumimoji="0" lang="en-US" altLang="zh-CN" sz="1800">
              <a:sym typeface="Arial" panose="020B0604020202020204" pitchFamily="34" charset="0"/>
            </a:endParaRPr>
          </a:p>
        </p:txBody>
      </p:sp>
      <p:sp>
        <p:nvSpPr>
          <p:cNvPr id="13312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Career </a:t>
            </a:r>
            <a:r>
              <a:rPr kumimoji="0" lang="zh-CN" altLang="en-US" smtClean="0"/>
              <a:t>“</a:t>
            </a:r>
            <a:r>
              <a:rPr kumimoji="0" lang="zh-CN" altLang="zh-CN" smtClean="0"/>
              <a:t>Planning</a:t>
            </a:r>
            <a:r>
              <a:rPr kumimoji="0" lang="zh-CN" altLang="en-US" smtClean="0"/>
              <a:t>”</a:t>
            </a:r>
            <a:r>
              <a:rPr kumimoji="0" lang="zh-CN" altLang="zh-CN" smtClean="0"/>
              <a:t> Not for Us</a:t>
            </a:r>
            <a:r>
              <a:rPr kumimoji="0" lang="en-US" altLang="zh-CN" smtClean="0"/>
              <a:t/>
            </a:r>
            <a:br>
              <a:rPr kumimoji="0" lang="en-US" altLang="zh-CN" smtClean="0"/>
            </a:br>
            <a:r>
              <a:rPr kumimoji="0" lang="zh-CN" altLang="en-US" b="1" smtClean="0">
                <a:latin typeface="微软雅黑" panose="020B0503020204020204" pitchFamily="34" charset="-122"/>
                <a:ea typeface="微软雅黑" panose="020B0503020204020204" pitchFamily="34" charset="-122"/>
              </a:rPr>
              <a:t>职业“规划”不是我们的菜</a:t>
            </a:r>
            <a:endParaRPr kumimoji="0" lang="zh-CN" altLang="zh-CN" b="1" smtClean="0">
              <a:latin typeface="微软雅黑" panose="020B0503020204020204" pitchFamily="34" charset="-122"/>
              <a:ea typeface="微软雅黑" panose="020B0503020204020204" pitchFamily="34" charset="-122"/>
            </a:endParaRPr>
          </a:p>
        </p:txBody>
      </p:sp>
      <p:sp>
        <p:nvSpPr>
          <p:cNvPr id="133124"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Formalized development is rarely effective, and we don</a:t>
            </a:r>
            <a:r>
              <a:rPr kumimoji="0" lang="zh-CN" altLang="en-US" smtClean="0"/>
              <a:t>’</a:t>
            </a:r>
            <a:r>
              <a:rPr kumimoji="0" lang="zh-CN" altLang="zh-CN" smtClean="0"/>
              <a:t>t try to do it</a:t>
            </a:r>
            <a:r>
              <a:rPr kumimoji="0" lang="zh-CN" altLang="en-US" smtClean="0">
                <a:solidFill>
                  <a:srgbClr val="7F7F7F"/>
                </a:solidFill>
                <a:latin typeface="微软雅黑" panose="020B0503020204020204" pitchFamily="34" charset="-122"/>
                <a:ea typeface="微软雅黑" panose="020B0503020204020204" pitchFamily="34" charset="-122"/>
              </a:rPr>
              <a:t>形式化的个人职业规划很少奏效，我们也不会尝试去做</a:t>
            </a:r>
            <a:endParaRPr kumimoji="0" lang="zh-CN" altLang="zh-CN"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e.g., Mentor assignment, rotation around a firm,  multi-year career paths, etc.</a:t>
            </a:r>
            <a:r>
              <a:rPr kumimoji="0" lang="zh-CN" altLang="en-US" sz="2400" smtClean="0">
                <a:solidFill>
                  <a:srgbClr val="7F7F7F"/>
                </a:solidFill>
                <a:latin typeface="微软雅黑" panose="020B0503020204020204" pitchFamily="34" charset="-122"/>
                <a:ea typeface="微软雅黑" panose="020B0503020204020204" pitchFamily="34" charset="-122"/>
              </a:rPr>
              <a:t>例如：导师和项目指导，公司内轮岗，年功职级通道等等</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F2574E6-D2B4-4C26-A4D8-90B6660E9D41}" type="slidenum">
              <a:rPr kumimoji="0" lang="zh-CN" altLang="en-US" sz="1200">
                <a:solidFill>
                  <a:srgbClr val="898989"/>
                </a:solidFill>
                <a:sym typeface="MS PGothic" panose="020B0600070205080204" pitchFamily="34" charset="-128"/>
              </a:rPr>
              <a:pPr>
                <a:spcBef>
                  <a:spcPct val="0"/>
                </a:spcBef>
                <a:buFontTx/>
                <a:buNone/>
              </a:pPr>
              <a:t>128</a:t>
            </a:fld>
            <a:endParaRPr kumimoji="0" lang="en-US" altLang="zh-CN" sz="1800">
              <a:sym typeface="Arial" panose="020B0604020202020204" pitchFamily="34" charset="0"/>
            </a:endParaRPr>
          </a:p>
        </p:txBody>
      </p:sp>
      <p:sp>
        <p:nvSpPr>
          <p:cNvPr id="134147"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We Support Self-Improvement</a:t>
            </a:r>
            <a:r>
              <a:rPr kumimoji="0" lang="en-US" altLang="zh-CN" smtClean="0"/>
              <a:t/>
            </a:r>
            <a:br>
              <a:rPr kumimoji="0" lang="en-US" altLang="zh-CN" smtClean="0"/>
            </a:br>
            <a:r>
              <a:rPr kumimoji="0" lang="zh-CN" altLang="en-US" b="1" smtClean="0">
                <a:latin typeface="微软雅黑" panose="020B0503020204020204" pitchFamily="34" charset="-122"/>
                <a:ea typeface="微软雅黑" panose="020B0503020204020204" pitchFamily="34" charset="-122"/>
              </a:rPr>
              <a:t>我们支持自我提升</a:t>
            </a:r>
            <a:endParaRPr kumimoji="0" lang="zh-CN" altLang="zh-CN" b="1" smtClean="0">
              <a:latin typeface="微软雅黑" panose="020B0503020204020204" pitchFamily="34" charset="-122"/>
              <a:ea typeface="微软雅黑" panose="020B0503020204020204" pitchFamily="34" charset="-122"/>
            </a:endParaRPr>
          </a:p>
        </p:txBody>
      </p:sp>
      <p:sp>
        <p:nvSpPr>
          <p:cNvPr id="134148" name="Content Placeholder 2"/>
          <p:cNvSpPr>
            <a:spLocks noGrp="1" noChangeArrowheads="1"/>
          </p:cNvSpPr>
          <p:nvPr>
            <p:ph idx="4294967295"/>
          </p:nvPr>
        </p:nvSpPr>
        <p:spPr>
          <a:xfrm>
            <a:off x="457200" y="1600200"/>
            <a:ext cx="835025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High performance people are generally self-improving through experience, observation, introspection, reading, and discussion</a:t>
            </a:r>
            <a:r>
              <a:rPr kumimoji="0" lang="zh-CN" altLang="en-US" sz="2800" smtClean="0">
                <a:solidFill>
                  <a:srgbClr val="7F7F7F"/>
                </a:solidFill>
                <a:latin typeface="微软雅黑" panose="020B0503020204020204" pitchFamily="34" charset="-122"/>
                <a:ea typeface="微软雅黑" panose="020B0503020204020204" pitchFamily="34" charset="-122"/>
              </a:rPr>
              <a:t>高绩效人才大多能通过经验、观察、内省、阅读和讨论自我提升</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As long as they have stunning colleagues and big challenges to work on</a:t>
            </a:r>
            <a:r>
              <a:rPr kumimoji="0" lang="zh-CN" altLang="en-US" sz="2400" smtClean="0">
                <a:solidFill>
                  <a:srgbClr val="7F7F7F"/>
                </a:solidFill>
                <a:latin typeface="微软雅黑" panose="020B0503020204020204" pitchFamily="34" charset="-122"/>
                <a:ea typeface="微软雅黑" panose="020B0503020204020204" pitchFamily="34" charset="-122"/>
              </a:rPr>
              <a:t>只要他们还拥有杰出的一群同事和足够大的工作挑战</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We all try to help each other grow</a:t>
            </a:r>
            <a:r>
              <a:rPr kumimoji="0" lang="zh-CN" altLang="en-US" sz="2400" smtClean="0">
                <a:solidFill>
                  <a:srgbClr val="7F7F7F"/>
                </a:solidFill>
                <a:latin typeface="微软雅黑" panose="020B0503020204020204" pitchFamily="34" charset="-122"/>
                <a:ea typeface="微软雅黑" panose="020B0503020204020204" pitchFamily="34" charset="-122"/>
              </a:rPr>
              <a:t>我们所有人都努力相互帮助对方成长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We are very honest with each other</a:t>
            </a:r>
            <a:r>
              <a:rPr kumimoji="0" lang="zh-CN" altLang="en-US" sz="2400" smtClean="0">
                <a:solidFill>
                  <a:srgbClr val="7F7F7F"/>
                </a:solidFill>
                <a:latin typeface="微软雅黑" panose="020B0503020204020204" pitchFamily="34" charset="-122"/>
                <a:ea typeface="微软雅黑" panose="020B0503020204020204" pitchFamily="34" charset="-122"/>
              </a:rPr>
              <a:t>我们所有人都对彼此诚实</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mtClean="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CFF4589-886A-44AD-BBCA-570BBD019C2E}" type="slidenum">
              <a:rPr kumimoji="0" lang="zh-CN" altLang="en-US" sz="1200">
                <a:solidFill>
                  <a:srgbClr val="898989"/>
                </a:solidFill>
                <a:sym typeface="MS PGothic" panose="020B0600070205080204" pitchFamily="34" charset="-128"/>
              </a:rPr>
              <a:pPr>
                <a:spcBef>
                  <a:spcPct val="0"/>
                </a:spcBef>
                <a:buFontTx/>
                <a:buNone/>
              </a:pPr>
              <a:t>129</a:t>
            </a:fld>
            <a:endParaRPr kumimoji="0" lang="en-US" altLang="zh-CN" sz="1800">
              <a:sym typeface="Arial" panose="020B0604020202020204" pitchFamily="34" charset="0"/>
            </a:endParaRPr>
          </a:p>
        </p:txBody>
      </p:sp>
      <p:sp>
        <p:nvSpPr>
          <p:cNvPr id="135171" name="Title 4"/>
          <p:cNvSpPr>
            <a:spLocks noGrp="1" noChangeArrowheads="1"/>
          </p:cNvSpPr>
          <p:nvPr>
            <p:ph type="ctrTitle" idx="4294967295"/>
          </p:nvPr>
        </p:nvSpPr>
        <p:spPr>
          <a:xfrm>
            <a:off x="635000" y="2389188"/>
            <a:ext cx="7924800" cy="15271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We want people to manage </a:t>
            </a:r>
            <a:br>
              <a:rPr kumimoji="0" lang="zh-CN" altLang="zh-CN" smtClean="0"/>
            </a:br>
            <a:r>
              <a:rPr kumimoji="0" lang="zh-CN" altLang="zh-CN" smtClean="0"/>
              <a:t>their own career growth, </a:t>
            </a:r>
            <a:br>
              <a:rPr kumimoji="0" lang="zh-CN" altLang="zh-CN" smtClean="0"/>
            </a:br>
            <a:r>
              <a:rPr kumimoji="0" lang="zh-CN" altLang="zh-CN" smtClean="0"/>
              <a:t>and not rely on a corporation </a:t>
            </a:r>
            <a:br>
              <a:rPr kumimoji="0" lang="zh-CN" altLang="zh-CN" smtClean="0"/>
            </a:br>
            <a:r>
              <a:rPr kumimoji="0" lang="zh-CN" altLang="zh-CN" smtClean="0"/>
              <a:t>for </a:t>
            </a:r>
            <a:r>
              <a:rPr kumimoji="0" lang="zh-CN" altLang="en-US" smtClean="0"/>
              <a:t>“</a:t>
            </a:r>
            <a:r>
              <a:rPr kumimoji="0" lang="zh-CN" altLang="zh-CN" smtClean="0"/>
              <a:t>planning</a:t>
            </a:r>
            <a:r>
              <a:rPr kumimoji="0" lang="zh-CN" altLang="en-US" smtClean="0"/>
              <a:t>”</a:t>
            </a:r>
            <a:r>
              <a:rPr kumimoji="0" lang="zh-CN" altLang="zh-CN" smtClean="0"/>
              <a:t> their careers</a:t>
            </a:r>
            <a:r>
              <a:rPr kumimoji="0" lang="en-US" altLang="zh-CN" smtClean="0"/>
              <a:t/>
            </a:r>
            <a:br>
              <a:rPr kumimoji="0" lang="en-US" altLang="zh-CN" smtClean="0"/>
            </a:br>
            <a:r>
              <a:rPr kumimoji="0" lang="zh-CN" altLang="en-US" b="1" smtClean="0">
                <a:latin typeface="微软雅黑" panose="020B0503020204020204" pitchFamily="34" charset="-122"/>
                <a:ea typeface="微软雅黑" panose="020B0503020204020204" pitchFamily="34" charset="-122"/>
              </a:rPr>
              <a:t>我们希望员工管理他们自己的职业发展，而不是依赖于公司“规划”他们的职业生涯</a:t>
            </a:r>
            <a:endParaRPr kumimoji="0" lang="zh-CN" altLang="zh-CN" b="1"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8D0231A-DC0A-4602-A60F-F7E9E148CE3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5363" name="TextBox 3"/>
          <p:cNvSpPr>
            <a:spLocks noChangeArrowheads="1"/>
          </p:cNvSpPr>
          <p:nvPr/>
        </p:nvSpPr>
        <p:spPr bwMode="auto">
          <a:xfrm>
            <a:off x="838200" y="2362200"/>
            <a:ext cx="28035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4000">
                <a:latin typeface="微软雅黑" panose="020B0503020204020204" pitchFamily="34" charset="-122"/>
                <a:ea typeface="微软雅黑" panose="020B0503020204020204" pitchFamily="34" charset="-122"/>
                <a:sym typeface="Arial" panose="020B0604020202020204" pitchFamily="34" charset="0"/>
              </a:rPr>
              <a:t>Innovation</a:t>
            </a:r>
          </a:p>
          <a:p>
            <a:pPr>
              <a:spcBef>
                <a:spcPct val="0"/>
              </a:spcBef>
              <a:buFontTx/>
              <a:buNone/>
            </a:pPr>
            <a:r>
              <a:rPr kumimoji="0" lang="zh-CN" altLang="en-US" sz="2400" b="1">
                <a:solidFill>
                  <a:srgbClr val="7F7F7F"/>
                </a:solidFill>
                <a:latin typeface="微软雅黑" panose="020B0503020204020204" pitchFamily="34" charset="-122"/>
                <a:ea typeface="微软雅黑" panose="020B0503020204020204" pitchFamily="34" charset="-122"/>
                <a:sym typeface="Arial" panose="020B0604020202020204" pitchFamily="34" charset="0"/>
              </a:rPr>
              <a:t>创新</a:t>
            </a:r>
            <a:endParaRPr kumimoji="0" lang="en-US" altLang="en-US" sz="24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364" name="Rectangle 2"/>
          <p:cNvSpPr>
            <a:spLocks noChangeArrowheads="1"/>
          </p:cNvSpPr>
          <p:nvPr/>
        </p:nvSpPr>
        <p:spPr bwMode="auto">
          <a:xfrm>
            <a:off x="3829050" y="679450"/>
            <a:ext cx="48577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re-conceptualize issues to discover practical solutions to hard problems</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你能重构概念以找出难题的特别解决之道</a:t>
            </a:r>
            <a:r>
              <a:rPr kumimoji="0" lang="en-US"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endPar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challenge prevailing assumptions when warranted, and suggest better approaches</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你能挑战成见，给出更好的方法</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create new ideas that prove useful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你能想出的新点子且被证实有效</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keep us nimble by minimizing complexity and finding time to simplify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你能通过降低复杂度，找到简化时间的方法以保持公司的敏捷</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8FDC5A6-AF4F-4553-B3D5-7A985B85BF26}" type="slidenum">
              <a:rPr kumimoji="0" lang="zh-CN" altLang="en-US" sz="1200">
                <a:solidFill>
                  <a:srgbClr val="898989"/>
                </a:solidFill>
                <a:sym typeface="MS PGothic" panose="020B0600070205080204" pitchFamily="34" charset="-128"/>
              </a:rPr>
              <a:pPr>
                <a:spcBef>
                  <a:spcPct val="0"/>
                </a:spcBef>
                <a:buFontTx/>
                <a:buNone/>
              </a:pPr>
              <a:t>130</a:t>
            </a:fld>
            <a:endParaRPr kumimoji="0" lang="en-US" altLang="zh-CN" sz="1800">
              <a:sym typeface="Arial" panose="020B0604020202020204" pitchFamily="34" charset="0"/>
            </a:endParaRPr>
          </a:p>
        </p:txBody>
      </p:sp>
      <p:sp>
        <p:nvSpPr>
          <p:cNvPr id="136195" name="Title 4"/>
          <p:cNvSpPr>
            <a:spLocks noGrp="1" noChangeArrowheads="1"/>
          </p:cNvSpPr>
          <p:nvPr>
            <p:ph type="ctrTitle" idx="4294967295"/>
          </p:nvPr>
        </p:nvSpPr>
        <p:spPr>
          <a:xfrm>
            <a:off x="609600" y="1236663"/>
            <a:ext cx="7924800" cy="15271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Your Economic Security is based on your Skills and Reputation</a:t>
            </a:r>
            <a:r>
              <a:rPr kumimoji="0" lang="en-US" altLang="zh-CN" smtClean="0"/>
              <a:t/>
            </a:r>
            <a:br>
              <a:rPr kumimoji="0" lang="en-US" altLang="zh-CN" smtClean="0"/>
            </a:br>
            <a:r>
              <a:rPr kumimoji="0" lang="zh-CN" altLang="en-US" b="1" smtClean="0">
                <a:latin typeface="微软雅黑" panose="020B0503020204020204" pitchFamily="34" charset="-122"/>
                <a:ea typeface="微软雅黑" panose="020B0503020204020204" pitchFamily="34" charset="-122"/>
              </a:rPr>
              <a:t>你的经济保障建立在你的技能水平和人品名声之上</a:t>
            </a:r>
            <a:endParaRPr kumimoji="0" lang="zh-CN" altLang="zh-CN" b="1" smtClean="0">
              <a:latin typeface="微软雅黑" panose="020B0503020204020204" pitchFamily="34" charset="-122"/>
              <a:ea typeface="微软雅黑" panose="020B0503020204020204" pitchFamily="34" charset="-122"/>
            </a:endParaRPr>
          </a:p>
        </p:txBody>
      </p:sp>
      <p:sp>
        <p:nvSpPr>
          <p:cNvPr id="136196" name="Subtitle 5"/>
          <p:cNvSpPr>
            <a:spLocks noGrp="1" noChangeArrowheads="1"/>
          </p:cNvSpPr>
          <p:nvPr>
            <p:ph type="subTitle" idx="4294967295"/>
          </p:nvPr>
        </p:nvSpPr>
        <p:spPr>
          <a:xfrm>
            <a:off x="1371600" y="3886200"/>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solidFill>
                  <a:srgbClr val="898989"/>
                </a:solidFill>
              </a:rPr>
              <a:t>We try hard to consistently provide opportunity to grow both by surrounding you with great talent</a:t>
            </a:r>
            <a:endParaRPr kumimoji="0" lang="en-US" altLang="zh-CN" smtClean="0">
              <a:solidFill>
                <a:srgbClr val="898989"/>
              </a:solidFill>
            </a:endParaRPr>
          </a:p>
          <a:p>
            <a:pPr marL="0" indent="0" algn="ctr" eaLnBrk="1" hangingPunct="1">
              <a:buFont typeface="Arial" panose="020B0604020202020204" pitchFamily="34" charset="0"/>
              <a:buNone/>
            </a:pPr>
            <a:r>
              <a:rPr kumimoji="0" lang="zh-CN" altLang="en-US" smtClean="0">
                <a:latin typeface="微软雅黑" panose="020B0503020204020204" pitchFamily="34" charset="-122"/>
                <a:ea typeface="微软雅黑" panose="020B0503020204020204" pitchFamily="34" charset="-122"/>
              </a:rPr>
              <a:t>我们倾尽全力持续提供机会，使得你和你周围的杰出同事共同成长</a:t>
            </a: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DEDDA2F-E0D8-41B0-AE01-F7B99A6F08C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131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37219"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b="1" smtClean="0">
                <a:latin typeface="微软雅黑" panose="020B0503020204020204" pitchFamily="34" charset="-122"/>
                <a:ea typeface="微软雅黑" panose="020B0503020204020204" pitchFamily="34" charset="-122"/>
              </a:rPr>
              <a:t>文化的</a:t>
            </a:r>
            <a:r>
              <a:rPr kumimoji="0" lang="en-US" altLang="zh-CN" b="1" smtClean="0">
                <a:latin typeface="微软雅黑" panose="020B0503020204020204" pitchFamily="34" charset="-122"/>
                <a:ea typeface="微软雅黑" panose="020B0503020204020204" pitchFamily="34" charset="-122"/>
              </a:rPr>
              <a:t>7</a:t>
            </a:r>
            <a:r>
              <a:rPr kumimoji="0" lang="zh-CN" altLang="en-US" b="1" smtClean="0">
                <a:latin typeface="微软雅黑" panose="020B0503020204020204" pitchFamily="34" charset="-122"/>
                <a:ea typeface="微软雅黑" panose="020B0503020204020204" pitchFamily="34" charset="-122"/>
              </a:rPr>
              <a:t>个方面回顾</a:t>
            </a:r>
            <a:endParaRPr kumimoji="0" lang="zh-CN" altLang="zh-CN" b="1" smtClean="0">
              <a:latin typeface="微软雅黑" panose="020B0503020204020204" pitchFamily="34" charset="-122"/>
              <a:ea typeface="微软雅黑" panose="020B0503020204020204" pitchFamily="34" charset="-122"/>
            </a:endParaRPr>
          </a:p>
        </p:txBody>
      </p:sp>
      <p:sp>
        <p:nvSpPr>
          <p:cNvPr id="137220"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2C42442-B17D-4F62-B54A-6B0150FD1526}" type="slidenum">
              <a:rPr kumimoji="0" lang="zh-CN" altLang="en-US" sz="1200">
                <a:solidFill>
                  <a:srgbClr val="898989"/>
                </a:solidFill>
                <a:sym typeface="MS PGothic" panose="020B0600070205080204" pitchFamily="34" charset="-128"/>
              </a:rPr>
              <a:pPr>
                <a:spcBef>
                  <a:spcPct val="0"/>
                </a:spcBef>
                <a:buFontTx/>
                <a:buNone/>
              </a:pPr>
              <a:t>132</a:t>
            </a:fld>
            <a:endParaRPr kumimoji="0" lang="en-US" altLang="zh-CN" sz="1800">
              <a:sym typeface="Arial" panose="020B0604020202020204" pitchFamily="34" charset="0"/>
            </a:endParaRPr>
          </a:p>
        </p:txBody>
      </p:sp>
      <p:sp>
        <p:nvSpPr>
          <p:cNvPr id="138243" name="Title 1"/>
          <p:cNvSpPr>
            <a:spLocks noGrp="1" noChangeArrowheads="1"/>
          </p:cNvSpPr>
          <p:nvPr>
            <p:ph type="ctrTitle" idx="4294967295"/>
          </p:nvPr>
        </p:nvSpPr>
        <p:spPr>
          <a:xfrm>
            <a:off x="533400" y="2130425"/>
            <a:ext cx="80010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We keep improving</a:t>
            </a:r>
            <a:br>
              <a:rPr kumimoji="0" lang="zh-CN" altLang="zh-CN" smtClean="0"/>
            </a:br>
            <a:r>
              <a:rPr kumimoji="0" lang="zh-CN" altLang="zh-CN" smtClean="0"/>
              <a:t>our culture as we grow</a:t>
            </a:r>
            <a:r>
              <a:rPr kumimoji="0" lang="en-US" altLang="zh-CN" smtClean="0"/>
              <a:t/>
            </a:r>
            <a:br>
              <a:rPr kumimoji="0" lang="en-US" altLang="zh-CN" smtClean="0"/>
            </a:br>
            <a:r>
              <a:rPr kumimoji="0" lang="zh-CN" altLang="en-US" sz="4000" b="1" smtClean="0">
                <a:solidFill>
                  <a:srgbClr val="7F7F7F"/>
                </a:solidFill>
                <a:latin typeface="微软雅黑" panose="020B0503020204020204" pitchFamily="34" charset="-122"/>
                <a:ea typeface="微软雅黑" panose="020B0503020204020204" pitchFamily="34" charset="-122"/>
              </a:rPr>
              <a:t>随着我们的成长，我们持续提升我们的企业文化</a:t>
            </a:r>
            <a:r>
              <a:rPr kumimoji="0" lang="zh-CN" altLang="zh-CN" smtClean="0"/>
              <a:t/>
            </a:r>
            <a:br>
              <a:rPr kumimoji="0" lang="zh-CN" altLang="zh-CN" smtClean="0"/>
            </a:br>
            <a:r>
              <a:rPr kumimoji="0" lang="zh-CN" altLang="zh-CN" smtClean="0"/>
              <a:t/>
            </a:r>
            <a:br>
              <a:rPr kumimoji="0" lang="zh-CN" altLang="zh-CN" smtClean="0"/>
            </a:br>
            <a:r>
              <a:rPr kumimoji="0" lang="zh-CN" altLang="zh-CN" smtClean="0"/>
              <a:t>We try to get better</a:t>
            </a:r>
            <a:br>
              <a:rPr kumimoji="0" lang="zh-CN" altLang="zh-CN" smtClean="0"/>
            </a:br>
            <a:r>
              <a:rPr kumimoji="0" lang="zh-CN" altLang="zh-CN" smtClean="0"/>
              <a:t>at seeking excellence</a:t>
            </a:r>
            <a:r>
              <a:rPr kumimoji="0" lang="en-US" altLang="zh-CN" smtClean="0"/>
              <a:t/>
            </a:r>
            <a:br>
              <a:rPr kumimoji="0" lang="en-US" altLang="zh-CN" smtClean="0"/>
            </a:br>
            <a:r>
              <a:rPr kumimoji="0" lang="zh-CN" altLang="en-US" sz="4000" b="1" smtClean="0">
                <a:solidFill>
                  <a:srgbClr val="7F7F7F"/>
                </a:solidFill>
                <a:latin typeface="微软雅黑" panose="020B0503020204020204" pitchFamily="34" charset="-122"/>
                <a:ea typeface="微软雅黑" panose="020B0503020204020204" pitchFamily="34" charset="-122"/>
              </a:rPr>
              <a:t>我们努力通过寻求卓越而变得更好</a:t>
            </a:r>
            <a:endParaRPr kumimoji="0" lang="zh-CN" altLang="zh-CN" sz="4000" b="1"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D747068-1B49-4060-A628-E3B04FEC4C6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TextBox 3"/>
          <p:cNvSpPr>
            <a:spLocks noChangeArrowheads="1"/>
          </p:cNvSpPr>
          <p:nvPr/>
        </p:nvSpPr>
        <p:spPr bwMode="auto">
          <a:xfrm>
            <a:off x="838200" y="2362200"/>
            <a:ext cx="2268538" cy="1077913"/>
          </a:xfrm>
          <a:prstGeom prst="rect">
            <a:avLst/>
          </a:prstGeom>
          <a:noFill/>
          <a:ln>
            <a:noFill/>
          </a:ln>
          <a:extLst>
            <a:ext uri="{909E8E84-426E-40dd-AFC4-6F175D3DCCD1}"/>
            <a:ext uri="{91240B29-F687-4f45-9708-019B960494DF}"/>
          </a:extLst>
        </p:spPr>
        <p:txBody>
          <a:bodyPr wrap="none">
            <a:spAutoFit/>
          </a:bodyPr>
          <a:lstStyle/>
          <a:p>
            <a:pPr>
              <a:defRPr/>
            </a:pPr>
            <a:r>
              <a:rPr lang="en-US" altLang="zh-CN" sz="4000" dirty="0">
                <a:latin typeface="微软雅黑" pitchFamily="34" charset="-122"/>
                <a:ea typeface="微软雅黑" pitchFamily="34" charset="-122"/>
                <a:sym typeface="Arial" charset="0"/>
              </a:rPr>
              <a:t>Courage</a:t>
            </a:r>
          </a:p>
          <a:p>
            <a:pPr>
              <a:defRPr/>
            </a:pPr>
            <a:r>
              <a:rPr lang="zh-CN" altLang="zh-CN" sz="2400" b="1" dirty="0">
                <a:solidFill>
                  <a:schemeClr val="bg1">
                    <a:lumMod val="50000"/>
                  </a:schemeClr>
                </a:solidFill>
                <a:latin typeface="微软雅黑" pitchFamily="34" charset="-122"/>
                <a:ea typeface="微软雅黑" pitchFamily="34" charset="-122"/>
                <a:sym typeface="Arial" charset="0"/>
              </a:rPr>
              <a:t>勇气</a:t>
            </a:r>
            <a:endParaRPr lang="en-US" sz="2400" dirty="0">
              <a:solidFill>
                <a:schemeClr val="bg1">
                  <a:lumMod val="50000"/>
                </a:schemeClr>
              </a:solidFill>
              <a:latin typeface="微软雅黑" pitchFamily="34" charset="-122"/>
              <a:ea typeface="微软雅黑" pitchFamily="34" charset="-122"/>
              <a:sym typeface="Arial" charset="0"/>
            </a:endParaRPr>
          </a:p>
        </p:txBody>
      </p:sp>
      <p:sp>
        <p:nvSpPr>
          <p:cNvPr id="16388" name="Rectangle 2"/>
          <p:cNvSpPr>
            <a:spLocks noChangeArrowheads="1"/>
          </p:cNvSpPr>
          <p:nvPr/>
        </p:nvSpPr>
        <p:spPr bwMode="auto">
          <a:xfrm>
            <a:off x="4125913" y="990600"/>
            <a:ext cx="44577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say what you think even if it is controversial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你想说什么就说什么，哪怕有所争议</a:t>
            </a:r>
          </a:p>
          <a:p>
            <a:pPr>
              <a:spcBef>
                <a:spcPct val="0"/>
              </a:spcBef>
              <a:buFontTx/>
              <a:buNone/>
            </a:pPr>
            <a:endPar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make tough decisions without agonizing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你能毫无痛苦地作出艰难决定</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take smart risks </a:t>
            </a:r>
          </a:p>
          <a:p>
            <a:pPr>
              <a:spcBef>
                <a:spcPct val="0"/>
              </a:spcBef>
              <a:buFontTx/>
              <a:buNone/>
            </a:pPr>
            <a:r>
              <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你能明智地冒险</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question actions inconsistent with our values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你能质疑和我们价值观不一的行为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971935A-B0A1-4CCA-8627-F311A763EB4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7411" name="TextBox 3"/>
          <p:cNvSpPr>
            <a:spLocks noChangeArrowheads="1"/>
          </p:cNvSpPr>
          <p:nvPr/>
        </p:nvSpPr>
        <p:spPr bwMode="auto">
          <a:xfrm>
            <a:off x="838200" y="2362200"/>
            <a:ext cx="20161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4000">
                <a:latin typeface="微软雅黑" panose="020B0503020204020204" pitchFamily="34" charset="-122"/>
                <a:ea typeface="微软雅黑" panose="020B0503020204020204" pitchFamily="34" charset="-122"/>
                <a:sym typeface="Arial" panose="020B0604020202020204" pitchFamily="34" charset="0"/>
              </a:rPr>
              <a:t>Passion</a:t>
            </a:r>
          </a:p>
          <a:p>
            <a:pPr>
              <a:spcBef>
                <a:spcPct val="0"/>
              </a:spcBef>
              <a:buFontTx/>
              <a:buNone/>
            </a:pPr>
            <a:r>
              <a:rPr kumimoji="0" lang="zh-CN" altLang="en-US" sz="2400" b="1">
                <a:solidFill>
                  <a:srgbClr val="7F7F7F"/>
                </a:solidFill>
                <a:latin typeface="微软雅黑" panose="020B0503020204020204" pitchFamily="34" charset="-122"/>
                <a:ea typeface="微软雅黑" panose="020B0503020204020204" pitchFamily="34" charset="-122"/>
                <a:sym typeface="Arial" panose="020B0604020202020204" pitchFamily="34" charset="0"/>
              </a:rPr>
              <a:t>热情</a:t>
            </a:r>
            <a:endParaRPr kumimoji="0" lang="en-US" altLang="en-US" sz="24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412" name="Rectangle 2"/>
          <p:cNvSpPr>
            <a:spLocks noChangeArrowheads="1"/>
          </p:cNvSpPr>
          <p:nvPr/>
        </p:nvSpPr>
        <p:spPr bwMode="auto">
          <a:xfrm>
            <a:off x="4275138" y="990600"/>
            <a:ext cx="4160837"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inspire others with your thirst for excellence </a:t>
            </a: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以你对卓越的渴望激励他人</a:t>
            </a:r>
            <a:endParaRPr kumimoji="0" lang="en-US"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care intensely about Netflix‘s success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你对公司的成功深系于心</a:t>
            </a:r>
            <a:endParaRPr kumimoji="0" lang="zh-CN"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celebrate wins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你热爱胜利</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tenacious</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你坚忍不拔</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D5FE88FD-2C7D-458E-B5A7-D058D4739CA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8435" name="TextBox 3"/>
          <p:cNvSpPr>
            <a:spLocks noChangeArrowheads="1"/>
          </p:cNvSpPr>
          <p:nvPr/>
        </p:nvSpPr>
        <p:spPr bwMode="auto">
          <a:xfrm>
            <a:off x="838200" y="2362200"/>
            <a:ext cx="2214563" cy="1077913"/>
          </a:xfrm>
          <a:prstGeom prst="rect">
            <a:avLst/>
          </a:prstGeom>
          <a:noFill/>
          <a:ln>
            <a:noFill/>
          </a:ln>
          <a:extLst>
            <a:ext uri="{909E8E84-426E-40dd-AFC4-6F175D3DCCD1}"/>
            <a:ext uri="{91240B29-F687-4f45-9708-019B960494DF}"/>
          </a:extLst>
        </p:spPr>
        <p:txBody>
          <a:bodyPr wrap="none">
            <a:spAutoFit/>
          </a:bodyPr>
          <a:lstStyle/>
          <a:p>
            <a:pPr>
              <a:defRPr/>
            </a:pPr>
            <a:r>
              <a:rPr lang="en-US" altLang="zh-CN" sz="4000" dirty="0">
                <a:latin typeface="微软雅黑" pitchFamily="34" charset="-122"/>
                <a:ea typeface="微软雅黑" pitchFamily="34" charset="-122"/>
                <a:sym typeface="Arial" charset="0"/>
              </a:rPr>
              <a:t>Honesty</a:t>
            </a:r>
          </a:p>
          <a:p>
            <a:pPr>
              <a:defRPr/>
            </a:pPr>
            <a:r>
              <a:rPr lang="zh-CN" altLang="zh-CN" sz="2400" b="1" dirty="0">
                <a:solidFill>
                  <a:schemeClr val="bg1">
                    <a:lumMod val="50000"/>
                  </a:schemeClr>
                </a:solidFill>
                <a:latin typeface="微软雅黑" pitchFamily="34" charset="-122"/>
                <a:ea typeface="微软雅黑" pitchFamily="34" charset="-122"/>
                <a:sym typeface="Arial" charset="0"/>
              </a:rPr>
              <a:t>诚实</a:t>
            </a:r>
            <a:endParaRPr lang="en-US" sz="2400" dirty="0">
              <a:solidFill>
                <a:schemeClr val="bg1">
                  <a:lumMod val="50000"/>
                </a:schemeClr>
              </a:solidFill>
              <a:latin typeface="微软雅黑" pitchFamily="34" charset="-122"/>
              <a:ea typeface="微软雅黑" pitchFamily="34" charset="-122"/>
              <a:sym typeface="Arial" charset="0"/>
            </a:endParaRPr>
          </a:p>
        </p:txBody>
      </p:sp>
      <p:sp>
        <p:nvSpPr>
          <p:cNvPr id="18436" name="Rectangle 2"/>
          <p:cNvSpPr>
            <a:spLocks noChangeArrowheads="1"/>
          </p:cNvSpPr>
          <p:nvPr/>
        </p:nvSpPr>
        <p:spPr bwMode="auto">
          <a:xfrm>
            <a:off x="4275138" y="990600"/>
            <a:ext cx="4411662"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known for candor and directness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众人认为你坦白直率</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non-political when you disagree with others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你不同意他人意见时并非出于公司政治的考量</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only say things about fellow employees you will say to their face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你不背后议论他人</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quick to admit mistakes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你能很快承认错误</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8873ADE-B221-4FF7-95C2-C4D50DA1C92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9459" name="TextBox 3"/>
          <p:cNvSpPr>
            <a:spLocks noChangeArrowheads="1"/>
          </p:cNvSpPr>
          <p:nvPr/>
        </p:nvSpPr>
        <p:spPr bwMode="auto">
          <a:xfrm>
            <a:off x="838200" y="2362200"/>
            <a:ext cx="3071813" cy="1077913"/>
          </a:xfrm>
          <a:prstGeom prst="rect">
            <a:avLst/>
          </a:prstGeom>
          <a:noFill/>
          <a:ln>
            <a:noFill/>
          </a:ln>
          <a:extLst>
            <a:ext uri="{909E8E84-426E-40dd-AFC4-6F175D3DCCD1}"/>
            <a:ext uri="{91240B29-F687-4f45-9708-019B960494DF}"/>
          </a:extLst>
        </p:spPr>
        <p:txBody>
          <a:bodyPr wrap="none">
            <a:spAutoFit/>
          </a:bodyPr>
          <a:lstStyle/>
          <a:p>
            <a:pPr>
              <a:defRPr/>
            </a:pPr>
            <a:r>
              <a:rPr lang="en-US" altLang="zh-CN" sz="4000" dirty="0">
                <a:latin typeface="微软雅黑" pitchFamily="34" charset="-122"/>
                <a:ea typeface="微软雅黑" pitchFamily="34" charset="-122"/>
                <a:sym typeface="Arial" charset="0"/>
              </a:rPr>
              <a:t>Selflessness</a:t>
            </a:r>
          </a:p>
          <a:p>
            <a:pPr>
              <a:defRPr/>
            </a:pPr>
            <a:r>
              <a:rPr lang="zh-CN" altLang="zh-CN" sz="2400" b="1" dirty="0">
                <a:solidFill>
                  <a:schemeClr val="bg1">
                    <a:lumMod val="50000"/>
                  </a:schemeClr>
                </a:solidFill>
                <a:latin typeface="微软雅黑" pitchFamily="34" charset="-122"/>
                <a:ea typeface="微软雅黑" pitchFamily="34" charset="-122"/>
                <a:sym typeface="Arial" charset="0"/>
              </a:rPr>
              <a:t>无私</a:t>
            </a:r>
            <a:endParaRPr lang="en-US" sz="2400" dirty="0">
              <a:solidFill>
                <a:schemeClr val="bg1">
                  <a:lumMod val="50000"/>
                </a:schemeClr>
              </a:solidFill>
              <a:latin typeface="微软雅黑" pitchFamily="34" charset="-122"/>
              <a:ea typeface="微软雅黑" pitchFamily="34" charset="-122"/>
              <a:sym typeface="Arial" charset="0"/>
            </a:endParaRPr>
          </a:p>
        </p:txBody>
      </p:sp>
      <p:sp>
        <p:nvSpPr>
          <p:cNvPr id="19460" name="Rectangle 2"/>
          <p:cNvSpPr>
            <a:spLocks noChangeArrowheads="1"/>
          </p:cNvSpPr>
          <p:nvPr/>
        </p:nvSpPr>
        <p:spPr bwMode="auto">
          <a:xfrm>
            <a:off x="4125913" y="990600"/>
            <a:ext cx="423545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seek what is best for Netflix, rather than best for yourself or your group</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你寻求的是什么对</a:t>
            </a:r>
            <a:r>
              <a:rPr kumimoji="0" lang="en-US"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Netflix</a:t>
            </a: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最好，而不是什么对你自己和你的小团队最好</a:t>
            </a:r>
            <a:r>
              <a:rPr kumimoji="0" lang="en-US"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endPar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ego-less when searching for the best ideas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当大家一起找寻最佳方案时，你没有那么多自我要维护</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18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make time to help colleagues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你愿意花时间帮助同事</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share information openly and proactively</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你能主动开放地分享资讯</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90BFD25-1912-48E7-8447-52D33AF004D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048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20484" name="Content Placeholder 2"/>
          <p:cNvSpPr>
            <a:spLocks noGrp="1" noChangeArrowheads="1"/>
          </p:cNvSpPr>
          <p:nvPr>
            <p:ph idx="4294967295"/>
          </p:nvPr>
        </p:nvSpPr>
        <p:spPr>
          <a:xfrm>
            <a:off x="-34925" y="1600200"/>
            <a:ext cx="9139238"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solidFill>
                  <a:srgbClr val="0070C0"/>
                </a:solidFill>
                <a:latin typeface="微软雅黑" panose="020B0503020204020204" pitchFamily="34" charset="-122"/>
                <a:ea typeface="微软雅黑" panose="020B0503020204020204" pitchFamily="34" charset="-122"/>
              </a:rPr>
              <a:t>High Performance </a:t>
            </a:r>
            <a:r>
              <a:rPr kumimoji="0" lang="zh-CN" altLang="en-US" sz="2400" smtClean="0">
                <a:solidFill>
                  <a:srgbClr val="0070C0"/>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C360F97-7C46-4EC3-93EB-8E64D5AEC2B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1507"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Imagine if </a:t>
            </a:r>
            <a:r>
              <a:rPr kumimoji="0" lang="zh-CN" altLang="zh-CN" sz="4000" i="1" smtClean="0">
                <a:latin typeface="微软雅黑" panose="020B0503020204020204" pitchFamily="34" charset="-122"/>
                <a:ea typeface="微软雅黑" panose="020B0503020204020204" pitchFamily="34" charset="-122"/>
              </a:rPr>
              <a:t>every</a:t>
            </a:r>
            <a:r>
              <a:rPr kumimoji="0" lang="zh-CN" altLang="zh-CN" sz="4000" smtClean="0">
                <a:latin typeface="微软雅黑" panose="020B0503020204020204" pitchFamily="34" charset="-122"/>
                <a:ea typeface="微软雅黑" panose="020B0503020204020204" pitchFamily="34" charset="-122"/>
              </a:rPr>
              <a:t> person at Netflix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is someone you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respect and learn from…</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设想一下，如果公司里的任何一个员工，你都发自内心地尊重，而且能够从他们身上学到东西</a:t>
            </a:r>
            <a:r>
              <a:rPr kumimoji="0" lang="en-US" altLang="zh-CN" sz="3200" smtClean="0">
                <a:solidFill>
                  <a:srgbClr val="7F7F7F"/>
                </a:solidFill>
                <a:latin typeface="微软雅黑" panose="020B0503020204020204" pitchFamily="34" charset="-122"/>
                <a:ea typeface="微软雅黑" panose="020B0503020204020204" pitchFamily="34" charset="-122"/>
              </a:rPr>
              <a:t>…</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A4DB939D-239F-4E6E-A18F-AA5D594FCCC4}" type="slidenum">
              <a:rPr kumimoji="0" lang="zh-CN" altLang="en-US" sz="1200">
                <a:solidFill>
                  <a:srgbClr val="7F7F7F"/>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a:t>
            </a:fld>
            <a:endParaRPr kumimoji="0" lang="en-US"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99" name="Title 4"/>
          <p:cNvSpPr>
            <a:spLocks noGrp="1" noChangeArrowheads="1"/>
          </p:cNvSpPr>
          <p:nvPr>
            <p:ph type="ctrTitle" idx="4294967295"/>
          </p:nvPr>
        </p:nvSpPr>
        <p:spPr>
          <a:xfrm>
            <a:off x="685800" y="1703388"/>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b="1" smtClean="0">
                <a:latin typeface="微软雅黑" panose="020B0503020204020204" pitchFamily="34" charset="-122"/>
                <a:ea typeface="微软雅黑" panose="020B0503020204020204" pitchFamily="34" charset="-122"/>
              </a:rPr>
              <a:t>We Seek Excellence</a:t>
            </a:r>
            <a:r>
              <a:rPr kumimoji="0" lang="en-US" altLang="zh-CN" sz="4800" b="1" smtClean="0">
                <a:solidFill>
                  <a:srgbClr val="7F7F7F"/>
                </a:solidFill>
                <a:latin typeface="微软雅黑" panose="020B0503020204020204" pitchFamily="34" charset="-122"/>
                <a:ea typeface="微软雅黑" panose="020B0503020204020204" pitchFamily="34" charset="-122"/>
              </a:rPr>
              <a:t/>
            </a:r>
            <a:br>
              <a:rPr kumimoji="0" lang="en-US" altLang="zh-CN" sz="4800" b="1" smtClean="0">
                <a:solidFill>
                  <a:srgbClr val="7F7F7F"/>
                </a:solidFill>
                <a:latin typeface="微软雅黑" panose="020B0503020204020204" pitchFamily="34" charset="-122"/>
                <a:ea typeface="微软雅黑" panose="020B0503020204020204" pitchFamily="34" charset="-122"/>
              </a:rPr>
            </a:br>
            <a:r>
              <a:rPr kumimoji="0" lang="zh-CN" altLang="en-US" sz="4000" b="1" smtClean="0">
                <a:latin typeface="微软雅黑" panose="020B0503020204020204" pitchFamily="34" charset="-122"/>
                <a:ea typeface="微软雅黑" panose="020B0503020204020204" pitchFamily="34" charset="-122"/>
              </a:rPr>
              <a:t>我们寻求卓越</a:t>
            </a:r>
            <a:endParaRPr kumimoji="0" lang="zh-CN" altLang="zh-CN" sz="4000" b="1" smtClean="0">
              <a:latin typeface="微软雅黑" panose="020B0503020204020204" pitchFamily="34" charset="-122"/>
              <a:ea typeface="微软雅黑" panose="020B0503020204020204" pitchFamily="34" charset="-122"/>
            </a:endParaRPr>
          </a:p>
        </p:txBody>
      </p:sp>
      <p:sp>
        <p:nvSpPr>
          <p:cNvPr id="4100" name="Subtitle 5"/>
          <p:cNvSpPr>
            <a:spLocks noGrp="1" noChangeArrowheads="1"/>
          </p:cNvSpPr>
          <p:nvPr>
            <p:ph type="subTitle" idx="4294967295"/>
          </p:nvPr>
        </p:nvSpPr>
        <p:spPr>
          <a:xfrm>
            <a:off x="1371600" y="3459163"/>
            <a:ext cx="66929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z="2800" smtClean="0">
                <a:latin typeface="微软雅黑" panose="020B0503020204020204" pitchFamily="34" charset="-122"/>
                <a:ea typeface="微软雅黑" panose="020B0503020204020204" pitchFamily="34" charset="-122"/>
              </a:rPr>
              <a:t>Our culture focuses on helping us achieve excellence</a:t>
            </a:r>
            <a:endParaRPr kumimoji="0" lang="en-US" altLang="zh-CN" sz="2800"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latin typeface="微软雅黑" panose="020B0503020204020204" pitchFamily="34" charset="-122"/>
                <a:ea typeface="微软雅黑" panose="020B0503020204020204" pitchFamily="34" charset="-122"/>
              </a:rPr>
              <a:t>我们的文化聚焦于帮助自己达成卓越</a:t>
            </a:r>
            <a:endParaRPr kumimoji="0" lang="zh-CN" altLang="zh-CN" sz="24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633F48E-3866-49CB-BB7F-5F101FF0788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2531" name="Title 3"/>
          <p:cNvSpPr>
            <a:spLocks noGrp="1" noChangeArrowheads="1"/>
          </p:cNvSpPr>
          <p:nvPr>
            <p:ph type="ctrTitle" idx="4294967295"/>
          </p:nvPr>
        </p:nvSpPr>
        <p:spPr>
          <a:xfrm>
            <a:off x="635000" y="130175"/>
            <a:ext cx="7772400" cy="25495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solidFill>
                  <a:srgbClr val="7F7F7F"/>
                </a:solidFill>
                <a:latin typeface="微软雅黑" panose="020B0503020204020204" pitchFamily="34" charset="-122"/>
                <a:ea typeface="微软雅黑" panose="020B0503020204020204" pitchFamily="34" charset="-122"/>
              </a:rPr>
              <a:t>Great Workplace is </a:t>
            </a:r>
            <a:br>
              <a:rPr kumimoji="0" lang="zh-CN" altLang="zh-CN" sz="4000" smtClean="0">
                <a:solidFill>
                  <a:srgbClr val="7F7F7F"/>
                </a:solidFill>
                <a:latin typeface="微软雅黑" panose="020B0503020204020204" pitchFamily="34" charset="-122"/>
                <a:ea typeface="微软雅黑" panose="020B0503020204020204" pitchFamily="34" charset="-122"/>
              </a:rPr>
            </a:br>
            <a:r>
              <a:rPr kumimoji="0" lang="zh-CN" altLang="zh-CN" sz="4000" i="1" smtClean="0">
                <a:solidFill>
                  <a:srgbClr val="7F7F7F"/>
                </a:solidFill>
                <a:latin typeface="微软雅黑" panose="020B0503020204020204" pitchFamily="34" charset="-122"/>
                <a:ea typeface="微软雅黑" panose="020B0503020204020204" pitchFamily="34" charset="-122"/>
              </a:rPr>
              <a:t>Stunning Colleagues</a:t>
            </a:r>
            <a:r>
              <a:rPr kumimoji="0" lang="en-US" altLang="zh-CN" i="1" smtClean="0">
                <a:solidFill>
                  <a:srgbClr val="00B050"/>
                </a:solidFill>
                <a:latin typeface="微软雅黑" panose="020B0503020204020204" pitchFamily="34" charset="-122"/>
                <a:ea typeface="微软雅黑" panose="020B0503020204020204" pitchFamily="34" charset="-122"/>
              </a:rPr>
              <a:t/>
            </a:r>
            <a:br>
              <a:rPr kumimoji="0" lang="en-US" altLang="zh-CN" i="1" smtClean="0">
                <a:solidFill>
                  <a:srgbClr val="00B050"/>
                </a:solidFill>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最好的工作环境是拥有</a:t>
            </a:r>
            <a:r>
              <a:rPr kumimoji="0" lang="zh-CN" altLang="en-US" sz="3200" b="1" i="1" smtClean="0">
                <a:solidFill>
                  <a:srgbClr val="FF0000"/>
                </a:solidFill>
                <a:latin typeface="微软雅黑" panose="020B0503020204020204" pitchFamily="34" charset="-122"/>
                <a:ea typeface="微软雅黑" panose="020B0503020204020204" pitchFamily="34" charset="-122"/>
              </a:rPr>
              <a:t>一群超级棒的同事</a:t>
            </a:r>
            <a:endParaRPr kumimoji="0" lang="zh-CN" altLang="zh-CN" sz="3200" b="1" i="1" smtClean="0">
              <a:solidFill>
                <a:srgbClr val="FF0000"/>
              </a:solidFill>
              <a:latin typeface="微软雅黑" panose="020B0503020204020204" pitchFamily="34" charset="-122"/>
              <a:ea typeface="微软雅黑" panose="020B0503020204020204" pitchFamily="34" charset="-122"/>
            </a:endParaRPr>
          </a:p>
        </p:txBody>
      </p:sp>
      <p:sp>
        <p:nvSpPr>
          <p:cNvPr id="22532" name="Subtitle 5"/>
          <p:cNvSpPr>
            <a:spLocks noGrp="1" noChangeArrowheads="1"/>
          </p:cNvSpPr>
          <p:nvPr>
            <p:ph type="subTitle" idx="4294967295"/>
          </p:nvPr>
        </p:nvSpPr>
        <p:spPr>
          <a:xfrm>
            <a:off x="1228725" y="2732088"/>
            <a:ext cx="7354888" cy="4011612"/>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z="2400" smtClean="0">
                <a:latin typeface="微软雅黑" panose="020B0503020204020204" pitchFamily="34" charset="-122"/>
                <a:ea typeface="微软雅黑" panose="020B0503020204020204" pitchFamily="34" charset="-122"/>
              </a:rPr>
              <a:t>Great workplace is </a:t>
            </a:r>
            <a:r>
              <a:rPr kumimoji="0" lang="zh-CN" altLang="zh-CN" sz="2400" i="1" smtClean="0">
                <a:latin typeface="微软雅黑" panose="020B0503020204020204" pitchFamily="34" charset="-122"/>
                <a:ea typeface="微软雅黑" panose="020B0503020204020204" pitchFamily="34" charset="-122"/>
              </a:rPr>
              <a:t>not</a:t>
            </a:r>
            <a:r>
              <a:rPr kumimoji="0" lang="zh-CN" altLang="zh-CN" sz="2400" smtClean="0">
                <a:latin typeface="微软雅黑" panose="020B0503020204020204" pitchFamily="34" charset="-122"/>
                <a:ea typeface="微软雅黑" panose="020B0503020204020204" pitchFamily="34" charset="-122"/>
              </a:rPr>
              <a:t> espresso, lush benefits, sushi lunches, grand parties, or nice offices</a:t>
            </a:r>
            <a:endParaRPr kumimoji="0" lang="en-US" altLang="zh-CN" sz="2400"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000" smtClean="0">
                <a:solidFill>
                  <a:srgbClr val="898989"/>
                </a:solidFill>
                <a:latin typeface="微软雅黑" panose="020B0503020204020204" pitchFamily="34" charset="-122"/>
                <a:ea typeface="微软雅黑" panose="020B0503020204020204" pitchFamily="34" charset="-122"/>
              </a:rPr>
              <a:t>最好的工作环境不在于上等咖啡、丰厚福利、日本料理、盛大派对和漂亮办公室</a:t>
            </a:r>
            <a:endParaRPr kumimoji="0" lang="en-US" altLang="zh-CN" sz="2000"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z="2000"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z="2800" smtClean="0">
                <a:solidFill>
                  <a:srgbClr val="898989"/>
                </a:solidFill>
                <a:latin typeface="微软雅黑" panose="020B0503020204020204" pitchFamily="34" charset="-122"/>
                <a:ea typeface="微软雅黑" panose="020B0503020204020204" pitchFamily="34" charset="-122"/>
              </a:rPr>
              <a:t> </a:t>
            </a:r>
            <a:r>
              <a:rPr kumimoji="0" lang="zh-CN" altLang="zh-CN" sz="2400" smtClean="0">
                <a:latin typeface="微软雅黑" panose="020B0503020204020204" pitchFamily="34" charset="-122"/>
                <a:ea typeface="微软雅黑" panose="020B0503020204020204" pitchFamily="34" charset="-122"/>
              </a:rPr>
              <a:t>We do some of these things, but only if they are efficient at attracting and retaining </a:t>
            </a:r>
            <a:r>
              <a:rPr kumimoji="0" lang="en-US" altLang="zh-CN" sz="2400" smtClean="0">
                <a:latin typeface="微软雅黑" panose="020B0503020204020204" pitchFamily="34" charset="-122"/>
                <a:ea typeface="微软雅黑" panose="020B0503020204020204" pitchFamily="34" charset="-122"/>
              </a:rPr>
              <a:t> </a:t>
            </a:r>
          </a:p>
          <a:p>
            <a:pPr marL="0" indent="0" algn="ctr" eaLnBrk="1" hangingPunct="1">
              <a:buFont typeface="Arial" panose="020B0604020202020204" pitchFamily="34" charset="0"/>
              <a:buNone/>
            </a:pPr>
            <a:r>
              <a:rPr kumimoji="0" lang="zh-CN" altLang="zh-CN" sz="2400" smtClean="0">
                <a:solidFill>
                  <a:srgbClr val="FF0000"/>
                </a:solidFill>
                <a:latin typeface="微软雅黑" panose="020B0503020204020204" pitchFamily="34" charset="-122"/>
                <a:ea typeface="微软雅黑" panose="020B0503020204020204" pitchFamily="34" charset="-122"/>
              </a:rPr>
              <a:t>stunning colleagues</a:t>
            </a:r>
            <a:endParaRPr kumimoji="0" lang="en-US" altLang="zh-CN" sz="2400" smtClean="0">
              <a:solidFill>
                <a:srgbClr val="FF0000"/>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000" smtClean="0">
                <a:solidFill>
                  <a:srgbClr val="898989"/>
                </a:solidFill>
                <a:latin typeface="微软雅黑" panose="020B0503020204020204" pitchFamily="34" charset="-122"/>
                <a:ea typeface="微软雅黑" panose="020B0503020204020204" pitchFamily="34" charset="-122"/>
              </a:rPr>
              <a:t>我们也会做上述的事情，但那只是因为这样才能吸引和留住那些</a:t>
            </a:r>
            <a:r>
              <a:rPr kumimoji="0" lang="zh-CN" altLang="en-US" sz="2000" smtClean="0">
                <a:solidFill>
                  <a:srgbClr val="FF0000"/>
                </a:solidFill>
                <a:latin typeface="微软雅黑" panose="020B0503020204020204" pitchFamily="34" charset="-122"/>
                <a:ea typeface="微软雅黑" panose="020B0503020204020204" pitchFamily="34" charset="-122"/>
              </a:rPr>
              <a:t>超级棒的同事</a:t>
            </a:r>
            <a:r>
              <a:rPr kumimoji="0" lang="zh-CN" altLang="en-US" sz="2000" smtClean="0">
                <a:solidFill>
                  <a:srgbClr val="898989"/>
                </a:solidFill>
                <a:latin typeface="微软雅黑" panose="020B0503020204020204" pitchFamily="34" charset="-122"/>
                <a:ea typeface="微软雅黑" panose="020B0503020204020204" pitchFamily="34" charset="-122"/>
              </a:rPr>
              <a:t>。</a:t>
            </a:r>
            <a:endParaRPr kumimoji="0" lang="zh-CN" altLang="zh-CN" sz="20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C1CB89B4-B5FA-47A5-B0FD-1032B97084A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3555" name="Title 4"/>
          <p:cNvSpPr>
            <a:spLocks noGrp="1" noChangeArrowheads="1"/>
          </p:cNvSpPr>
          <p:nvPr>
            <p:ph type="ctrTitle" idx="4294967295"/>
          </p:nvPr>
        </p:nvSpPr>
        <p:spPr>
          <a:xfrm>
            <a:off x="685800" y="2130425"/>
            <a:ext cx="8269288"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Like every company,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we try to </a:t>
            </a:r>
            <a:r>
              <a:rPr kumimoji="0" lang="zh-CN" altLang="zh-CN" smtClean="0">
                <a:solidFill>
                  <a:srgbClr val="FF0000"/>
                </a:solidFill>
                <a:latin typeface="微软雅黑" panose="020B0503020204020204" pitchFamily="34" charset="-122"/>
                <a:ea typeface="微软雅黑" panose="020B0503020204020204" pitchFamily="34" charset="-122"/>
              </a:rPr>
              <a:t>hire</a:t>
            </a:r>
            <a:r>
              <a:rPr kumimoji="0" lang="zh-CN" altLang="zh-CN" smtClean="0">
                <a:latin typeface="微软雅黑" panose="020B0503020204020204" pitchFamily="34" charset="-122"/>
                <a:ea typeface="微软雅黑" panose="020B0503020204020204" pitchFamily="34" charset="-122"/>
              </a:rPr>
              <a:t> well</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和许多公司一样，我们努力将</a:t>
            </a:r>
            <a:r>
              <a:rPr kumimoji="0" lang="zh-CN" altLang="en-US" sz="3600" smtClean="0">
                <a:solidFill>
                  <a:srgbClr val="FF0000"/>
                </a:solidFill>
                <a:latin typeface="微软雅黑" panose="020B0503020204020204" pitchFamily="34" charset="-122"/>
                <a:ea typeface="微软雅黑" panose="020B0503020204020204" pitchFamily="34" charset="-122"/>
              </a:rPr>
              <a:t>招聘</a:t>
            </a:r>
            <a:r>
              <a:rPr kumimoji="0" lang="zh-CN" altLang="en-US" sz="3600" smtClean="0">
                <a:solidFill>
                  <a:srgbClr val="7F7F7F"/>
                </a:solidFill>
                <a:latin typeface="微软雅黑" panose="020B0503020204020204" pitchFamily="34" charset="-122"/>
                <a:ea typeface="微软雅黑" panose="020B0503020204020204" pitchFamily="34" charset="-122"/>
              </a:rPr>
              <a:t>做好</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063AFC6-E3F5-457A-8648-9F36686169A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4579"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Unlike many companies,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we practice: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和许多公司不一样，我们实行：</a:t>
            </a:r>
            <a:r>
              <a:rPr kumimoji="0" lang="zh-CN" altLang="zh-CN" sz="3600" smtClean="0">
                <a:solidFill>
                  <a:srgbClr val="7F7F7F"/>
                </a:solidFill>
                <a:latin typeface="微软雅黑" panose="020B0503020204020204" pitchFamily="34" charset="-122"/>
                <a:ea typeface="微软雅黑" panose="020B0503020204020204" pitchFamily="34" charset="-122"/>
              </a:rPr>
              <a:t> </a:t>
            </a:r>
            <a:r>
              <a:rPr kumimoji="0" lang="zh-CN" altLang="zh-CN" smtClean="0">
                <a:latin typeface="微软雅黑" panose="020B0503020204020204" pitchFamily="34" charset="-122"/>
                <a:ea typeface="微软雅黑" panose="020B0503020204020204" pitchFamily="34" charset="-122"/>
              </a:rPr>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
            </a:r>
            <a:br>
              <a:rPr kumimoji="0" lang="zh-CN" altLang="zh-CN" smtClean="0">
                <a:latin typeface="微软雅黑" panose="020B0503020204020204" pitchFamily="34" charset="-122"/>
                <a:ea typeface="微软雅黑" panose="020B0503020204020204" pitchFamily="34" charset="-122"/>
              </a:rPr>
            </a:br>
            <a:r>
              <a:rPr kumimoji="0" lang="zh-CN" altLang="zh-CN" i="1" smtClean="0">
                <a:latin typeface="微软雅黑" panose="020B0503020204020204" pitchFamily="34" charset="-122"/>
                <a:ea typeface="微软雅黑" panose="020B0503020204020204" pitchFamily="34" charset="-122"/>
              </a:rPr>
              <a:t>adequate performance gets a generous severance package</a:t>
            </a:r>
            <a:r>
              <a:rPr kumimoji="0" lang="en-US" altLang="zh-CN" i="1" smtClean="0">
                <a:latin typeface="微软雅黑" panose="020B0503020204020204" pitchFamily="34" charset="-122"/>
                <a:ea typeface="微软雅黑" panose="020B0503020204020204" pitchFamily="34" charset="-122"/>
              </a:rPr>
              <a:t/>
            </a:r>
            <a:br>
              <a:rPr kumimoji="0" lang="en-US" altLang="zh-CN" i="1"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仅仅做到称职的员工，也要拿钱走人</a:t>
            </a:r>
            <a:endParaRPr kumimoji="0" lang="zh-CN" altLang="zh-CN" sz="3600" i="1"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6CD53A7-F756-4FAC-AF8A-00841DD8562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5603" name="Rectangle 4"/>
          <p:cNvSpPr>
            <a:spLocks noGrp="1" noChangeArrowheads="1"/>
          </p:cNvSpPr>
          <p:nvPr>
            <p:ph type="ctrTitle" idx="4294967295"/>
          </p:nvPr>
        </p:nvSpPr>
        <p:spPr>
          <a:xfrm>
            <a:off x="914400" y="2463800"/>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We</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re a </a:t>
            </a:r>
            <a:r>
              <a:rPr kumimoji="0" lang="zh-CN" altLang="zh-CN" sz="3600" i="1" smtClean="0">
                <a:latin typeface="微软雅黑" panose="020B0503020204020204" pitchFamily="34" charset="-122"/>
                <a:ea typeface="微软雅黑" panose="020B0503020204020204" pitchFamily="34" charset="-122"/>
              </a:rPr>
              <a:t>team</a:t>
            </a:r>
            <a:r>
              <a:rPr kumimoji="0" lang="zh-CN" altLang="zh-CN" sz="3600" smtClean="0">
                <a:latin typeface="微软雅黑" panose="020B0503020204020204" pitchFamily="34" charset="-122"/>
                <a:ea typeface="微软雅黑" panose="020B0503020204020204" pitchFamily="34" charset="-122"/>
              </a:rPr>
              <a:t>, not a family</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2800" smtClean="0">
                <a:solidFill>
                  <a:srgbClr val="7F7F7F"/>
                </a:solidFill>
                <a:latin typeface="微软雅黑" panose="020B0503020204020204" pitchFamily="34" charset="-122"/>
                <a:ea typeface="微软雅黑" panose="020B0503020204020204" pitchFamily="34" charset="-122"/>
              </a:rPr>
              <a:t>我们是个</a:t>
            </a:r>
            <a:r>
              <a:rPr kumimoji="0" lang="zh-CN" altLang="en-US" sz="2800" b="1" smtClean="0">
                <a:solidFill>
                  <a:srgbClr val="00B0F0"/>
                </a:solidFill>
                <a:latin typeface="微软雅黑" panose="020B0503020204020204" pitchFamily="34" charset="-122"/>
                <a:ea typeface="微软雅黑" panose="020B0503020204020204" pitchFamily="34" charset="-122"/>
              </a:rPr>
              <a:t>团队</a:t>
            </a:r>
            <a:r>
              <a:rPr kumimoji="0" lang="zh-CN" altLang="en-US" sz="2800" smtClean="0">
                <a:solidFill>
                  <a:srgbClr val="7F7F7F"/>
                </a:solidFill>
                <a:latin typeface="微软雅黑" panose="020B0503020204020204" pitchFamily="34" charset="-122"/>
                <a:ea typeface="微软雅黑" panose="020B0503020204020204" pitchFamily="34" charset="-122"/>
              </a:rPr>
              <a:t>，不是个</a:t>
            </a:r>
            <a:r>
              <a:rPr kumimoji="0" lang="zh-CN" altLang="en-US" sz="2800" b="1" smtClean="0">
                <a:solidFill>
                  <a:srgbClr val="00B0F0"/>
                </a:solidFill>
                <a:latin typeface="微软雅黑" panose="020B0503020204020204" pitchFamily="34" charset="-122"/>
                <a:ea typeface="微软雅黑" panose="020B0503020204020204" pitchFamily="34" charset="-122"/>
              </a:rPr>
              <a:t>家庭</a:t>
            </a:r>
            <a:r>
              <a:rPr kumimoji="0" lang="zh-CN" altLang="zh-CN" sz="4000" smtClean="0">
                <a:solidFill>
                  <a:srgbClr val="7F7F7F"/>
                </a:solidFill>
                <a:latin typeface="微软雅黑" panose="020B0503020204020204" pitchFamily="34" charset="-122"/>
                <a:ea typeface="微软雅黑" panose="020B0503020204020204" pitchFamily="34" charset="-122"/>
              </a:rPr>
              <a:t/>
            </a:r>
            <a:br>
              <a:rPr kumimoji="0" lang="zh-CN" altLang="zh-CN" sz="4000" smtClean="0">
                <a:solidFill>
                  <a:srgbClr val="7F7F7F"/>
                </a:solidFill>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We</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re like a </a:t>
            </a:r>
            <a:r>
              <a:rPr kumimoji="0" lang="zh-CN" altLang="zh-CN" sz="3600" b="1" smtClean="0">
                <a:solidFill>
                  <a:srgbClr val="FF0000"/>
                </a:solidFill>
                <a:latin typeface="微软雅黑" panose="020B0503020204020204" pitchFamily="34" charset="-122"/>
                <a:ea typeface="微软雅黑" panose="020B0503020204020204" pitchFamily="34" charset="-122"/>
              </a:rPr>
              <a:t>pro sports team</a:t>
            </a:r>
            <a:r>
              <a:rPr kumimoji="0" lang="zh-CN" altLang="zh-CN" sz="3600" smtClean="0">
                <a:latin typeface="微软雅黑" panose="020B0503020204020204" pitchFamily="34" charset="-122"/>
                <a:ea typeface="微软雅黑" panose="020B0503020204020204" pitchFamily="34" charset="-122"/>
              </a:rPr>
              <a:t>,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not a kid</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s recreational team</a:t>
            </a:r>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r>
              <a:rPr kumimoji="0" lang="zh-CN" altLang="en-US" sz="2800" smtClean="0">
                <a:solidFill>
                  <a:srgbClr val="7F7F7F"/>
                </a:solidFill>
                <a:latin typeface="微软雅黑" panose="020B0503020204020204" pitchFamily="34" charset="-122"/>
                <a:ea typeface="微软雅黑" panose="020B0503020204020204" pitchFamily="34" charset="-122"/>
              </a:rPr>
              <a:t>我们就像个</a:t>
            </a:r>
            <a:r>
              <a:rPr kumimoji="0" lang="zh-CN" altLang="en-US" sz="2800" b="1" smtClean="0">
                <a:solidFill>
                  <a:srgbClr val="00B0F0"/>
                </a:solidFill>
                <a:latin typeface="微软雅黑" panose="020B0503020204020204" pitchFamily="34" charset="-122"/>
                <a:ea typeface="微软雅黑" panose="020B0503020204020204" pitchFamily="34" charset="-122"/>
              </a:rPr>
              <a:t>专业运动队</a:t>
            </a:r>
            <a:r>
              <a:rPr kumimoji="0" lang="zh-CN" altLang="en-US" sz="2800" smtClean="0">
                <a:solidFill>
                  <a:srgbClr val="7F7F7F"/>
                </a:solidFill>
                <a:latin typeface="微软雅黑" panose="020B0503020204020204" pitchFamily="34" charset="-122"/>
                <a:ea typeface="微软雅黑" panose="020B0503020204020204" pitchFamily="34" charset="-122"/>
              </a:rPr>
              <a:t>，而不是</a:t>
            </a:r>
            <a:r>
              <a:rPr kumimoji="0" lang="zh-CN" altLang="en-US" sz="2800" smtClean="0">
                <a:solidFill>
                  <a:srgbClr val="00B0F0"/>
                </a:solidFill>
                <a:latin typeface="微软雅黑" panose="020B0503020204020204" pitchFamily="34" charset="-122"/>
                <a:ea typeface="微软雅黑" panose="020B0503020204020204" pitchFamily="34" charset="-122"/>
              </a:rPr>
              <a:t>小孩子过家家</a:t>
            </a:r>
            <a:r>
              <a:rPr kumimoji="0" lang="zh-CN" altLang="zh-CN" sz="2800" smtClean="0">
                <a:latin typeface="微软雅黑" panose="020B0503020204020204" pitchFamily="34" charset="-122"/>
                <a:ea typeface="微软雅黑" panose="020B0503020204020204" pitchFamily="34" charset="-122"/>
              </a:rPr>
              <a:t/>
            </a:r>
            <a:br>
              <a:rPr kumimoji="0" lang="zh-CN" altLang="zh-CN" sz="2800" smtClean="0">
                <a:latin typeface="微软雅黑" panose="020B0503020204020204" pitchFamily="34" charset="-122"/>
                <a:ea typeface="微软雅黑" panose="020B0503020204020204" pitchFamily="34" charset="-122"/>
              </a:rPr>
            </a:br>
            <a:r>
              <a:rPr kumimoji="0" lang="en-US" altLang="zh-CN" sz="2800" smtClean="0">
                <a:latin typeface="微软雅黑" panose="020B0503020204020204" pitchFamily="34" charset="-122"/>
                <a:ea typeface="微软雅黑" panose="020B0503020204020204" pitchFamily="34" charset="-122"/>
              </a:rPr>
              <a:t/>
            </a:r>
            <a:br>
              <a:rPr kumimoji="0" lang="en-US" altLang="zh-CN" sz="28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Netflix leaders</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hire, develop and cut </a:t>
            </a:r>
            <a:r>
              <a:rPr kumimoji="0" lang="zh-CN" altLang="zh-CN" sz="3600" b="1" smtClean="0">
                <a:solidFill>
                  <a:srgbClr val="FF0000"/>
                </a:solidFill>
                <a:latin typeface="微软雅黑" panose="020B0503020204020204" pitchFamily="34" charset="-122"/>
                <a:ea typeface="微软雅黑" panose="020B0503020204020204" pitchFamily="34" charset="-122"/>
              </a:rPr>
              <a:t>smartly</a:t>
            </a:r>
            <a:r>
              <a:rPr kumimoji="0" lang="zh-CN" altLang="zh-CN" sz="3600" smtClean="0">
                <a:latin typeface="微软雅黑" panose="020B0503020204020204" pitchFamily="34" charset="-122"/>
                <a:ea typeface="微软雅黑" panose="020B0503020204020204" pitchFamily="34" charset="-122"/>
              </a:rPr>
              <a:t>,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so we have stars in every position</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2800" smtClean="0">
                <a:solidFill>
                  <a:srgbClr val="7F7F7F"/>
                </a:solidFill>
                <a:latin typeface="微软雅黑" panose="020B0503020204020204" pitchFamily="34" charset="-122"/>
                <a:ea typeface="微软雅黑" panose="020B0503020204020204" pitchFamily="34" charset="-122"/>
              </a:rPr>
              <a:t>因为</a:t>
            </a:r>
            <a:r>
              <a:rPr kumimoji="0" lang="en-US" altLang="zh-CN" sz="2800" smtClean="0">
                <a:solidFill>
                  <a:srgbClr val="7F7F7F"/>
                </a:solidFill>
                <a:latin typeface="微软雅黑" panose="020B0503020204020204" pitchFamily="34" charset="-122"/>
                <a:ea typeface="微软雅黑" panose="020B0503020204020204" pitchFamily="34" charset="-122"/>
              </a:rPr>
              <a:t>Netflix</a:t>
            </a:r>
            <a:r>
              <a:rPr kumimoji="0" lang="zh-CN" altLang="en-US" sz="2800" smtClean="0">
                <a:solidFill>
                  <a:srgbClr val="7F7F7F"/>
                </a:solidFill>
                <a:latin typeface="微软雅黑" panose="020B0503020204020204" pitchFamily="34" charset="-122"/>
                <a:ea typeface="微软雅黑" panose="020B0503020204020204" pitchFamily="34" charset="-122"/>
              </a:rPr>
              <a:t>的领导能够</a:t>
            </a:r>
            <a:r>
              <a:rPr kumimoji="0" lang="zh-CN" altLang="en-US" sz="2800" b="1" smtClean="0">
                <a:solidFill>
                  <a:srgbClr val="FF0000"/>
                </a:solidFill>
                <a:latin typeface="微软雅黑" panose="020B0503020204020204" pitchFamily="34" charset="-122"/>
                <a:ea typeface="微软雅黑" panose="020B0503020204020204" pitchFamily="34" charset="-122"/>
              </a:rPr>
              <a:t>明智地</a:t>
            </a:r>
            <a:r>
              <a:rPr kumimoji="0" lang="zh-CN" altLang="en-US" sz="2800" smtClean="0">
                <a:solidFill>
                  <a:srgbClr val="00B0F0"/>
                </a:solidFill>
                <a:latin typeface="微软雅黑" panose="020B0503020204020204" pitchFamily="34" charset="-122"/>
                <a:ea typeface="微软雅黑" panose="020B0503020204020204" pitchFamily="34" charset="-122"/>
              </a:rPr>
              <a:t>聘用</a:t>
            </a:r>
            <a:r>
              <a:rPr kumimoji="0" lang="zh-CN" altLang="en-US" sz="2800" smtClean="0">
                <a:solidFill>
                  <a:srgbClr val="7F7F7F"/>
                </a:solidFill>
                <a:latin typeface="微软雅黑" panose="020B0503020204020204" pitchFamily="34" charset="-122"/>
                <a:ea typeface="微软雅黑" panose="020B0503020204020204" pitchFamily="34" charset="-122"/>
              </a:rPr>
              <a:t>、</a:t>
            </a:r>
            <a:r>
              <a:rPr kumimoji="0" lang="zh-CN" altLang="en-US" sz="2800" smtClean="0">
                <a:solidFill>
                  <a:srgbClr val="00B0F0"/>
                </a:solidFill>
                <a:latin typeface="微软雅黑" panose="020B0503020204020204" pitchFamily="34" charset="-122"/>
                <a:ea typeface="微软雅黑" panose="020B0503020204020204" pitchFamily="34" charset="-122"/>
              </a:rPr>
              <a:t>培养</a:t>
            </a:r>
            <a:r>
              <a:rPr kumimoji="0" lang="zh-CN" altLang="en-US" sz="2800" smtClean="0">
                <a:solidFill>
                  <a:srgbClr val="7F7F7F"/>
                </a:solidFill>
                <a:latin typeface="微软雅黑" panose="020B0503020204020204" pitchFamily="34" charset="-122"/>
                <a:ea typeface="微软雅黑" panose="020B0503020204020204" pitchFamily="34" charset="-122"/>
              </a:rPr>
              <a:t>和</a:t>
            </a:r>
            <a:r>
              <a:rPr kumimoji="0" lang="zh-CN" altLang="en-US" sz="2800" smtClean="0">
                <a:solidFill>
                  <a:srgbClr val="00B0F0"/>
                </a:solidFill>
                <a:latin typeface="微软雅黑" panose="020B0503020204020204" pitchFamily="34" charset="-122"/>
                <a:ea typeface="微软雅黑" panose="020B0503020204020204" pitchFamily="34" charset="-122"/>
              </a:rPr>
              <a:t>裁员</a:t>
            </a:r>
            <a:r>
              <a:rPr kumimoji="0" lang="zh-CN" altLang="en-US" sz="2800" smtClean="0">
                <a:solidFill>
                  <a:srgbClr val="7F7F7F"/>
                </a:solidFill>
                <a:latin typeface="微软雅黑" panose="020B0503020204020204" pitchFamily="34" charset="-122"/>
                <a:ea typeface="微软雅黑" panose="020B0503020204020204" pitchFamily="34" charset="-122"/>
              </a:rPr>
              <a:t>，所以我们在每个岗位上都是明星员工</a:t>
            </a: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79A3C7D-4C6B-47A3-97B8-377830FFF5B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6627" name="Rectangle 2"/>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kumimoji="0" lang="zh-CN" altLang="zh-CN" smtClean="0">
                <a:latin typeface="微软雅黑" panose="020B0503020204020204" pitchFamily="34" charset="-122"/>
                <a:ea typeface="微软雅黑" panose="020B0503020204020204" pitchFamily="34" charset="-122"/>
              </a:rPr>
              <a:t>The</a:t>
            </a:r>
            <a:r>
              <a:rPr kumimoji="0" lang="zh-CN" altLang="zh-CN" i="1" smtClean="0">
                <a:latin typeface="微软雅黑" panose="020B0503020204020204" pitchFamily="34" charset="-122"/>
                <a:ea typeface="微软雅黑" panose="020B0503020204020204" pitchFamily="34" charset="-122"/>
              </a:rPr>
              <a:t> </a:t>
            </a:r>
            <a:r>
              <a:rPr kumimoji="0" lang="zh-CN" altLang="zh-CN" b="1" smtClean="0">
                <a:solidFill>
                  <a:srgbClr val="FF0000"/>
                </a:solidFill>
                <a:latin typeface="微软雅黑" panose="020B0503020204020204" pitchFamily="34" charset="-122"/>
                <a:ea typeface="微软雅黑" panose="020B0503020204020204" pitchFamily="34" charset="-122"/>
              </a:rPr>
              <a:t>Keeper Test </a:t>
            </a:r>
            <a:r>
              <a:rPr kumimoji="0" lang="zh-CN" altLang="zh-CN" smtClean="0">
                <a:latin typeface="微软雅黑" panose="020B0503020204020204" pitchFamily="34" charset="-122"/>
                <a:ea typeface="微软雅黑" panose="020B0503020204020204" pitchFamily="34" charset="-122"/>
              </a:rPr>
              <a:t>Managers Use: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管理者的员工去留测试：</a:t>
            </a:r>
            <a:r>
              <a:rPr kumimoji="0" lang="en-US" altLang="zh-CN" sz="3200" smtClean="0">
                <a:solidFill>
                  <a:srgbClr val="7F7F7F"/>
                </a:solidFill>
                <a:latin typeface="微软雅黑" panose="020B0503020204020204" pitchFamily="34" charset="-122"/>
                <a:ea typeface="微软雅黑" panose="020B0503020204020204" pitchFamily="34" charset="-122"/>
              </a:rPr>
              <a:t/>
            </a:r>
            <a:br>
              <a:rPr kumimoji="0" lang="en-US" altLang="zh-CN" sz="3200" smtClean="0">
                <a:solidFill>
                  <a:srgbClr val="7F7F7F"/>
                </a:solidFill>
                <a:latin typeface="微软雅黑" panose="020B0503020204020204" pitchFamily="34" charset="-122"/>
                <a:ea typeface="微软雅黑" panose="020B0503020204020204" pitchFamily="34" charset="-122"/>
              </a:rPr>
            </a:b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26628" name="Rectangle 3"/>
          <p:cNvSpPr>
            <a:spLocks noGrp="1" noChangeArrowheads="1"/>
          </p:cNvSpPr>
          <p:nvPr>
            <p:ph type="subTitle" idx="4294967295"/>
          </p:nvPr>
        </p:nvSpPr>
        <p:spPr>
          <a:xfrm>
            <a:off x="1143000" y="3505200"/>
            <a:ext cx="6858000" cy="2227263"/>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lnSpc>
                <a:spcPct val="80000"/>
              </a:lnSpc>
              <a:buFont typeface="Arial" panose="020B0604020202020204" pitchFamily="34" charset="0"/>
              <a:buNone/>
            </a:pPr>
            <a:r>
              <a:rPr kumimoji="0" lang="zh-CN" altLang="zh-CN" sz="2800" u="sng" smtClean="0">
                <a:latin typeface="微软雅黑" panose="020B0503020204020204" pitchFamily="34" charset="-122"/>
                <a:ea typeface="微软雅黑" panose="020B0503020204020204" pitchFamily="34" charset="-122"/>
              </a:rPr>
              <a:t>Which of my people</a:t>
            </a:r>
            <a:r>
              <a:rPr kumimoji="0" lang="zh-CN" altLang="zh-CN" sz="2800" smtClean="0">
                <a:latin typeface="微软雅黑" panose="020B0503020204020204" pitchFamily="34" charset="-122"/>
                <a:ea typeface="微软雅黑" panose="020B0503020204020204" pitchFamily="34" charset="-122"/>
              </a:rPr>
              <a:t>, </a:t>
            </a:r>
            <a:br>
              <a:rPr kumimoji="0" lang="zh-CN"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if they told me they were leaving,</a:t>
            </a:r>
            <a:br>
              <a:rPr kumimoji="0" lang="zh-CN"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for a similar job at a peer company, </a:t>
            </a:r>
            <a:br>
              <a:rPr kumimoji="0" lang="zh-CN" altLang="zh-CN" sz="2800" smtClean="0">
                <a:latin typeface="微软雅黑" panose="020B0503020204020204" pitchFamily="34" charset="-122"/>
                <a:ea typeface="微软雅黑" panose="020B0503020204020204" pitchFamily="34" charset="-122"/>
              </a:rPr>
            </a:br>
            <a:r>
              <a:rPr kumimoji="0" lang="zh-CN" altLang="zh-CN" sz="2800" u="sng" smtClean="0">
                <a:latin typeface="微软雅黑" panose="020B0503020204020204" pitchFamily="34" charset="-122"/>
                <a:ea typeface="微软雅黑" panose="020B0503020204020204" pitchFamily="34" charset="-122"/>
              </a:rPr>
              <a:t>would I fight hard to keep at Netflix?</a:t>
            </a:r>
            <a:endParaRPr kumimoji="0" lang="en-US" altLang="zh-CN" sz="2800" u="sng" smtClean="0">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en-US" sz="2400" b="1" smtClean="0">
                <a:solidFill>
                  <a:srgbClr val="00B0F0"/>
                </a:solidFill>
                <a:latin typeface="微软雅黑" panose="020B0503020204020204" pitchFamily="34" charset="-122"/>
                <a:ea typeface="微软雅黑" panose="020B0503020204020204" pitchFamily="34" charset="-122"/>
              </a:rPr>
              <a:t>我手下的员工里，如果有人要辞职去同业公司做类似工作，有哪些人是我会拼命挽留的？</a:t>
            </a:r>
            <a:endParaRPr kumimoji="0" lang="zh-CN" altLang="zh-CN" sz="2400" b="1" smtClean="0">
              <a:solidFill>
                <a:srgbClr val="00B0F0"/>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415A681C-6E27-46CF-B781-129F042D938B}"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7651" name="Rectangle 4"/>
          <p:cNvSpPr>
            <a:spLocks noChangeArrowheads="1"/>
          </p:cNvSpPr>
          <p:nvPr/>
        </p:nvSpPr>
        <p:spPr bwMode="auto">
          <a:xfrm>
            <a:off x="1079500" y="307975"/>
            <a:ext cx="7467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The other people should get a generous severance now, </a:t>
            </a:r>
            <a:r>
              <a:rPr kumimoji="0" lang="zh-CN" altLang="en-US"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
            </a:r>
            <a:br>
              <a:rPr kumimoji="0" lang="zh-CN" altLang="en-US"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br>
            <a:r>
              <a:rPr kumimoji="0" lang="en-US" altLang="zh-CN"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so we can open a slot to try to find a star for that role</a:t>
            </a:r>
          </a:p>
          <a:p>
            <a:pPr>
              <a:spcBef>
                <a:spcPct val="0"/>
              </a:spcBef>
              <a:buFontTx/>
              <a:buNone/>
            </a:pPr>
            <a:r>
              <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rPr>
              <a:t>如果不是，那么这样的员工我们只能让他们拿钱走人，这样我们才能空出位子，为团队找到明星员工。</a:t>
            </a:r>
            <a:endParaRPr kumimoji="0" lang="zh-CN" altLang="zh-CN" sz="20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7652" name="Rectangle 2"/>
          <p:cNvSpPr txBox="1">
            <a:spLocks noChangeArrowheads="1"/>
          </p:cNvSpPr>
          <p:nvPr/>
        </p:nvSpPr>
        <p:spPr bwMode="auto">
          <a:xfrm>
            <a:off x="685800" y="272415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80000"/>
              </a:lnSpc>
              <a:spcBef>
                <a:spcPct val="0"/>
              </a:spcBef>
              <a:buFontTx/>
              <a:buNone/>
            </a:pPr>
            <a:r>
              <a:rPr kumimoji="0" lang="zh-CN" altLang="zh-CN" sz="4400">
                <a:latin typeface="微软雅黑" panose="020B0503020204020204" pitchFamily="34" charset="-122"/>
                <a:ea typeface="微软雅黑" panose="020B0503020204020204" pitchFamily="34" charset="-122"/>
              </a:rPr>
              <a:t>The</a:t>
            </a:r>
            <a:r>
              <a:rPr kumimoji="0" lang="zh-CN" altLang="zh-CN" sz="4400" i="1">
                <a:latin typeface="微软雅黑" panose="020B0503020204020204" pitchFamily="34" charset="-122"/>
                <a:ea typeface="微软雅黑" panose="020B0503020204020204" pitchFamily="34" charset="-122"/>
              </a:rPr>
              <a:t> </a:t>
            </a:r>
            <a:r>
              <a:rPr kumimoji="0" lang="zh-CN" altLang="zh-CN" sz="4400" b="1">
                <a:solidFill>
                  <a:srgbClr val="FF0000"/>
                </a:solidFill>
                <a:latin typeface="微软雅黑" panose="020B0503020204020204" pitchFamily="34" charset="-122"/>
                <a:ea typeface="微软雅黑" panose="020B0503020204020204" pitchFamily="34" charset="-122"/>
              </a:rPr>
              <a:t>Keeper Test </a:t>
            </a:r>
            <a:r>
              <a:rPr kumimoji="0" lang="zh-CN" altLang="zh-CN" sz="4400">
                <a:latin typeface="微软雅黑" panose="020B0503020204020204" pitchFamily="34" charset="-122"/>
                <a:ea typeface="微软雅黑" panose="020B0503020204020204" pitchFamily="34" charset="-122"/>
              </a:rPr>
              <a:t>Managers Use:</a:t>
            </a:r>
            <a:r>
              <a:rPr kumimoji="0" lang="en-US" altLang="zh-CN" sz="4400">
                <a:latin typeface="微软雅黑" panose="020B0503020204020204" pitchFamily="34" charset="-122"/>
                <a:ea typeface="微软雅黑" panose="020B0503020204020204" pitchFamily="34" charset="-122"/>
              </a:rPr>
              <a:t/>
            </a:r>
            <a:br>
              <a:rPr kumimoji="0" lang="en-US" altLang="zh-CN" sz="4400">
                <a:latin typeface="微软雅黑" panose="020B0503020204020204" pitchFamily="34" charset="-122"/>
                <a:ea typeface="微软雅黑" panose="020B0503020204020204" pitchFamily="34" charset="-122"/>
              </a:rPr>
            </a:br>
            <a:r>
              <a:rPr kumimoji="0" lang="zh-CN" altLang="en-US">
                <a:solidFill>
                  <a:srgbClr val="7F7F7F"/>
                </a:solidFill>
                <a:latin typeface="微软雅黑" panose="020B0503020204020204" pitchFamily="34" charset="-122"/>
                <a:ea typeface="微软雅黑" panose="020B0503020204020204" pitchFamily="34" charset="-122"/>
              </a:rPr>
              <a:t>管理者的员工去留测试：</a:t>
            </a:r>
            <a:r>
              <a:rPr kumimoji="0" lang="en-US" altLang="zh-CN">
                <a:solidFill>
                  <a:srgbClr val="7F7F7F"/>
                </a:solidFill>
                <a:latin typeface="微软雅黑" panose="020B0503020204020204" pitchFamily="34" charset="-122"/>
                <a:ea typeface="微软雅黑" panose="020B0503020204020204" pitchFamily="34" charset="-122"/>
              </a:rPr>
              <a:t/>
            </a:r>
            <a:br>
              <a:rPr kumimoji="0" lang="en-US" altLang="zh-CN">
                <a:solidFill>
                  <a:srgbClr val="7F7F7F"/>
                </a:solidFill>
                <a:latin typeface="微软雅黑" panose="020B0503020204020204" pitchFamily="34" charset="-122"/>
                <a:ea typeface="微软雅黑" panose="020B0503020204020204" pitchFamily="34" charset="-122"/>
              </a:rPr>
            </a:br>
            <a:endParaRPr kumimoji="0" lang="zh-CN" altLang="zh-CN">
              <a:solidFill>
                <a:srgbClr val="7F7F7F"/>
              </a:solidFill>
              <a:latin typeface="微软雅黑" panose="020B0503020204020204" pitchFamily="34" charset="-122"/>
              <a:ea typeface="微软雅黑" panose="020B0503020204020204" pitchFamily="34" charset="-122"/>
            </a:endParaRPr>
          </a:p>
        </p:txBody>
      </p:sp>
      <p:sp>
        <p:nvSpPr>
          <p:cNvPr id="27653" name="Rectangle 3"/>
          <p:cNvSpPr txBox="1">
            <a:spLocks noChangeArrowheads="1"/>
          </p:cNvSpPr>
          <p:nvPr/>
        </p:nvSpPr>
        <p:spPr bwMode="auto">
          <a:xfrm>
            <a:off x="1143000" y="4098925"/>
            <a:ext cx="68580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defTabSz="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80000"/>
              </a:lnSpc>
              <a:buFont typeface="Arial" panose="020B0604020202020204" pitchFamily="34" charset="0"/>
              <a:buNone/>
            </a:pPr>
            <a:r>
              <a:rPr kumimoji="0" lang="zh-CN" altLang="zh-CN" sz="2800" u="sng">
                <a:latin typeface="微软雅黑" panose="020B0503020204020204" pitchFamily="34" charset="-122"/>
                <a:ea typeface="微软雅黑" panose="020B0503020204020204" pitchFamily="34" charset="-122"/>
              </a:rPr>
              <a:t>Which of my people</a:t>
            </a:r>
            <a:r>
              <a:rPr kumimoji="0" lang="zh-CN" altLang="zh-CN" sz="2800">
                <a:latin typeface="微软雅黑" panose="020B0503020204020204" pitchFamily="34" charset="-122"/>
                <a:ea typeface="微软雅黑" panose="020B0503020204020204" pitchFamily="34" charset="-122"/>
              </a:rPr>
              <a:t>, </a:t>
            </a:r>
            <a:br>
              <a:rPr kumimoji="0" lang="zh-CN" altLang="zh-CN" sz="2800">
                <a:latin typeface="微软雅黑" panose="020B0503020204020204" pitchFamily="34" charset="-122"/>
                <a:ea typeface="微软雅黑" panose="020B0503020204020204" pitchFamily="34" charset="-122"/>
              </a:rPr>
            </a:br>
            <a:r>
              <a:rPr kumimoji="0" lang="zh-CN" altLang="zh-CN" sz="2800">
                <a:latin typeface="微软雅黑" panose="020B0503020204020204" pitchFamily="34" charset="-122"/>
                <a:ea typeface="微软雅黑" panose="020B0503020204020204" pitchFamily="34" charset="-122"/>
              </a:rPr>
              <a:t>if they told me they were leaving,</a:t>
            </a:r>
            <a:br>
              <a:rPr kumimoji="0" lang="zh-CN" altLang="zh-CN" sz="2800">
                <a:latin typeface="微软雅黑" panose="020B0503020204020204" pitchFamily="34" charset="-122"/>
                <a:ea typeface="微软雅黑" panose="020B0503020204020204" pitchFamily="34" charset="-122"/>
              </a:rPr>
            </a:br>
            <a:r>
              <a:rPr kumimoji="0" lang="zh-CN" altLang="zh-CN" sz="2800">
                <a:latin typeface="微软雅黑" panose="020B0503020204020204" pitchFamily="34" charset="-122"/>
                <a:ea typeface="微软雅黑" panose="020B0503020204020204" pitchFamily="34" charset="-122"/>
              </a:rPr>
              <a:t>for a similar job at a peer company, </a:t>
            </a:r>
            <a:br>
              <a:rPr kumimoji="0" lang="zh-CN" altLang="zh-CN" sz="2800">
                <a:latin typeface="微软雅黑" panose="020B0503020204020204" pitchFamily="34" charset="-122"/>
                <a:ea typeface="微软雅黑" panose="020B0503020204020204" pitchFamily="34" charset="-122"/>
              </a:rPr>
            </a:br>
            <a:r>
              <a:rPr kumimoji="0" lang="zh-CN" altLang="zh-CN" sz="2800" u="sng">
                <a:latin typeface="微软雅黑" panose="020B0503020204020204" pitchFamily="34" charset="-122"/>
                <a:ea typeface="微软雅黑" panose="020B0503020204020204" pitchFamily="34" charset="-122"/>
              </a:rPr>
              <a:t>would I fight hard to keep at Netflix?</a:t>
            </a:r>
            <a:endParaRPr kumimoji="0" lang="en-US" altLang="zh-CN" sz="2800" u="sng">
              <a:latin typeface="微软雅黑" panose="020B0503020204020204" pitchFamily="34" charset="-122"/>
              <a:ea typeface="微软雅黑" panose="020B0503020204020204" pitchFamily="34" charset="-122"/>
            </a:endParaRPr>
          </a:p>
          <a:p>
            <a:pPr algn="ctr" eaLnBrk="1" hangingPunct="1">
              <a:lnSpc>
                <a:spcPct val="80000"/>
              </a:lnSpc>
              <a:buFont typeface="Arial" panose="020B0604020202020204" pitchFamily="34" charset="0"/>
              <a:buNone/>
            </a:pPr>
            <a:r>
              <a:rPr kumimoji="0" lang="zh-CN" altLang="en-US" sz="2400">
                <a:solidFill>
                  <a:srgbClr val="7F7F7F"/>
                </a:solidFill>
                <a:latin typeface="微软雅黑" panose="020B0503020204020204" pitchFamily="34" charset="-122"/>
                <a:ea typeface="微软雅黑" panose="020B0503020204020204" pitchFamily="34" charset="-122"/>
              </a:rPr>
              <a:t>我手下的员工里，如果有人要辞职去同业公司做类似工作，有哪些人是我会拼命挽留的？</a:t>
            </a:r>
            <a:endParaRPr kumimoji="0" lang="zh-CN" altLang="zh-CN" sz="2400">
              <a:solidFill>
                <a:srgbClr val="7F7F7F"/>
              </a:solidFill>
              <a:latin typeface="微软雅黑" panose="020B0503020204020204" pitchFamily="34" charset="-122"/>
              <a:ea typeface="微软雅黑" panose="020B0503020204020204" pitchFamily="34" charset="-122"/>
            </a:endParaRPr>
          </a:p>
          <a:p>
            <a:pPr algn="ctr" eaLnBrk="1" hangingPunct="1">
              <a:lnSpc>
                <a:spcPct val="80000"/>
              </a:lnSpc>
              <a:buFont typeface="Arial" panose="020B0604020202020204" pitchFamily="34" charset="0"/>
              <a:buNone/>
            </a:pPr>
            <a:endParaRPr kumimoji="0" lang="zh-CN" altLang="zh-CN" sz="280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CC67140-0C85-4DBF-856A-F2894136C28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8675" name="Title 5"/>
          <p:cNvSpPr>
            <a:spLocks noGrp="1" noChangeArrowheads="1"/>
          </p:cNvSpPr>
          <p:nvPr>
            <p:ph type="ctrTitle" idx="4294967295"/>
          </p:nvPr>
        </p:nvSpPr>
        <p:spPr>
          <a:xfrm>
            <a:off x="685800" y="1274763"/>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Honesty Always</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永远保持诚实</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28676" name="Subtitle 6"/>
          <p:cNvSpPr>
            <a:spLocks noGrp="1" noChangeArrowheads="1"/>
          </p:cNvSpPr>
          <p:nvPr>
            <p:ph type="subTitle" idx="4294967295"/>
          </p:nvPr>
        </p:nvSpPr>
        <p:spPr>
          <a:xfrm>
            <a:off x="1371600" y="2878138"/>
            <a:ext cx="6400800" cy="19050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As a leader, no one in your group should be materially surprised of your views</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作为领导者，你团队中的任何一名成员都不应该对你的评估感到特别惊奇</a:t>
            </a:r>
            <a:endParaRPr kumimoji="0" lang="zh-CN" altLang="zh-CN" sz="2800"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6E3222A-0D1F-4E9A-9B97-D1B32B032D33}"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9699" name="Subtitle 6"/>
          <p:cNvSpPr>
            <a:spLocks noGrp="1" noChangeArrowheads="1"/>
          </p:cNvSpPr>
          <p:nvPr>
            <p:ph type="subTitle" idx="4294967295"/>
          </p:nvPr>
        </p:nvSpPr>
        <p:spPr>
          <a:xfrm>
            <a:off x="1314450" y="2373313"/>
            <a:ext cx="7429500" cy="1827212"/>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Candor is not just a leader</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s responsibility, and you should periodically ask your manager: </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If I told you I were leaving, how hard would you work to change my mind?</a:t>
            </a:r>
            <a:r>
              <a:rPr kumimoji="0" lang="zh-CN" altLang="en-US" smtClean="0">
                <a:latin typeface="微软雅黑" panose="020B0503020204020204" pitchFamily="34" charset="-122"/>
                <a:ea typeface="微软雅黑" panose="020B0503020204020204" pitchFamily="34" charset="-122"/>
              </a:rPr>
              <a:t>”</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b="1" smtClean="0">
                <a:solidFill>
                  <a:srgbClr val="7F7F7F"/>
                </a:solidFill>
                <a:latin typeface="微软雅黑" panose="020B0503020204020204" pitchFamily="34" charset="-122"/>
                <a:ea typeface="微软雅黑" panose="020B0503020204020204" pitchFamily="34" charset="-122"/>
              </a:rPr>
              <a:t>坦诚不单是领导者的责任，作为员工，你也应该定期地询问你领导：如果我告诉你我要辞职，那你会多大程度上努力挽留我？</a:t>
            </a:r>
            <a:endParaRPr kumimoji="0" lang="zh-CN" altLang="zh-CN" sz="2400" b="1" smtClean="0">
              <a:solidFill>
                <a:srgbClr val="7F7F7F"/>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en-US" smtClean="0">
              <a:solidFill>
                <a:srgbClr val="898989"/>
              </a:solidFill>
              <a:latin typeface="微软雅黑" panose="020B0503020204020204" pitchFamily="34" charset="-122"/>
              <a:ea typeface="微软雅黑" panose="020B0503020204020204" pitchFamily="34" charset="-122"/>
            </a:endParaRPr>
          </a:p>
        </p:txBody>
      </p:sp>
      <p:sp>
        <p:nvSpPr>
          <p:cNvPr id="29700" name="Title 5"/>
          <p:cNvSpPr txBox="1">
            <a:spLocks noChangeArrowheads="1"/>
          </p:cNvSpPr>
          <p:nvPr/>
        </p:nvSpPr>
        <p:spPr bwMode="auto">
          <a:xfrm>
            <a:off x="685800" y="90328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r>
              <a:rPr kumimoji="0" lang="zh-CN" altLang="zh-CN" sz="4400">
                <a:latin typeface="微软雅黑" panose="020B0503020204020204" pitchFamily="34" charset="-122"/>
                <a:ea typeface="微软雅黑" panose="020B0503020204020204" pitchFamily="34" charset="-122"/>
              </a:rPr>
              <a:t>Honesty Always</a:t>
            </a:r>
            <a:r>
              <a:rPr kumimoji="0" lang="en-US" altLang="zh-CN" sz="4400">
                <a:latin typeface="微软雅黑" panose="020B0503020204020204" pitchFamily="34" charset="-122"/>
                <a:ea typeface="微软雅黑" panose="020B0503020204020204" pitchFamily="34" charset="-122"/>
              </a:rPr>
              <a:t/>
            </a:r>
            <a:br>
              <a:rPr kumimoji="0" lang="en-US" altLang="zh-CN" sz="4400">
                <a:latin typeface="微软雅黑" panose="020B0503020204020204" pitchFamily="34" charset="-122"/>
                <a:ea typeface="微软雅黑" panose="020B0503020204020204" pitchFamily="34" charset="-122"/>
              </a:rPr>
            </a:br>
            <a:r>
              <a:rPr kumimoji="0" lang="zh-CN" altLang="en-US" sz="3600">
                <a:solidFill>
                  <a:srgbClr val="7F7F7F"/>
                </a:solidFill>
                <a:latin typeface="微软雅黑" panose="020B0503020204020204" pitchFamily="34" charset="-122"/>
                <a:ea typeface="微软雅黑" panose="020B0503020204020204" pitchFamily="34" charset="-122"/>
              </a:rPr>
              <a:t>永远保持诚实</a:t>
            </a:r>
            <a:endParaRPr kumimoji="0" lang="zh-CN" altLang="zh-CN" sz="360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A581184E-F0A6-445D-B63D-598A5AB58E6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0723" name="Title 2"/>
          <p:cNvSpPr>
            <a:spLocks noGrp="1" noChangeArrowheads="1"/>
          </p:cNvSpPr>
          <p:nvPr>
            <p:ph type="ctrTitle" idx="4294967295"/>
          </p:nvPr>
        </p:nvSpPr>
        <p:spPr>
          <a:xfrm>
            <a:off x="336550" y="531813"/>
            <a:ext cx="84709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b="1" smtClean="0">
                <a:latin typeface="微软雅黑" panose="020B0503020204020204" pitchFamily="34" charset="-122"/>
                <a:ea typeface="微软雅黑" panose="020B0503020204020204" pitchFamily="34" charset="-122"/>
              </a:rPr>
              <a:t> </a:t>
            </a:r>
            <a:r>
              <a:rPr kumimoji="0" lang="zh-CN" altLang="zh-CN" sz="4000" smtClean="0">
                <a:latin typeface="微软雅黑" panose="020B0503020204020204" pitchFamily="34" charset="-122"/>
                <a:ea typeface="微软雅黑" panose="020B0503020204020204" pitchFamily="34" charset="-122"/>
              </a:rPr>
              <a:t>All of Us are Responsible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for Ensuring We Live our Values</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我们所有人都有责任确保价值观的延续</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0724" name="Subtitle 4"/>
          <p:cNvSpPr>
            <a:spLocks noGrp="1" noChangeArrowheads="1"/>
          </p:cNvSpPr>
          <p:nvPr>
            <p:ph type="subTitle" idx="4294967295"/>
          </p:nvPr>
        </p:nvSpPr>
        <p:spPr>
          <a:xfrm>
            <a:off x="114300" y="2536825"/>
            <a:ext cx="8766175" cy="3641725"/>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You question actions inconsistent with our values</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 is part of the Courage value</a:t>
            </a:r>
            <a:endParaRPr kumimoji="0" lang="en-US" altLang="zh-CN" sz="2800"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质疑和我们价值观不一致的行为”是勇气那一章的一部分。</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z="2800"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z="2800" smtClean="0">
                <a:latin typeface="微软雅黑" panose="020B0503020204020204" pitchFamily="34" charset="-122"/>
                <a:ea typeface="微软雅黑" panose="020B0503020204020204" pitchFamily="34" charset="-122"/>
              </a:rPr>
              <a:t>Akin to the honor code pledge: </a:t>
            </a:r>
            <a:br>
              <a:rPr kumimoji="0" lang="zh-CN" altLang="zh-CN" sz="2800" smtClean="0">
                <a:latin typeface="微软雅黑" panose="020B0503020204020204" pitchFamily="34" charset="-122"/>
                <a:ea typeface="微软雅黑" panose="020B0503020204020204" pitchFamily="34" charset="-122"/>
              </a:rPr>
            </a:b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I will not lie, nor cheat, nor steal,</a:t>
            </a:r>
            <a:br>
              <a:rPr kumimoji="0" lang="zh-CN"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 </a:t>
            </a:r>
            <a:r>
              <a:rPr kumimoji="0" lang="zh-CN" altLang="zh-CN" sz="2800" i="1" smtClean="0">
                <a:latin typeface="微软雅黑" panose="020B0503020204020204" pitchFamily="34" charset="-122"/>
                <a:ea typeface="微软雅黑" panose="020B0503020204020204" pitchFamily="34" charset="-122"/>
              </a:rPr>
              <a:t>nor tolerate those who do</a:t>
            </a:r>
            <a:r>
              <a:rPr kumimoji="0" lang="zh-CN" altLang="en-US" sz="2800" b="1" smtClean="0">
                <a:latin typeface="微软雅黑" panose="020B0503020204020204" pitchFamily="34" charset="-122"/>
                <a:ea typeface="微软雅黑" panose="020B0503020204020204" pitchFamily="34" charset="-122"/>
              </a:rPr>
              <a:t>”</a:t>
            </a:r>
            <a:endParaRPr kumimoji="0" lang="en-US" altLang="zh-CN" sz="2800" b="1"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和我们的荣誉准则一致：“我不撒谎，不欺诈，不偷窃，也绝不容忍这么做的人。</a:t>
            </a:r>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3185369-7D9C-45AC-BDBE-74E556BB96F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1747" name="Title 4"/>
          <p:cNvSpPr>
            <a:spLocks noGrp="1" noChangeArrowheads="1"/>
          </p:cNvSpPr>
          <p:nvPr>
            <p:ph type="ctrTitle" idx="4294967295"/>
          </p:nvPr>
        </p:nvSpPr>
        <p:spPr>
          <a:xfrm>
            <a:off x="782638" y="754063"/>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Pro Sports Team Metaphor is Good, but Imperfect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专业运动队的比喻很好，但有瑕疵。</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1748" name="Subtitle 5"/>
          <p:cNvSpPr>
            <a:spLocks noGrp="1" noChangeArrowheads="1"/>
          </p:cNvSpPr>
          <p:nvPr>
            <p:ph type="subTitle" idx="4294967295"/>
          </p:nvPr>
        </p:nvSpPr>
        <p:spPr>
          <a:xfrm>
            <a:off x="1377950" y="2835275"/>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Athletic teams have a </a:t>
            </a:r>
            <a:r>
              <a:rPr kumimoji="0" lang="zh-CN" altLang="zh-CN" i="1" smtClean="0">
                <a:latin typeface="微软雅黑" panose="020B0503020204020204" pitchFamily="34" charset="-122"/>
                <a:ea typeface="微软雅黑" panose="020B0503020204020204" pitchFamily="34" charset="-122"/>
              </a:rPr>
              <a:t>fixed number </a:t>
            </a:r>
            <a:r>
              <a:rPr kumimoji="0" lang="zh-CN" altLang="zh-CN" smtClean="0">
                <a:latin typeface="微软雅黑" panose="020B0503020204020204" pitchFamily="34" charset="-122"/>
                <a:ea typeface="微软雅黑" panose="020B0503020204020204" pitchFamily="34" charset="-122"/>
              </a:rPr>
              <a:t>of positions, so team members are always competing with each other for one of the precious slots</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运动队有固定的位置数量，所以成员们会为了宝贵的位置而相互竞争。</a:t>
            </a:r>
            <a:endParaRPr kumimoji="0" lang="en-US" altLang="zh-CN" sz="2800"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2D95187-17D0-4336-9C85-A8FA4614B89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123"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5124"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solidFill>
                  <a:srgbClr val="0070C0"/>
                </a:solidFill>
                <a:latin typeface="微软雅黑" panose="020B0503020204020204" pitchFamily="34" charset="-122"/>
                <a:ea typeface="微软雅黑" panose="020B0503020204020204" pitchFamily="34" charset="-122"/>
              </a:rPr>
              <a:t>Values are what we Value</a:t>
            </a:r>
            <a:r>
              <a:rPr kumimoji="0" lang="zh-CN" altLang="en-US" sz="2400" smtClean="0">
                <a:solidFill>
                  <a:srgbClr val="0070C0"/>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4E472BF-D25D-4F54-A3F0-FEB379FDA32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2771" name="Title 4"/>
          <p:cNvSpPr>
            <a:spLocks noGrp="1" noChangeArrowheads="1"/>
          </p:cNvSpPr>
          <p:nvPr>
            <p:ph type="ctrTitle" idx="4294967295"/>
          </p:nvPr>
        </p:nvSpPr>
        <p:spPr>
          <a:xfrm>
            <a:off x="685800" y="160338"/>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Corporate Team</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合作团队</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2772" name="Subtitle 5"/>
          <p:cNvSpPr>
            <a:spLocks noGrp="1" noChangeArrowheads="1"/>
          </p:cNvSpPr>
          <p:nvPr>
            <p:ph type="subTitle" idx="4294967295"/>
          </p:nvPr>
        </p:nvSpPr>
        <p:spPr>
          <a:xfrm>
            <a:off x="0" y="1720850"/>
            <a:ext cx="9144000" cy="2133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The more talent we have,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the more we can accomplish,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so our people assist each other all the time</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我们的团队能力越大，我们所取得的成就也就越大，所以我们的人始终彼此帮助。</a:t>
            </a:r>
            <a:r>
              <a:rPr kumimoji="0" lang="zh-CN" altLang="zh-CN" smtClean="0">
                <a:solidFill>
                  <a:srgbClr val="898989"/>
                </a:solidFill>
                <a:latin typeface="微软雅黑" panose="020B0503020204020204" pitchFamily="34" charset="-122"/>
                <a:ea typeface="微软雅黑" panose="020B0503020204020204" pitchFamily="34" charset="-122"/>
              </a:rPr>
              <a:t/>
            </a:r>
            <a:br>
              <a:rPr kumimoji="0" lang="zh-CN" altLang="zh-CN" smtClean="0">
                <a:solidFill>
                  <a:srgbClr val="898989"/>
                </a:solidFill>
                <a:latin typeface="微软雅黑" panose="020B0503020204020204" pitchFamily="34" charset="-122"/>
                <a:ea typeface="微软雅黑" panose="020B0503020204020204" pitchFamily="34" charset="-122"/>
              </a:rPr>
            </a:br>
            <a:endParaRPr kumimoji="0" lang="zh-CN"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Internal </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cutthroat</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 or </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sink or swim</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behavior is rare and not tolerated</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内部人员之间的倾轧行为非常少见，而且不被容忍。</a:t>
            </a: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CBCE131-E003-4A06-8B24-BE2BB3139730}" type="slidenum">
              <a:rPr kumimoji="0" lang="zh-CN" altLang="en-US" sz="1200">
                <a:solidFill>
                  <a:srgbClr val="898989"/>
                </a:solidFill>
                <a:sym typeface="MS PGothic" panose="020B0600070205080204" pitchFamily="34" charset="-128"/>
              </a:rPr>
              <a:pPr>
                <a:spcBef>
                  <a:spcPct val="0"/>
                </a:spcBef>
                <a:buFontTx/>
                <a:buNone/>
              </a:pPr>
              <a:t>31</a:t>
            </a:fld>
            <a:endParaRPr kumimoji="0" lang="en-US" altLang="zh-CN" sz="1800">
              <a:sym typeface="Arial" panose="020B0604020202020204" pitchFamily="34" charset="0"/>
            </a:endParaRPr>
          </a:p>
        </p:txBody>
      </p:sp>
      <p:sp>
        <p:nvSpPr>
          <p:cNvPr id="33795"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We Help Each Other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To Be Great</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我们彼此帮助，共同成就。</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4821486-9731-4DB3-90F4-DCE9596526E9}" type="slidenum">
              <a:rPr kumimoji="0" lang="zh-CN" altLang="en-US" sz="1200">
                <a:solidFill>
                  <a:srgbClr val="898989"/>
                </a:solidFill>
                <a:sym typeface="MS PGothic" panose="020B0600070205080204" pitchFamily="34" charset="-128"/>
              </a:rPr>
              <a:pPr>
                <a:spcBef>
                  <a:spcPct val="0"/>
                </a:spcBef>
                <a:buFontTx/>
                <a:buNone/>
              </a:pPr>
              <a:t>32</a:t>
            </a:fld>
            <a:endParaRPr kumimoji="0" lang="en-US" altLang="zh-CN" sz="1800">
              <a:sym typeface="Arial" panose="020B0604020202020204" pitchFamily="34" charset="0"/>
            </a:endParaRPr>
          </a:p>
        </p:txBody>
      </p:sp>
      <p:sp>
        <p:nvSpPr>
          <p:cNvPr id="34819"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Isn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Loyalty Good?  </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忠诚有益？</a:t>
            </a:r>
            <a:r>
              <a:rPr kumimoji="0" lang="en-US" altLang="zh-CN" sz="3200" smtClean="0">
                <a:solidFill>
                  <a:srgbClr val="7F7F7F"/>
                </a:solidFill>
                <a:latin typeface="微软雅黑" panose="020B0503020204020204" pitchFamily="34" charset="-122"/>
                <a:ea typeface="微软雅黑" panose="020B0503020204020204" pitchFamily="34" charset="-122"/>
              </a:rPr>
              <a:t/>
            </a:r>
            <a:br>
              <a:rPr kumimoji="0" lang="en-US" altLang="zh-CN" sz="3200" smtClean="0">
                <a:solidFill>
                  <a:srgbClr val="7F7F7F"/>
                </a:solidFill>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
            </a:r>
            <a:br>
              <a:rPr kumimoji="0" lang="zh-CN" altLang="zh-CN"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What about Hard Workers?</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如何对待勤奋员工？</a:t>
            </a:r>
            <a:r>
              <a:rPr kumimoji="0" lang="en-US" altLang="zh-CN" sz="3200" smtClean="0">
                <a:solidFill>
                  <a:srgbClr val="7F7F7F"/>
                </a:solidFill>
                <a:latin typeface="微软雅黑" panose="020B0503020204020204" pitchFamily="34" charset="-122"/>
                <a:ea typeface="微软雅黑" panose="020B0503020204020204" pitchFamily="34" charset="-122"/>
              </a:rPr>
              <a:t/>
            </a:r>
            <a:br>
              <a:rPr kumimoji="0" lang="en-US" altLang="zh-CN" sz="3200" smtClean="0">
                <a:solidFill>
                  <a:srgbClr val="7F7F7F"/>
                </a:solidFill>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
            </a:r>
            <a:br>
              <a:rPr kumimoji="0" lang="zh-CN" altLang="zh-CN"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What about Brilliant Jerks? </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如何对待不羁天才？</a:t>
            </a:r>
            <a:r>
              <a:rPr kumimoji="0" lang="zh-CN" altLang="zh-CN" sz="3200" smtClean="0">
                <a:solidFill>
                  <a:srgbClr val="7F7F7F"/>
                </a:solidFill>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A316C0E-7CAF-4F79-808B-C79AE038766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5843" name="Title 1"/>
          <p:cNvSpPr>
            <a:spLocks noGrp="1" noChangeArrowheads="1"/>
          </p:cNvSpPr>
          <p:nvPr>
            <p:ph type="title" idx="4294967295"/>
          </p:nvPr>
        </p:nvSpPr>
        <p:spPr>
          <a:xfrm>
            <a:off x="457200" y="85725"/>
            <a:ext cx="8229600" cy="10398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Loyalty is Good</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忠诚有益</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5844" name="Content Placeholder 2"/>
          <p:cNvSpPr>
            <a:spLocks noGrp="1" noChangeArrowheads="1"/>
          </p:cNvSpPr>
          <p:nvPr>
            <p:ph idx="4294967295"/>
          </p:nvPr>
        </p:nvSpPr>
        <p:spPr>
          <a:xfrm>
            <a:off x="782638" y="1200150"/>
            <a:ext cx="8139112"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Loyalty is good as a stabilizer</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忠诚就像稳定器一样有益。</a:t>
            </a:r>
            <a:endParaRPr kumimoji="0" lang="zh-CN" altLang="zh-CN" sz="2400" smtClean="0">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People who have been stars for us, and hit a bad patch, get a near term pass because we think they are likely to become stars for us again</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那些想成为明星员工的人表现低迷，会得到原谅，因为我们认为他们很有可能会再次成为我们的明星员工。</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We want the same:  if Netflix hits a </a:t>
            </a:r>
            <a:r>
              <a:rPr kumimoji="0" lang="zh-CN" altLang="zh-CN" sz="2400" i="1" smtClean="0">
                <a:latin typeface="微软雅黑" panose="020B0503020204020204" pitchFamily="34" charset="-122"/>
                <a:ea typeface="微软雅黑" panose="020B0503020204020204" pitchFamily="34" charset="-122"/>
              </a:rPr>
              <a:t>temporary</a:t>
            </a:r>
            <a:r>
              <a:rPr kumimoji="0" lang="zh-CN" altLang="zh-CN" sz="2400" smtClean="0">
                <a:latin typeface="微软雅黑" panose="020B0503020204020204" pitchFamily="34" charset="-122"/>
                <a:ea typeface="微软雅黑" panose="020B0503020204020204" pitchFamily="34" charset="-122"/>
              </a:rPr>
              <a:t> bad patch, we want people to stick with us</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我们也想得到同样的回馈：如果</a:t>
            </a:r>
            <a:r>
              <a:rPr kumimoji="0" lang="en-US" altLang="zh-CN" sz="2000" smtClean="0">
                <a:solidFill>
                  <a:srgbClr val="7F7F7F"/>
                </a:solidFill>
                <a:latin typeface="微软雅黑" panose="020B0503020204020204" pitchFamily="34" charset="-122"/>
                <a:ea typeface="微软雅黑" panose="020B0503020204020204" pitchFamily="34" charset="-122"/>
              </a:rPr>
              <a:t>Netflix</a:t>
            </a:r>
            <a:r>
              <a:rPr kumimoji="0" lang="zh-CN" altLang="en-US" sz="2000" smtClean="0">
                <a:solidFill>
                  <a:srgbClr val="7F7F7F"/>
                </a:solidFill>
                <a:latin typeface="微软雅黑" panose="020B0503020204020204" pitchFamily="34" charset="-122"/>
                <a:ea typeface="微软雅黑" panose="020B0503020204020204" pitchFamily="34" charset="-122"/>
              </a:rPr>
              <a:t>遭遇短期低迷，我们希望员工会和我们紧密团结在一起。</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But unlimited loyalty to a shrinking firm, or to an ineffective employee, is not what we are about</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但是，对于一个走下坡路的公司，或者对一个无效率的员工，无限度的忠诚并非我们所希望的。</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DEC60C5F-6356-48E4-AE23-D601B18A2254}"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6867" name="Title 1"/>
          <p:cNvSpPr>
            <a:spLocks noGrp="1" noChangeArrowheads="1"/>
          </p:cNvSpPr>
          <p:nvPr>
            <p:ph type="title" idx="4294967295"/>
          </p:nvPr>
        </p:nvSpPr>
        <p:spPr>
          <a:xfrm>
            <a:off x="457200" y="11113"/>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Hard Work – Not Relevant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勤奋工作</a:t>
            </a:r>
            <a:r>
              <a:rPr kumimoji="0" lang="en-US" altLang="zh-CN" sz="3200" smtClean="0">
                <a:solidFill>
                  <a:srgbClr val="7F7F7F"/>
                </a:solidFill>
                <a:latin typeface="微软雅黑" panose="020B0503020204020204" pitchFamily="34" charset="-122"/>
                <a:ea typeface="微软雅黑" panose="020B0503020204020204" pitchFamily="34" charset="-122"/>
              </a:rPr>
              <a:t>---</a:t>
            </a:r>
            <a:r>
              <a:rPr kumimoji="0" lang="zh-CN" altLang="en-US" sz="3200" smtClean="0">
                <a:solidFill>
                  <a:srgbClr val="7F7F7F"/>
                </a:solidFill>
                <a:latin typeface="微软雅黑" panose="020B0503020204020204" pitchFamily="34" charset="-122"/>
                <a:ea typeface="微软雅黑" panose="020B0503020204020204" pitchFamily="34" charset="-122"/>
              </a:rPr>
              <a:t>并非切题</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6868" name="Content Placeholder 2"/>
          <p:cNvSpPr>
            <a:spLocks noGrp="1" noChangeArrowheads="1"/>
          </p:cNvSpPr>
          <p:nvPr>
            <p:ph idx="4294967295"/>
          </p:nvPr>
        </p:nvSpPr>
        <p:spPr>
          <a:xfrm>
            <a:off x="0" y="120015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We don</a:t>
            </a:r>
            <a:r>
              <a:rPr kumimoji="0" lang="zh-CN" altLang="en-US" sz="2400" smtClean="0">
                <a:latin typeface="微软雅黑" panose="020B0503020204020204" pitchFamily="34" charset="-122"/>
                <a:ea typeface="微软雅黑" panose="020B0503020204020204" pitchFamily="34" charset="-122"/>
              </a:rPr>
              <a:t>’</a:t>
            </a:r>
            <a:r>
              <a:rPr kumimoji="0" lang="zh-CN" altLang="zh-CN" sz="2400" smtClean="0">
                <a:latin typeface="微软雅黑" panose="020B0503020204020204" pitchFamily="34" charset="-122"/>
                <a:ea typeface="微软雅黑" panose="020B0503020204020204" pitchFamily="34" charset="-122"/>
              </a:rPr>
              <a:t>t measure people by how many hours they work or how much they are in the office</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我们不会用花了多少小时工作，或者有多少人呆在办公室里作为衡量员工和团队的标准。</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We do care about accomplishing great work</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我们只在意是否完成了伟大的工作成就。</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Sustained B-level performance, despite </a:t>
            </a:r>
            <a:r>
              <a:rPr kumimoji="0" lang="zh-CN" altLang="en-US" sz="2400" smtClean="0">
                <a:latin typeface="微软雅黑" panose="020B0503020204020204" pitchFamily="34" charset="-122"/>
                <a:ea typeface="微软雅黑" panose="020B0503020204020204" pitchFamily="34" charset="-122"/>
              </a:rPr>
              <a:t>“</a:t>
            </a:r>
            <a:r>
              <a:rPr kumimoji="0" lang="zh-CN" altLang="zh-CN" sz="2400" smtClean="0">
                <a:latin typeface="微软雅黑" panose="020B0503020204020204" pitchFamily="34" charset="-122"/>
                <a:ea typeface="微软雅黑" panose="020B0503020204020204" pitchFamily="34" charset="-122"/>
              </a:rPr>
              <a:t>A for effort</a:t>
            </a:r>
            <a:r>
              <a:rPr kumimoji="0" lang="zh-CN" altLang="en-US" sz="2400" smtClean="0">
                <a:latin typeface="微软雅黑" panose="020B0503020204020204" pitchFamily="34" charset="-122"/>
                <a:ea typeface="微软雅黑" panose="020B0503020204020204" pitchFamily="34" charset="-122"/>
              </a:rPr>
              <a:t>”</a:t>
            </a:r>
            <a:r>
              <a:rPr kumimoji="0" lang="zh-CN" altLang="zh-CN" sz="2400" smtClean="0">
                <a:latin typeface="微软雅黑" panose="020B0503020204020204" pitchFamily="34" charset="-122"/>
                <a:ea typeface="微软雅黑" panose="020B0503020204020204" pitchFamily="34" charset="-122"/>
              </a:rPr>
              <a:t>, generates a generous severance package, with respect</a:t>
            </a: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持续做出</a:t>
            </a:r>
            <a:r>
              <a:rPr kumimoji="0" lang="en-US" altLang="zh-CN" sz="2000" smtClean="0">
                <a:solidFill>
                  <a:srgbClr val="7F7F7F"/>
                </a:solidFill>
                <a:latin typeface="微软雅黑" panose="020B0503020204020204" pitchFamily="34" charset="-122"/>
                <a:ea typeface="微软雅黑" panose="020B0503020204020204" pitchFamily="34" charset="-122"/>
              </a:rPr>
              <a:t>B</a:t>
            </a:r>
            <a:r>
              <a:rPr kumimoji="0" lang="zh-CN" altLang="en-US" sz="2000" smtClean="0">
                <a:solidFill>
                  <a:srgbClr val="7F7F7F"/>
                </a:solidFill>
                <a:latin typeface="微软雅黑" panose="020B0503020204020204" pitchFamily="34" charset="-122"/>
                <a:ea typeface="微软雅黑" panose="020B0503020204020204" pitchFamily="34" charset="-122"/>
              </a:rPr>
              <a:t>级的工作输出，不想着做到</a:t>
            </a:r>
            <a:r>
              <a:rPr kumimoji="0" lang="en-US" altLang="zh-CN" sz="2000" smtClean="0">
                <a:solidFill>
                  <a:srgbClr val="7F7F7F"/>
                </a:solidFill>
                <a:latin typeface="微软雅黑" panose="020B0503020204020204" pitchFamily="34" charset="-122"/>
                <a:ea typeface="微软雅黑" panose="020B0503020204020204" pitchFamily="34" charset="-122"/>
              </a:rPr>
              <a:t>A</a:t>
            </a:r>
            <a:r>
              <a:rPr kumimoji="0" lang="zh-CN" altLang="en-US" sz="2000" smtClean="0">
                <a:solidFill>
                  <a:srgbClr val="7F7F7F"/>
                </a:solidFill>
                <a:latin typeface="微软雅黑" panose="020B0503020204020204" pitchFamily="34" charset="-122"/>
                <a:ea typeface="微软雅黑" panose="020B0503020204020204" pitchFamily="34" charset="-122"/>
              </a:rPr>
              <a:t>级的效能，只能请他拿钱走人，客客气气的。</a:t>
            </a:r>
            <a:endParaRPr kumimoji="0" lang="en-US"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Sustained A-level performance, despite minimal effort, is rewarded with more responsibility and great pay</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保持</a:t>
            </a:r>
            <a:r>
              <a:rPr kumimoji="0" lang="en-US" altLang="zh-CN" sz="2000" smtClean="0">
                <a:solidFill>
                  <a:srgbClr val="7F7F7F"/>
                </a:solidFill>
                <a:latin typeface="微软雅黑" panose="020B0503020204020204" pitchFamily="34" charset="-122"/>
                <a:ea typeface="微软雅黑" panose="020B0503020204020204" pitchFamily="34" charset="-122"/>
              </a:rPr>
              <a:t>A</a:t>
            </a:r>
            <a:r>
              <a:rPr kumimoji="0" lang="zh-CN" altLang="en-US" sz="2000" smtClean="0">
                <a:solidFill>
                  <a:srgbClr val="7F7F7F"/>
                </a:solidFill>
                <a:latin typeface="微软雅黑" panose="020B0503020204020204" pitchFamily="34" charset="-122"/>
                <a:ea typeface="微软雅黑" panose="020B0503020204020204" pitchFamily="34" charset="-122"/>
              </a:rPr>
              <a:t>级的工作输出，追求最大效用，将会被委以重任，酬以重金。</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237E2A5-04C6-45F4-824E-BA5F14519794}"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789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Brilliant Jerks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不羁天才</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7892" name="Content Placeholder 2"/>
          <p:cNvSpPr>
            <a:spLocks noGrp="1" noChangeArrowheads="1"/>
          </p:cNvSpPr>
          <p:nvPr>
            <p:ph idx="4294967295"/>
          </p:nvPr>
        </p:nvSpPr>
        <p:spPr>
          <a:xfrm>
            <a:off x="457200" y="1600200"/>
            <a:ext cx="8423275"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Some companies tolerate them</a:t>
            </a:r>
            <a:endParaRPr kumimoji="0" lang="en-US" altLang="zh-CN" smtClean="0">
              <a:latin typeface="微软雅黑" panose="020B0503020204020204" pitchFamily="34" charset="-122"/>
              <a:ea typeface="微软雅黑" panose="020B0503020204020204" pitchFamily="34" charset="-122"/>
            </a:endParaRPr>
          </a:p>
          <a:p>
            <a:pPr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有些公司容忍他们。</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latin typeface="微软雅黑" panose="020B0503020204020204" pitchFamily="34" charset="-122"/>
                <a:ea typeface="微软雅黑" panose="020B0503020204020204" pitchFamily="34" charset="-122"/>
              </a:rPr>
              <a:t>For us, cost to effective teamwork is too high</a:t>
            </a:r>
            <a:endParaRPr kumimoji="0" lang="en-US" altLang="zh-CN" smtClean="0">
              <a:latin typeface="微软雅黑" panose="020B0503020204020204" pitchFamily="34" charset="-122"/>
              <a:ea typeface="微软雅黑" panose="020B0503020204020204" pitchFamily="34" charset="-122"/>
            </a:endParaRPr>
          </a:p>
          <a:p>
            <a:pPr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对于我们而言，这种人会使得保持团队效率的代价太大。</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latin typeface="微软雅黑" panose="020B0503020204020204" pitchFamily="34" charset="-122"/>
                <a:ea typeface="微软雅黑" panose="020B0503020204020204" pitchFamily="34" charset="-122"/>
              </a:rPr>
              <a:t>Diverse styles are fine – as long as person embodies the 9 values</a:t>
            </a:r>
            <a:endParaRPr kumimoji="0" lang="en-US" altLang="zh-CN" smtClean="0">
              <a:latin typeface="微软雅黑" panose="020B0503020204020204" pitchFamily="34" charset="-122"/>
              <a:ea typeface="微软雅黑" panose="020B0503020204020204" pitchFamily="34" charset="-122"/>
            </a:endParaRPr>
          </a:p>
          <a:p>
            <a:pPr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保持多样性的风格很好，但这个人得体现出前述</a:t>
            </a:r>
            <a:r>
              <a:rPr kumimoji="0" lang="en-US" altLang="zh-CN" sz="2400" smtClean="0">
                <a:solidFill>
                  <a:srgbClr val="7F7F7F"/>
                </a:solidFill>
                <a:latin typeface="微软雅黑" panose="020B0503020204020204" pitchFamily="34" charset="-122"/>
                <a:ea typeface="微软雅黑" panose="020B0503020204020204" pitchFamily="34" charset="-122"/>
              </a:rPr>
              <a:t>9</a:t>
            </a:r>
            <a:r>
              <a:rPr kumimoji="0" lang="zh-CN" altLang="en-US" sz="2400" smtClean="0">
                <a:solidFill>
                  <a:srgbClr val="7F7F7F"/>
                </a:solidFill>
                <a:latin typeface="微软雅黑" panose="020B0503020204020204" pitchFamily="34" charset="-122"/>
                <a:ea typeface="微软雅黑" panose="020B0503020204020204" pitchFamily="34" charset="-122"/>
              </a:rPr>
              <a:t>种价值观。</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FBBE3D1-676B-4B40-975D-0272CE64A2B4}"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8915" name="Title 4"/>
          <p:cNvSpPr>
            <a:spLocks noGrp="1" noChangeArrowheads="1"/>
          </p:cNvSpPr>
          <p:nvPr>
            <p:ph type="ctrTitle" idx="4294967295"/>
          </p:nvPr>
        </p:nvSpPr>
        <p:spPr>
          <a:xfrm>
            <a:off x="685800" y="160338"/>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Why are we so insistent on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high performance?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为什么我们对高效能如此坚持？</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8916" name="Subtitle 5"/>
          <p:cNvSpPr>
            <a:spLocks noGrp="1" noChangeArrowheads="1"/>
          </p:cNvSpPr>
          <p:nvPr>
            <p:ph type="subTitle" idx="4294967295"/>
          </p:nvPr>
        </p:nvSpPr>
        <p:spPr>
          <a:xfrm>
            <a:off x="0" y="1916113"/>
            <a:ext cx="9144000" cy="20574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In procedural work, the best are </a:t>
            </a:r>
            <a:r>
              <a:rPr kumimoji="0" lang="zh-CN" altLang="zh-CN" smtClean="0">
                <a:solidFill>
                  <a:srgbClr val="FF0000"/>
                </a:solidFill>
                <a:latin typeface="微软雅黑" panose="020B0503020204020204" pitchFamily="34" charset="-122"/>
                <a:ea typeface="微软雅黑" panose="020B0503020204020204" pitchFamily="34" charset="-122"/>
              </a:rPr>
              <a:t>2x </a:t>
            </a:r>
            <a:endParaRPr kumimoji="0" lang="en-US" altLang="zh-CN" smtClean="0">
              <a:solidFill>
                <a:srgbClr val="FF0000"/>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对于程序型的工作，顶级员工的输出量是一般员工的</a:t>
            </a:r>
            <a:r>
              <a:rPr kumimoji="0" lang="en-US" altLang="zh-CN" sz="2400" smtClean="0">
                <a:solidFill>
                  <a:srgbClr val="FF0000"/>
                </a:solidFill>
                <a:latin typeface="微软雅黑" panose="020B0503020204020204" pitchFamily="34" charset="-122"/>
                <a:ea typeface="微软雅黑" panose="020B0503020204020204" pitchFamily="34" charset="-122"/>
              </a:rPr>
              <a:t>2</a:t>
            </a:r>
            <a:r>
              <a:rPr kumimoji="0" lang="zh-CN" altLang="en-US" sz="2400" smtClean="0">
                <a:solidFill>
                  <a:srgbClr val="FF0000"/>
                </a:solidFill>
                <a:latin typeface="微软雅黑" panose="020B0503020204020204" pitchFamily="34" charset="-122"/>
                <a:ea typeface="微软雅黑" panose="020B0503020204020204" pitchFamily="34" charset="-122"/>
              </a:rPr>
              <a:t>倍</a:t>
            </a:r>
            <a:r>
              <a:rPr kumimoji="0" lang="zh-CN" altLang="en-US" sz="2400" smtClean="0">
                <a:solidFill>
                  <a:srgbClr val="7F7F7F"/>
                </a:solidFill>
                <a:latin typeface="微软雅黑" panose="020B0503020204020204" pitchFamily="34" charset="-122"/>
                <a:ea typeface="微软雅黑" panose="020B0503020204020204" pitchFamily="34" charset="-122"/>
              </a:rPr>
              <a:t>。</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better than the average.</a:t>
            </a: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In creative/inventive work, the best are 10x </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better than the average</a:t>
            </a:r>
            <a:r>
              <a:rPr kumimoji="0" lang="zh-CN" altLang="zh-CN" smtClean="0">
                <a:solidFill>
                  <a:srgbClr val="898989"/>
                </a:solidFill>
                <a:latin typeface="微软雅黑" panose="020B0503020204020204" pitchFamily="34" charset="-122"/>
                <a:ea typeface="微软雅黑" panose="020B0503020204020204" pitchFamily="34" charset="-122"/>
              </a:rPr>
              <a:t>, </a:t>
            </a:r>
            <a:endParaRPr kumimoji="0" lang="en-US" altLang="zh-CN"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对于创新型</a:t>
            </a:r>
            <a:r>
              <a:rPr kumimoji="0" lang="en-US" altLang="zh-CN" sz="2400" smtClean="0">
                <a:solidFill>
                  <a:srgbClr val="7F7F7F"/>
                </a:solidFill>
                <a:latin typeface="微软雅黑" panose="020B0503020204020204" pitchFamily="34" charset="-122"/>
                <a:ea typeface="微软雅黑" panose="020B0503020204020204" pitchFamily="34" charset="-122"/>
              </a:rPr>
              <a:t>/</a:t>
            </a:r>
            <a:r>
              <a:rPr kumimoji="0" lang="zh-CN" altLang="en-US" sz="2400" smtClean="0">
                <a:solidFill>
                  <a:srgbClr val="7F7F7F"/>
                </a:solidFill>
                <a:latin typeface="微软雅黑" panose="020B0503020204020204" pitchFamily="34" charset="-122"/>
                <a:ea typeface="微软雅黑" panose="020B0503020204020204" pitchFamily="34" charset="-122"/>
              </a:rPr>
              <a:t>创意型的工作，顶级员工的输出量是一般员工的</a:t>
            </a:r>
            <a:r>
              <a:rPr kumimoji="0" lang="en-US" altLang="zh-CN" sz="2400" smtClean="0">
                <a:solidFill>
                  <a:srgbClr val="FF0000"/>
                </a:solidFill>
                <a:latin typeface="微软雅黑" panose="020B0503020204020204" pitchFamily="34" charset="-122"/>
                <a:ea typeface="微软雅黑" panose="020B0503020204020204" pitchFamily="34" charset="-122"/>
              </a:rPr>
              <a:t>10</a:t>
            </a:r>
            <a:r>
              <a:rPr kumimoji="0" lang="zh-CN" altLang="en-US" sz="2400" smtClean="0">
                <a:solidFill>
                  <a:srgbClr val="FF0000"/>
                </a:solidFill>
                <a:latin typeface="微软雅黑" panose="020B0503020204020204" pitchFamily="34" charset="-122"/>
                <a:ea typeface="微软雅黑" panose="020B0503020204020204" pitchFamily="34" charset="-122"/>
              </a:rPr>
              <a:t>倍</a:t>
            </a:r>
            <a:r>
              <a:rPr kumimoji="0" lang="zh-CN" altLang="en-US" sz="2400" smtClean="0">
                <a:solidFill>
                  <a:srgbClr val="7F7F7F"/>
                </a:solidFill>
                <a:latin typeface="微软雅黑" panose="020B0503020204020204" pitchFamily="34" charset="-122"/>
                <a:ea typeface="微软雅黑" panose="020B0503020204020204" pitchFamily="34" charset="-122"/>
              </a:rPr>
              <a:t>！</a:t>
            </a:r>
            <a:r>
              <a:rPr kumimoji="0" lang="zh-CN" altLang="zh-CN" sz="2400" smtClean="0">
                <a:solidFill>
                  <a:srgbClr val="7F7F7F"/>
                </a:solidFill>
                <a:latin typeface="微软雅黑" panose="020B0503020204020204" pitchFamily="34" charset="-122"/>
                <a:ea typeface="微软雅黑" panose="020B0503020204020204" pitchFamily="34" charset="-122"/>
              </a:rPr>
              <a:t/>
            </a:r>
            <a:br>
              <a:rPr kumimoji="0" lang="zh-CN" altLang="zh-CN" sz="2400" smtClean="0">
                <a:solidFill>
                  <a:srgbClr val="7F7F7F"/>
                </a:solidFill>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so huge premium on creating effective teams of the best</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以顶级员工组成的高效团队就有那么大提升！</a:t>
            </a:r>
            <a:endParaRPr kumimoji="0" lang="en-US"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189BD22-40B3-4F88-9F07-ABD262A02ECD}"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9939" name="Title 4"/>
          <p:cNvSpPr>
            <a:spLocks noGrp="1" noChangeArrowheads="1"/>
          </p:cNvSpPr>
          <p:nvPr>
            <p:ph type="ctrTitle" idx="4294967295"/>
          </p:nvPr>
        </p:nvSpPr>
        <p:spPr>
          <a:xfrm>
            <a:off x="685800" y="679450"/>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Why are we so insistent on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high performance?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为什么我们对高效能如此坚持？</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9940" name="Subtitle 5"/>
          <p:cNvSpPr>
            <a:spLocks noGrp="1" noChangeArrowheads="1"/>
          </p:cNvSpPr>
          <p:nvPr>
            <p:ph type="subTitle" idx="4294967295"/>
          </p:nvPr>
        </p:nvSpPr>
        <p:spPr>
          <a:xfrm>
            <a:off x="1371600" y="2716213"/>
            <a:ext cx="71374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Great Workplace is </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b="1" smtClean="0">
                <a:solidFill>
                  <a:srgbClr val="00B050"/>
                </a:solidFill>
                <a:latin typeface="微软雅黑" panose="020B0503020204020204" pitchFamily="34" charset="-122"/>
                <a:ea typeface="微软雅黑" panose="020B0503020204020204" pitchFamily="34" charset="-122"/>
              </a:rPr>
              <a:t>Stunning Colleagues</a:t>
            </a:r>
            <a:endParaRPr kumimoji="0" lang="en-US" altLang="zh-CN" b="1" smtClean="0">
              <a:solidFill>
                <a:srgbClr val="00B050"/>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b="1" smtClean="0">
                <a:latin typeface="微软雅黑" panose="020B0503020204020204" pitchFamily="34" charset="-122"/>
                <a:ea typeface="微软雅黑" panose="020B0503020204020204" pitchFamily="34" charset="-122"/>
              </a:rPr>
              <a:t>最好的工作环境是拥有</a:t>
            </a:r>
            <a:r>
              <a:rPr kumimoji="0" lang="zh-CN" altLang="en-US" sz="2800" smtClean="0">
                <a:solidFill>
                  <a:srgbClr val="00B050"/>
                </a:solidFill>
                <a:latin typeface="微软雅黑" panose="020B0503020204020204" pitchFamily="34" charset="-122"/>
                <a:ea typeface="微软雅黑" panose="020B0503020204020204" pitchFamily="34" charset="-122"/>
              </a:rPr>
              <a:t>一群超级棒的同事</a:t>
            </a:r>
            <a:r>
              <a:rPr kumimoji="0" lang="zh-CN" altLang="en-US" sz="2800" smtClean="0">
                <a:solidFill>
                  <a:srgbClr val="898989"/>
                </a:solidFill>
                <a:latin typeface="微软雅黑" panose="020B0503020204020204" pitchFamily="34" charset="-122"/>
                <a:ea typeface="微软雅黑" panose="020B0503020204020204" pitchFamily="34" charset="-122"/>
              </a:rPr>
              <a:t>。</a:t>
            </a:r>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E8AE777-F622-4DB7-AD92-FDFC5E43FD6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096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Our High Performance Culture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Not Right for Everyone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我们的高效能文化并非对所有人都合适。</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40964"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Many people love our culture, and stay a long time</a:t>
            </a:r>
            <a:endParaRPr kumimoji="0" lang="en-US" altLang="zh-CN" smtClean="0">
              <a:latin typeface="微软雅黑" panose="020B0503020204020204" pitchFamily="34" charset="-122"/>
              <a:ea typeface="微软雅黑" panose="020B0503020204020204" pitchFamily="34" charset="-122"/>
            </a:endParaRPr>
          </a:p>
          <a:p>
            <a:pPr eaLnBrk="1" hangingPunct="1"/>
            <a:r>
              <a:rPr kumimoji="0" lang="zh-CN" altLang="en-US" sz="2800" smtClean="0">
                <a:solidFill>
                  <a:srgbClr val="7F7F7F"/>
                </a:solidFill>
                <a:latin typeface="微软雅黑" panose="020B0503020204020204" pitchFamily="34" charset="-122"/>
                <a:ea typeface="微软雅黑" panose="020B0503020204020204" pitchFamily="34" charset="-122"/>
              </a:rPr>
              <a:t>许多人喜欢我们的企业文化，并且呆了很长时间</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latin typeface="微软雅黑" panose="020B0503020204020204" pitchFamily="34" charset="-122"/>
                <a:ea typeface="微软雅黑" panose="020B0503020204020204" pitchFamily="34" charset="-122"/>
              </a:rPr>
              <a:t>They thrive on excellence and candor and change</a:t>
            </a:r>
            <a:endParaRPr kumimoji="0" lang="en-US" altLang="zh-CN" smtClean="0">
              <a:latin typeface="微软雅黑" panose="020B0503020204020204" pitchFamily="34" charset="-122"/>
              <a:ea typeface="微软雅黑" panose="020B0503020204020204" pitchFamily="34" charset="-122"/>
            </a:endParaRPr>
          </a:p>
          <a:p>
            <a:pPr lvl="1"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他们因为公司的卓越、坦率和变化而成长。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latin typeface="微软雅黑" panose="020B0503020204020204" pitchFamily="34" charset="-122"/>
                <a:ea typeface="微软雅黑" panose="020B0503020204020204" pitchFamily="34" charset="-122"/>
              </a:rPr>
              <a:t>They would be disappointed if given a severance package, but lots of mutual warmth and respect</a:t>
            </a:r>
            <a:endParaRPr kumimoji="0" lang="en-US" altLang="zh-CN" smtClean="0">
              <a:latin typeface="微软雅黑" panose="020B0503020204020204" pitchFamily="34" charset="-122"/>
              <a:ea typeface="微软雅黑" panose="020B0503020204020204" pitchFamily="34" charset="-122"/>
            </a:endParaRPr>
          </a:p>
          <a:p>
            <a:pPr lvl="1"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他们会因为被辞退而感觉到失望，但是带走彼此之间的热情和尊重。</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4F6FAFA-B214-447B-9253-A0269BC6AB0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1987"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Our High Performance Culture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Not Right for Everyone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我们的高效能文化并非对所有人都合适。</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41988"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Some people, however, value job security and stability over performance, and don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like our culture</a:t>
            </a:r>
            <a:endParaRPr kumimoji="0" lang="en-US" altLang="zh-CN" smtClean="0">
              <a:latin typeface="微软雅黑" panose="020B0503020204020204" pitchFamily="34" charset="-122"/>
              <a:ea typeface="微软雅黑" panose="020B0503020204020204" pitchFamily="34" charset="-122"/>
            </a:endParaRPr>
          </a:p>
          <a:p>
            <a:pPr eaLnBrk="1" hangingPunct="1"/>
            <a:r>
              <a:rPr kumimoji="0" lang="zh-CN" altLang="en-US" sz="2800" smtClean="0">
                <a:solidFill>
                  <a:srgbClr val="7F7F7F"/>
                </a:solidFill>
                <a:latin typeface="微软雅黑" panose="020B0503020204020204" pitchFamily="34" charset="-122"/>
                <a:ea typeface="微软雅黑" panose="020B0503020204020204" pitchFamily="34" charset="-122"/>
              </a:rPr>
              <a:t>部分人看重工作的安稳甚于高效输出，而且并不喜欢我们的企业文化。</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latin typeface="微软雅黑" panose="020B0503020204020204" pitchFamily="34" charset="-122"/>
                <a:ea typeface="微软雅黑" panose="020B0503020204020204" pitchFamily="34" charset="-122"/>
              </a:rPr>
              <a:t>They feel fearful at Netflix</a:t>
            </a:r>
            <a:endParaRPr kumimoji="0" lang="en-US" altLang="zh-CN" smtClean="0">
              <a:latin typeface="微软雅黑" panose="020B0503020204020204" pitchFamily="34" charset="-122"/>
              <a:ea typeface="微软雅黑" panose="020B0503020204020204" pitchFamily="34" charset="-122"/>
            </a:endParaRPr>
          </a:p>
          <a:p>
            <a:pPr lvl="1"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他们在</a:t>
            </a:r>
            <a:r>
              <a:rPr kumimoji="0" lang="en-US" altLang="zh-CN" sz="2400" smtClean="0">
                <a:solidFill>
                  <a:srgbClr val="7F7F7F"/>
                </a:solidFill>
                <a:latin typeface="微软雅黑" panose="020B0503020204020204" pitchFamily="34" charset="-122"/>
                <a:ea typeface="微软雅黑" panose="020B0503020204020204" pitchFamily="34" charset="-122"/>
              </a:rPr>
              <a:t>Netflix</a:t>
            </a:r>
            <a:r>
              <a:rPr kumimoji="0" lang="zh-CN" altLang="en-US" sz="2400" smtClean="0">
                <a:solidFill>
                  <a:srgbClr val="7F7F7F"/>
                </a:solidFill>
                <a:latin typeface="微软雅黑" panose="020B0503020204020204" pitchFamily="34" charset="-122"/>
                <a:ea typeface="微软雅黑" panose="020B0503020204020204" pitchFamily="34" charset="-122"/>
              </a:rPr>
              <a:t>会心怀忧惧。</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latin typeface="微软雅黑" panose="020B0503020204020204" pitchFamily="34" charset="-122"/>
                <a:ea typeface="微软雅黑" panose="020B0503020204020204" pitchFamily="34" charset="-122"/>
              </a:rPr>
              <a:t>They are sometimes bitter if let go, and feel that we are political place to work</a:t>
            </a:r>
            <a:endParaRPr kumimoji="0" lang="en-US" altLang="zh-CN" smtClean="0">
              <a:latin typeface="微软雅黑" panose="020B0503020204020204" pitchFamily="34" charset="-122"/>
              <a:ea typeface="微软雅黑" panose="020B0503020204020204" pitchFamily="34" charset="-122"/>
            </a:endParaRPr>
          </a:p>
          <a:p>
            <a:pPr lvl="1"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如果让他们走人，有时他们会感到苦涩，觉得我们在搞办公室政治</a:t>
            </a:r>
            <a:r>
              <a:rPr kumimoji="0" lang="zh-CN" altLang="en-US" smtClean="0">
                <a:latin typeface="微软雅黑" panose="020B0503020204020204" pitchFamily="34" charset="-122"/>
                <a:ea typeface="微软雅黑" panose="020B0503020204020204" pitchFamily="34" charset="-122"/>
              </a:rPr>
              <a:t>。</a:t>
            </a:r>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212F4C2-4A63-4744-80FF-8FCE623F18F5}"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147" name="Rectangle 4"/>
          <p:cNvSpPr>
            <a:spLocks noGrp="1" noChangeArrowheads="1"/>
          </p:cNvSpPr>
          <p:nvPr>
            <p:ph type="ctrTitle" idx="4294967295"/>
          </p:nvPr>
        </p:nvSpPr>
        <p:spPr>
          <a:xfrm>
            <a:off x="411163" y="828675"/>
            <a:ext cx="8047037" cy="29495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Many companies have nice sounding value statements displayed in the lobby, such as:</a:t>
            </a:r>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众多公司在大堂展示动听的价值观，诸如：</a:t>
            </a:r>
            <a:endParaRPr kumimoji="0" lang="zh-CN" altLang="zh-CN" sz="3200" b="1" smtClean="0">
              <a:latin typeface="微软雅黑" panose="020B0503020204020204" pitchFamily="34" charset="-122"/>
              <a:ea typeface="微软雅黑" panose="020B0503020204020204" pitchFamily="34" charset="-122"/>
            </a:endParaRPr>
          </a:p>
        </p:txBody>
      </p:sp>
      <p:sp>
        <p:nvSpPr>
          <p:cNvPr id="6148" name="Rectangle 3"/>
          <p:cNvSpPr>
            <a:spLocks noGrp="1" noChangeArrowheads="1"/>
          </p:cNvSpPr>
          <p:nvPr>
            <p:ph type="subTitle" idx="4294967295"/>
          </p:nvPr>
        </p:nvSpPr>
        <p:spPr>
          <a:xfrm>
            <a:off x="1377950" y="4171950"/>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lnSpc>
                <a:spcPct val="80000"/>
              </a:lnSpc>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Integrity</a:t>
            </a:r>
            <a:r>
              <a:rPr kumimoji="0" lang="zh-CN" altLang="en-US" sz="2800" smtClean="0">
                <a:solidFill>
                  <a:srgbClr val="7F7F7F"/>
                </a:solidFill>
                <a:latin typeface="微软雅黑" panose="020B0503020204020204" pitchFamily="34" charset="-122"/>
                <a:ea typeface="微软雅黑" panose="020B0503020204020204" pitchFamily="34" charset="-122"/>
              </a:rPr>
              <a:t>正直</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Communication</a:t>
            </a:r>
            <a:r>
              <a:rPr kumimoji="0" lang="zh-CN" altLang="en-US" sz="2800" smtClean="0">
                <a:solidFill>
                  <a:srgbClr val="7F7F7F"/>
                </a:solidFill>
                <a:latin typeface="微软雅黑" panose="020B0503020204020204" pitchFamily="34" charset="-122"/>
                <a:ea typeface="微软雅黑" panose="020B0503020204020204" pitchFamily="34" charset="-122"/>
              </a:rPr>
              <a:t>沟通</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Respect</a:t>
            </a:r>
            <a:r>
              <a:rPr kumimoji="0" lang="zh-CN" altLang="en-US" sz="2800" smtClean="0">
                <a:solidFill>
                  <a:srgbClr val="7F7F7F"/>
                </a:solidFill>
                <a:latin typeface="微软雅黑" panose="020B0503020204020204" pitchFamily="34" charset="-122"/>
                <a:ea typeface="微软雅黑" panose="020B0503020204020204" pitchFamily="34" charset="-122"/>
              </a:rPr>
              <a:t>尊重</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Excellence</a:t>
            </a:r>
            <a:r>
              <a:rPr kumimoji="0" lang="zh-CN" altLang="en-US" sz="2800" smtClean="0">
                <a:solidFill>
                  <a:srgbClr val="7F7F7F"/>
                </a:solidFill>
                <a:latin typeface="微软雅黑" panose="020B0503020204020204" pitchFamily="34" charset="-122"/>
                <a:ea typeface="微软雅黑" panose="020B0503020204020204" pitchFamily="34" charset="-122"/>
              </a:rPr>
              <a:t>卓越</a:t>
            </a:r>
            <a:r>
              <a:rPr kumimoji="0" lang="zh-CN" altLang="zh-CN" sz="2800" smtClean="0">
                <a:solidFill>
                  <a:srgbClr val="7F7F7F"/>
                </a:solidFill>
                <a:latin typeface="微软雅黑" panose="020B0503020204020204" pitchFamily="34" charset="-122"/>
                <a:ea typeface="微软雅黑" panose="020B0503020204020204" pitchFamily="34" charset="-122"/>
              </a:rPr>
              <a:t/>
            </a:r>
            <a:br>
              <a:rPr kumimoji="0" lang="zh-CN" altLang="zh-CN" sz="2800" smtClean="0">
                <a:solidFill>
                  <a:srgbClr val="7F7F7F"/>
                </a:solidFill>
                <a:latin typeface="微软雅黑" panose="020B0503020204020204" pitchFamily="34" charset="-122"/>
                <a:ea typeface="微软雅黑" panose="020B0503020204020204" pitchFamily="34" charset="-122"/>
              </a:rPr>
            </a:b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6BF3049-A661-4AAB-9713-C935FB26E3B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301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Our High Performance Culture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Not Right for Everyone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我们的高效能文化并非对所有人都合适。</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43012" name="Content Placeholder 2"/>
          <p:cNvSpPr>
            <a:spLocks noGrp="1" noChangeArrowheads="1"/>
          </p:cNvSpPr>
          <p:nvPr>
            <p:ph idx="4294967295"/>
          </p:nvPr>
        </p:nvSpPr>
        <p:spPr>
          <a:xfrm>
            <a:off x="457200" y="1897063"/>
            <a:ext cx="8229600" cy="286861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We</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re getting better at attracting only the former, and helping the latter realize we are not right for them</a:t>
            </a:r>
            <a:endParaRPr kumimoji="0" lang="en-US" altLang="zh-CN" smtClean="0">
              <a:latin typeface="微软雅黑" panose="020B0503020204020204" pitchFamily="34" charset="-122"/>
              <a:ea typeface="微软雅黑" panose="020B0503020204020204" pitchFamily="34" charset="-122"/>
            </a:endParaRPr>
          </a:p>
          <a:p>
            <a:pPr eaLnBrk="1" hangingPunct="1"/>
            <a:r>
              <a:rPr kumimoji="0" lang="zh-CN" altLang="en-US" sz="2800" smtClean="0">
                <a:solidFill>
                  <a:srgbClr val="7F7F7F"/>
                </a:solidFill>
                <a:latin typeface="微软雅黑" panose="020B0503020204020204" pitchFamily="34" charset="-122"/>
                <a:ea typeface="微软雅黑" panose="020B0503020204020204" pitchFamily="34" charset="-122"/>
              </a:rPr>
              <a:t>在吸引前一类人这方面，我们正在越做越好。同时，我们帮助后者认识到这里并不适合他们。</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5E19EBE-259F-44FC-B52E-4C6EA91E6723}"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4035"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44036"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solidFill>
                  <a:srgbClr val="0070C0"/>
                </a:solidFill>
                <a:latin typeface="微软雅黑" panose="020B0503020204020204" pitchFamily="34" charset="-122"/>
                <a:ea typeface="微软雅黑" panose="020B0503020204020204" pitchFamily="34" charset="-122"/>
              </a:rPr>
              <a:t>Freedom &amp; Responsibility</a:t>
            </a:r>
            <a:r>
              <a:rPr kumimoji="0" lang="zh-CN" altLang="en-US" sz="2400" smtClean="0">
                <a:solidFill>
                  <a:srgbClr val="0070C0"/>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1E55ACF-12AB-456C-B0E1-743FCED6B62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5059"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The Rare Responsible Person</a:t>
            </a:r>
          </a:p>
        </p:txBody>
      </p:sp>
      <p:sp>
        <p:nvSpPr>
          <p:cNvPr id="45060" name="Rectangle 3"/>
          <p:cNvSpPr>
            <a:spLocks noGrp="1" noChangeArrowheads="1"/>
          </p:cNvSpPr>
          <p:nvPr>
            <p:ph type="body" idx="4294967295"/>
          </p:nvPr>
        </p:nvSpPr>
        <p:spPr>
          <a:xfrm>
            <a:off x="1096963" y="1600200"/>
            <a:ext cx="82296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kumimoji="0" lang="zh-CN" altLang="zh-CN" smtClean="0">
                <a:latin typeface="微软雅黑" panose="020B0503020204020204" pitchFamily="34" charset="-122"/>
                <a:ea typeface="微软雅黑" panose="020B0503020204020204" pitchFamily="34" charset="-122"/>
              </a:rPr>
              <a:t>Self motivating</a:t>
            </a:r>
            <a:r>
              <a:rPr kumimoji="0" lang="zh-CN" altLang="en-US" sz="2800" smtClean="0">
                <a:solidFill>
                  <a:srgbClr val="7F7F7F"/>
                </a:solidFill>
                <a:latin typeface="微软雅黑" panose="020B0503020204020204" pitchFamily="34" charset="-122"/>
                <a:ea typeface="微软雅黑" panose="020B0503020204020204" pitchFamily="34" charset="-122"/>
              </a:rPr>
              <a:t>（自励）</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r>
              <a:rPr kumimoji="0" lang="zh-CN" altLang="zh-CN" smtClean="0">
                <a:latin typeface="微软雅黑" panose="020B0503020204020204" pitchFamily="34" charset="-122"/>
                <a:ea typeface="微软雅黑" panose="020B0503020204020204" pitchFamily="34" charset="-122"/>
              </a:rPr>
              <a:t>Self aware</a:t>
            </a:r>
            <a:r>
              <a:rPr kumimoji="0" lang="zh-CN" altLang="en-US" sz="2800" smtClean="0">
                <a:solidFill>
                  <a:srgbClr val="7F7F7F"/>
                </a:solidFill>
                <a:latin typeface="微软雅黑" panose="020B0503020204020204" pitchFamily="34" charset="-122"/>
                <a:ea typeface="微软雅黑" panose="020B0503020204020204" pitchFamily="34" charset="-122"/>
              </a:rPr>
              <a:t>（自知）</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r>
              <a:rPr kumimoji="0" lang="zh-CN" altLang="zh-CN" smtClean="0">
                <a:latin typeface="微软雅黑" panose="020B0503020204020204" pitchFamily="34" charset="-122"/>
                <a:ea typeface="微软雅黑" panose="020B0503020204020204" pitchFamily="34" charset="-122"/>
              </a:rPr>
              <a:t>Self disciplined</a:t>
            </a:r>
            <a:r>
              <a:rPr kumimoji="0" lang="zh-CN" altLang="en-US" sz="2800" smtClean="0">
                <a:solidFill>
                  <a:srgbClr val="7F7F7F"/>
                </a:solidFill>
                <a:latin typeface="微软雅黑" panose="020B0503020204020204" pitchFamily="34" charset="-122"/>
                <a:ea typeface="微软雅黑" panose="020B0503020204020204" pitchFamily="34" charset="-122"/>
              </a:rPr>
              <a:t>（自律）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r>
              <a:rPr kumimoji="0" lang="zh-CN" altLang="zh-CN" smtClean="0">
                <a:latin typeface="微软雅黑" panose="020B0503020204020204" pitchFamily="34" charset="-122"/>
                <a:ea typeface="微软雅黑" panose="020B0503020204020204" pitchFamily="34" charset="-122"/>
              </a:rPr>
              <a:t>Self improving</a:t>
            </a:r>
            <a:r>
              <a:rPr kumimoji="0" lang="zh-CN" altLang="en-US" sz="2800" smtClean="0">
                <a:solidFill>
                  <a:srgbClr val="7F7F7F"/>
                </a:solidFill>
                <a:latin typeface="微软雅黑" panose="020B0503020204020204" pitchFamily="34" charset="-122"/>
                <a:ea typeface="微软雅黑" panose="020B0503020204020204" pitchFamily="34" charset="-122"/>
              </a:rPr>
              <a:t>（自我提升）</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r>
              <a:rPr kumimoji="0" lang="zh-CN" altLang="zh-CN" smtClean="0">
                <a:latin typeface="微软雅黑" panose="020B0503020204020204" pitchFamily="34" charset="-122"/>
                <a:ea typeface="微软雅黑" panose="020B0503020204020204" pitchFamily="34" charset="-122"/>
              </a:rPr>
              <a:t>Acts like a leader</a:t>
            </a:r>
            <a:r>
              <a:rPr kumimoji="0" lang="zh-CN" altLang="en-US" sz="2800" smtClean="0">
                <a:solidFill>
                  <a:srgbClr val="7F7F7F"/>
                </a:solidFill>
                <a:latin typeface="微软雅黑" panose="020B0503020204020204" pitchFamily="34" charset="-122"/>
                <a:ea typeface="微软雅黑" panose="020B0503020204020204" pitchFamily="34" charset="-122"/>
              </a:rPr>
              <a:t>（如同领导者一般行事）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r>
              <a:rPr kumimoji="0" lang="zh-CN" altLang="zh-CN" smtClean="0">
                <a:latin typeface="微软雅黑" panose="020B0503020204020204" pitchFamily="34" charset="-122"/>
                <a:ea typeface="微软雅黑" panose="020B0503020204020204" pitchFamily="34" charset="-122"/>
              </a:rPr>
              <a:t>Doesn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wait to be told what to do</a:t>
            </a:r>
            <a:endParaRPr kumimoji="0" lang="en-US" altLang="zh-CN" smtClean="0">
              <a:latin typeface="微软雅黑" panose="020B0503020204020204" pitchFamily="34" charset="-122"/>
              <a:ea typeface="微软雅黑" panose="020B0503020204020204" pitchFamily="34" charset="-122"/>
            </a:endParaRPr>
          </a:p>
          <a:p>
            <a:pPr marL="0" indent="0" eaLnBrk="1" hangingPunct="1"/>
            <a:r>
              <a:rPr kumimoji="0" lang="zh-CN" altLang="en-US" sz="2800" smtClean="0">
                <a:solidFill>
                  <a:srgbClr val="7F7F7F"/>
                </a:solidFill>
                <a:latin typeface="微软雅黑" panose="020B0503020204020204" pitchFamily="34" charset="-122"/>
                <a:ea typeface="微软雅黑" panose="020B0503020204020204" pitchFamily="34" charset="-122"/>
              </a:rPr>
              <a:t>（不会等着被叫去做事）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r>
              <a:rPr kumimoji="0" lang="zh-CN" altLang="zh-CN" smtClean="0">
                <a:latin typeface="微软雅黑" panose="020B0503020204020204" pitchFamily="34" charset="-122"/>
                <a:ea typeface="微软雅黑" panose="020B0503020204020204" pitchFamily="34" charset="-122"/>
              </a:rPr>
              <a:t>Picks up the trash lying on the floor</a:t>
            </a:r>
            <a:endParaRPr kumimoji="0" lang="en-US" altLang="zh-CN" smtClean="0">
              <a:latin typeface="微软雅黑" panose="020B0503020204020204" pitchFamily="34" charset="-122"/>
              <a:ea typeface="微软雅黑" panose="020B0503020204020204" pitchFamily="34" charset="-122"/>
            </a:endParaRPr>
          </a:p>
          <a:p>
            <a:pPr marL="0" indent="0" eaLnBrk="1" hangingPunct="1"/>
            <a:r>
              <a:rPr kumimoji="0" lang="zh-CN" altLang="en-US" sz="2800" smtClean="0">
                <a:solidFill>
                  <a:srgbClr val="7F7F7F"/>
                </a:solidFill>
                <a:latin typeface="微软雅黑" panose="020B0503020204020204" pitchFamily="34" charset="-122"/>
                <a:ea typeface="微软雅黑" panose="020B0503020204020204" pitchFamily="34" charset="-122"/>
              </a:rPr>
              <a:t>（主动捡起地上的垃圾）</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endParaRPr kumimoji="0" lang="zh-CN" altLang="zh-CN" smtClean="0">
              <a:latin typeface="微软雅黑" panose="020B0503020204020204" pitchFamily="34" charset="-122"/>
              <a:ea typeface="微软雅黑" panose="020B0503020204020204" pitchFamily="34" charset="-122"/>
            </a:endParaRPr>
          </a:p>
          <a:p>
            <a:pPr marL="0" indent="0" eaLnBrk="1" hangingPunct="1"/>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73F6BA1-A3BE-459C-B056-F423FFFDCB9B}"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6083" name="Title 5"/>
          <p:cNvSpPr>
            <a:spLocks noGrp="1" noChangeArrowheads="1"/>
          </p:cNvSpPr>
          <p:nvPr>
            <p:ph type="ctrTitle" idx="4294967295"/>
          </p:nvPr>
        </p:nvSpPr>
        <p:spPr>
          <a:xfrm>
            <a:off x="685800" y="531813"/>
            <a:ext cx="7772400" cy="3068637"/>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Responsible People </a:t>
            </a:r>
            <a:br>
              <a:rPr kumimoji="0" lang="zh-CN" altLang="zh-CN" smtClean="0">
                <a:latin typeface="微软雅黑" panose="020B0503020204020204" pitchFamily="34" charset="-122"/>
                <a:ea typeface="微软雅黑" panose="020B0503020204020204" pitchFamily="34" charset="-122"/>
              </a:rPr>
            </a:br>
            <a:r>
              <a:rPr kumimoji="0" lang="zh-CN" altLang="zh-CN" b="1" smtClean="0">
                <a:solidFill>
                  <a:srgbClr val="00B050"/>
                </a:solidFill>
                <a:latin typeface="微软雅黑" panose="020B0503020204020204" pitchFamily="34" charset="-122"/>
                <a:ea typeface="微软雅黑" panose="020B0503020204020204" pitchFamily="34" charset="-122"/>
              </a:rPr>
              <a:t>Thrive</a:t>
            </a:r>
            <a:r>
              <a:rPr kumimoji="0" lang="zh-CN" altLang="zh-CN" b="1" smtClean="0">
                <a:solidFill>
                  <a:srgbClr val="FF0000"/>
                </a:solidFill>
                <a:latin typeface="微软雅黑" panose="020B0503020204020204" pitchFamily="34" charset="-122"/>
                <a:ea typeface="微软雅黑" panose="020B0503020204020204" pitchFamily="34" charset="-122"/>
              </a:rPr>
              <a:t> </a:t>
            </a:r>
            <a:r>
              <a:rPr kumimoji="0" lang="zh-CN" altLang="zh-CN" smtClean="0">
                <a:latin typeface="微软雅黑" panose="020B0503020204020204" pitchFamily="34" charset="-122"/>
                <a:ea typeface="微软雅黑" panose="020B0503020204020204" pitchFamily="34" charset="-122"/>
              </a:rPr>
              <a:t>on Freedom,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and are </a:t>
            </a:r>
            <a:r>
              <a:rPr kumimoji="0" lang="zh-CN" altLang="zh-CN" b="1" smtClean="0">
                <a:solidFill>
                  <a:srgbClr val="00B050"/>
                </a:solidFill>
                <a:latin typeface="微软雅黑" panose="020B0503020204020204" pitchFamily="34" charset="-122"/>
                <a:ea typeface="微软雅黑" panose="020B0503020204020204" pitchFamily="34" charset="-122"/>
              </a:rPr>
              <a:t>Worthy </a:t>
            </a:r>
            <a:r>
              <a:rPr kumimoji="0" lang="zh-CN" altLang="zh-CN" smtClean="0">
                <a:latin typeface="微软雅黑" panose="020B0503020204020204" pitchFamily="34" charset="-122"/>
                <a:ea typeface="微软雅黑" panose="020B0503020204020204" pitchFamily="34" charset="-122"/>
              </a:rPr>
              <a:t>of Freedom</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有责任感的人因为自由而</a:t>
            </a:r>
            <a:r>
              <a:rPr kumimoji="0" lang="zh-CN" altLang="en-US" sz="3600" smtClean="0">
                <a:solidFill>
                  <a:srgbClr val="00B050"/>
                </a:solidFill>
                <a:latin typeface="微软雅黑" panose="020B0503020204020204" pitchFamily="34" charset="-122"/>
                <a:ea typeface="微软雅黑" panose="020B0503020204020204" pitchFamily="34" charset="-122"/>
              </a:rPr>
              <a:t>成长</a:t>
            </a:r>
            <a:r>
              <a:rPr kumimoji="0" lang="zh-CN" altLang="en-US" sz="3600" smtClean="0">
                <a:solidFill>
                  <a:srgbClr val="7F7F7F"/>
                </a:solidFill>
                <a:latin typeface="微软雅黑" panose="020B0503020204020204" pitchFamily="34" charset="-122"/>
                <a:ea typeface="微软雅黑" panose="020B0503020204020204" pitchFamily="34" charset="-122"/>
              </a:rPr>
              <a:t>，也</a:t>
            </a:r>
            <a:r>
              <a:rPr kumimoji="0" lang="zh-CN" altLang="en-US" sz="3600" smtClean="0">
                <a:solidFill>
                  <a:srgbClr val="00B050"/>
                </a:solidFill>
                <a:latin typeface="微软雅黑" panose="020B0503020204020204" pitchFamily="34" charset="-122"/>
                <a:ea typeface="微软雅黑" panose="020B0503020204020204" pitchFamily="34" charset="-122"/>
              </a:rPr>
              <a:t>配得上</a:t>
            </a:r>
            <a:r>
              <a:rPr kumimoji="0" lang="zh-CN" altLang="en-US" sz="3600" smtClean="0">
                <a:solidFill>
                  <a:srgbClr val="7F7F7F"/>
                </a:solidFill>
                <a:latin typeface="微软雅黑" panose="020B0503020204020204" pitchFamily="34" charset="-122"/>
                <a:ea typeface="微软雅黑" panose="020B0503020204020204" pitchFamily="34" charset="-122"/>
              </a:rPr>
              <a:t>这份自由。</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22BF032-76C9-490D-B3C2-B97C45E0663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7107" name="Rectangle 4"/>
          <p:cNvSpPr>
            <a:spLocks noGrp="1" noChangeArrowheads="1"/>
          </p:cNvSpPr>
          <p:nvPr>
            <p:ph type="ctrTitle" idx="4294967295"/>
          </p:nvPr>
        </p:nvSpPr>
        <p:spPr>
          <a:xfrm>
            <a:off x="0" y="1846263"/>
            <a:ext cx="9029700" cy="3068637"/>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Our model is to </a:t>
            </a:r>
            <a:r>
              <a:rPr kumimoji="0" lang="zh-CN" altLang="zh-CN" sz="3600" i="1" smtClean="0">
                <a:latin typeface="微软雅黑" panose="020B0503020204020204" pitchFamily="34" charset="-122"/>
                <a:ea typeface="微软雅黑" panose="020B0503020204020204" pitchFamily="34" charset="-122"/>
              </a:rPr>
              <a:t>increase</a:t>
            </a:r>
            <a:r>
              <a:rPr kumimoji="0" lang="zh-CN" altLang="zh-CN" sz="3600" smtClean="0">
                <a:latin typeface="微软雅黑" panose="020B0503020204020204" pitchFamily="34" charset="-122"/>
                <a:ea typeface="微软雅黑" panose="020B0503020204020204" pitchFamily="34" charset="-122"/>
              </a:rPr>
              <a:t>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employee freedom as we grow,</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rather than limit it, </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公司成长的同时增进员工的自由，而非限制；</a:t>
            </a:r>
            <a:r>
              <a:rPr kumimoji="0" lang="en-US" altLang="zh-CN" sz="3200" smtClean="0">
                <a:solidFill>
                  <a:srgbClr val="7F7F7F"/>
                </a:solidFill>
                <a:latin typeface="微软雅黑" panose="020B0503020204020204" pitchFamily="34" charset="-122"/>
                <a:ea typeface="微软雅黑" panose="020B0503020204020204" pitchFamily="34" charset="-122"/>
              </a:rPr>
              <a:t/>
            </a:r>
            <a:br>
              <a:rPr kumimoji="0" lang="en-US" altLang="zh-CN" sz="3200" smtClean="0">
                <a:solidFill>
                  <a:srgbClr val="7F7F7F"/>
                </a:solidFill>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to continue to attract and nourish innovative people,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so we have better chance of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sustained success</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持续吸引和培育有创新精神的员工，使得公司更有可能维继成功。</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341A3BF-7DA9-4309-9DE9-47F3369DF5C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8131" name="Rectangle 2"/>
          <p:cNvSpPr>
            <a:spLocks noGrp="1" noChangeArrowheads="1"/>
          </p:cNvSpPr>
          <p:nvPr>
            <p:ph type="title" idx="4294967295"/>
          </p:nvPr>
        </p:nvSpPr>
        <p:spPr>
          <a:xfrm>
            <a:off x="411163" y="307975"/>
            <a:ext cx="8229600" cy="13382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Most Companies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 </a:t>
            </a:r>
            <a:r>
              <a:rPr kumimoji="0" lang="zh-CN" altLang="zh-CN" sz="3600" smtClean="0">
                <a:solidFill>
                  <a:srgbClr val="FF0000"/>
                </a:solidFill>
                <a:latin typeface="微软雅黑" panose="020B0503020204020204" pitchFamily="34" charset="-122"/>
                <a:ea typeface="微软雅黑" panose="020B0503020204020204" pitchFamily="34" charset="-122"/>
              </a:rPr>
              <a:t>Curtail</a:t>
            </a:r>
            <a:r>
              <a:rPr kumimoji="0" lang="zh-CN" altLang="zh-CN" sz="3600" smtClean="0">
                <a:latin typeface="微软雅黑" panose="020B0503020204020204" pitchFamily="34" charset="-122"/>
                <a:ea typeface="微软雅黑" panose="020B0503020204020204" pitchFamily="34" charset="-122"/>
              </a:rPr>
              <a:t> Freedom as they get Bigger</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大多数公司伴随成长而来的是</a:t>
            </a:r>
            <a:r>
              <a:rPr kumimoji="0" lang="zh-CN" altLang="en-US" sz="3200" smtClean="0">
                <a:solidFill>
                  <a:srgbClr val="FF0000"/>
                </a:solidFill>
                <a:latin typeface="微软雅黑" panose="020B0503020204020204" pitchFamily="34" charset="-122"/>
                <a:ea typeface="微软雅黑" panose="020B0503020204020204" pitchFamily="34" charset="-122"/>
              </a:rPr>
              <a:t>缩减</a:t>
            </a:r>
            <a:r>
              <a:rPr kumimoji="0" lang="zh-CN" altLang="en-US" sz="3200" smtClean="0">
                <a:solidFill>
                  <a:srgbClr val="7F7F7F"/>
                </a:solidFill>
                <a:latin typeface="微软雅黑" panose="020B0503020204020204" pitchFamily="34" charset="-122"/>
                <a:ea typeface="微软雅黑" panose="020B0503020204020204" pitchFamily="34" charset="-122"/>
              </a:rPr>
              <a:t>员工自由</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48132" name="Line 3"/>
          <p:cNvSpPr>
            <a:spLocks noChangeShapeType="1"/>
          </p:cNvSpPr>
          <p:nvPr/>
        </p:nvSpPr>
        <p:spPr bwMode="auto">
          <a:xfrm flipV="1">
            <a:off x="990600" y="2362200"/>
            <a:ext cx="6553200" cy="1524000"/>
          </a:xfrm>
          <a:prstGeom prst="line">
            <a:avLst/>
          </a:prstGeom>
          <a:noFill/>
          <a:ln w="38100">
            <a:solidFill>
              <a:srgbClr val="008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3" name="Line 4"/>
          <p:cNvSpPr>
            <a:spLocks noChangeShapeType="1"/>
          </p:cNvSpPr>
          <p:nvPr/>
        </p:nvSpPr>
        <p:spPr bwMode="auto">
          <a:xfrm>
            <a:off x="990600" y="3886200"/>
            <a:ext cx="6477000" cy="1219200"/>
          </a:xfrm>
          <a:prstGeom prst="line">
            <a:avLst/>
          </a:prstGeom>
          <a:noFill/>
          <a:ln w="38100">
            <a:solidFill>
              <a:srgbClr val="FF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4" name="Text Box 5"/>
          <p:cNvSpPr>
            <a:spLocks noChangeArrowheads="1"/>
          </p:cNvSpPr>
          <p:nvPr/>
        </p:nvSpPr>
        <p:spPr bwMode="auto">
          <a:xfrm>
            <a:off x="4860925" y="2474913"/>
            <a:ext cx="1570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1800">
                <a:latin typeface="微软雅黑" panose="020B0503020204020204" pitchFamily="34" charset="-122"/>
                <a:ea typeface="微软雅黑" panose="020B0503020204020204" pitchFamily="34" charset="-122"/>
                <a:sym typeface="Arial" panose="020B0604020202020204" pitchFamily="34" charset="0"/>
              </a:rPr>
              <a:t>Bigger</a:t>
            </a:r>
          </a:p>
          <a:p>
            <a:pPr>
              <a:spcBef>
                <a:spcPct val="0"/>
              </a:spcBef>
              <a:buFontTx/>
              <a:buNone/>
            </a:pPr>
            <a:r>
              <a:rPr kumimoji="0" lang="zh-CN" altLang="en-US" sz="1800">
                <a:latin typeface="微软雅黑" panose="020B0503020204020204" pitchFamily="34" charset="-122"/>
                <a:ea typeface="微软雅黑" panose="020B0503020204020204" pitchFamily="34" charset="-122"/>
                <a:sym typeface="Arial" panose="020B0604020202020204" pitchFamily="34" charset="0"/>
              </a:rPr>
              <a:t>企业越来越大</a:t>
            </a:r>
          </a:p>
        </p:txBody>
      </p:sp>
      <p:sp>
        <p:nvSpPr>
          <p:cNvPr id="48135" name="Text Box 6"/>
          <p:cNvSpPr>
            <a:spLocks noChangeArrowheads="1"/>
          </p:cNvSpPr>
          <p:nvPr/>
        </p:nvSpPr>
        <p:spPr bwMode="auto">
          <a:xfrm>
            <a:off x="4860925" y="4267200"/>
            <a:ext cx="2319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1800">
                <a:latin typeface="微软雅黑" panose="020B0503020204020204" pitchFamily="34" charset="-122"/>
                <a:ea typeface="微软雅黑" panose="020B0503020204020204" pitchFamily="34" charset="-122"/>
                <a:sym typeface="Arial" panose="020B0604020202020204" pitchFamily="34" charset="0"/>
              </a:rPr>
              <a:t>Employee Freedom</a:t>
            </a:r>
          </a:p>
          <a:p>
            <a:pPr>
              <a:spcBef>
                <a:spcPct val="0"/>
              </a:spcBef>
              <a:buFontTx/>
              <a:buNone/>
            </a:pPr>
            <a:r>
              <a:rPr kumimoji="0" lang="zh-CN" altLang="en-US" sz="1800">
                <a:latin typeface="微软雅黑" panose="020B0503020204020204" pitchFamily="34" charset="-122"/>
                <a:ea typeface="微软雅黑" panose="020B0503020204020204" pitchFamily="34" charset="-122"/>
                <a:sym typeface="Arial" panose="020B0604020202020204" pitchFamily="34" charset="0"/>
              </a:rPr>
              <a:t>职业自由度越来越低</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1244315-9AE6-43CC-9C07-174158838A4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9155"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Why Do Most Companies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Curtail Freedom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and Become Bureaucratic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as they Grow?</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b="1" smtClean="0">
                <a:solidFill>
                  <a:srgbClr val="00B0F0"/>
                </a:solidFill>
                <a:latin typeface="微软雅黑" panose="020B0503020204020204" pitchFamily="34" charset="-122"/>
                <a:ea typeface="微软雅黑" panose="020B0503020204020204" pitchFamily="34" charset="-122"/>
              </a:rPr>
              <a:t>为什么大多数公司成长伴随着员工自由的缩减和公司的日益官僚化？</a:t>
            </a:r>
            <a:endParaRPr kumimoji="0" lang="zh-CN" altLang="zh-CN" sz="3600" b="1" smtClean="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43B2029C-EF16-4634-A79A-F6E3C80C3AFD}"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0179"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Desire for Bigger Positive Impact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Creates Growth</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对于做大的渴望压缩了创造的增长</a:t>
            </a:r>
            <a:endParaRPr kumimoji="0" lang="zh-CN" altLang="zh-CN" sz="3200" b="1" smtClean="0">
              <a:latin typeface="微软雅黑" panose="020B0503020204020204" pitchFamily="34" charset="-122"/>
              <a:ea typeface="微软雅黑" panose="020B0503020204020204" pitchFamily="34" charset="-122"/>
            </a:endParaRPr>
          </a:p>
        </p:txBody>
      </p:sp>
      <p:sp>
        <p:nvSpPr>
          <p:cNvPr id="50180" name="Line 3"/>
          <p:cNvSpPr>
            <a:spLocks noChangeShapeType="1"/>
          </p:cNvSpPr>
          <p:nvPr/>
        </p:nvSpPr>
        <p:spPr bwMode="auto">
          <a:xfrm flipV="1">
            <a:off x="1143000" y="1905000"/>
            <a:ext cx="5791200" cy="4114800"/>
          </a:xfrm>
          <a:prstGeom prst="line">
            <a:avLst/>
          </a:prstGeom>
          <a:noFill/>
          <a:ln w="25400">
            <a:solidFill>
              <a:schemeClr val="tx1"/>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0181" name="Text Box 4"/>
          <p:cNvSpPr>
            <a:spLocks noChangeArrowheads="1"/>
          </p:cNvSpPr>
          <p:nvPr/>
        </p:nvSpPr>
        <p:spPr bwMode="auto">
          <a:xfrm>
            <a:off x="5013325" y="3163888"/>
            <a:ext cx="1270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Growth</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9FADBAF-D86A-45F9-BEB2-BEE6906DC07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1203"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Growth Increases Complexity</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成长增加了公司的复杂度</a:t>
            </a:r>
            <a:endParaRPr kumimoji="0" lang="zh-CN" altLang="zh-CN" sz="3600" b="1" smtClean="0">
              <a:latin typeface="微软雅黑" panose="020B0503020204020204" pitchFamily="34" charset="-122"/>
              <a:ea typeface="微软雅黑" panose="020B0503020204020204" pitchFamily="34" charset="-122"/>
            </a:endParaRPr>
          </a:p>
        </p:txBody>
      </p:sp>
      <p:sp>
        <p:nvSpPr>
          <p:cNvPr id="51204" name="Line 3"/>
          <p:cNvSpPr>
            <a:spLocks noChangeShapeType="1"/>
          </p:cNvSpPr>
          <p:nvPr/>
        </p:nvSpPr>
        <p:spPr bwMode="auto">
          <a:xfrm flipV="1">
            <a:off x="1143000" y="1905000"/>
            <a:ext cx="5791200" cy="4114800"/>
          </a:xfrm>
          <a:prstGeom prst="line">
            <a:avLst/>
          </a:prstGeom>
          <a:noFill/>
          <a:ln w="25400">
            <a:solidFill>
              <a:schemeClr val="tx1"/>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205" name="Text Box 4"/>
          <p:cNvSpPr>
            <a:spLocks noChangeArrowheads="1"/>
          </p:cNvSpPr>
          <p:nvPr/>
        </p:nvSpPr>
        <p:spPr bwMode="auto">
          <a:xfrm>
            <a:off x="6096000" y="2590800"/>
            <a:ext cx="1843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Complexity</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572B56C-C1A6-4246-B6E2-151326A2E003}"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2227" name="Rectangle 2"/>
          <p:cNvSpPr>
            <a:spLocks noGrp="1" noChangeArrowheads="1"/>
          </p:cNvSpPr>
          <p:nvPr>
            <p:ph type="title" idx="4294967295"/>
          </p:nvPr>
        </p:nvSpPr>
        <p:spPr>
          <a:xfrm>
            <a:off x="457200" y="274638"/>
            <a:ext cx="8229600" cy="16303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Growth Also Often Shrinks Talent Density</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成长经常稀释了人才密度</a:t>
            </a:r>
            <a:endParaRPr kumimoji="0" lang="zh-CN" altLang="zh-CN" sz="3200" b="1" smtClean="0">
              <a:latin typeface="微软雅黑" panose="020B0503020204020204" pitchFamily="34" charset="-122"/>
              <a:ea typeface="微软雅黑" panose="020B0503020204020204" pitchFamily="34" charset="-122"/>
            </a:endParaRPr>
          </a:p>
        </p:txBody>
      </p:sp>
      <p:sp>
        <p:nvSpPr>
          <p:cNvPr id="52228" name="Line 4"/>
          <p:cNvSpPr>
            <a:spLocks noChangeShapeType="1"/>
          </p:cNvSpPr>
          <p:nvPr/>
        </p:nvSpPr>
        <p:spPr bwMode="auto">
          <a:xfrm>
            <a:off x="1066800" y="4114800"/>
            <a:ext cx="5715000" cy="762000"/>
          </a:xfrm>
          <a:prstGeom prst="line">
            <a:avLst/>
          </a:prstGeom>
          <a:noFill/>
          <a:ln w="25400">
            <a:solidFill>
              <a:srgbClr val="FF0000"/>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229" name="Text Box 5"/>
          <p:cNvSpPr>
            <a:spLocks noChangeArrowheads="1"/>
          </p:cNvSpPr>
          <p:nvPr/>
        </p:nvSpPr>
        <p:spPr bwMode="auto">
          <a:xfrm>
            <a:off x="4551363" y="4953000"/>
            <a:ext cx="4895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 High Performance Employees</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2230" name="Line 6"/>
          <p:cNvSpPr>
            <a:spLocks noChangeShapeType="1"/>
          </p:cNvSpPr>
          <p:nvPr/>
        </p:nvSpPr>
        <p:spPr bwMode="auto">
          <a:xfrm flipV="1">
            <a:off x="1143000" y="1905000"/>
            <a:ext cx="5791200" cy="4114800"/>
          </a:xfrm>
          <a:prstGeom prst="line">
            <a:avLst/>
          </a:prstGeom>
          <a:noFill/>
          <a:ln w="25400">
            <a:solidFill>
              <a:schemeClr val="tx2"/>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231" name="Freeform 9"/>
          <p:cNvSpPr>
            <a:spLocks noChangeArrowheads="1"/>
          </p:cNvSpPr>
          <p:nvPr/>
        </p:nvSpPr>
        <p:spPr bwMode="auto">
          <a:xfrm>
            <a:off x="3375025" y="4410075"/>
            <a:ext cx="41275" cy="26988"/>
          </a:xfrm>
          <a:custGeom>
            <a:avLst/>
            <a:gdLst/>
            <a:ahLst/>
            <a:cxnLst/>
            <a:rect l="0" t="0" r="0" b="0"/>
            <a:pathLst/>
          </a:custGeom>
          <a:solidFill>
            <a:schemeClr val="accent1"/>
          </a:solidFill>
          <a:ln w="9525" cmpd="sng">
            <a:solidFill>
              <a:schemeClr val="tx1"/>
            </a:solidFill>
            <a:bevel/>
            <a:headEnd/>
            <a:tailEnd/>
          </a:ln>
        </p:spPr>
        <p:txBody>
          <a:bodyPr/>
          <a:lstStyle/>
          <a:p>
            <a:endParaRPr lang="zh-CN" altLang="en-US"/>
          </a:p>
        </p:txBody>
      </p:sp>
      <p:sp>
        <p:nvSpPr>
          <p:cNvPr id="52232" name="Text Box 11"/>
          <p:cNvSpPr>
            <a:spLocks noChangeArrowheads="1"/>
          </p:cNvSpPr>
          <p:nvPr/>
        </p:nvSpPr>
        <p:spPr bwMode="auto">
          <a:xfrm>
            <a:off x="6096000" y="2590800"/>
            <a:ext cx="1843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Complexity</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4F355D1-166B-482B-9EB9-84FE4435AC38}" type="slidenum">
              <a:rPr kumimoji="0" lang="zh-CN" altLang="en-US" sz="1200">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171" name="Rectangle 2"/>
          <p:cNvSpPr>
            <a:spLocks noGrp="1" noChangeArrowheads="1"/>
          </p:cNvSpPr>
          <p:nvPr>
            <p:ph type="ctrTitle" idx="4294967295"/>
          </p:nvPr>
        </p:nvSpPr>
        <p:spPr>
          <a:xfrm>
            <a:off x="485775" y="1784350"/>
            <a:ext cx="80772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Enron, whose leaders went to jail, </a:t>
            </a:r>
            <a:br>
              <a:rPr kumimoji="0" lang="zh-CN"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and which went bankrupt from fraud, </a:t>
            </a:r>
            <a:br>
              <a:rPr kumimoji="0" lang="zh-CN"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had these values displayed in their lobby:</a:t>
            </a:r>
            <a:r>
              <a:rPr kumimoji="0" lang="en-US" altLang="zh-CN" sz="2800" smtClean="0">
                <a:solidFill>
                  <a:srgbClr val="7F7F7F"/>
                </a:solidFill>
                <a:latin typeface="微软雅黑" panose="020B0503020204020204" pitchFamily="34" charset="-122"/>
                <a:ea typeface="微软雅黑" panose="020B0503020204020204" pitchFamily="34" charset="-122"/>
              </a:rPr>
              <a:t/>
            </a:r>
            <a:br>
              <a:rPr kumimoji="0" lang="en-US" altLang="zh-CN" sz="2800" smtClean="0">
                <a:solidFill>
                  <a:srgbClr val="7F7F7F"/>
                </a:solidFill>
                <a:latin typeface="微软雅黑" panose="020B0503020204020204" pitchFamily="34" charset="-122"/>
                <a:ea typeface="微软雅黑" panose="020B0503020204020204" pitchFamily="34" charset="-122"/>
              </a:rPr>
            </a:br>
            <a:r>
              <a:rPr kumimoji="0" lang="zh-CN" altLang="en-US" sz="2400" smtClean="0">
                <a:solidFill>
                  <a:srgbClr val="7F7F7F"/>
                </a:solidFill>
                <a:latin typeface="微软雅黑" panose="020B0503020204020204" pitchFamily="34" charset="-122"/>
                <a:ea typeface="微软雅黑" panose="020B0503020204020204" pitchFamily="34" charset="-122"/>
              </a:rPr>
              <a:t>安然公司，高层入狱，公司因欺诈而破产，在它的大堂里展示着这些企业价值观：</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
        <p:nvSpPr>
          <p:cNvPr id="7172" name="Rectangle 3"/>
          <p:cNvSpPr>
            <a:spLocks noGrp="1" noChangeArrowheads="1"/>
          </p:cNvSpPr>
          <p:nvPr>
            <p:ph type="subTitle" idx="4294967295"/>
          </p:nvPr>
        </p:nvSpPr>
        <p:spPr>
          <a:xfrm>
            <a:off x="2819400" y="3800475"/>
            <a:ext cx="42672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lnSpc>
                <a:spcPct val="80000"/>
              </a:lnSpc>
              <a:buFont typeface="Arial" panose="020B0604020202020204" pitchFamily="34" charset="0"/>
              <a:buNone/>
            </a:pPr>
            <a:r>
              <a:rPr kumimoji="0" lang="zh-CN" altLang="zh-CN" sz="2400" b="1" smtClean="0">
                <a:latin typeface="微软雅黑" panose="020B0503020204020204" pitchFamily="34" charset="-122"/>
                <a:ea typeface="微软雅黑" panose="020B0503020204020204" pitchFamily="34" charset="-122"/>
              </a:rPr>
              <a:t>Integrity</a:t>
            </a:r>
            <a:r>
              <a:rPr kumimoji="0" lang="zh-CN" altLang="en-US" sz="2000" b="1" smtClean="0">
                <a:solidFill>
                  <a:srgbClr val="7F7F7F"/>
                </a:solidFill>
                <a:latin typeface="微软雅黑" panose="020B0503020204020204" pitchFamily="34" charset="-122"/>
                <a:ea typeface="微软雅黑" panose="020B0503020204020204" pitchFamily="34" charset="-122"/>
              </a:rPr>
              <a:t>正直</a:t>
            </a:r>
            <a:endParaRPr kumimoji="0" lang="en-US" altLang="zh-CN" sz="2000" b="1" smtClean="0">
              <a:solidFill>
                <a:srgbClr val="7F7F7F"/>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zh-CN" sz="2400" b="1" smtClean="0">
                <a:latin typeface="微软雅黑" panose="020B0503020204020204" pitchFamily="34" charset="-122"/>
                <a:ea typeface="微软雅黑" panose="020B0503020204020204" pitchFamily="34" charset="-122"/>
              </a:rPr>
              <a:t>Communication</a:t>
            </a:r>
            <a:r>
              <a:rPr kumimoji="0" lang="zh-CN" altLang="en-US" sz="2000" b="1" smtClean="0">
                <a:solidFill>
                  <a:srgbClr val="7F7F7F"/>
                </a:solidFill>
                <a:latin typeface="微软雅黑" panose="020B0503020204020204" pitchFamily="34" charset="-122"/>
                <a:ea typeface="微软雅黑" panose="020B0503020204020204" pitchFamily="34" charset="-122"/>
              </a:rPr>
              <a:t>沟通</a:t>
            </a:r>
            <a:endParaRPr kumimoji="0" lang="zh-CN" altLang="zh-CN" sz="2000" b="1" smtClean="0">
              <a:solidFill>
                <a:srgbClr val="7F7F7F"/>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zh-CN" sz="2400" b="1" smtClean="0">
                <a:latin typeface="微软雅黑" panose="020B0503020204020204" pitchFamily="34" charset="-122"/>
                <a:ea typeface="微软雅黑" panose="020B0503020204020204" pitchFamily="34" charset="-122"/>
              </a:rPr>
              <a:t>Respect</a:t>
            </a:r>
            <a:r>
              <a:rPr kumimoji="0" lang="zh-CN" altLang="en-US" sz="2000" b="1" smtClean="0">
                <a:solidFill>
                  <a:srgbClr val="7F7F7F"/>
                </a:solidFill>
                <a:latin typeface="微软雅黑" panose="020B0503020204020204" pitchFamily="34" charset="-122"/>
                <a:ea typeface="微软雅黑" panose="020B0503020204020204" pitchFamily="34" charset="-122"/>
              </a:rPr>
              <a:t>尊重</a:t>
            </a:r>
            <a:endParaRPr kumimoji="0" lang="zh-CN" altLang="zh-CN" sz="2000" b="1" smtClean="0">
              <a:solidFill>
                <a:srgbClr val="7F7F7F"/>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zh-CN" sz="2400" b="1" smtClean="0">
                <a:latin typeface="微软雅黑" panose="020B0503020204020204" pitchFamily="34" charset="-122"/>
                <a:ea typeface="微软雅黑" panose="020B0503020204020204" pitchFamily="34" charset="-122"/>
              </a:rPr>
              <a:t>Excellence</a:t>
            </a:r>
            <a:r>
              <a:rPr kumimoji="0" lang="zh-CN" altLang="en-US" sz="2000" b="1" smtClean="0">
                <a:solidFill>
                  <a:srgbClr val="7F7F7F"/>
                </a:solidFill>
                <a:latin typeface="微软雅黑" panose="020B0503020204020204" pitchFamily="34" charset="-122"/>
                <a:ea typeface="微软雅黑" panose="020B0503020204020204" pitchFamily="34" charset="-122"/>
              </a:rPr>
              <a:t>卓越</a:t>
            </a:r>
            <a:endParaRPr kumimoji="0" lang="zh-CN" altLang="zh-CN" sz="2000" b="1" smtClean="0">
              <a:solidFill>
                <a:srgbClr val="7F7F7F"/>
              </a:solidFill>
              <a:latin typeface="微软雅黑" panose="020B0503020204020204" pitchFamily="34" charset="-122"/>
              <a:ea typeface="微软雅黑" panose="020B0503020204020204" pitchFamily="34" charset="-122"/>
            </a:endParaRPr>
          </a:p>
        </p:txBody>
      </p:sp>
      <p:pic>
        <p:nvPicPr>
          <p:cNvPr id="7173" name="Picture 2" descr="http://www.hellocompany.org/images/andrew_s_fast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3279775"/>
            <a:ext cx="142557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7174" name="Picture 4" descr="http://t1.gstatic.com/images?q=tbn:ANd9GcRcMnR1s6uahQzItEjAaqzZantxYNIW1BXIgyO3KDvL4CT915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00475"/>
            <a:ext cx="25908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7175" name="Picture 2" descr="File:Enron Logo.svg">
            <a:hlinkClick r:id=""/>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0"/>
            <a:ext cx="163195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7176" name="Rectangle 2"/>
          <p:cNvSpPr>
            <a:spLocks noChangeArrowheads="1"/>
          </p:cNvSpPr>
          <p:nvPr/>
        </p:nvSpPr>
        <p:spPr bwMode="auto">
          <a:xfrm>
            <a:off x="1120775" y="6029325"/>
            <a:ext cx="8131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r>
              <a:rPr kumimoji="0" lang="en-US" altLang="zh-CN" sz="2000">
                <a:latin typeface="微软雅黑" panose="020B0503020204020204" pitchFamily="34" charset="-122"/>
                <a:ea typeface="微软雅黑" panose="020B0503020204020204" pitchFamily="34" charset="-122"/>
                <a:sym typeface="Arial" panose="020B0604020202020204" pitchFamily="34" charset="0"/>
              </a:rPr>
              <a:t>These values were not, however, what was really valued at Enron</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这些字眼显然并非是安然公司真正的价值观</a:t>
            </a:r>
            <a:r>
              <a:rPr kumimoji="0" lang="en-US" altLang="zh-CN" sz="200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AF8D2F0-22B8-4BAE-85AF-9D418E1C691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3251"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Chaos Emerges</a:t>
            </a:r>
            <a:r>
              <a:rPr kumimoji="0" lang="zh-CN" altLang="en-US" sz="3200" smtClean="0">
                <a:solidFill>
                  <a:srgbClr val="7F7F7F"/>
                </a:solidFill>
                <a:latin typeface="微软雅黑" panose="020B0503020204020204" pitchFamily="34" charset="-122"/>
                <a:ea typeface="微软雅黑" panose="020B0503020204020204" pitchFamily="34" charset="-122"/>
              </a:rPr>
              <a:t>（混乱出现）</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53252" name="Line 3"/>
          <p:cNvSpPr>
            <a:spLocks noChangeShapeType="1"/>
          </p:cNvSpPr>
          <p:nvPr/>
        </p:nvSpPr>
        <p:spPr bwMode="auto">
          <a:xfrm>
            <a:off x="1066800" y="4114800"/>
            <a:ext cx="5715000" cy="762000"/>
          </a:xfrm>
          <a:prstGeom prst="line">
            <a:avLst/>
          </a:prstGeom>
          <a:noFill/>
          <a:ln w="25400">
            <a:solidFill>
              <a:srgbClr val="FF0000"/>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3253" name="Text Box 4"/>
          <p:cNvSpPr>
            <a:spLocks noChangeArrowheads="1"/>
          </p:cNvSpPr>
          <p:nvPr/>
        </p:nvSpPr>
        <p:spPr bwMode="auto">
          <a:xfrm>
            <a:off x="4551363" y="4953000"/>
            <a:ext cx="48958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 High Performance Employees</a:t>
            </a:r>
          </a:p>
          <a:p>
            <a:pPr>
              <a:spcBef>
                <a:spcPct val="0"/>
              </a:spcBef>
              <a:buFontTx/>
              <a:buNone/>
            </a:pPr>
            <a:r>
              <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rPr>
              <a:t>（高效能职员百分比）</a:t>
            </a:r>
          </a:p>
        </p:txBody>
      </p:sp>
      <p:sp>
        <p:nvSpPr>
          <p:cNvPr id="53254" name="Line 5"/>
          <p:cNvSpPr>
            <a:spLocks noChangeShapeType="1"/>
          </p:cNvSpPr>
          <p:nvPr/>
        </p:nvSpPr>
        <p:spPr bwMode="auto">
          <a:xfrm flipV="1">
            <a:off x="1143000" y="1905000"/>
            <a:ext cx="5791200" cy="4114800"/>
          </a:xfrm>
          <a:prstGeom prst="line">
            <a:avLst/>
          </a:prstGeom>
          <a:noFill/>
          <a:ln w="25400">
            <a:solidFill>
              <a:schemeClr val="tx2"/>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3255" name="Freeform 6"/>
          <p:cNvSpPr>
            <a:spLocks noChangeArrowheads="1"/>
          </p:cNvSpPr>
          <p:nvPr/>
        </p:nvSpPr>
        <p:spPr bwMode="auto">
          <a:xfrm>
            <a:off x="3375025" y="4410075"/>
            <a:ext cx="41275" cy="26988"/>
          </a:xfrm>
          <a:custGeom>
            <a:avLst/>
            <a:gdLst/>
            <a:ahLst/>
            <a:cxnLst/>
            <a:rect l="0" t="0" r="0" b="0"/>
            <a:pathLst/>
          </a:custGeom>
          <a:solidFill>
            <a:schemeClr val="accent1"/>
          </a:solidFill>
          <a:ln w="9525" cmpd="sng">
            <a:solidFill>
              <a:schemeClr val="tx1"/>
            </a:solidFill>
            <a:bevel/>
            <a:headEnd/>
            <a:tailEnd/>
          </a:ln>
        </p:spPr>
        <p:txBody>
          <a:bodyPr/>
          <a:lstStyle/>
          <a:p>
            <a:endParaRPr lang="zh-CN" altLang="en-US"/>
          </a:p>
        </p:txBody>
      </p:sp>
      <p:sp>
        <p:nvSpPr>
          <p:cNvPr id="53256" name="Text Box 8"/>
          <p:cNvSpPr>
            <a:spLocks noChangeArrowheads="1"/>
          </p:cNvSpPr>
          <p:nvPr/>
        </p:nvSpPr>
        <p:spPr bwMode="auto">
          <a:xfrm>
            <a:off x="1143000" y="1793875"/>
            <a:ext cx="521176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Chaos and errors spike here – business</a:t>
            </a:r>
            <a:r>
              <a:rPr kumimoji="0" lang="zh-CN" altLang="en-US"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
            </a:r>
            <a:br>
              <a:rPr kumimoji="0" lang="zh-CN" altLang="en-US"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br>
            <a:r>
              <a:rPr kumimoji="0" lang="en-US" altLang="zh-CN"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has become too complex to run</a:t>
            </a:r>
            <a:r>
              <a:rPr kumimoji="0" lang="zh-CN" altLang="en-US"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
            </a:r>
            <a:br>
              <a:rPr kumimoji="0" lang="zh-CN" altLang="en-US"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br>
            <a:r>
              <a:rPr kumimoji="0" lang="en-US" altLang="zh-CN"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informally with this talent level</a:t>
            </a:r>
          </a:p>
          <a:p>
            <a:pPr>
              <a:spcBef>
                <a:spcPct val="0"/>
              </a:spcBef>
              <a:buFontTx/>
              <a:buNone/>
            </a:pPr>
            <a:r>
              <a:rPr kumimoji="0" lang="zh-CN" altLang="en-US" sz="1600">
                <a:solidFill>
                  <a:srgbClr val="FF0000"/>
                </a:solidFill>
                <a:latin typeface="微软雅黑" panose="020B0503020204020204" pitchFamily="34" charset="-122"/>
                <a:ea typeface="微软雅黑" panose="020B0503020204020204" pitchFamily="34" charset="-122"/>
                <a:sym typeface="Arial" panose="020B0604020202020204" pitchFamily="34" charset="0"/>
              </a:rPr>
              <a:t>（混乱和错误钉牢这里，在这个人才水平上，业务已经变得太过复杂而不可能以非范式的形态运行。）</a:t>
            </a:r>
          </a:p>
        </p:txBody>
      </p:sp>
      <p:sp>
        <p:nvSpPr>
          <p:cNvPr id="53257" name="AutoShape 9"/>
          <p:cNvSpPr>
            <a:spLocks noChangeArrowheads="1"/>
          </p:cNvSpPr>
          <p:nvPr/>
        </p:nvSpPr>
        <p:spPr bwMode="auto">
          <a:xfrm>
            <a:off x="2819400" y="3124200"/>
            <a:ext cx="685800" cy="1295400"/>
          </a:xfrm>
          <a:prstGeom prst="curvedRightArrow">
            <a:avLst>
              <a:gd name="adj1" fmla="val 37778"/>
              <a:gd name="adj2" fmla="val 75556"/>
              <a:gd name="adj3" fmla="val 33329"/>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endParaRPr kumimoji="0" lang="zh-CN" altLang="en-US" sz="18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3258" name="Freeform 10"/>
          <p:cNvSpPr>
            <a:spLocks noChangeArrowheads="1"/>
          </p:cNvSpPr>
          <p:nvPr/>
        </p:nvSpPr>
        <p:spPr bwMode="auto">
          <a:xfrm>
            <a:off x="3395663" y="2743200"/>
            <a:ext cx="2395537" cy="2014538"/>
          </a:xfrm>
          <a:custGeom>
            <a:avLst/>
            <a:gdLst/>
            <a:ahLst/>
            <a:cxnLst/>
            <a:rect l="0" t="0" r="0" b="0"/>
            <a:pathLst/>
          </a:custGeom>
          <a:solidFill>
            <a:srgbClr val="FF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3259" name="Text Box 11"/>
          <p:cNvSpPr>
            <a:spLocks noChangeArrowheads="1"/>
          </p:cNvSpPr>
          <p:nvPr/>
        </p:nvSpPr>
        <p:spPr bwMode="auto">
          <a:xfrm>
            <a:off x="6096000" y="2590800"/>
            <a:ext cx="312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Complexity</a:t>
            </a:r>
            <a:r>
              <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r>
              <a:rPr kumimoji="0" lang="zh-CN" altLang="en-US" sz="2000">
                <a:solidFill>
                  <a:srgbClr val="7F7F7F"/>
                </a:solidFill>
                <a:ea typeface="微软雅黑" panose="020B0503020204020204" pitchFamily="34" charset="-122"/>
                <a:sym typeface="Arial" panose="020B0604020202020204" pitchFamily="34" charset="0"/>
              </a:rPr>
              <a:t>复杂度）</a:t>
            </a:r>
            <a:endPar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3EBEE76-D503-480F-A46B-A59B48E8EB4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4275" name="Rectangle 2"/>
          <p:cNvSpPr>
            <a:spLocks noGrp="1" noChangeArrowheads="1"/>
          </p:cNvSpPr>
          <p:nvPr>
            <p:ph type="title" idx="4294967295"/>
          </p:nvPr>
        </p:nvSpPr>
        <p:spPr>
          <a:xfrm>
            <a:off x="635000" y="246063"/>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Process Emerges to Stop the Chaos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流程开始出现以停止混乱</a:t>
            </a:r>
            <a:endParaRPr kumimoji="0" lang="zh-CN" altLang="zh-CN" sz="3600" b="1" smtClean="0">
              <a:latin typeface="微软雅黑" panose="020B0503020204020204" pitchFamily="34" charset="-122"/>
              <a:ea typeface="微软雅黑" panose="020B0503020204020204" pitchFamily="34" charset="-122"/>
            </a:endParaRPr>
          </a:p>
        </p:txBody>
      </p:sp>
      <p:sp>
        <p:nvSpPr>
          <p:cNvPr id="54276" name="Text Box 5"/>
          <p:cNvSpPr>
            <a:spLocks noChangeArrowheads="1"/>
          </p:cNvSpPr>
          <p:nvPr/>
        </p:nvSpPr>
        <p:spPr bwMode="auto">
          <a:xfrm>
            <a:off x="4343400" y="3352800"/>
            <a:ext cx="2851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Procedures</a:t>
            </a:r>
            <a:r>
              <a:rPr kumimoji="0" lang="zh-CN" altLang="en-US" sz="2000">
                <a:latin typeface="微软雅黑" panose="020B0503020204020204" pitchFamily="34" charset="-122"/>
                <a:ea typeface="微软雅黑" panose="020B0503020204020204" pitchFamily="34" charset="-122"/>
                <a:sym typeface="Arial" panose="020B0604020202020204" pitchFamily="34" charset="0"/>
              </a:rPr>
              <a:t>（流程）</a:t>
            </a:r>
          </a:p>
        </p:txBody>
      </p:sp>
      <p:sp>
        <p:nvSpPr>
          <p:cNvPr id="54277" name="Line 6"/>
          <p:cNvSpPr>
            <a:spLocks noChangeShapeType="1"/>
          </p:cNvSpPr>
          <p:nvPr/>
        </p:nvSpPr>
        <p:spPr bwMode="auto">
          <a:xfrm flipV="1">
            <a:off x="1905000" y="2286000"/>
            <a:ext cx="4038600" cy="2895600"/>
          </a:xfrm>
          <a:prstGeom prst="line">
            <a:avLst/>
          </a:prstGeom>
          <a:noFill/>
          <a:ln w="25400">
            <a:solidFill>
              <a:schemeClr val="tx1"/>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4278" name="Text Box 9"/>
          <p:cNvSpPr>
            <a:spLocks noChangeArrowheads="1"/>
          </p:cNvSpPr>
          <p:nvPr/>
        </p:nvSpPr>
        <p:spPr bwMode="auto">
          <a:xfrm>
            <a:off x="3235325" y="4081463"/>
            <a:ext cx="5908675"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200">
                <a:latin typeface="微软雅黑" panose="020B0503020204020204" pitchFamily="34" charset="-122"/>
                <a:ea typeface="微软雅黑" panose="020B0503020204020204" pitchFamily="34" charset="-122"/>
                <a:sym typeface="Arial" panose="020B0604020202020204" pitchFamily="34" charset="0"/>
              </a:rPr>
              <a:t>No one loves process, but feels good compared to the pain of chaos</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没有人喜欢流程，但是和混乱带来的痛苦相比，前者让人感觉好一点。</a:t>
            </a:r>
          </a:p>
          <a:p>
            <a:pPr>
              <a:spcBef>
                <a:spcPct val="0"/>
              </a:spcBef>
              <a:buFontTx/>
              <a:buNone/>
            </a:pPr>
            <a:endParaRPr kumimoji="0" lang="zh-CN" altLang="en-US" sz="2200">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200">
                <a:latin typeface="微软雅黑" panose="020B0503020204020204" pitchFamily="34" charset="-122"/>
                <a:ea typeface="微软雅黑" panose="020B0503020204020204" pitchFamily="34" charset="-122"/>
                <a:sym typeface="Arial" panose="020B0604020202020204" pitchFamily="34" charset="0"/>
              </a:rPr>
              <a:t>“Time to grow up” becomes the professional management’s mantra</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“成长的时候到了”已经成为职业经理人的密咒。</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24851B5-8443-4D38-A9F2-715C4A65BA7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5299" name="Rectangle 2"/>
          <p:cNvSpPr>
            <a:spLocks noGrp="1" noChangeArrowheads="1"/>
          </p:cNvSpPr>
          <p:nvPr>
            <p:ph type="title" idx="4294967295"/>
          </p:nvPr>
        </p:nvSpPr>
        <p:spPr>
          <a:xfrm>
            <a:off x="457200" y="274638"/>
            <a:ext cx="8229600" cy="17430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Process-focus Drives More Talent Out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强调流程作业驱离更多人才</a:t>
            </a:r>
            <a:endParaRPr kumimoji="0" lang="zh-CN" altLang="zh-CN" sz="3600" b="1" smtClean="0">
              <a:latin typeface="微软雅黑" panose="020B0503020204020204" pitchFamily="34" charset="-122"/>
              <a:ea typeface="微软雅黑" panose="020B0503020204020204" pitchFamily="34" charset="-122"/>
            </a:endParaRPr>
          </a:p>
        </p:txBody>
      </p:sp>
      <p:sp>
        <p:nvSpPr>
          <p:cNvPr id="55300" name="Text Box 5"/>
          <p:cNvSpPr>
            <a:spLocks noChangeArrowheads="1"/>
          </p:cNvSpPr>
          <p:nvPr/>
        </p:nvSpPr>
        <p:spPr bwMode="auto">
          <a:xfrm>
            <a:off x="3962400" y="3810000"/>
            <a:ext cx="4895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 High Performance Employees</a:t>
            </a:r>
          </a:p>
          <a:p>
            <a:pPr>
              <a:spcBef>
                <a:spcPct val="0"/>
              </a:spcBef>
              <a:buFontTx/>
              <a:buNone/>
            </a:pPr>
            <a:r>
              <a:rPr kumimoji="0" lang="zh-CN" altLang="en-US" sz="2400">
                <a:latin typeface="微软雅黑" panose="020B0503020204020204" pitchFamily="34" charset="-122"/>
                <a:ea typeface="微软雅黑" panose="020B0503020204020204" pitchFamily="34" charset="-122"/>
                <a:sym typeface="Arial" panose="020B0604020202020204" pitchFamily="34" charset="0"/>
              </a:rPr>
              <a:t>高绩效职业人员百分比降低</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5301" name="Freeform 6"/>
          <p:cNvSpPr>
            <a:spLocks noChangeArrowheads="1"/>
          </p:cNvSpPr>
          <p:nvPr/>
        </p:nvSpPr>
        <p:spPr bwMode="auto">
          <a:xfrm>
            <a:off x="3375025" y="4410075"/>
            <a:ext cx="41275" cy="26988"/>
          </a:xfrm>
          <a:custGeom>
            <a:avLst/>
            <a:gdLst/>
            <a:ahLst/>
            <a:cxnLst/>
            <a:rect l="0" t="0" r="0" b="0"/>
            <a:pathLst/>
          </a:custGeom>
          <a:solidFill>
            <a:schemeClr val="accent1"/>
          </a:solidFill>
          <a:ln w="9525" cmpd="sng">
            <a:solidFill>
              <a:schemeClr val="tx1"/>
            </a:solidFill>
            <a:bevel/>
            <a:headEnd/>
            <a:tailEnd/>
          </a:ln>
        </p:spPr>
        <p:txBody>
          <a:bodyPr/>
          <a:lstStyle/>
          <a:p>
            <a:endParaRPr lang="zh-CN" altLang="en-US"/>
          </a:p>
        </p:txBody>
      </p:sp>
      <p:sp>
        <p:nvSpPr>
          <p:cNvPr id="55302" name="Freeform 7"/>
          <p:cNvSpPr>
            <a:spLocks/>
          </p:cNvSpPr>
          <p:nvPr/>
        </p:nvSpPr>
        <p:spPr bwMode="auto">
          <a:xfrm>
            <a:off x="838200" y="4076700"/>
            <a:ext cx="6781800" cy="1714500"/>
          </a:xfrm>
          <a:custGeom>
            <a:avLst/>
            <a:gdLst/>
            <a:ahLst/>
            <a:cxnLst/>
            <a:rect l="0" t="0" r="0" b="0"/>
            <a:pathLst/>
          </a:custGeom>
          <a:noFill/>
          <a:ln w="28575" cmpd="sng">
            <a:solidFill>
              <a:srgbClr val="FF0000"/>
            </a:solidFill>
            <a:bevel/>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7BAA8A4-42FE-4BA4-A8A5-3CEF79FEF3F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6323" name="Rectangle 2"/>
          <p:cNvSpPr>
            <a:spLocks noGrp="1" noChangeArrowheads="1"/>
          </p:cNvSpPr>
          <p:nvPr>
            <p:ph type="title" idx="4294967295"/>
          </p:nvPr>
        </p:nvSpPr>
        <p:spPr>
          <a:xfrm>
            <a:off x="0" y="274638"/>
            <a:ext cx="91440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Process Brings Seductively Strong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Near-Term Outcome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2800" b="1" smtClean="0">
                <a:latin typeface="微软雅黑" panose="020B0503020204020204" pitchFamily="34" charset="-122"/>
                <a:ea typeface="微软雅黑" panose="020B0503020204020204" pitchFamily="34" charset="-122"/>
              </a:rPr>
              <a:t>流程作业引出强有力的短期行为结果</a:t>
            </a:r>
            <a:endParaRPr kumimoji="0" lang="zh-CN" altLang="zh-CN" sz="2800" b="1" smtClean="0">
              <a:latin typeface="微软雅黑" panose="020B0503020204020204" pitchFamily="34" charset="-122"/>
              <a:ea typeface="微软雅黑" panose="020B0503020204020204" pitchFamily="34" charset="-122"/>
            </a:endParaRPr>
          </a:p>
        </p:txBody>
      </p:sp>
      <p:sp>
        <p:nvSpPr>
          <p:cNvPr id="56324" name="Rectangle 3"/>
          <p:cNvSpPr>
            <a:spLocks noGrp="1" noChangeArrowheads="1"/>
          </p:cNvSpPr>
          <p:nvPr>
            <p:ph type="body" idx="4294967295"/>
          </p:nvPr>
        </p:nvSpPr>
        <p:spPr>
          <a:xfrm>
            <a:off x="800100" y="1600200"/>
            <a:ext cx="82296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A highly-successful process-driven company</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一个高度成功的流程驱动型公司</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With leading share in its market</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在所处的市场上占据领先份额</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Minimal thinking required</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对思考的需求最少</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Few mistakes made – very efficient</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很少犯错</a:t>
            </a:r>
            <a:r>
              <a:rPr kumimoji="0" lang="en-US" altLang="zh-CN" sz="1800" smtClean="0">
                <a:solidFill>
                  <a:srgbClr val="7F7F7F"/>
                </a:solidFill>
                <a:latin typeface="微软雅黑" panose="020B0503020204020204" pitchFamily="34" charset="-122"/>
                <a:ea typeface="微软雅黑" panose="020B0503020204020204" pitchFamily="34" charset="-122"/>
              </a:rPr>
              <a:t>---</a:t>
            </a:r>
            <a:r>
              <a:rPr kumimoji="0" lang="zh-CN" altLang="en-US" sz="1800" smtClean="0">
                <a:solidFill>
                  <a:srgbClr val="7F7F7F"/>
                </a:solidFill>
                <a:latin typeface="微软雅黑" panose="020B0503020204020204" pitchFamily="34" charset="-122"/>
                <a:ea typeface="微软雅黑" panose="020B0503020204020204" pitchFamily="34" charset="-122"/>
              </a:rPr>
              <a:t>听起来不错</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Few curious innovator-mavericks remain</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很少有好奇的创新者</a:t>
            </a:r>
            <a:r>
              <a:rPr kumimoji="0" lang="en-US" altLang="zh-CN" sz="1800" smtClean="0">
                <a:solidFill>
                  <a:srgbClr val="7F7F7F"/>
                </a:solidFill>
                <a:latin typeface="微软雅黑" panose="020B0503020204020204" pitchFamily="34" charset="-122"/>
                <a:ea typeface="微软雅黑" panose="020B0503020204020204" pitchFamily="34" charset="-122"/>
              </a:rPr>
              <a:t>---</a:t>
            </a:r>
            <a:r>
              <a:rPr kumimoji="0" lang="zh-CN" altLang="en-US" sz="1800" smtClean="0">
                <a:solidFill>
                  <a:srgbClr val="7F7F7F"/>
                </a:solidFill>
                <a:latin typeface="微软雅黑" panose="020B0503020204020204" pitchFamily="34" charset="-122"/>
                <a:ea typeface="微软雅黑" panose="020B0503020204020204" pitchFamily="34" charset="-122"/>
              </a:rPr>
              <a:t>难有突破</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Very optimized processes for its existing market</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对既存市场拥有高度优化的流程</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Efficiency has trumped flexibility</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效率战胜了灵活性</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E6B8B7E-E46A-4B58-9A1E-A65A3B155CFB}"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8371" name="Rectangle 2"/>
          <p:cNvSpPr>
            <a:spLocks noGrp="1" noChangeArrowheads="1"/>
          </p:cNvSpPr>
          <p:nvPr>
            <p:ph type="title" idx="4294967295"/>
          </p:nvPr>
        </p:nvSpPr>
        <p:spPr>
          <a:xfrm>
            <a:off x="457200" y="85725"/>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solidFill>
                  <a:srgbClr val="FF0000"/>
                </a:solidFill>
                <a:latin typeface="微软雅黑" panose="020B0503020204020204" pitchFamily="34" charset="-122"/>
                <a:ea typeface="微软雅黑" panose="020B0503020204020204" pitchFamily="34" charset="-122"/>
              </a:rPr>
              <a:t>Then the Market Shifts…</a:t>
            </a:r>
            <a:r>
              <a:rPr kumimoji="0" lang="en-US" altLang="zh-CN" sz="4000" smtClean="0">
                <a:solidFill>
                  <a:srgbClr val="FF0000"/>
                </a:solidFill>
                <a:latin typeface="微软雅黑" panose="020B0503020204020204" pitchFamily="34" charset="-122"/>
                <a:ea typeface="微软雅黑" panose="020B0503020204020204" pitchFamily="34" charset="-122"/>
              </a:rPr>
              <a:t/>
            </a:r>
            <a:br>
              <a:rPr kumimoji="0" lang="en-US" altLang="zh-CN" sz="4000" smtClean="0">
                <a:solidFill>
                  <a:srgbClr val="FF0000"/>
                </a:solidFill>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接着市场变了</a:t>
            </a:r>
            <a:r>
              <a:rPr kumimoji="0" lang="en-US" altLang="zh-CN" sz="3200" smtClean="0">
                <a:latin typeface="微软雅黑" panose="020B0503020204020204" pitchFamily="34" charset="-122"/>
                <a:ea typeface="微软雅黑" panose="020B0503020204020204" pitchFamily="34" charset="-122"/>
              </a:rPr>
              <a:t>…</a:t>
            </a:r>
            <a:endParaRPr kumimoji="0" lang="zh-CN" altLang="zh-CN" sz="3200" smtClean="0">
              <a:latin typeface="微软雅黑" panose="020B0503020204020204" pitchFamily="34" charset="-122"/>
              <a:ea typeface="微软雅黑" panose="020B0503020204020204" pitchFamily="34" charset="-122"/>
            </a:endParaRPr>
          </a:p>
        </p:txBody>
      </p:sp>
      <p:sp>
        <p:nvSpPr>
          <p:cNvPr id="58372" name="Rectangle 3"/>
          <p:cNvSpPr>
            <a:spLocks noGrp="1" noChangeArrowheads="1"/>
          </p:cNvSpPr>
          <p:nvPr>
            <p:ph type="body" idx="4294967295"/>
          </p:nvPr>
        </p:nvSpPr>
        <p:spPr>
          <a:xfrm>
            <a:off x="457200" y="1200150"/>
            <a:ext cx="82296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Market shifts due to new technology or competitors or business models</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由于新技术或者新对手或者新商业模式的出现，市场变了。</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Company is unable to adapt quickly </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前述公司不能快速适应</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600" smtClean="0">
                <a:latin typeface="微软雅黑" panose="020B0503020204020204" pitchFamily="34" charset="-122"/>
                <a:ea typeface="微软雅黑" panose="020B0503020204020204" pitchFamily="34" charset="-122"/>
              </a:rPr>
              <a:t>because the employees are extremely good at following the existing processes, and process adherence is the value system</a:t>
            </a:r>
            <a:endParaRPr kumimoji="0" lang="en-US" altLang="zh-CN" sz="26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因为员工们已经极端适应既有的流程作业，对流程的依靠是系统价值的核心。</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Company generally grinds painfully into irrelevance</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这样的公司将会痛苦地被碾成昨日黄花</a:t>
            </a:r>
            <a:r>
              <a:rPr kumimoji="0" lang="zh-CN" altLang="en-US" sz="2800" smtClean="0"/>
              <a:t>。</a:t>
            </a:r>
            <a:endParaRPr kumimoji="0" lang="zh-CN" altLang="zh-CN" sz="2800" smtClean="0"/>
          </a:p>
          <a:p>
            <a:pPr eaLnBrk="1" hangingPunct="1"/>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7F4234A-82F1-45A8-AE9F-859C5A93033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9395"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Seems Like Three Bad Options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貌似更糟的第三种选择</a:t>
            </a:r>
            <a:endParaRPr kumimoji="0" lang="zh-CN" altLang="zh-CN" sz="3200" b="1" smtClean="0">
              <a:latin typeface="微软雅黑" panose="020B0503020204020204" pitchFamily="34" charset="-122"/>
              <a:ea typeface="微软雅黑" panose="020B0503020204020204" pitchFamily="34" charset="-122"/>
            </a:endParaRPr>
          </a:p>
        </p:txBody>
      </p:sp>
      <p:sp>
        <p:nvSpPr>
          <p:cNvPr id="59396" name="Content Placeholder 2"/>
          <p:cNvSpPr>
            <a:spLocks noGrp="1" noChangeArrowheads="1"/>
          </p:cNvSpPr>
          <p:nvPr>
            <p:ph idx="4294967295"/>
          </p:nvPr>
        </p:nvSpPr>
        <p:spPr>
          <a:xfrm>
            <a:off x="336550" y="1600200"/>
            <a:ext cx="869315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Arial" panose="020B0604020202020204" pitchFamily="34" charset="0"/>
              <a:buNone/>
            </a:pPr>
            <a:r>
              <a:rPr kumimoji="0" lang="en-US" altLang="zh-CN" sz="2800" smtClean="0">
                <a:latin typeface="微软雅黑" panose="020B0503020204020204" pitchFamily="34" charset="-122"/>
                <a:ea typeface="微软雅黑" panose="020B0503020204020204" pitchFamily="34" charset="-122"/>
              </a:rPr>
              <a:t>1. </a:t>
            </a:r>
            <a:r>
              <a:rPr kumimoji="0" lang="zh-CN" altLang="zh-CN" sz="2800" smtClean="0">
                <a:latin typeface="微软雅黑" panose="020B0503020204020204" pitchFamily="34" charset="-122"/>
                <a:ea typeface="微软雅黑" panose="020B0503020204020204" pitchFamily="34" charset="-122"/>
              </a:rPr>
              <a:t>Stay creative by staying small, but therefore have less impact</a:t>
            </a:r>
            <a:endParaRPr kumimoji="0" lang="en-US" altLang="zh-CN" sz="2800"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zh-CN" altLang="en-US" sz="2200" smtClean="0">
                <a:solidFill>
                  <a:srgbClr val="7F7F7F"/>
                </a:solidFill>
                <a:latin typeface="微软雅黑" panose="020B0503020204020204" pitchFamily="34" charset="-122"/>
                <a:ea typeface="微软雅黑" panose="020B0503020204020204" pitchFamily="34" charset="-122"/>
              </a:rPr>
              <a:t>      通过保持公司小型化而保存创新能力，但是因此失去市场影响力。</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800" smtClean="0">
                <a:latin typeface="微软雅黑" panose="020B0503020204020204" pitchFamily="34" charset="-122"/>
                <a:ea typeface="微软雅黑" panose="020B0503020204020204" pitchFamily="34" charset="-122"/>
              </a:rPr>
              <a:t>2. </a:t>
            </a:r>
            <a:r>
              <a:rPr kumimoji="0" lang="zh-CN" altLang="zh-CN" sz="2800" smtClean="0">
                <a:latin typeface="微软雅黑" panose="020B0503020204020204" pitchFamily="34" charset="-122"/>
                <a:ea typeface="微软雅黑" panose="020B0503020204020204" pitchFamily="34" charset="-122"/>
              </a:rPr>
              <a:t>Avoid rules as you grow, and suffer chaos</a:t>
            </a:r>
            <a:endParaRPr kumimoji="0" lang="en-US" altLang="zh-CN" sz="2800"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成长的同时不设立规则，然后为混乱所苦。</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800" smtClean="0">
                <a:latin typeface="微软雅黑" panose="020B0503020204020204" pitchFamily="34" charset="-122"/>
                <a:ea typeface="微软雅黑" panose="020B0503020204020204" pitchFamily="34" charset="-122"/>
              </a:rPr>
              <a:t>3. </a:t>
            </a:r>
            <a:r>
              <a:rPr kumimoji="0" lang="zh-CN" altLang="zh-CN" sz="2800" smtClean="0">
                <a:latin typeface="微软雅黑" panose="020B0503020204020204" pitchFamily="34" charset="-122"/>
                <a:ea typeface="微软雅黑" panose="020B0503020204020204" pitchFamily="34" charset="-122"/>
              </a:rPr>
              <a:t>Use process as you grow to drive efficient execution of current model, but cripple creativity, flexibility, and ability to thrive when your market eventually changes</a:t>
            </a:r>
            <a:endParaRPr kumimoji="0" lang="en-US" altLang="zh-CN" sz="2800"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当公司成长时，使用流程驱动现有模式的有效执行。当市场最终改变时，只能用跛脚的创新能力、灵活性和业务能力实现成长。</a:t>
            </a:r>
            <a:endParaRPr kumimoji="0" lang="zh-CN" altLang="zh-CN" sz="22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F1B3691-1B99-411C-8CEB-999056C4097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0419"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A Fourth Option</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solidFill>
                  <a:srgbClr val="00B0F0"/>
                </a:solidFill>
                <a:latin typeface="微软雅黑" panose="020B0503020204020204" pitchFamily="34" charset="-122"/>
                <a:ea typeface="微软雅黑" panose="020B0503020204020204" pitchFamily="34" charset="-122"/>
              </a:rPr>
              <a:t>第</a:t>
            </a:r>
            <a:r>
              <a:rPr kumimoji="0" lang="en-US" altLang="zh-CN" sz="3200" b="1" smtClean="0">
                <a:solidFill>
                  <a:srgbClr val="00B0F0"/>
                </a:solidFill>
                <a:latin typeface="微软雅黑" panose="020B0503020204020204" pitchFamily="34" charset="-122"/>
                <a:ea typeface="微软雅黑" panose="020B0503020204020204" pitchFamily="34" charset="-122"/>
              </a:rPr>
              <a:t>4</a:t>
            </a:r>
            <a:r>
              <a:rPr kumimoji="0" lang="zh-CN" altLang="en-US" sz="3200" b="1" smtClean="0">
                <a:solidFill>
                  <a:srgbClr val="00B0F0"/>
                </a:solidFill>
                <a:latin typeface="微软雅黑" panose="020B0503020204020204" pitchFamily="34" charset="-122"/>
                <a:ea typeface="微软雅黑" panose="020B0503020204020204" pitchFamily="34" charset="-122"/>
              </a:rPr>
              <a:t>种选择</a:t>
            </a:r>
            <a:endParaRPr kumimoji="0" lang="zh-CN" altLang="zh-CN" sz="3200" b="1" smtClean="0">
              <a:solidFill>
                <a:srgbClr val="00B0F0"/>
              </a:solidFill>
              <a:latin typeface="微软雅黑" panose="020B0503020204020204" pitchFamily="34" charset="-122"/>
              <a:ea typeface="微软雅黑" panose="020B0503020204020204" pitchFamily="34" charset="-122"/>
            </a:endParaRPr>
          </a:p>
        </p:txBody>
      </p:sp>
      <p:sp>
        <p:nvSpPr>
          <p:cNvPr id="60420"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Avoid Chaos as you grow with Ever More High Performance People – not with Rules</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 通过和更多高效能员工共同成长，而非制定规则以避免混乱</a:t>
            </a:r>
            <a:endParaRPr kumimoji="0" lang="zh-CN" altLang="zh-CN" sz="2800" smtClean="0">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Then you can continue to mostly run informally with self-discipline, and avoid chaos</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于是你可以最大程度上凭借自律而使得灵活运作的业务得以进行，同时避免混乱</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The run informally part is what enables and attracts creativity</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灵活运作的那一部分能够激发和吸引创造力</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D315ABB-E138-4457-8086-E11A76C53DB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1443" name="Rectangle 2"/>
          <p:cNvSpPr>
            <a:spLocks noGrp="1" noChangeArrowheads="1"/>
          </p:cNvSpPr>
          <p:nvPr>
            <p:ph type="title" idx="4294967295"/>
          </p:nvPr>
        </p:nvSpPr>
        <p:spPr>
          <a:xfrm>
            <a:off x="457200" y="274638"/>
            <a:ext cx="8229600" cy="16637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The Key:  Increase Talent Density faster than Complexity Grows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2800" b="1" smtClean="0">
                <a:solidFill>
                  <a:srgbClr val="00B0F0"/>
                </a:solidFill>
                <a:latin typeface="微软雅黑" panose="020B0503020204020204" pitchFamily="34" charset="-122"/>
                <a:ea typeface="微软雅黑" panose="020B0503020204020204" pitchFamily="34" charset="-122"/>
              </a:rPr>
              <a:t>关键点：以超过复杂度提升的速度提升人才密度</a:t>
            </a:r>
            <a:r>
              <a:rPr kumimoji="0" lang="zh-CN" altLang="en-US" sz="4000" smtClean="0">
                <a:latin typeface="微软雅黑" panose="020B0503020204020204" pitchFamily="34" charset="-122"/>
                <a:ea typeface="微软雅黑" panose="020B0503020204020204" pitchFamily="34" charset="-122"/>
              </a:rPr>
              <a:t/>
            </a:r>
            <a:br>
              <a:rPr kumimoji="0" lang="zh-CN" altLang="en-US" sz="4000" smtClean="0">
                <a:latin typeface="微软雅黑" panose="020B0503020204020204" pitchFamily="34" charset="-122"/>
                <a:ea typeface="微软雅黑" panose="020B0503020204020204" pitchFamily="34" charset="-122"/>
              </a:rPr>
            </a:br>
            <a:endParaRPr kumimoji="0" lang="zh-CN" altLang="zh-CN" sz="4000" smtClean="0">
              <a:latin typeface="微软雅黑" panose="020B0503020204020204" pitchFamily="34" charset="-122"/>
              <a:ea typeface="微软雅黑" panose="020B0503020204020204" pitchFamily="34" charset="-122"/>
            </a:endParaRPr>
          </a:p>
        </p:txBody>
      </p:sp>
      <p:sp>
        <p:nvSpPr>
          <p:cNvPr id="61444" name="Line 4"/>
          <p:cNvSpPr>
            <a:spLocks noChangeShapeType="1"/>
          </p:cNvSpPr>
          <p:nvPr/>
        </p:nvSpPr>
        <p:spPr bwMode="auto">
          <a:xfrm flipV="1">
            <a:off x="1600200" y="3733800"/>
            <a:ext cx="5715000" cy="1066800"/>
          </a:xfrm>
          <a:prstGeom prst="line">
            <a:avLst/>
          </a:prstGeom>
          <a:noFill/>
          <a:ln w="25400">
            <a:solidFill>
              <a:schemeClr val="tx2"/>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45" name="Text Box 6"/>
          <p:cNvSpPr>
            <a:spLocks noChangeArrowheads="1"/>
          </p:cNvSpPr>
          <p:nvPr/>
        </p:nvSpPr>
        <p:spPr bwMode="auto">
          <a:xfrm rot="-1282820">
            <a:off x="1360488" y="2495550"/>
            <a:ext cx="4895850" cy="831850"/>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 High Performance Employees</a:t>
            </a:r>
          </a:p>
          <a:p>
            <a:pPr>
              <a:spcBef>
                <a:spcPct val="0"/>
              </a:spcBef>
              <a:buFontTx/>
              <a:buNone/>
            </a:pPr>
            <a:r>
              <a:rPr kumimoji="0" lang="zh-CN" altLang="en-US" sz="2400">
                <a:latin typeface="微软雅黑" panose="020B0503020204020204" pitchFamily="34" charset="-122"/>
                <a:ea typeface="微软雅黑" panose="020B0503020204020204" pitchFamily="34" charset="-122"/>
                <a:sym typeface="Arial" panose="020B0604020202020204" pitchFamily="34" charset="0"/>
              </a:rPr>
              <a:t>高绩效人才的密度</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1446" name="Text Box 9"/>
          <p:cNvSpPr>
            <a:spLocks noChangeArrowheads="1"/>
          </p:cNvSpPr>
          <p:nvPr/>
        </p:nvSpPr>
        <p:spPr bwMode="auto">
          <a:xfrm rot="-576605">
            <a:off x="2611438" y="4384675"/>
            <a:ext cx="3189287" cy="831850"/>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Business Complexity</a:t>
            </a:r>
          </a:p>
          <a:p>
            <a:pPr>
              <a:spcBef>
                <a:spcPct val="0"/>
              </a:spcBef>
              <a:buFontTx/>
              <a:buNone/>
            </a:pPr>
            <a:r>
              <a:rPr kumimoji="0" lang="zh-CN" altLang="en-US" sz="2400">
                <a:latin typeface="微软雅黑" panose="020B0503020204020204" pitchFamily="34" charset="-122"/>
                <a:ea typeface="微软雅黑" panose="020B0503020204020204" pitchFamily="34" charset="-122"/>
                <a:sym typeface="Arial" panose="020B0604020202020204" pitchFamily="34" charset="0"/>
              </a:rPr>
              <a:t>商业复杂度</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1447" name="Line 5"/>
          <p:cNvSpPr>
            <a:spLocks noChangeShapeType="1"/>
          </p:cNvSpPr>
          <p:nvPr/>
        </p:nvSpPr>
        <p:spPr bwMode="auto">
          <a:xfrm flipV="1">
            <a:off x="1600200" y="1828800"/>
            <a:ext cx="5867400" cy="2362200"/>
          </a:xfrm>
          <a:prstGeom prst="line">
            <a:avLst/>
          </a:prstGeom>
          <a:noFill/>
          <a:ln w="25400">
            <a:solidFill>
              <a:srgbClr val="008000"/>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A509DCC4-3CF1-442B-BB4D-48F3E0F8203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2467"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Increase Talent Density</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提升人才密度</a:t>
            </a:r>
            <a:endParaRPr kumimoji="0" lang="zh-CN" altLang="zh-CN" sz="3200" b="1" smtClean="0">
              <a:latin typeface="微软雅黑" panose="020B0503020204020204" pitchFamily="34" charset="-122"/>
              <a:ea typeface="微软雅黑" panose="020B0503020204020204" pitchFamily="34" charset="-122"/>
            </a:endParaRPr>
          </a:p>
        </p:txBody>
      </p:sp>
      <p:sp>
        <p:nvSpPr>
          <p:cNvPr id="62468" name="Content Placeholder 6"/>
          <p:cNvSpPr>
            <a:spLocks noGrp="1" noChangeArrowheads="1"/>
          </p:cNvSpPr>
          <p:nvPr>
            <p:ph idx="4294967295"/>
          </p:nvPr>
        </p:nvSpPr>
        <p:spPr>
          <a:xfrm>
            <a:off x="3505200" y="3354388"/>
            <a:ext cx="5449888" cy="26971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Top of market compensation</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支付市场最高薪酬</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Attract high-value people through freedom to make big impact</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用自由吸引高价值人才产生巨大影响</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Be demanding about high performance culture</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强化高效能的企业文化</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
        <p:nvSpPr>
          <p:cNvPr id="62469" name="Text Box 6"/>
          <p:cNvSpPr>
            <a:spLocks noChangeArrowheads="1"/>
          </p:cNvSpPr>
          <p:nvPr/>
        </p:nvSpPr>
        <p:spPr bwMode="auto">
          <a:xfrm rot="-1282820">
            <a:off x="1416050" y="2816225"/>
            <a:ext cx="4894263" cy="460375"/>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 High Performance Employees</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2470" name="Line 5"/>
          <p:cNvSpPr>
            <a:spLocks noChangeShapeType="1"/>
          </p:cNvSpPr>
          <p:nvPr/>
        </p:nvSpPr>
        <p:spPr bwMode="auto">
          <a:xfrm flipV="1">
            <a:off x="1600200" y="1828800"/>
            <a:ext cx="5867400" cy="2362200"/>
          </a:xfrm>
          <a:prstGeom prst="line">
            <a:avLst/>
          </a:prstGeom>
          <a:noFill/>
          <a:ln w="25400">
            <a:solidFill>
              <a:srgbClr val="008000"/>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7D07B7B-803C-4194-9121-EF48A511D77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3491"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Minimize Complexity Growth</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将复杂度增长降至最小</a:t>
            </a:r>
            <a:endParaRPr kumimoji="0" lang="zh-CN" altLang="zh-CN" sz="3200" b="1" smtClean="0">
              <a:latin typeface="微软雅黑" panose="020B0503020204020204" pitchFamily="34" charset="-122"/>
              <a:ea typeface="微软雅黑" panose="020B0503020204020204" pitchFamily="34" charset="-122"/>
            </a:endParaRPr>
          </a:p>
        </p:txBody>
      </p:sp>
      <p:sp>
        <p:nvSpPr>
          <p:cNvPr id="63492" name="Line 4"/>
          <p:cNvSpPr>
            <a:spLocks noChangeShapeType="1"/>
          </p:cNvSpPr>
          <p:nvPr/>
        </p:nvSpPr>
        <p:spPr bwMode="auto">
          <a:xfrm flipV="1">
            <a:off x="1600200" y="3733800"/>
            <a:ext cx="5715000" cy="1066800"/>
          </a:xfrm>
          <a:prstGeom prst="line">
            <a:avLst/>
          </a:prstGeom>
          <a:noFill/>
          <a:ln w="25400">
            <a:solidFill>
              <a:schemeClr val="tx2"/>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3493" name="Text Box 9"/>
          <p:cNvSpPr>
            <a:spLocks noChangeArrowheads="1"/>
          </p:cNvSpPr>
          <p:nvPr/>
        </p:nvSpPr>
        <p:spPr bwMode="auto">
          <a:xfrm rot="-576605">
            <a:off x="2582863" y="4171950"/>
            <a:ext cx="3189287" cy="830263"/>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Business Complexity</a:t>
            </a:r>
          </a:p>
          <a:p>
            <a:pPr>
              <a:spcBef>
                <a:spcPct val="0"/>
              </a:spcBef>
              <a:buFontTx/>
              <a:buNone/>
            </a:pPr>
            <a:r>
              <a:rPr kumimoji="0" lang="zh-CN" altLang="en-US" sz="2400">
                <a:latin typeface="微软雅黑" panose="020B0503020204020204" pitchFamily="34" charset="-122"/>
                <a:ea typeface="微软雅黑" panose="020B0503020204020204" pitchFamily="34" charset="-122"/>
                <a:sym typeface="Arial" panose="020B0604020202020204" pitchFamily="34" charset="0"/>
              </a:rPr>
              <a:t>商业复杂度</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3494" name="Content Placeholder 6"/>
          <p:cNvSpPr>
            <a:spLocks noGrp="1" noChangeArrowheads="1"/>
          </p:cNvSpPr>
          <p:nvPr>
            <p:ph idx="4294967295"/>
          </p:nvPr>
        </p:nvSpPr>
        <p:spPr>
          <a:xfrm>
            <a:off x="381000" y="1497013"/>
            <a:ext cx="8763000" cy="18288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200" smtClean="0">
                <a:latin typeface="微软雅黑" panose="020B0503020204020204" pitchFamily="34" charset="-122"/>
                <a:ea typeface="微软雅黑" panose="020B0503020204020204" pitchFamily="34" charset="-122"/>
              </a:rPr>
              <a:t>Few big products vs many small ones</a:t>
            </a:r>
            <a:endParaRPr kumimoji="0" lang="en-US" altLang="zh-CN" sz="22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     用少数大产品取代数量众多的小产品</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200" smtClean="0">
                <a:latin typeface="微软雅黑" panose="020B0503020204020204" pitchFamily="34" charset="-122"/>
                <a:ea typeface="微软雅黑" panose="020B0503020204020204" pitchFamily="34" charset="-122"/>
              </a:rPr>
              <a:t>Eliminate distracting complexity (barnacles)</a:t>
            </a:r>
            <a:endParaRPr kumimoji="0" lang="en-US" altLang="zh-CN" sz="22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消除让人分散精力的复杂度（藤壶）</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200" smtClean="0">
                <a:latin typeface="微软雅黑" panose="020B0503020204020204" pitchFamily="34" charset="-122"/>
                <a:ea typeface="微软雅黑" panose="020B0503020204020204" pitchFamily="34" charset="-122"/>
              </a:rPr>
              <a:t>Be wary of efficiency optimizations that increase complexity and rigidity</a:t>
            </a:r>
            <a:endParaRPr kumimoji="0" lang="en-US" altLang="zh-CN" sz="22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18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警惕效率优化所带来的复杂度和僵化度增长</a:t>
            </a:r>
            <a:endParaRPr kumimoji="0" lang="zh-CN" altLang="zh-CN" sz="1800" smtClean="0">
              <a:solidFill>
                <a:srgbClr val="7F7F7F"/>
              </a:solidFill>
              <a:latin typeface="微软雅黑" panose="020B0503020204020204" pitchFamily="34" charset="-122"/>
              <a:ea typeface="微软雅黑" panose="020B0503020204020204" pitchFamily="34" charset="-122"/>
            </a:endParaRPr>
          </a:p>
        </p:txBody>
      </p:sp>
      <p:sp>
        <p:nvSpPr>
          <p:cNvPr id="63495" name="Rectangle 1"/>
          <p:cNvSpPr>
            <a:spLocks noChangeArrowheads="1"/>
          </p:cNvSpPr>
          <p:nvPr/>
        </p:nvSpPr>
        <p:spPr bwMode="auto">
          <a:xfrm>
            <a:off x="3733800" y="5360988"/>
            <a:ext cx="4572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1800">
                <a:solidFill>
                  <a:srgbClr val="000000"/>
                </a:solidFill>
                <a:latin typeface="微软雅黑" panose="020B0503020204020204" pitchFamily="34" charset="-122"/>
                <a:ea typeface="微软雅黑" panose="020B0503020204020204" pitchFamily="34" charset="-122"/>
                <a:sym typeface="Arial" panose="020B0604020202020204" pitchFamily="34" charset="0"/>
              </a:rPr>
              <a:t>Note: sometimes long-term simplicity is achieved only through bursts of complexity to rework current systems</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注：</a:t>
            </a:r>
            <a:r>
              <a:rPr kumimoji="0" lang="zh-CN" altLang="en-US" sz="1800">
                <a:latin typeface="微软雅黑" panose="020B0503020204020204" pitchFamily="34" charset="-122"/>
                <a:ea typeface="微软雅黑" panose="020B0503020204020204" pitchFamily="34" charset="-122"/>
                <a:sym typeface="Arial" panose="020B0604020202020204" pitchFamily="34" charset="0"/>
              </a:rPr>
              <a:t>有时长期简单化只有通过现有系统爆发式的复杂性再造才能完成。</a:t>
            </a:r>
          </a:p>
          <a:p>
            <a:pPr>
              <a:spcBef>
                <a:spcPct val="0"/>
              </a:spcBef>
              <a:buFontTx/>
              <a:buNone/>
            </a:pP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4F828D2-7172-493D-A57D-CB0C05D314C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195" name="Title 3"/>
          <p:cNvSpPr>
            <a:spLocks noGrp="1" noChangeArrowheads="1"/>
          </p:cNvSpPr>
          <p:nvPr>
            <p:ph type="ctrTitle" idx="4294967295"/>
          </p:nvPr>
        </p:nvSpPr>
        <p:spPr>
          <a:xfrm>
            <a:off x="708025" y="457200"/>
            <a:ext cx="7772400" cy="586898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The </a:t>
            </a:r>
            <a:r>
              <a:rPr kumimoji="0" lang="zh-CN" altLang="zh-CN" sz="4000" i="1" smtClean="0">
                <a:latin typeface="微软雅黑" panose="020B0503020204020204" pitchFamily="34" charset="-122"/>
                <a:ea typeface="微软雅黑" panose="020B0503020204020204" pitchFamily="34" charset="-122"/>
              </a:rPr>
              <a:t>actual </a:t>
            </a:r>
            <a:r>
              <a:rPr kumimoji="0" lang="zh-CN" altLang="zh-CN" sz="4000" smtClean="0">
                <a:latin typeface="微软雅黑" panose="020B0503020204020204" pitchFamily="34" charset="-122"/>
                <a:ea typeface="微软雅黑" panose="020B0503020204020204" pitchFamily="34" charset="-122"/>
              </a:rPr>
              <a:t>company values,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as opposed to the </a:t>
            </a:r>
            <a:br>
              <a:rPr kumimoji="0" lang="zh-CN" altLang="zh-CN" sz="4000" smtClean="0">
                <a:latin typeface="微软雅黑" panose="020B0503020204020204" pitchFamily="34" charset="-122"/>
                <a:ea typeface="微软雅黑" panose="020B0503020204020204" pitchFamily="34" charset="-122"/>
              </a:rPr>
            </a:br>
            <a:r>
              <a:rPr kumimoji="0" lang="zh-CN" altLang="zh-CN" sz="4000" i="1" smtClean="0">
                <a:latin typeface="微软雅黑" panose="020B0503020204020204" pitchFamily="34" charset="-122"/>
                <a:ea typeface="微软雅黑" panose="020B0503020204020204" pitchFamily="34" charset="-122"/>
              </a:rPr>
              <a:t>nice-sounding</a:t>
            </a:r>
            <a:r>
              <a:rPr kumimoji="0" lang="zh-CN" altLang="zh-CN" sz="4000" smtClean="0">
                <a:latin typeface="微软雅黑" panose="020B0503020204020204" pitchFamily="34" charset="-122"/>
                <a:ea typeface="微软雅黑" panose="020B0503020204020204" pitchFamily="34" charset="-122"/>
              </a:rPr>
              <a:t> values,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are shown by who gets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rewarded, promoted, or let go</a:t>
            </a:r>
            <a:r>
              <a:rPr kumimoji="0" lang="en-US" altLang="zh-CN" sz="4000" smtClean="0">
                <a:solidFill>
                  <a:srgbClr val="FF0000"/>
                </a:solidFill>
                <a:latin typeface="微软雅黑" panose="020B0503020204020204" pitchFamily="34" charset="-122"/>
                <a:ea typeface="微软雅黑" panose="020B0503020204020204" pitchFamily="34" charset="-122"/>
              </a:rPr>
              <a:t/>
            </a:r>
            <a:br>
              <a:rPr kumimoji="0" lang="en-US" altLang="zh-CN" sz="4000" smtClean="0">
                <a:solidFill>
                  <a:srgbClr val="FF0000"/>
                </a:solidFill>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公司真正的价值观和动听的价值观完全相反，是具体通过哪些人</a:t>
            </a:r>
            <a:r>
              <a:rPr kumimoji="0" lang="zh-CN" altLang="en-US" sz="3200" b="1" smtClean="0">
                <a:solidFill>
                  <a:srgbClr val="FF0000"/>
                </a:solidFill>
                <a:latin typeface="微软雅黑" panose="020B0503020204020204" pitchFamily="34" charset="-122"/>
                <a:ea typeface="微软雅黑" panose="020B0503020204020204" pitchFamily="34" charset="-122"/>
              </a:rPr>
              <a:t>被奖励</a:t>
            </a:r>
            <a:r>
              <a:rPr kumimoji="0" lang="zh-CN" altLang="en-US" sz="3200" smtClean="0">
                <a:solidFill>
                  <a:srgbClr val="7F7F7F"/>
                </a:solidFill>
                <a:latin typeface="微软雅黑" panose="020B0503020204020204" pitchFamily="34" charset="-122"/>
                <a:ea typeface="微软雅黑" panose="020B0503020204020204" pitchFamily="34" charset="-122"/>
              </a:rPr>
              <a:t>、</a:t>
            </a:r>
            <a:r>
              <a:rPr kumimoji="0" lang="zh-CN" altLang="en-US" sz="3200" b="1" smtClean="0">
                <a:solidFill>
                  <a:srgbClr val="FF0000"/>
                </a:solidFill>
                <a:latin typeface="微软雅黑" panose="020B0503020204020204" pitchFamily="34" charset="-122"/>
                <a:ea typeface="微软雅黑" panose="020B0503020204020204" pitchFamily="34" charset="-122"/>
              </a:rPr>
              <a:t>被提升</a:t>
            </a:r>
            <a:r>
              <a:rPr kumimoji="0" lang="zh-CN" altLang="en-US" sz="3200" smtClean="0">
                <a:solidFill>
                  <a:srgbClr val="7F7F7F"/>
                </a:solidFill>
                <a:latin typeface="微软雅黑" panose="020B0503020204020204" pitchFamily="34" charset="-122"/>
                <a:ea typeface="微软雅黑" panose="020B0503020204020204" pitchFamily="34" charset="-122"/>
              </a:rPr>
              <a:t>和</a:t>
            </a:r>
            <a:r>
              <a:rPr kumimoji="0" lang="zh-CN" altLang="en-US" sz="3200" b="1" smtClean="0">
                <a:solidFill>
                  <a:srgbClr val="FF0000"/>
                </a:solidFill>
                <a:latin typeface="微软雅黑" panose="020B0503020204020204" pitchFamily="34" charset="-122"/>
                <a:ea typeface="微软雅黑" panose="020B0503020204020204" pitchFamily="34" charset="-122"/>
              </a:rPr>
              <a:t>被解雇</a:t>
            </a:r>
            <a:r>
              <a:rPr kumimoji="0" lang="zh-CN" altLang="en-US" sz="3200" smtClean="0">
                <a:solidFill>
                  <a:srgbClr val="7F7F7F"/>
                </a:solidFill>
                <a:latin typeface="微软雅黑" panose="020B0503020204020204" pitchFamily="34" charset="-122"/>
                <a:ea typeface="微软雅黑" panose="020B0503020204020204" pitchFamily="34" charset="-122"/>
              </a:rPr>
              <a:t>来体现</a:t>
            </a:r>
            <a:r>
              <a:rPr kumimoji="0" lang="zh-CN" altLang="en-US" sz="32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endParaRPr kumimoji="0" lang="zh-CN" altLang="zh-CN" sz="40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C507B9D-F815-4681-9CC5-B9DAD104D61D}"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4515" name="Rectangle 2"/>
          <p:cNvSpPr>
            <a:spLocks noGrp="1" noChangeArrowheads="1"/>
          </p:cNvSpPr>
          <p:nvPr>
            <p:ph type="ctrTitle" idx="4294967295"/>
          </p:nvPr>
        </p:nvSpPr>
        <p:spPr>
          <a:xfrm>
            <a:off x="0" y="606425"/>
            <a:ext cx="9144000" cy="54229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With the Right People, </a:t>
            </a:r>
            <a:br>
              <a:rPr kumimoji="0" lang="zh-CN" altLang="zh-CN" sz="3600" smtClean="0">
                <a:latin typeface="微软雅黑" panose="020B0503020204020204" pitchFamily="34" charset="-122"/>
                <a:ea typeface="微软雅黑" panose="020B0503020204020204" pitchFamily="34" charset="-122"/>
              </a:rPr>
            </a:br>
            <a:r>
              <a:rPr kumimoji="0" lang="zh-CN" altLang="en-US" sz="3200" b="1" smtClean="0">
                <a:solidFill>
                  <a:srgbClr val="7F7F7F"/>
                </a:solidFill>
                <a:latin typeface="微软雅黑" panose="020B0503020204020204" pitchFamily="34" charset="-122"/>
                <a:ea typeface="微软雅黑" panose="020B0503020204020204" pitchFamily="34" charset="-122"/>
              </a:rPr>
              <a:t>和对的人一起工作</a:t>
            </a:r>
            <a:r>
              <a:rPr kumimoji="0" lang="zh-CN" altLang="en-US" sz="3200" smtClean="0">
                <a:solidFill>
                  <a:srgbClr val="7F7F7F"/>
                </a:solidFill>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 </a:t>
            </a:r>
            <a:r>
              <a:rPr kumimoji="0" lang="zh-CN" altLang="zh-CN" sz="3600" i="1" smtClean="0">
                <a:latin typeface="微软雅黑" panose="020B0503020204020204" pitchFamily="34" charset="-122"/>
                <a:ea typeface="微软雅黑" panose="020B0503020204020204" pitchFamily="34" charset="-122"/>
              </a:rPr>
              <a:t>Instead</a:t>
            </a:r>
            <a:r>
              <a:rPr kumimoji="0" lang="zh-CN" altLang="zh-CN" sz="3600" smtClean="0">
                <a:latin typeface="微软雅黑" panose="020B0503020204020204" pitchFamily="34" charset="-122"/>
                <a:ea typeface="微软雅黑" panose="020B0503020204020204" pitchFamily="34" charset="-122"/>
              </a:rPr>
              <a:t> of a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Culture of Process Adherence, </a:t>
            </a:r>
            <a:br>
              <a:rPr kumimoji="0" lang="zh-CN" altLang="zh-CN" sz="3600" smtClean="0">
                <a:latin typeface="微软雅黑" panose="020B0503020204020204" pitchFamily="34" charset="-122"/>
                <a:ea typeface="微软雅黑" panose="020B0503020204020204" pitchFamily="34" charset="-122"/>
              </a:rPr>
            </a:br>
            <a:r>
              <a:rPr kumimoji="0" lang="zh-CN" altLang="en-US" sz="3200" b="1" smtClean="0">
                <a:solidFill>
                  <a:srgbClr val="7F7F7F"/>
                </a:solidFill>
                <a:latin typeface="微软雅黑" panose="020B0503020204020204" pitchFamily="34" charset="-122"/>
                <a:ea typeface="微软雅黑" panose="020B0503020204020204" pitchFamily="34" charset="-122"/>
              </a:rPr>
              <a:t>而非流程控制他们</a:t>
            </a:r>
            <a:r>
              <a:rPr kumimoji="0" lang="zh-CN" altLang="en-US" sz="3200" smtClean="0">
                <a:solidFill>
                  <a:srgbClr val="7F7F7F"/>
                </a:solidFill>
                <a:latin typeface="微软雅黑" panose="020B0503020204020204" pitchFamily="34" charset="-122"/>
                <a:ea typeface="微软雅黑" panose="020B0503020204020204" pitchFamily="34" charset="-122"/>
              </a:rPr>
              <a:t>，</a:t>
            </a:r>
            <a:r>
              <a:rPr kumimoji="0" lang="en-US" altLang="zh-CN" sz="3200" smtClean="0">
                <a:solidFill>
                  <a:srgbClr val="7F7F7F"/>
                </a:solidFill>
                <a:latin typeface="微软雅黑" panose="020B0503020204020204" pitchFamily="34" charset="-122"/>
                <a:ea typeface="微软雅黑" panose="020B0503020204020204" pitchFamily="34" charset="-122"/>
              </a:rPr>
              <a:t/>
            </a:r>
            <a:br>
              <a:rPr kumimoji="0" lang="en-US" altLang="zh-CN" sz="3200" smtClean="0">
                <a:solidFill>
                  <a:srgbClr val="7F7F7F"/>
                </a:solidFill>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We have a Culture of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Creativity and Self-Discipline,</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Freedom and Responsibility</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solidFill>
                  <a:srgbClr val="7F7F7F"/>
                </a:solidFill>
                <a:latin typeface="微软雅黑" panose="020B0503020204020204" pitchFamily="34" charset="-122"/>
                <a:ea typeface="微软雅黑" panose="020B0503020204020204" pitchFamily="34" charset="-122"/>
              </a:rPr>
              <a:t>我们因而建立起富于创新精神和自律精神，自由和负责的企业文化</a:t>
            </a:r>
            <a:r>
              <a:rPr kumimoji="0" lang="zh-CN" altLang="zh-CN" sz="3600" smtClean="0"/>
              <a:t/>
            </a:r>
            <a:br>
              <a:rPr kumimoji="0" lang="zh-CN" altLang="zh-CN" sz="3600" smtClean="0"/>
            </a:br>
            <a:endParaRPr kumimoji="0" lang="zh-CN" altLang="zh-CN" sz="360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B647BE5-BC8E-489C-B523-BF435CEF136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5539" name="Rectangle 2"/>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Is Freedom Absolute?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b="1" smtClean="0">
                <a:solidFill>
                  <a:srgbClr val="7F7F7F"/>
                </a:solidFill>
                <a:latin typeface="微软雅黑" panose="020B0503020204020204" pitchFamily="34" charset="-122"/>
                <a:ea typeface="微软雅黑" panose="020B0503020204020204" pitchFamily="34" charset="-122"/>
              </a:rPr>
              <a:t>自由是绝对需要的吗？</a:t>
            </a:r>
            <a:endParaRPr kumimoji="0" lang="zh-CN" altLang="zh-CN" sz="3600" b="1" smtClean="0">
              <a:solidFill>
                <a:srgbClr val="7F7F7F"/>
              </a:solidFill>
              <a:latin typeface="微软雅黑" panose="020B0503020204020204" pitchFamily="34" charset="-122"/>
              <a:ea typeface="微软雅黑" panose="020B0503020204020204" pitchFamily="34" charset="-122"/>
            </a:endParaRPr>
          </a:p>
        </p:txBody>
      </p:sp>
      <p:sp>
        <p:nvSpPr>
          <p:cNvPr id="65540" name="Subtitle 6"/>
          <p:cNvSpPr>
            <a:spLocks noGrp="1" noChangeArrowheads="1"/>
          </p:cNvSpPr>
          <p:nvPr>
            <p:ph type="subTitle" idx="4294967295"/>
          </p:nvPr>
        </p:nvSpPr>
        <p:spPr>
          <a:xfrm>
            <a:off x="1371600" y="3886200"/>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Are all rules &amp; processes bad?</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b="1" smtClean="0">
                <a:solidFill>
                  <a:srgbClr val="7F7F7F"/>
                </a:solidFill>
                <a:latin typeface="微软雅黑" panose="020B0503020204020204" pitchFamily="34" charset="-122"/>
                <a:ea typeface="微软雅黑" panose="020B0503020204020204" pitchFamily="34" charset="-122"/>
              </a:rPr>
              <a:t>是否所有的规则和流程都不好？</a:t>
            </a:r>
            <a:endParaRPr kumimoji="0" lang="zh-CN" altLang="zh-CN" sz="2800" b="1"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9C07D73-1BD3-4D49-BEF4-3F18CDDD046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6563" name="Rectangle 2"/>
          <p:cNvSpPr>
            <a:spLocks noGrp="1" noChangeArrowheads="1"/>
          </p:cNvSpPr>
          <p:nvPr>
            <p:ph type="ctrTitle" idx="4294967295"/>
          </p:nvPr>
        </p:nvSpPr>
        <p:spPr>
          <a:xfrm>
            <a:off x="0" y="754063"/>
            <a:ext cx="9144000" cy="49784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Freedom is not absolute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b="1" smtClean="0">
                <a:solidFill>
                  <a:srgbClr val="7F7F7F"/>
                </a:solidFill>
                <a:latin typeface="微软雅黑" panose="020B0503020204020204" pitchFamily="34" charset="-122"/>
                <a:ea typeface="微软雅黑" panose="020B0503020204020204" pitchFamily="34" charset="-122"/>
              </a:rPr>
              <a:t>自由不是绝对的</a:t>
            </a:r>
            <a:r>
              <a:rPr kumimoji="0" lang="zh-CN" altLang="zh-CN" b="1" smtClean="0">
                <a:latin typeface="微软雅黑" panose="020B0503020204020204" pitchFamily="34" charset="-122"/>
                <a:ea typeface="微软雅黑" panose="020B0503020204020204" pitchFamily="34" charset="-122"/>
              </a:rPr>
              <a:t/>
            </a:r>
            <a:br>
              <a:rPr kumimoji="0" lang="zh-CN" altLang="zh-CN" b="1"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Like </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free speech</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there are</a:t>
            </a:r>
            <a:r>
              <a:rPr kumimoji="0" lang="en-US" altLang="zh-CN" sz="4000" smtClean="0">
                <a:latin typeface="微软雅黑" panose="020B0503020204020204" pitchFamily="34" charset="-122"/>
                <a:ea typeface="微软雅黑" panose="020B0503020204020204" pitchFamily="34" charset="-122"/>
              </a:rPr>
              <a:t> </a:t>
            </a:r>
            <a:r>
              <a:rPr kumimoji="0" lang="zh-CN" altLang="zh-CN" sz="4000" smtClean="0">
                <a:latin typeface="微软雅黑" panose="020B0503020204020204" pitchFamily="34" charset="-122"/>
                <a:ea typeface="微软雅黑" panose="020B0503020204020204" pitchFamily="34" charset="-122"/>
              </a:rPr>
              <a:t>some</a:t>
            </a:r>
            <a:r>
              <a:rPr kumimoji="0" lang="en-US" altLang="zh-CN" sz="4000" smtClean="0">
                <a:latin typeface="微软雅黑" panose="020B0503020204020204" pitchFamily="34" charset="-122"/>
                <a:ea typeface="微软雅黑" panose="020B0503020204020204" pitchFamily="34" charset="-122"/>
              </a:rPr>
              <a:t> </a:t>
            </a:r>
            <a:r>
              <a:rPr kumimoji="0" lang="zh-CN" altLang="zh-CN" sz="4000" smtClean="0">
                <a:latin typeface="微软雅黑" panose="020B0503020204020204" pitchFamily="34" charset="-122"/>
                <a:ea typeface="微软雅黑" panose="020B0503020204020204" pitchFamily="34" charset="-122"/>
              </a:rPr>
              <a:t>limited exceptions to</a:t>
            </a:r>
            <a:r>
              <a:rPr kumimoji="0" lang="en-US" altLang="zh-CN" sz="4000" smtClean="0">
                <a:latin typeface="微软雅黑" panose="020B0503020204020204" pitchFamily="34" charset="-122"/>
                <a:ea typeface="微软雅黑" panose="020B0503020204020204" pitchFamily="34" charset="-122"/>
              </a:rPr>
              <a:t> </a:t>
            </a:r>
            <a:r>
              <a:rPr kumimoji="0" lang="zh-CN" altLang="zh-CN" sz="4000" smtClean="0">
                <a:latin typeface="微软雅黑" panose="020B0503020204020204" pitchFamily="34" charset="-122"/>
                <a:ea typeface="微软雅黑" panose="020B0503020204020204" pitchFamily="34" charset="-122"/>
              </a:rPr>
              <a:t> </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freedom at work</a:t>
            </a:r>
            <a:r>
              <a:rPr kumimoji="0" lang="zh-CN" altLang="en-US" sz="4000" smtClean="0">
                <a:latin typeface="微软雅黑" panose="020B0503020204020204" pitchFamily="34" charset="-122"/>
                <a:ea typeface="微软雅黑" panose="020B0503020204020204" pitchFamily="34" charset="-122"/>
              </a:rPr>
              <a: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000" b="1" smtClean="0">
                <a:solidFill>
                  <a:srgbClr val="7F7F7F"/>
                </a:solidFill>
                <a:latin typeface="微软雅黑" panose="020B0503020204020204" pitchFamily="34" charset="-122"/>
                <a:ea typeface="微软雅黑" panose="020B0503020204020204" pitchFamily="34" charset="-122"/>
              </a:rPr>
              <a:t>正如“言论自由”一样，“工作中的自由”也有几项有限的例外</a:t>
            </a:r>
            <a:endParaRPr kumimoji="0" lang="zh-CN" altLang="zh-CN" sz="3000" b="1"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C7DFAFD6-E5B3-4DA8-8948-AA8B6C2BE442}"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7587" name="Rectangle 6"/>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Two Types of Necessary Rules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两类必要的规则</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67588" name="Rectangle 7"/>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Arial" panose="020B0604020202020204" pitchFamily="34" charset="0"/>
              <a:buNone/>
            </a:pPr>
            <a:r>
              <a:rPr kumimoji="0" lang="en-US" altLang="zh-CN" sz="2800" smtClean="0">
                <a:solidFill>
                  <a:srgbClr val="FF0000"/>
                </a:solidFill>
                <a:latin typeface="微软雅黑" panose="020B0503020204020204" pitchFamily="34" charset="-122"/>
                <a:ea typeface="微软雅黑" panose="020B0503020204020204" pitchFamily="34" charset="-122"/>
              </a:rPr>
              <a:t>1. </a:t>
            </a:r>
            <a:r>
              <a:rPr kumimoji="0" lang="zh-CN" altLang="zh-CN" sz="2800" smtClean="0">
                <a:solidFill>
                  <a:srgbClr val="FF0000"/>
                </a:solidFill>
                <a:latin typeface="微软雅黑" panose="020B0503020204020204" pitchFamily="34" charset="-122"/>
                <a:ea typeface="微软雅黑" panose="020B0503020204020204" pitchFamily="34" charset="-122"/>
              </a:rPr>
              <a:t>Prevent irrevocable disaster</a:t>
            </a:r>
            <a:endParaRPr kumimoji="0" lang="en-US" altLang="zh-CN" sz="2800" smtClean="0">
              <a:solidFill>
                <a:srgbClr val="FF0000"/>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zh-CN" altLang="en-US" sz="2000" smtClean="0">
                <a:solidFill>
                  <a:srgbClr val="FF0000"/>
                </a:solidFill>
                <a:latin typeface="微软雅黑" panose="020B0503020204020204" pitchFamily="34" charset="-122"/>
                <a:ea typeface="微软雅黑" panose="020B0503020204020204" pitchFamily="34" charset="-122"/>
              </a:rPr>
              <a:t>      </a:t>
            </a:r>
            <a:r>
              <a:rPr kumimoji="0" lang="zh-CN" altLang="en-US" sz="2000" b="1" smtClean="0">
                <a:solidFill>
                  <a:srgbClr val="FF0000"/>
                </a:solidFill>
                <a:latin typeface="微软雅黑" panose="020B0503020204020204" pitchFamily="34" charset="-122"/>
                <a:ea typeface="微软雅黑" panose="020B0503020204020204" pitchFamily="34" charset="-122"/>
              </a:rPr>
              <a:t>为了阻止不可挽回灾难</a:t>
            </a:r>
            <a:endParaRPr kumimoji="0" lang="zh-CN" altLang="zh-CN" sz="2000" b="1" smtClean="0">
              <a:solidFill>
                <a:srgbClr val="FF0000"/>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Financials produced are wrong</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财务程序错误</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Hackers steal our customers</a:t>
            </a:r>
            <a:r>
              <a:rPr kumimoji="0" lang="zh-CN" altLang="en-US" sz="2400" smtClean="0">
                <a:latin typeface="微软雅黑" panose="020B0503020204020204" pitchFamily="34" charset="-122"/>
                <a:ea typeface="微软雅黑" panose="020B0503020204020204" pitchFamily="34" charset="-122"/>
              </a:rPr>
              <a:t>’</a:t>
            </a:r>
            <a:r>
              <a:rPr kumimoji="0" lang="zh-CN" altLang="zh-CN" sz="2400" smtClean="0">
                <a:latin typeface="微软雅黑" panose="020B0503020204020204" pitchFamily="34" charset="-122"/>
                <a:ea typeface="微软雅黑" panose="020B0503020204020204" pitchFamily="34" charset="-122"/>
              </a:rPr>
              <a:t> credit card info</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黑客窃取了我们顾客的信用卡号</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800" smtClean="0">
                <a:solidFill>
                  <a:srgbClr val="FF0000"/>
                </a:solidFill>
                <a:latin typeface="微软雅黑" panose="020B0503020204020204" pitchFamily="34" charset="-122"/>
                <a:ea typeface="微软雅黑" panose="020B0503020204020204" pitchFamily="34" charset="-122"/>
              </a:rPr>
              <a:t>2. </a:t>
            </a:r>
            <a:r>
              <a:rPr kumimoji="0" lang="zh-CN" altLang="zh-CN" sz="2800" smtClean="0">
                <a:solidFill>
                  <a:srgbClr val="FF0000"/>
                </a:solidFill>
                <a:latin typeface="微软雅黑" panose="020B0503020204020204" pitchFamily="34" charset="-122"/>
                <a:ea typeface="微软雅黑" panose="020B0503020204020204" pitchFamily="34" charset="-122"/>
              </a:rPr>
              <a:t>Moral, ethical, legal issues</a:t>
            </a:r>
            <a:endParaRPr kumimoji="0" lang="en-US" altLang="zh-CN" sz="2800" smtClean="0">
              <a:solidFill>
                <a:srgbClr val="FF0000"/>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000" b="1" smtClean="0">
                <a:solidFill>
                  <a:srgbClr val="FF0000"/>
                </a:solidFill>
                <a:latin typeface="微软雅黑" panose="020B0503020204020204" pitchFamily="34" charset="-122"/>
                <a:ea typeface="微软雅黑" panose="020B0503020204020204" pitchFamily="34" charset="-122"/>
              </a:rPr>
              <a:t>     </a:t>
            </a:r>
            <a:r>
              <a:rPr kumimoji="0" lang="zh-CN" altLang="en-US" sz="2000" b="1" smtClean="0">
                <a:solidFill>
                  <a:srgbClr val="FF0000"/>
                </a:solidFill>
                <a:latin typeface="微软雅黑" panose="020B0503020204020204" pitchFamily="34" charset="-122"/>
                <a:ea typeface="微软雅黑" panose="020B0503020204020204" pitchFamily="34" charset="-122"/>
              </a:rPr>
              <a:t>为了避免道德、伦理和法律问题</a:t>
            </a:r>
            <a:endParaRPr kumimoji="0" lang="zh-CN" altLang="zh-CN" sz="2000" b="1" smtClean="0">
              <a:solidFill>
                <a:srgbClr val="FF0000"/>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Dishonesty, harassment are intolerable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不诚实，性骚扰都是不能容忍的</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marL="0" indent="0" eaLnBrk="1" hangingPunct="1"/>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3706265-DF44-4BB8-BAED-5AFDB4EFED34}"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8611" name="Rectangle 2"/>
          <p:cNvSpPr>
            <a:spLocks noGrp="1" noChangeArrowheads="1"/>
          </p:cNvSpPr>
          <p:nvPr>
            <p:ph type="title" idx="4294967295"/>
          </p:nvPr>
        </p:nvSpPr>
        <p:spPr>
          <a:xfrm>
            <a:off x="0" y="160338"/>
            <a:ext cx="90297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200" smtClean="0">
                <a:latin typeface="微软雅黑" panose="020B0503020204020204" pitchFamily="34" charset="-122"/>
                <a:ea typeface="微软雅黑" panose="020B0503020204020204" pitchFamily="34" charset="-122"/>
              </a:rPr>
              <a:t>Mostly, though, </a:t>
            </a:r>
            <a:r>
              <a:rPr kumimoji="0" lang="zh-CN" altLang="zh-CN" sz="3200" b="1" smtClean="0">
                <a:solidFill>
                  <a:srgbClr val="00B050"/>
                </a:solidFill>
                <a:latin typeface="微软雅黑" panose="020B0503020204020204" pitchFamily="34" charset="-122"/>
                <a:ea typeface="微软雅黑" panose="020B0503020204020204" pitchFamily="34" charset="-122"/>
              </a:rPr>
              <a:t>Rapid Recovery </a:t>
            </a:r>
            <a:r>
              <a:rPr kumimoji="0" lang="zh-CN" altLang="zh-CN" sz="3200" smtClean="0">
                <a:latin typeface="微软雅黑" panose="020B0503020204020204" pitchFamily="34" charset="-122"/>
                <a:ea typeface="微软雅黑" panose="020B0503020204020204" pitchFamily="34" charset="-122"/>
              </a:rPr>
              <a:t>is the Right Model</a:t>
            </a:r>
            <a:r>
              <a:rPr kumimoji="0" lang="zh-CN" altLang="en-US" sz="2400" smtClean="0">
                <a:solidFill>
                  <a:srgbClr val="7F7F7F"/>
                </a:solidFill>
                <a:latin typeface="微软雅黑" panose="020B0503020204020204" pitchFamily="34" charset="-122"/>
                <a:ea typeface="微软雅黑" panose="020B0503020204020204" pitchFamily="34" charset="-122"/>
              </a:rPr>
              <a:t>（大多数情况下，</a:t>
            </a:r>
            <a:r>
              <a:rPr kumimoji="0" lang="zh-CN" altLang="en-US" sz="2400" b="1" smtClean="0">
                <a:solidFill>
                  <a:srgbClr val="00B050"/>
                </a:solidFill>
                <a:latin typeface="微软雅黑" panose="020B0503020204020204" pitchFamily="34" charset="-122"/>
                <a:ea typeface="微软雅黑" panose="020B0503020204020204" pitchFamily="34" charset="-122"/>
              </a:rPr>
              <a:t>快速修正</a:t>
            </a:r>
            <a:r>
              <a:rPr kumimoji="0" lang="zh-CN" altLang="en-US" sz="2400" smtClean="0">
                <a:solidFill>
                  <a:srgbClr val="7F7F7F"/>
                </a:solidFill>
                <a:latin typeface="微软雅黑" panose="020B0503020204020204" pitchFamily="34" charset="-122"/>
                <a:ea typeface="微软雅黑" panose="020B0503020204020204" pitchFamily="34" charset="-122"/>
              </a:rPr>
              <a:t>都是正确的模式）</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
        <p:nvSpPr>
          <p:cNvPr id="68612" name="Rectangle 3"/>
          <p:cNvSpPr>
            <a:spLocks noGrp="1" noChangeArrowheads="1"/>
          </p:cNvSpPr>
          <p:nvPr>
            <p:ph type="body" idx="4294967295"/>
          </p:nvPr>
        </p:nvSpPr>
        <p:spPr>
          <a:xfrm>
            <a:off x="931863" y="1349375"/>
            <a:ext cx="8212137"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Just fix problems quickly</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尽快修复问题</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b="1" smtClean="0">
                <a:solidFill>
                  <a:srgbClr val="00B050"/>
                </a:solidFill>
                <a:latin typeface="微软雅黑" panose="020B0503020204020204" pitchFamily="34" charset="-122"/>
                <a:ea typeface="微软雅黑" panose="020B0503020204020204" pitchFamily="34" charset="-122"/>
              </a:rPr>
              <a:t>High performers make very few errors</a:t>
            </a:r>
            <a:endParaRPr kumimoji="0" lang="en-US" altLang="zh-CN" sz="2000" b="1" smtClean="0">
              <a:solidFill>
                <a:srgbClr val="00B050"/>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b="1" smtClean="0">
                <a:solidFill>
                  <a:srgbClr val="00B050"/>
                </a:solidFill>
                <a:latin typeface="微软雅黑" panose="020B0503020204020204" pitchFamily="34" charset="-122"/>
                <a:ea typeface="微软雅黑" panose="020B0503020204020204" pitchFamily="34" charset="-122"/>
              </a:rPr>
              <a:t>     高效能员工很少犯错</a:t>
            </a:r>
            <a:endParaRPr kumimoji="0" lang="zh-CN" altLang="zh-CN" sz="1800" b="1" smtClean="0">
              <a:solidFill>
                <a:srgbClr val="00B050"/>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We</a:t>
            </a:r>
            <a:r>
              <a:rPr kumimoji="0" lang="zh-CN" altLang="en-US" sz="2400" smtClean="0">
                <a:latin typeface="微软雅黑" panose="020B0503020204020204" pitchFamily="34" charset="-122"/>
                <a:ea typeface="微软雅黑" panose="020B0503020204020204" pitchFamily="34" charset="-122"/>
              </a:rPr>
              <a:t>’</a:t>
            </a:r>
            <a:r>
              <a:rPr kumimoji="0" lang="zh-CN" altLang="zh-CN" sz="2400" smtClean="0">
                <a:latin typeface="微软雅黑" panose="020B0503020204020204" pitchFamily="34" charset="-122"/>
                <a:ea typeface="微软雅黑" panose="020B0503020204020204" pitchFamily="34" charset="-122"/>
              </a:rPr>
              <a:t>re in a creative-inventive market, not a safety-critical market like medicine or nuclear power</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我们处在一个创新的市场，而不是一个类似医药或者核能这样以安全性为第一的市场</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You may have heard preventing error is cheaper than fixing it</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你也许听说过预防错误比修复代价更低</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Yes, in manufacturing or medicine, but…</a:t>
            </a:r>
            <a:endParaRPr kumimoji="0" lang="en-US" altLang="zh-CN" sz="20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     是的，在制造业或者制药业的确如此，但</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b="1" smtClean="0">
                <a:solidFill>
                  <a:srgbClr val="00B050"/>
                </a:solidFill>
                <a:latin typeface="微软雅黑" panose="020B0503020204020204" pitchFamily="34" charset="-122"/>
                <a:ea typeface="微软雅黑" panose="020B0503020204020204" pitchFamily="34" charset="-122"/>
              </a:rPr>
              <a:t>Not so in creative environments</a:t>
            </a:r>
            <a:endParaRPr kumimoji="0" lang="en-US" altLang="zh-CN" sz="2000" b="1" smtClean="0">
              <a:solidFill>
                <a:srgbClr val="00B050"/>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b="1" smtClean="0">
                <a:solidFill>
                  <a:srgbClr val="00B050"/>
                </a:solidFill>
                <a:latin typeface="微软雅黑" panose="020B0503020204020204" pitchFamily="34" charset="-122"/>
                <a:ea typeface="微软雅黑" panose="020B0503020204020204" pitchFamily="34" charset="-122"/>
              </a:rPr>
              <a:t>    在创新型行业里并非如此。</a:t>
            </a:r>
            <a:endParaRPr kumimoji="0" lang="zh-CN" altLang="zh-CN" sz="1800" b="1" smtClean="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97CCDBD-A9E4-4A5A-B32C-5CE724A7010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9635" name="Title 1"/>
          <p:cNvSpPr>
            <a:spLocks noGrp="1" noChangeArrowheads="1"/>
          </p:cNvSpPr>
          <p:nvPr>
            <p:ph type="title" idx="4294967295"/>
          </p:nvPr>
        </p:nvSpPr>
        <p:spPr>
          <a:xfrm>
            <a:off x="0" y="274638"/>
            <a:ext cx="8955088"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Good</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 versus </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Bad</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 Process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好流程</a:t>
            </a:r>
            <a:r>
              <a:rPr kumimoji="0" lang="en-US" altLang="zh-CN" sz="3200" b="1" smtClean="0">
                <a:latin typeface="微软雅黑" panose="020B0503020204020204" pitchFamily="34" charset="-122"/>
                <a:ea typeface="微软雅黑" panose="020B0503020204020204" pitchFamily="34" charset="-122"/>
              </a:rPr>
              <a:t>VS.</a:t>
            </a:r>
            <a:r>
              <a:rPr kumimoji="0" lang="zh-CN" altLang="en-US" sz="3200" b="1" smtClean="0">
                <a:latin typeface="微软雅黑" panose="020B0503020204020204" pitchFamily="34" charset="-122"/>
                <a:ea typeface="微软雅黑" panose="020B0503020204020204" pitchFamily="34" charset="-122"/>
              </a:rPr>
              <a:t>坏流程</a:t>
            </a:r>
            <a:endParaRPr kumimoji="0" lang="zh-CN" altLang="zh-CN" sz="3200" b="1" smtClean="0">
              <a:latin typeface="微软雅黑" panose="020B0503020204020204" pitchFamily="34" charset="-122"/>
              <a:ea typeface="微软雅黑" panose="020B0503020204020204" pitchFamily="34" charset="-122"/>
            </a:endParaRPr>
          </a:p>
        </p:txBody>
      </p:sp>
      <p:sp>
        <p:nvSpPr>
          <p:cNvPr id="69636"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2600" smtClean="0">
                <a:latin typeface="微软雅黑" panose="020B0503020204020204" pitchFamily="34" charset="-122"/>
                <a:ea typeface="微软雅黑" panose="020B0503020204020204" pitchFamily="34" charset="-122"/>
              </a:rPr>
              <a:t>“</a:t>
            </a:r>
            <a:r>
              <a:rPr kumimoji="0" lang="zh-CN" altLang="zh-CN" sz="2600" smtClean="0">
                <a:latin typeface="微软雅黑" panose="020B0503020204020204" pitchFamily="34" charset="-122"/>
                <a:ea typeface="微软雅黑" panose="020B0503020204020204" pitchFamily="34" charset="-122"/>
              </a:rPr>
              <a:t>Good</a:t>
            </a:r>
            <a:r>
              <a:rPr kumimoji="0" lang="zh-CN" altLang="en-US" sz="2600" smtClean="0">
                <a:latin typeface="微软雅黑" panose="020B0503020204020204" pitchFamily="34" charset="-122"/>
                <a:ea typeface="微软雅黑" panose="020B0503020204020204" pitchFamily="34" charset="-122"/>
              </a:rPr>
              <a:t>”</a:t>
            </a:r>
            <a:r>
              <a:rPr kumimoji="0" lang="zh-CN" altLang="zh-CN" sz="2600" smtClean="0">
                <a:latin typeface="微软雅黑" panose="020B0503020204020204" pitchFamily="34" charset="-122"/>
                <a:ea typeface="微软雅黑" panose="020B0503020204020204" pitchFamily="34" charset="-122"/>
              </a:rPr>
              <a:t> process helps talented people get more done</a:t>
            </a:r>
            <a:endParaRPr kumimoji="0" lang="en-US" altLang="zh-CN" sz="26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200" smtClean="0">
                <a:solidFill>
                  <a:srgbClr val="7F7F7F"/>
                </a:solidFill>
                <a:latin typeface="微软雅黑" panose="020B0503020204020204" pitchFamily="34" charset="-122"/>
                <a:ea typeface="微软雅黑" panose="020B0503020204020204" pitchFamily="34" charset="-122"/>
              </a:rPr>
              <a:t>     好流程帮助人才搞定更多事情</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Letting others know when you are updating code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当你在升级代码时让其他人知道</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Spend within budget each quarter so don</a:t>
            </a:r>
            <a:r>
              <a:rPr kumimoji="0" lang="zh-CN" altLang="en-US" sz="2400" smtClean="0">
                <a:latin typeface="微软雅黑" panose="020B0503020204020204" pitchFamily="34" charset="-122"/>
                <a:ea typeface="微软雅黑" panose="020B0503020204020204" pitchFamily="34" charset="-122"/>
              </a:rPr>
              <a:t>’</a:t>
            </a:r>
            <a:r>
              <a:rPr kumimoji="0" lang="zh-CN" altLang="zh-CN" sz="2400" smtClean="0">
                <a:latin typeface="微软雅黑" panose="020B0503020204020204" pitchFamily="34" charset="-122"/>
                <a:ea typeface="微软雅黑" panose="020B0503020204020204" pitchFamily="34" charset="-122"/>
              </a:rPr>
              <a:t>t have to coordinate every spending decision across departments</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在每个季度都按照预算花钱，这样就不用频繁通过部门会议调整每一笔支出</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Regularly scheduled strategy and context meetings</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定期制定战略和搞清会议背景</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401CBDB4-26BB-40A6-93F5-1D9E170E1E35}"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0659" name="Title 1"/>
          <p:cNvSpPr>
            <a:spLocks noGrp="1" noChangeArrowheads="1"/>
          </p:cNvSpPr>
          <p:nvPr>
            <p:ph type="title" idx="4294967295"/>
          </p:nvPr>
        </p:nvSpPr>
        <p:spPr>
          <a:xfrm>
            <a:off x="0" y="274638"/>
            <a:ext cx="8955088"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Good</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 versus </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Bad</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 Process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好流程</a:t>
            </a:r>
            <a:r>
              <a:rPr kumimoji="0" lang="en-US" altLang="zh-CN" sz="3200" b="1" smtClean="0">
                <a:latin typeface="微软雅黑" panose="020B0503020204020204" pitchFamily="34" charset="-122"/>
                <a:ea typeface="微软雅黑" panose="020B0503020204020204" pitchFamily="34" charset="-122"/>
              </a:rPr>
              <a:t>VS.</a:t>
            </a:r>
            <a:r>
              <a:rPr kumimoji="0" lang="zh-CN" altLang="en-US" sz="3200" b="1" smtClean="0">
                <a:latin typeface="微软雅黑" panose="020B0503020204020204" pitchFamily="34" charset="-122"/>
                <a:ea typeface="微软雅黑" panose="020B0503020204020204" pitchFamily="34" charset="-122"/>
              </a:rPr>
              <a:t>坏流程</a:t>
            </a:r>
            <a:endParaRPr kumimoji="0" lang="zh-CN" altLang="zh-CN" sz="3200" b="1" smtClean="0">
              <a:latin typeface="微软雅黑" panose="020B0503020204020204" pitchFamily="34" charset="-122"/>
              <a:ea typeface="微软雅黑" panose="020B0503020204020204" pitchFamily="34" charset="-122"/>
            </a:endParaRPr>
          </a:p>
        </p:txBody>
      </p:sp>
      <p:sp>
        <p:nvSpPr>
          <p:cNvPr id="70660" name="Content Placeholder 2"/>
          <p:cNvSpPr>
            <a:spLocks noGrp="1" noChangeArrowheads="1"/>
          </p:cNvSpPr>
          <p:nvPr>
            <p:ph idx="4294967295"/>
          </p:nvPr>
        </p:nvSpPr>
        <p:spPr>
          <a:xfrm>
            <a:off x="182563" y="14224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2600" smtClean="0">
                <a:latin typeface="微软雅黑" panose="020B0503020204020204" pitchFamily="34" charset="-122"/>
                <a:ea typeface="微软雅黑" panose="020B0503020204020204" pitchFamily="34" charset="-122"/>
              </a:rPr>
              <a:t>“</a:t>
            </a:r>
            <a:r>
              <a:rPr kumimoji="0" lang="zh-CN" altLang="zh-CN" sz="2600" smtClean="0">
                <a:latin typeface="微软雅黑" panose="020B0503020204020204" pitchFamily="34" charset="-122"/>
                <a:ea typeface="微软雅黑" panose="020B0503020204020204" pitchFamily="34" charset="-122"/>
              </a:rPr>
              <a:t>Bad</a:t>
            </a:r>
            <a:r>
              <a:rPr kumimoji="0" lang="zh-CN" altLang="en-US" sz="2600" smtClean="0">
                <a:latin typeface="微软雅黑" panose="020B0503020204020204" pitchFamily="34" charset="-122"/>
                <a:ea typeface="微软雅黑" panose="020B0503020204020204" pitchFamily="34" charset="-122"/>
              </a:rPr>
              <a:t>”</a:t>
            </a:r>
            <a:r>
              <a:rPr kumimoji="0" lang="zh-CN" altLang="zh-CN" sz="2600" smtClean="0">
                <a:latin typeface="微软雅黑" panose="020B0503020204020204" pitchFamily="34" charset="-122"/>
                <a:ea typeface="微软雅黑" panose="020B0503020204020204" pitchFamily="34" charset="-122"/>
              </a:rPr>
              <a:t> process tries to prevent recoverable mistakes</a:t>
            </a:r>
            <a:endParaRPr kumimoji="0" lang="en-US" altLang="zh-CN" sz="26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200" smtClean="0">
                <a:solidFill>
                  <a:srgbClr val="7F7F7F"/>
                </a:solidFill>
                <a:latin typeface="微软雅黑" panose="020B0503020204020204" pitchFamily="34" charset="-122"/>
                <a:ea typeface="微软雅黑" panose="020B0503020204020204" pitchFamily="34" charset="-122"/>
              </a:rPr>
              <a:t>       坏流程试图阻止可以恢复的错误</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Get pre-approvals for $5k spending</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得到预先批准的</a:t>
            </a:r>
            <a:r>
              <a:rPr kumimoji="0" lang="en-US" altLang="zh-CN" sz="2000" smtClean="0">
                <a:solidFill>
                  <a:srgbClr val="7F7F7F"/>
                </a:solidFill>
                <a:latin typeface="微软雅黑" panose="020B0503020204020204" pitchFamily="34" charset="-122"/>
                <a:ea typeface="微软雅黑" panose="020B0503020204020204" pitchFamily="34" charset="-122"/>
              </a:rPr>
              <a:t>5000</a:t>
            </a:r>
            <a:r>
              <a:rPr kumimoji="0" lang="zh-CN" altLang="en-US" sz="2000" smtClean="0">
                <a:solidFill>
                  <a:srgbClr val="7F7F7F"/>
                </a:solidFill>
                <a:latin typeface="微软雅黑" panose="020B0503020204020204" pitchFamily="34" charset="-122"/>
                <a:ea typeface="微软雅黑" panose="020B0503020204020204" pitchFamily="34" charset="-122"/>
              </a:rPr>
              <a:t>美金支出额度</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3 people to sign off on banner ad creative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要</a:t>
            </a:r>
            <a:r>
              <a:rPr kumimoji="0" lang="en-US" altLang="zh-CN" sz="2000" smtClean="0">
                <a:solidFill>
                  <a:srgbClr val="7F7F7F"/>
                </a:solidFill>
                <a:latin typeface="微软雅黑" panose="020B0503020204020204" pitchFamily="34" charset="-122"/>
                <a:ea typeface="微软雅黑" panose="020B0503020204020204" pitchFamily="34" charset="-122"/>
              </a:rPr>
              <a:t>3</a:t>
            </a:r>
            <a:r>
              <a:rPr kumimoji="0" lang="zh-CN" altLang="en-US" sz="2000" smtClean="0">
                <a:solidFill>
                  <a:srgbClr val="7F7F7F"/>
                </a:solidFill>
                <a:latin typeface="微软雅黑" panose="020B0503020204020204" pitchFamily="34" charset="-122"/>
                <a:ea typeface="微软雅黑" panose="020B0503020204020204" pitchFamily="34" charset="-122"/>
              </a:rPr>
              <a:t>个人签字才能终止的横幅广告创意</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Permission needed to hang a poster on a wall</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在墙上贴个海报需要的许可</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Multi-level approval process for projects</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项目所需的多层级许可流程</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Get 10 people to interview each candidate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找</a:t>
            </a:r>
            <a:r>
              <a:rPr kumimoji="0" lang="en-US" altLang="zh-CN" sz="2000" smtClean="0">
                <a:solidFill>
                  <a:srgbClr val="7F7F7F"/>
                </a:solidFill>
                <a:latin typeface="微软雅黑" panose="020B0503020204020204" pitchFamily="34" charset="-122"/>
                <a:ea typeface="微软雅黑" panose="020B0503020204020204" pitchFamily="34" charset="-122"/>
              </a:rPr>
              <a:t>10</a:t>
            </a:r>
            <a:r>
              <a:rPr kumimoji="0" lang="zh-CN" altLang="en-US" sz="2000" smtClean="0">
                <a:solidFill>
                  <a:srgbClr val="7F7F7F"/>
                </a:solidFill>
                <a:latin typeface="微软雅黑" panose="020B0503020204020204" pitchFamily="34" charset="-122"/>
                <a:ea typeface="微软雅黑" panose="020B0503020204020204" pitchFamily="34" charset="-122"/>
              </a:rPr>
              <a:t>个人去面试每一个应聘者</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4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EDC2343-7A43-41B1-B14C-27A5F3CCC1A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1683"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Rule Creep</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规则潜行</a:t>
            </a:r>
            <a:endParaRPr kumimoji="0" lang="zh-CN" altLang="zh-CN" sz="3600" b="1" smtClean="0">
              <a:latin typeface="微软雅黑" panose="020B0503020204020204" pitchFamily="34" charset="-122"/>
              <a:ea typeface="微软雅黑" panose="020B0503020204020204" pitchFamily="34" charset="-122"/>
            </a:endParaRPr>
          </a:p>
        </p:txBody>
      </p:sp>
      <p:sp>
        <p:nvSpPr>
          <p:cNvPr id="71684"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Bad</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 processes tend to creep in</a:t>
            </a:r>
            <a:endParaRPr kumimoji="0" lang="en-US" altLang="zh-CN"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800" smtClean="0">
                <a:solidFill>
                  <a:srgbClr val="7F7F7F"/>
                </a:solidFill>
                <a:latin typeface="微软雅黑" panose="020B0503020204020204" pitchFamily="34" charset="-122"/>
                <a:ea typeface="微软雅黑" panose="020B0503020204020204" pitchFamily="34" charset="-122"/>
              </a:rPr>
              <a:t>坏流程倾向于潜入</a:t>
            </a:r>
            <a:endParaRPr kumimoji="0" lang="zh-CN" altLang="zh-CN" smtClean="0">
              <a:latin typeface="微软雅黑" panose="020B0503020204020204" pitchFamily="34" charset="-122"/>
              <a:ea typeface="微软雅黑" panose="020B0503020204020204" pitchFamily="34" charset="-122"/>
            </a:endParaRPr>
          </a:p>
          <a:p>
            <a:pPr lvl="1" eaLnBrk="1" hangingPunct="1"/>
            <a:r>
              <a:rPr kumimoji="0" lang="zh-CN" altLang="zh-CN" smtClean="0">
                <a:latin typeface="微软雅黑" panose="020B0503020204020204" pitchFamily="34" charset="-122"/>
                <a:ea typeface="微软雅黑" panose="020B0503020204020204" pitchFamily="34" charset="-122"/>
              </a:rPr>
              <a:t>Preventing errors just sounds so good</a:t>
            </a:r>
            <a:endParaRPr kumimoji="0" lang="en-US" altLang="zh-CN"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能够预防错误只是听起来不错</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endParaRPr kumimoji="0" lang="zh-CN" altLang="zh-CN" smtClean="0">
              <a:latin typeface="微软雅黑" panose="020B0503020204020204" pitchFamily="34" charset="-122"/>
              <a:ea typeface="微软雅黑" panose="020B0503020204020204" pitchFamily="34" charset="-122"/>
            </a:endParaRPr>
          </a:p>
          <a:p>
            <a:pPr eaLnBrk="1" hangingPunct="1"/>
            <a:r>
              <a:rPr kumimoji="0" lang="zh-CN" altLang="zh-CN" smtClean="0">
                <a:latin typeface="微软雅黑" panose="020B0503020204020204" pitchFamily="34" charset="-122"/>
                <a:ea typeface="微软雅黑" panose="020B0503020204020204" pitchFamily="34" charset="-122"/>
              </a:rPr>
              <a:t>We try to get rid of rules when we can, to reinforce the point</a:t>
            </a:r>
            <a:endParaRPr kumimoji="0" lang="en-US" altLang="zh-CN"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800" smtClean="0">
                <a:solidFill>
                  <a:srgbClr val="7F7F7F"/>
                </a:solidFill>
                <a:latin typeface="微软雅黑" panose="020B0503020204020204" pitchFamily="34" charset="-122"/>
                <a:ea typeface="微软雅黑" panose="020B0503020204020204" pitchFamily="34" charset="-122"/>
              </a:rPr>
              <a:t>我们尽可能去除繁文缛节，以强化工作重点。</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mtClean="0">
              <a:latin typeface="微软雅黑" panose="020B0503020204020204" pitchFamily="34" charset="-122"/>
              <a:ea typeface="微软雅黑" panose="020B0503020204020204" pitchFamily="34" charset="-122"/>
            </a:endParaRPr>
          </a:p>
          <a:p>
            <a:pPr eaLnBrk="1" hangingPunct="1"/>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7515775-B8E8-4FA7-96E1-191916BAC88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2707" name="Title 4"/>
          <p:cNvSpPr>
            <a:spLocks noGrp="1" noChangeArrowheads="1"/>
          </p:cNvSpPr>
          <p:nvPr>
            <p:ph type="ctrTitle" idx="4294967295"/>
          </p:nvPr>
        </p:nvSpPr>
        <p:spPr>
          <a:xfrm>
            <a:off x="0" y="1646238"/>
            <a:ext cx="90297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Example: Netflix Vacation Policy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and Tracking</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案例：</a:t>
            </a:r>
            <a:r>
              <a:rPr kumimoji="0" lang="en-US" altLang="zh-CN" sz="3200" smtClean="0">
                <a:solidFill>
                  <a:srgbClr val="7F7F7F"/>
                </a:solidFill>
                <a:latin typeface="微软雅黑" panose="020B0503020204020204" pitchFamily="34" charset="-122"/>
                <a:ea typeface="微软雅黑" panose="020B0503020204020204" pitchFamily="34" charset="-122"/>
              </a:rPr>
              <a:t>Netflix</a:t>
            </a:r>
            <a:r>
              <a:rPr kumimoji="0" lang="zh-CN" altLang="en-US" sz="3200" smtClean="0">
                <a:solidFill>
                  <a:srgbClr val="7F7F7F"/>
                </a:solidFill>
                <a:latin typeface="微软雅黑" panose="020B0503020204020204" pitchFamily="34" charset="-122"/>
                <a:ea typeface="微软雅黑" panose="020B0503020204020204" pitchFamily="34" charset="-122"/>
              </a:rPr>
              <a:t>休假规定和考勤管理</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72708" name="Subtitle 6"/>
          <p:cNvSpPr>
            <a:spLocks noGrp="1" noChangeArrowheads="1"/>
          </p:cNvSpPr>
          <p:nvPr>
            <p:ph type="subTitle" idx="4294967295"/>
          </p:nvPr>
        </p:nvSpPr>
        <p:spPr>
          <a:xfrm>
            <a:off x="1371600" y="3886200"/>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Until 2004 we had the standard model of N days per year</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7F7F7F"/>
                </a:solidFill>
                <a:latin typeface="微软雅黑" panose="020B0503020204020204" pitchFamily="34" charset="-122"/>
                <a:ea typeface="微软雅黑" panose="020B0503020204020204" pitchFamily="34" charset="-122"/>
              </a:rPr>
              <a:t>截至</a:t>
            </a:r>
            <a:r>
              <a:rPr kumimoji="0" lang="en-US" altLang="zh-CN" sz="2800" smtClean="0">
                <a:solidFill>
                  <a:srgbClr val="7F7F7F"/>
                </a:solidFill>
                <a:latin typeface="微软雅黑" panose="020B0503020204020204" pitchFamily="34" charset="-122"/>
                <a:ea typeface="微软雅黑" panose="020B0503020204020204" pitchFamily="34" charset="-122"/>
              </a:rPr>
              <a:t>2004</a:t>
            </a:r>
            <a:r>
              <a:rPr kumimoji="0" lang="zh-CN" altLang="en-US" sz="2800" smtClean="0">
                <a:solidFill>
                  <a:srgbClr val="7F7F7F"/>
                </a:solidFill>
                <a:latin typeface="微软雅黑" panose="020B0503020204020204" pitchFamily="34" charset="-122"/>
                <a:ea typeface="微软雅黑" panose="020B0503020204020204" pitchFamily="34" charset="-122"/>
              </a:rPr>
              <a:t>年，我们有一个每年</a:t>
            </a:r>
            <a:r>
              <a:rPr kumimoji="0" lang="en-US" altLang="zh-CN" sz="2800" smtClean="0">
                <a:solidFill>
                  <a:srgbClr val="7F7F7F"/>
                </a:solidFill>
                <a:latin typeface="微软雅黑" panose="020B0503020204020204" pitchFamily="34" charset="-122"/>
                <a:ea typeface="微软雅黑" panose="020B0503020204020204" pitchFamily="34" charset="-122"/>
              </a:rPr>
              <a:t>N</a:t>
            </a:r>
            <a:r>
              <a:rPr kumimoji="0" lang="zh-CN" altLang="en-US" sz="2800" smtClean="0">
                <a:solidFill>
                  <a:srgbClr val="7F7F7F"/>
                </a:solidFill>
                <a:latin typeface="微软雅黑" panose="020B0503020204020204" pitchFamily="34" charset="-122"/>
                <a:ea typeface="微软雅黑" panose="020B0503020204020204" pitchFamily="34" charset="-122"/>
              </a:rPr>
              <a:t>天假期的标准休假模式</a:t>
            </a: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D0509BA9-A21F-4791-8D2F-3D3EB8E7EC8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3731" name="Title 5"/>
          <p:cNvSpPr>
            <a:spLocks noGrp="1" noChangeArrowheads="1"/>
          </p:cNvSpPr>
          <p:nvPr>
            <p:ph type="ctrTitle" idx="4294967295"/>
          </p:nvPr>
        </p:nvSpPr>
        <p:spPr>
          <a:xfrm>
            <a:off x="685800" y="606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Meanwhile…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与此同时</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73732" name="Subtitle 6"/>
          <p:cNvSpPr>
            <a:spLocks noGrp="1" noChangeArrowheads="1"/>
          </p:cNvSpPr>
          <p:nvPr>
            <p:ph type="subTitle" idx="4294967295"/>
          </p:nvPr>
        </p:nvSpPr>
        <p:spPr>
          <a:xfrm>
            <a:off x="188913" y="2165350"/>
            <a:ext cx="8955087" cy="222885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We</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re all working online some nights and weekends, responding to emails at odd hours, spending some afternoons on personal time, and taking good vacations</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一些晚上和周末，我们都在工作，在非上班的时间回邮件，在私人时间的下午工作，然后休假</a:t>
            </a:r>
            <a:endParaRPr kumimoji="0" lang="zh-CN" altLang="zh-CN" sz="28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C0D322FB-1AAD-42BE-885D-050664032E0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219" name="Title 3"/>
          <p:cNvSpPr>
            <a:spLocks noGrp="1" noChangeArrowheads="1"/>
          </p:cNvSpPr>
          <p:nvPr>
            <p:ph type="ctrTitle" idx="4294967295"/>
          </p:nvPr>
        </p:nvSpPr>
        <p:spPr>
          <a:xfrm>
            <a:off x="685800" y="2130425"/>
            <a:ext cx="8269288"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Actual company values are the</a:t>
            </a:r>
            <a:br>
              <a:rPr kumimoji="0" lang="zh-CN" altLang="zh-CN" sz="4000" smtClean="0">
                <a:latin typeface="微软雅黑" panose="020B0503020204020204" pitchFamily="34" charset="-122"/>
                <a:ea typeface="微软雅黑" panose="020B0503020204020204" pitchFamily="34" charset="-122"/>
              </a:rPr>
            </a:br>
            <a:r>
              <a:rPr kumimoji="0" lang="zh-CN" altLang="zh-CN" sz="4000" i="1" smtClean="0">
                <a:solidFill>
                  <a:srgbClr val="FF0000"/>
                </a:solidFill>
                <a:latin typeface="微软雅黑" panose="020B0503020204020204" pitchFamily="34" charset="-122"/>
                <a:ea typeface="微软雅黑" panose="020B0503020204020204" pitchFamily="34" charset="-122"/>
              </a:rPr>
              <a:t>behaviors</a:t>
            </a:r>
            <a:r>
              <a:rPr kumimoji="0" lang="zh-CN" altLang="zh-CN" sz="4000" smtClean="0">
                <a:latin typeface="微软雅黑" panose="020B0503020204020204" pitchFamily="34" charset="-122"/>
                <a:ea typeface="微软雅黑" panose="020B0503020204020204" pitchFamily="34" charset="-122"/>
              </a:rPr>
              <a:t> and </a:t>
            </a:r>
            <a:r>
              <a:rPr kumimoji="0" lang="zh-CN" altLang="zh-CN" sz="4000" i="1" smtClean="0">
                <a:solidFill>
                  <a:srgbClr val="FF0000"/>
                </a:solidFill>
                <a:latin typeface="微软雅黑" panose="020B0503020204020204" pitchFamily="34" charset="-122"/>
                <a:ea typeface="微软雅黑" panose="020B0503020204020204" pitchFamily="34" charset="-122"/>
              </a:rPr>
              <a:t>skills</a:t>
            </a:r>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that are </a:t>
            </a:r>
            <a:r>
              <a:rPr kumimoji="0" lang="zh-CN" altLang="zh-CN" sz="4000" i="1" smtClean="0">
                <a:latin typeface="微软雅黑" panose="020B0503020204020204" pitchFamily="34" charset="-122"/>
                <a:ea typeface="微软雅黑" panose="020B0503020204020204" pitchFamily="34" charset="-122"/>
              </a:rPr>
              <a:t>valued</a:t>
            </a:r>
            <a:r>
              <a:rPr kumimoji="0" lang="zh-CN" altLang="zh-CN" sz="4000" smtClean="0">
                <a:latin typeface="微软雅黑" panose="020B0503020204020204" pitchFamily="34" charset="-122"/>
                <a:ea typeface="微软雅黑" panose="020B0503020204020204" pitchFamily="34" charset="-122"/>
              </a:rPr>
              <a:t>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in fellow employees</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真正的价值观是被员工所重视的</a:t>
            </a:r>
            <a:r>
              <a:rPr kumimoji="0" lang="zh-CN" altLang="en-US" sz="3200" b="1" smtClean="0">
                <a:solidFill>
                  <a:srgbClr val="FF0000"/>
                </a:solidFill>
                <a:latin typeface="微软雅黑" panose="020B0503020204020204" pitchFamily="34" charset="-122"/>
                <a:ea typeface="微软雅黑" panose="020B0503020204020204" pitchFamily="34" charset="-122"/>
              </a:rPr>
              <a:t>行为</a:t>
            </a:r>
            <a:r>
              <a:rPr kumimoji="0" lang="zh-CN" altLang="en-US" sz="3200" smtClean="0">
                <a:solidFill>
                  <a:srgbClr val="7F7F7F"/>
                </a:solidFill>
                <a:latin typeface="微软雅黑" panose="020B0503020204020204" pitchFamily="34" charset="-122"/>
                <a:ea typeface="微软雅黑" panose="020B0503020204020204" pitchFamily="34" charset="-122"/>
              </a:rPr>
              <a:t>和</a:t>
            </a:r>
            <a:r>
              <a:rPr kumimoji="0" lang="zh-CN" altLang="en-US" sz="3200" b="1" smtClean="0">
                <a:solidFill>
                  <a:srgbClr val="FF0000"/>
                </a:solidFill>
                <a:latin typeface="微软雅黑" panose="020B0503020204020204" pitchFamily="34" charset="-122"/>
                <a:ea typeface="微软雅黑" panose="020B0503020204020204" pitchFamily="34" charset="-122"/>
              </a:rPr>
              <a:t>技能</a:t>
            </a:r>
            <a:r>
              <a:rPr kumimoji="0" lang="zh-CN" altLang="en-US" smtClean="0">
                <a:latin typeface="微软雅黑" panose="020B0503020204020204" pitchFamily="34" charset="-122"/>
                <a:ea typeface="微软雅黑" panose="020B0503020204020204" pitchFamily="34" charset="-122"/>
              </a:rPr>
              <a:t>。</a:t>
            </a:r>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BC0E2DC-11DC-4406-BFEC-F9CCC689C4D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4755" name="Title 5"/>
          <p:cNvSpPr>
            <a:spLocks noGrp="1" noChangeArrowheads="1"/>
          </p:cNvSpPr>
          <p:nvPr>
            <p:ph type="ctrTitle" idx="4294967295"/>
          </p:nvPr>
        </p:nvSpPr>
        <p:spPr>
          <a:xfrm>
            <a:off x="782638" y="606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An employee pointed out…</a:t>
            </a:r>
            <a:r>
              <a:rPr kumimoji="0" lang="zh-CN" altLang="en-US" sz="4000" smtClean="0">
                <a:latin typeface="微软雅黑" panose="020B0503020204020204" pitchFamily="34" charset="-122"/>
                <a:ea typeface="微软雅黑" panose="020B0503020204020204" pitchFamily="34" charset="-122"/>
              </a:rPr>
              <a:t/>
            </a:r>
            <a:br>
              <a:rPr kumimoji="0" lang="zh-CN" altLang="en-US"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一个员工指出</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74756" name="Subtitle 6"/>
          <p:cNvSpPr>
            <a:spLocks noGrp="1" noChangeArrowheads="1"/>
          </p:cNvSpPr>
          <p:nvPr>
            <p:ph type="subTitle" idx="4294967295"/>
          </p:nvPr>
        </p:nvSpPr>
        <p:spPr>
          <a:xfrm>
            <a:off x="188913" y="2760663"/>
            <a:ext cx="8840787"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We don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track hours worked per day or per week, so why are we tracking days of vacation per year?</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   我们并不追踪每天或者每周的工作时间，为什么我们要追踪每年休假了几天呢？</a:t>
            </a:r>
            <a:endParaRPr kumimoji="0" lang="zh-CN" altLang="zh-CN" sz="28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A497E4E-04D7-4B08-97B5-79B6C9A7768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5779" name="Title 5"/>
          <p:cNvSpPr>
            <a:spLocks noGrp="1" noChangeArrowheads="1"/>
          </p:cNvSpPr>
          <p:nvPr>
            <p:ph type="ctrTitle" idx="4294967295"/>
          </p:nvPr>
        </p:nvSpPr>
        <p:spPr>
          <a:xfrm>
            <a:off x="708025" y="679450"/>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We realized…</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我们意识到了</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75780" name="Subtitle 6"/>
          <p:cNvSpPr>
            <a:spLocks noGrp="1" noChangeArrowheads="1"/>
          </p:cNvSpPr>
          <p:nvPr>
            <p:ph type="subTitle" idx="4294967295"/>
          </p:nvPr>
        </p:nvSpPr>
        <p:spPr>
          <a:xfrm>
            <a:off x="0" y="2239963"/>
            <a:ext cx="8955088"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We should focus on what people get done, not on how many days worked </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我们应该关注人们做了什么，而不是做了多少天。</a:t>
            </a:r>
            <a:r>
              <a:rPr kumimoji="0" lang="zh-CN" altLang="zh-CN" sz="2800" smtClean="0">
                <a:solidFill>
                  <a:srgbClr val="898989"/>
                </a:solidFill>
                <a:latin typeface="微软雅黑" panose="020B0503020204020204" pitchFamily="34" charset="-122"/>
                <a:ea typeface="微软雅黑" panose="020B0503020204020204" pitchFamily="34" charset="-122"/>
              </a:rPr>
              <a:t/>
            </a:r>
            <a:br>
              <a:rPr kumimoji="0" lang="zh-CN" altLang="zh-CN" sz="2800" smtClean="0">
                <a:solidFill>
                  <a:srgbClr val="898989"/>
                </a:solidFill>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
            </a:r>
            <a:br>
              <a:rPr kumimoji="0" lang="zh-CN" altLang="zh-CN" sz="2800"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Just as we don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have an 9am-5pm workday policy, we don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need a vacation policy</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既然我们没有朝九晚五的工作时间规定，我们也就不需要假期规定</a:t>
            </a:r>
            <a:r>
              <a:rPr kumimoji="0" lang="zh-CN" altLang="en-US" smtClean="0">
                <a:solidFill>
                  <a:srgbClr val="898989"/>
                </a:solidFill>
                <a:latin typeface="微软雅黑" panose="020B0503020204020204" pitchFamily="34" charset="-122"/>
                <a:ea typeface="微软雅黑" panose="020B0503020204020204" pitchFamily="34" charset="-122"/>
              </a:rPr>
              <a:t>。</a:t>
            </a: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C606C3F-62A4-4E5A-BE5C-DDC7495A161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6803" name="Title 4"/>
          <p:cNvSpPr>
            <a:spLocks noGrp="1" noChangeArrowheads="1"/>
          </p:cNvSpPr>
          <p:nvPr>
            <p:ph type="ctrTitle" idx="4294967295"/>
          </p:nvPr>
        </p:nvSpPr>
        <p:spPr>
          <a:xfrm>
            <a:off x="685800" y="1646238"/>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Netflix Vacation Policy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and Tracking</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en-US" altLang="zh-CN" sz="3600" smtClean="0">
                <a:solidFill>
                  <a:srgbClr val="7F7F7F"/>
                </a:solidFill>
                <a:latin typeface="微软雅黑" panose="020B0503020204020204" pitchFamily="34" charset="-122"/>
                <a:ea typeface="微软雅黑" panose="020B0503020204020204" pitchFamily="34" charset="-122"/>
              </a:rPr>
              <a:t>Netflix</a:t>
            </a:r>
            <a:r>
              <a:rPr kumimoji="0" lang="zh-CN" altLang="en-US" sz="3600" smtClean="0">
                <a:solidFill>
                  <a:srgbClr val="7F7F7F"/>
                </a:solidFill>
                <a:latin typeface="微软雅黑" panose="020B0503020204020204" pitchFamily="34" charset="-122"/>
                <a:ea typeface="微软雅黑" panose="020B0503020204020204" pitchFamily="34" charset="-122"/>
              </a:rPr>
              <a:t>休假规定和考勤管理是：</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76804" name="Subtitle 5"/>
          <p:cNvSpPr>
            <a:spLocks noGrp="1" noChangeArrowheads="1"/>
          </p:cNvSpPr>
          <p:nvPr>
            <p:ph type="subTitle" idx="4294967295"/>
          </p:nvPr>
        </p:nvSpPr>
        <p:spPr>
          <a:xfrm>
            <a:off x="1371600" y="4202113"/>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there is no policy or tracking</a:t>
            </a:r>
            <a:r>
              <a:rPr kumimoji="0" lang="zh-CN" altLang="en-US" sz="3600" smtClean="0">
                <a:latin typeface="微软雅黑" panose="020B0503020204020204" pitchFamily="34" charset="-122"/>
                <a:ea typeface="微软雅黑" panose="020B0503020204020204" pitchFamily="34" charset="-122"/>
              </a:rPr>
              <a:t>”</a:t>
            </a:r>
            <a:endParaRPr kumimoji="0" lang="en-US" altLang="zh-CN" sz="3600"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mtClean="0">
                <a:solidFill>
                  <a:srgbClr val="898989"/>
                </a:solidFill>
                <a:latin typeface="微软雅黑" panose="020B0503020204020204" pitchFamily="34" charset="-122"/>
                <a:ea typeface="微软雅黑" panose="020B0503020204020204" pitchFamily="34" charset="-122"/>
              </a:rPr>
              <a:t>“没有休假制度的规定”</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29DD8C2-BF64-422B-9D53-8078030B9DE5}"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7827" name="Subtitle 5"/>
          <p:cNvSpPr>
            <a:spLocks noGrp="1" noChangeArrowheads="1"/>
          </p:cNvSpPr>
          <p:nvPr>
            <p:ph type="subTitle" idx="4294967295"/>
          </p:nvPr>
        </p:nvSpPr>
        <p:spPr>
          <a:xfrm>
            <a:off x="0" y="2982913"/>
            <a:ext cx="91440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endParaRPr kumimoji="0" lang="zh-CN" altLang="zh-CN"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There is also no clothing policy at Netflix,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but no one comes to work naked</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898989"/>
                </a:solidFill>
                <a:latin typeface="微软雅黑" panose="020B0503020204020204" pitchFamily="34" charset="-122"/>
                <a:ea typeface="微软雅黑" panose="020B0503020204020204" pitchFamily="34" charset="-122"/>
              </a:rPr>
              <a:t>在</a:t>
            </a:r>
            <a:r>
              <a:rPr kumimoji="0" lang="en-US" altLang="zh-CN" sz="2400" smtClean="0">
                <a:solidFill>
                  <a:srgbClr val="898989"/>
                </a:solidFill>
                <a:latin typeface="微软雅黑" panose="020B0503020204020204" pitchFamily="34" charset="-122"/>
                <a:ea typeface="微软雅黑" panose="020B0503020204020204" pitchFamily="34" charset="-122"/>
              </a:rPr>
              <a:t>Netflix</a:t>
            </a:r>
            <a:r>
              <a:rPr kumimoji="0" lang="zh-CN" altLang="en-US" sz="2400" smtClean="0">
                <a:solidFill>
                  <a:srgbClr val="898989"/>
                </a:solidFill>
                <a:latin typeface="微软雅黑" panose="020B0503020204020204" pitchFamily="34" charset="-122"/>
                <a:ea typeface="微软雅黑" panose="020B0503020204020204" pitchFamily="34" charset="-122"/>
              </a:rPr>
              <a:t>我们也没有着装规定，但也没有人光着身子来上班。</a:t>
            </a:r>
            <a:endParaRPr kumimoji="0" lang="zh-CN" altLang="zh-CN"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Lesson: you don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need policies for everything</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00B050"/>
                </a:solidFill>
                <a:latin typeface="微软雅黑" panose="020B0503020204020204" pitchFamily="34" charset="-122"/>
                <a:ea typeface="微软雅黑" panose="020B0503020204020204" pitchFamily="34" charset="-122"/>
              </a:rPr>
              <a:t>教训：你不需要为每样事情都制定规则</a:t>
            </a:r>
            <a:endParaRPr kumimoji="0" lang="zh-CN" altLang="zh-CN" sz="2400" smtClean="0">
              <a:solidFill>
                <a:srgbClr val="898989"/>
              </a:solidFill>
              <a:latin typeface="微软雅黑" panose="020B0503020204020204" pitchFamily="34" charset="-122"/>
              <a:ea typeface="微软雅黑" panose="020B0503020204020204" pitchFamily="34" charset="-122"/>
            </a:endParaRPr>
          </a:p>
        </p:txBody>
      </p:sp>
      <p:sp>
        <p:nvSpPr>
          <p:cNvPr id="77828" name="Title 4"/>
          <p:cNvSpPr txBox="1">
            <a:spLocks noChangeArrowheads="1"/>
          </p:cNvSpPr>
          <p:nvPr/>
        </p:nvSpPr>
        <p:spPr bwMode="auto">
          <a:xfrm>
            <a:off x="685800" y="30797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r>
              <a:rPr kumimoji="0" lang="zh-CN" altLang="zh-CN">
                <a:latin typeface="微软雅黑" panose="020B0503020204020204" pitchFamily="34" charset="-122"/>
                <a:ea typeface="微软雅黑" panose="020B0503020204020204" pitchFamily="34" charset="-122"/>
              </a:rPr>
              <a:t>Netflix Vacation Policy </a:t>
            </a:r>
            <a:br>
              <a:rPr kumimoji="0" lang="zh-CN" altLang="zh-CN">
                <a:latin typeface="微软雅黑" panose="020B0503020204020204" pitchFamily="34" charset="-122"/>
                <a:ea typeface="微软雅黑" panose="020B0503020204020204" pitchFamily="34" charset="-122"/>
              </a:rPr>
            </a:br>
            <a:r>
              <a:rPr kumimoji="0" lang="zh-CN" altLang="zh-CN">
                <a:latin typeface="微软雅黑" panose="020B0503020204020204" pitchFamily="34" charset="-122"/>
                <a:ea typeface="微软雅黑" panose="020B0503020204020204" pitchFamily="34" charset="-122"/>
              </a:rPr>
              <a:t>and Tracking</a:t>
            </a:r>
            <a:r>
              <a:rPr kumimoji="0" lang="en-US" altLang="zh-CN">
                <a:latin typeface="微软雅黑" panose="020B0503020204020204" pitchFamily="34" charset="-122"/>
                <a:ea typeface="微软雅黑" panose="020B0503020204020204" pitchFamily="34" charset="-122"/>
              </a:rPr>
              <a:t/>
            </a:r>
            <a:br>
              <a:rPr kumimoji="0" lang="en-US" altLang="zh-CN">
                <a:latin typeface="微软雅黑" panose="020B0503020204020204" pitchFamily="34" charset="-122"/>
                <a:ea typeface="微软雅黑" panose="020B0503020204020204" pitchFamily="34" charset="-122"/>
              </a:rPr>
            </a:br>
            <a:r>
              <a:rPr kumimoji="0" lang="en-US" altLang="zh-CN" sz="2800">
                <a:solidFill>
                  <a:srgbClr val="7F7F7F"/>
                </a:solidFill>
                <a:latin typeface="微软雅黑" panose="020B0503020204020204" pitchFamily="34" charset="-122"/>
                <a:ea typeface="微软雅黑" panose="020B0503020204020204" pitchFamily="34" charset="-122"/>
              </a:rPr>
              <a:t>Netflix</a:t>
            </a:r>
            <a:r>
              <a:rPr kumimoji="0" lang="zh-CN" altLang="en-US" sz="2800">
                <a:solidFill>
                  <a:srgbClr val="7F7F7F"/>
                </a:solidFill>
                <a:latin typeface="微软雅黑" panose="020B0503020204020204" pitchFamily="34" charset="-122"/>
                <a:ea typeface="微软雅黑" panose="020B0503020204020204" pitchFamily="34" charset="-122"/>
              </a:rPr>
              <a:t>休假规定和考勤管理是：</a:t>
            </a:r>
            <a:endParaRPr kumimoji="0" lang="zh-CN" altLang="zh-CN" sz="2800">
              <a:solidFill>
                <a:srgbClr val="7F7F7F"/>
              </a:solidFill>
              <a:latin typeface="微软雅黑" panose="020B0503020204020204" pitchFamily="34" charset="-122"/>
              <a:ea typeface="微软雅黑" panose="020B0503020204020204" pitchFamily="34" charset="-122"/>
            </a:endParaRPr>
          </a:p>
        </p:txBody>
      </p:sp>
      <p:sp>
        <p:nvSpPr>
          <p:cNvPr id="77829" name="Subtitle 5"/>
          <p:cNvSpPr txBox="1">
            <a:spLocks noChangeArrowheads="1"/>
          </p:cNvSpPr>
          <p:nvPr/>
        </p:nvSpPr>
        <p:spPr bwMode="auto">
          <a:xfrm>
            <a:off x="1384300" y="216535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defTabSz="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buFont typeface="Arial" panose="020B0604020202020204" pitchFamily="34" charset="0"/>
              <a:buNone/>
            </a:pPr>
            <a:r>
              <a:rPr kumimoji="0" lang="zh-CN" altLang="en-US">
                <a:latin typeface="微软雅黑" panose="020B0503020204020204" pitchFamily="34" charset="-122"/>
                <a:ea typeface="微软雅黑" panose="020B0503020204020204" pitchFamily="34" charset="-122"/>
              </a:rPr>
              <a:t>“</a:t>
            </a:r>
            <a:r>
              <a:rPr kumimoji="0" lang="zh-CN" altLang="zh-CN">
                <a:latin typeface="微软雅黑" panose="020B0503020204020204" pitchFamily="34" charset="-122"/>
                <a:ea typeface="微软雅黑" panose="020B0503020204020204" pitchFamily="34" charset="-122"/>
              </a:rPr>
              <a:t>there is no policy or tracking</a:t>
            </a:r>
            <a:r>
              <a:rPr kumimoji="0" lang="zh-CN" altLang="en-US">
                <a:latin typeface="微软雅黑" panose="020B0503020204020204" pitchFamily="34" charset="-122"/>
                <a:ea typeface="微软雅黑" panose="020B0503020204020204" pitchFamily="34" charset="-122"/>
              </a:rPr>
              <a:t>”</a:t>
            </a:r>
            <a:endParaRPr kumimoji="0" lang="en-US" altLang="zh-CN">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kumimoji="0" lang="zh-CN" altLang="en-US" sz="2800">
                <a:solidFill>
                  <a:srgbClr val="898989"/>
                </a:solidFill>
                <a:latin typeface="微软雅黑" panose="020B0503020204020204" pitchFamily="34" charset="-122"/>
                <a:ea typeface="微软雅黑" panose="020B0503020204020204" pitchFamily="34" charset="-122"/>
              </a:rPr>
              <a:t>“</a:t>
            </a:r>
            <a:r>
              <a:rPr kumimoji="0" lang="zh-CN" altLang="en-US" sz="2800">
                <a:solidFill>
                  <a:srgbClr val="898989"/>
                </a:solidFill>
                <a:latin typeface="微软雅黑" panose="020B0503020204020204" pitchFamily="34" charset="-122"/>
                <a:ea typeface="微软雅黑" panose="020B0503020204020204" pitchFamily="34" charset="-122"/>
                <a:sym typeface="Arial" panose="020B0604020202020204" pitchFamily="34" charset="0"/>
              </a:rPr>
              <a:t>没有休假制度的规定</a:t>
            </a:r>
            <a:r>
              <a:rPr kumimoji="0" lang="zh-CN" altLang="en-US" sz="2800">
                <a:solidFill>
                  <a:srgbClr val="898989"/>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4F079798-A9ED-47B5-8FBC-DD45DC85DB5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8851" name="Title 4"/>
          <p:cNvSpPr>
            <a:spLocks noGrp="1" noChangeArrowheads="1"/>
          </p:cNvSpPr>
          <p:nvPr>
            <p:ph type="ctrTitle" idx="4294967295"/>
          </p:nvPr>
        </p:nvSpPr>
        <p:spPr>
          <a:xfrm>
            <a:off x="0" y="382588"/>
            <a:ext cx="91440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No Vacation Policy Doesn</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t Mean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No Vacation</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没有休假规定不等于没有假期</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78852" name="Subtitle 5"/>
          <p:cNvSpPr>
            <a:spLocks noGrp="1" noChangeArrowheads="1"/>
          </p:cNvSpPr>
          <p:nvPr>
            <p:ph type="subTitle" idx="4294967295"/>
          </p:nvPr>
        </p:nvSpPr>
        <p:spPr>
          <a:xfrm>
            <a:off x="0" y="2463800"/>
            <a:ext cx="8955088"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Netflix leaders set good examples by taking big vacations – and coming back inspired to find big ideas</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通过讨论休假，</a:t>
            </a:r>
            <a:r>
              <a:rPr kumimoji="0" lang="en-US" altLang="zh-CN" sz="2400" smtClean="0">
                <a:solidFill>
                  <a:srgbClr val="7F7F7F"/>
                </a:solidFill>
                <a:latin typeface="微软雅黑" panose="020B0503020204020204" pitchFamily="34" charset="-122"/>
                <a:ea typeface="微软雅黑" panose="020B0503020204020204" pitchFamily="34" charset="-122"/>
              </a:rPr>
              <a:t>Netfilx</a:t>
            </a:r>
            <a:r>
              <a:rPr kumimoji="0" lang="zh-CN" altLang="en-US" sz="2400" smtClean="0">
                <a:solidFill>
                  <a:srgbClr val="7F7F7F"/>
                </a:solidFill>
                <a:latin typeface="微软雅黑" panose="020B0503020204020204" pitchFamily="34" charset="-122"/>
                <a:ea typeface="微软雅黑" panose="020B0503020204020204" pitchFamily="34" charset="-122"/>
              </a:rPr>
              <a:t>的领导层设立了很好的榜样，然后回来激发出大的创想</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6643AC8-593B-4DBE-B43F-EA4A27801294}"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9875"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Another Example of Freedom and Responsibility…</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自由与责任的其他一些例子</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C5544D96-EC64-4823-B08C-0AEDAF60147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0899"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200" smtClean="0">
                <a:latin typeface="微软雅黑" panose="020B0503020204020204" pitchFamily="34" charset="-122"/>
                <a:ea typeface="微软雅黑" panose="020B0503020204020204" pitchFamily="34" charset="-122"/>
              </a:rPr>
              <a:t>Most companies have complex policies around what you can expense, how you travel, what gifts you can accept, etc. </a:t>
            </a:r>
            <a:r>
              <a:rPr kumimoji="0" lang="en-US" altLang="zh-CN" sz="3200" smtClean="0">
                <a:latin typeface="微软雅黑" panose="020B0503020204020204" pitchFamily="34" charset="-122"/>
                <a:ea typeface="微软雅黑" panose="020B0503020204020204" pitchFamily="34" charset="-122"/>
              </a:rPr>
              <a:t/>
            </a:r>
            <a:br>
              <a:rPr kumimoji="0" lang="en-US" altLang="zh-CN" sz="3200" smtClean="0">
                <a:latin typeface="微软雅黑" panose="020B0503020204020204" pitchFamily="34" charset="-122"/>
                <a:ea typeface="微软雅黑" panose="020B0503020204020204" pitchFamily="34" charset="-122"/>
              </a:rPr>
            </a:br>
            <a:r>
              <a:rPr kumimoji="0" lang="zh-CN" altLang="en-US" sz="2400" smtClean="0">
                <a:solidFill>
                  <a:srgbClr val="7F7F7F"/>
                </a:solidFill>
                <a:latin typeface="微软雅黑" panose="020B0503020204020204" pitchFamily="34" charset="-122"/>
                <a:ea typeface="微软雅黑" panose="020B0503020204020204" pitchFamily="34" charset="-122"/>
              </a:rPr>
              <a:t>围绕员工如何花销，如何出差，可以接受何种馈赠等等，大多数公司都会制定复杂的政策。</a:t>
            </a:r>
            <a:r>
              <a:rPr kumimoji="0" lang="zh-CN" altLang="zh-CN" sz="3200" smtClean="0">
                <a:latin typeface="微软雅黑" panose="020B0503020204020204" pitchFamily="34" charset="-122"/>
                <a:ea typeface="微软雅黑" panose="020B0503020204020204" pitchFamily="34" charset="-122"/>
              </a:rPr>
              <a:t/>
            </a:r>
            <a:br>
              <a:rPr kumimoji="0" lang="zh-CN" altLang="zh-CN" sz="3200" smtClean="0">
                <a:latin typeface="微软雅黑" panose="020B0503020204020204" pitchFamily="34" charset="-122"/>
                <a:ea typeface="微软雅黑" panose="020B0503020204020204" pitchFamily="34" charset="-122"/>
              </a:rPr>
            </a:br>
            <a:r>
              <a:rPr kumimoji="0" lang="zh-CN" altLang="zh-CN" sz="3200" smtClean="0">
                <a:latin typeface="微软雅黑" panose="020B0503020204020204" pitchFamily="34" charset="-122"/>
                <a:ea typeface="微软雅黑" panose="020B0503020204020204" pitchFamily="34" charset="-122"/>
              </a:rPr>
              <a:t/>
            </a:r>
            <a:br>
              <a:rPr kumimoji="0" lang="zh-CN" altLang="zh-CN" sz="3200" smtClean="0">
                <a:latin typeface="微软雅黑" panose="020B0503020204020204" pitchFamily="34" charset="-122"/>
                <a:ea typeface="微软雅黑" panose="020B0503020204020204" pitchFamily="34" charset="-122"/>
              </a:rPr>
            </a:br>
            <a:r>
              <a:rPr kumimoji="0" lang="zh-CN" altLang="zh-CN" sz="3200" smtClean="0">
                <a:latin typeface="微软雅黑" panose="020B0503020204020204" pitchFamily="34" charset="-122"/>
                <a:ea typeface="微软雅黑" panose="020B0503020204020204" pitchFamily="34" charset="-122"/>
              </a:rPr>
              <a:t>Plus they have whole departments to verify compliance </a:t>
            </a:r>
            <a:br>
              <a:rPr kumimoji="0" lang="zh-CN" altLang="zh-CN" sz="3200" smtClean="0">
                <a:latin typeface="微软雅黑" panose="020B0503020204020204" pitchFamily="34" charset="-122"/>
                <a:ea typeface="微软雅黑" panose="020B0503020204020204" pitchFamily="34" charset="-122"/>
              </a:rPr>
            </a:br>
            <a:r>
              <a:rPr kumimoji="0" lang="zh-CN" altLang="zh-CN" sz="3200" smtClean="0">
                <a:latin typeface="微软雅黑" panose="020B0503020204020204" pitchFamily="34" charset="-122"/>
                <a:ea typeface="微软雅黑" panose="020B0503020204020204" pitchFamily="34" charset="-122"/>
              </a:rPr>
              <a:t>with these policies</a:t>
            </a:r>
            <a:r>
              <a:rPr kumimoji="0" lang="en-US" altLang="zh-CN" sz="3200" smtClean="0">
                <a:latin typeface="微软雅黑" panose="020B0503020204020204" pitchFamily="34" charset="-122"/>
                <a:ea typeface="微软雅黑" panose="020B0503020204020204" pitchFamily="34" charset="-122"/>
              </a:rPr>
              <a:t/>
            </a:r>
            <a:br>
              <a:rPr kumimoji="0" lang="en-US" altLang="zh-CN" sz="3200" smtClean="0">
                <a:latin typeface="微软雅黑" panose="020B0503020204020204" pitchFamily="34" charset="-122"/>
                <a:ea typeface="微软雅黑" panose="020B0503020204020204" pitchFamily="34" charset="-122"/>
              </a:rPr>
            </a:br>
            <a:r>
              <a:rPr kumimoji="0" lang="zh-CN" altLang="en-US" sz="2400" smtClean="0">
                <a:solidFill>
                  <a:srgbClr val="7F7F7F"/>
                </a:solidFill>
                <a:latin typeface="微软雅黑" panose="020B0503020204020204" pitchFamily="34" charset="-122"/>
                <a:ea typeface="微软雅黑" panose="020B0503020204020204" pitchFamily="34" charset="-122"/>
              </a:rPr>
              <a:t>再加上一整个部门来核实员工是否遵循了这些政策。</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3A588F1-B068-450D-BE57-0D4BF6BD6DC8}"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1923" name="Rectangle 2"/>
          <p:cNvSpPr>
            <a:spLocks noGrp="1" noChangeArrowheads="1"/>
          </p:cNvSpPr>
          <p:nvPr>
            <p:ph type="ctrTitle" idx="4294967295"/>
          </p:nvPr>
        </p:nvSpPr>
        <p:spPr>
          <a:xfrm>
            <a:off x="635000" y="531813"/>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Netflix Policies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for Expensing, Entertainment,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Gifts &amp; Travel:</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en-US" altLang="zh-CN" sz="3200" smtClean="0">
                <a:solidFill>
                  <a:srgbClr val="7F7F7F"/>
                </a:solidFill>
                <a:latin typeface="微软雅黑" panose="020B0503020204020204" pitchFamily="34" charset="-122"/>
                <a:ea typeface="微软雅黑" panose="020B0503020204020204" pitchFamily="34" charset="-122"/>
              </a:rPr>
              <a:t>Netflix</a:t>
            </a:r>
            <a:r>
              <a:rPr kumimoji="0" lang="zh-CN" altLang="en-US" sz="3200" smtClean="0">
                <a:solidFill>
                  <a:srgbClr val="7F7F7F"/>
                </a:solidFill>
                <a:latin typeface="微软雅黑" panose="020B0503020204020204" pitchFamily="34" charset="-122"/>
                <a:ea typeface="微软雅黑" panose="020B0503020204020204" pitchFamily="34" charset="-122"/>
              </a:rPr>
              <a:t>公司关于花销、娱乐、馈赠和出差的政策是：</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81924" name="Subtitle 4"/>
          <p:cNvSpPr>
            <a:spLocks noGrp="1" noChangeArrowheads="1"/>
          </p:cNvSpPr>
          <p:nvPr>
            <p:ph type="subTitle" idx="4294967295"/>
          </p:nvPr>
        </p:nvSpPr>
        <p:spPr>
          <a:xfrm>
            <a:off x="1371600" y="3503613"/>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en-US" b="1" smtClean="0">
                <a:solidFill>
                  <a:srgbClr val="00B050"/>
                </a:solidFill>
                <a:latin typeface="微软雅黑" panose="020B0503020204020204" pitchFamily="34" charset="-122"/>
                <a:ea typeface="微软雅黑" panose="020B0503020204020204" pitchFamily="34" charset="-122"/>
              </a:rPr>
              <a:t>“</a:t>
            </a:r>
            <a:r>
              <a:rPr kumimoji="0" lang="zh-CN" altLang="zh-CN" b="1" smtClean="0">
                <a:solidFill>
                  <a:srgbClr val="00B050"/>
                </a:solidFill>
                <a:latin typeface="微软雅黑" panose="020B0503020204020204" pitchFamily="34" charset="-122"/>
                <a:ea typeface="微软雅黑" panose="020B0503020204020204" pitchFamily="34" charset="-122"/>
              </a:rPr>
              <a:t>Act in Netflix</a:t>
            </a:r>
            <a:r>
              <a:rPr kumimoji="0" lang="zh-CN" altLang="en-US" b="1" smtClean="0">
                <a:solidFill>
                  <a:srgbClr val="00B050"/>
                </a:solidFill>
                <a:latin typeface="微软雅黑" panose="020B0503020204020204" pitchFamily="34" charset="-122"/>
                <a:ea typeface="微软雅黑" panose="020B0503020204020204" pitchFamily="34" charset="-122"/>
              </a:rPr>
              <a:t>’</a:t>
            </a:r>
            <a:r>
              <a:rPr kumimoji="0" lang="zh-CN" altLang="zh-CN" b="1" smtClean="0">
                <a:solidFill>
                  <a:srgbClr val="00B050"/>
                </a:solidFill>
                <a:latin typeface="微软雅黑" panose="020B0503020204020204" pitchFamily="34" charset="-122"/>
                <a:ea typeface="微软雅黑" panose="020B0503020204020204" pitchFamily="34" charset="-122"/>
              </a:rPr>
              <a:t>s Best Interest</a:t>
            </a:r>
            <a:r>
              <a:rPr kumimoji="0" lang="zh-CN" altLang="en-US" b="1" smtClean="0">
                <a:solidFill>
                  <a:srgbClr val="00B050"/>
                </a:solidFill>
                <a:latin typeface="微软雅黑" panose="020B0503020204020204" pitchFamily="34" charset="-122"/>
                <a:ea typeface="微软雅黑" panose="020B0503020204020204" pitchFamily="34" charset="-122"/>
              </a:rPr>
              <a:t>”</a:t>
            </a:r>
            <a:endParaRPr kumimoji="0" lang="en-US" altLang="zh-CN" b="1" smtClean="0">
              <a:solidFill>
                <a:srgbClr val="00B050"/>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b="1" smtClean="0">
                <a:solidFill>
                  <a:srgbClr val="00B050"/>
                </a:solidFill>
                <a:latin typeface="微软雅黑" panose="020B0503020204020204" pitchFamily="34" charset="-122"/>
                <a:ea typeface="微软雅黑" panose="020B0503020204020204" pitchFamily="34" charset="-122"/>
              </a:rPr>
              <a:t>最合乎公司利益</a:t>
            </a:r>
            <a:endParaRPr kumimoji="0" lang="zh-CN" altLang="zh-CN" sz="2800" b="1" smtClean="0">
              <a:solidFill>
                <a:srgbClr val="00B050"/>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solidFill>
                  <a:srgbClr val="898989"/>
                </a:solidFill>
                <a:latin typeface="微软雅黑" panose="020B0503020204020204" pitchFamily="34" charset="-122"/>
                <a:ea typeface="微软雅黑" panose="020B0503020204020204" pitchFamily="34" charset="-122"/>
              </a:rPr>
              <a:t>(5 words long)</a:t>
            </a:r>
            <a:endParaRPr kumimoji="0" lang="en-US" altLang="zh-CN"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200" smtClean="0">
                <a:solidFill>
                  <a:srgbClr val="898989"/>
                </a:solidFill>
                <a:latin typeface="微软雅黑" panose="020B0503020204020204" pitchFamily="34" charset="-122"/>
                <a:ea typeface="微软雅黑" panose="020B0503020204020204" pitchFamily="34" charset="-122"/>
              </a:rPr>
              <a:t>（一共</a:t>
            </a:r>
            <a:r>
              <a:rPr kumimoji="0" lang="en-US" altLang="zh-CN" sz="2200" smtClean="0">
                <a:solidFill>
                  <a:srgbClr val="898989"/>
                </a:solidFill>
                <a:latin typeface="微软雅黑" panose="020B0503020204020204" pitchFamily="34" charset="-122"/>
                <a:ea typeface="微软雅黑" panose="020B0503020204020204" pitchFamily="34" charset="-122"/>
              </a:rPr>
              <a:t>7</a:t>
            </a:r>
            <a:r>
              <a:rPr kumimoji="0" lang="zh-CN" altLang="en-US" sz="2200" smtClean="0">
                <a:solidFill>
                  <a:srgbClr val="898989"/>
                </a:solidFill>
                <a:latin typeface="微软雅黑" panose="020B0503020204020204" pitchFamily="34" charset="-122"/>
                <a:ea typeface="微软雅黑" panose="020B0503020204020204" pitchFamily="34" charset="-122"/>
              </a:rPr>
              <a:t>个字）</a:t>
            </a:r>
            <a:endParaRPr kumimoji="0" lang="zh-CN" altLang="zh-CN" sz="22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6BD6615-5395-484E-91EE-D443B6765CD5}"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2947" name="Rectangle 2"/>
          <p:cNvSpPr>
            <a:spLocks noGrp="1" noChangeArrowheads="1"/>
          </p:cNvSpPr>
          <p:nvPr>
            <p:ph type="title" idx="4294967295"/>
          </p:nvPr>
        </p:nvSpPr>
        <p:spPr>
          <a:xfrm>
            <a:off x="0" y="85725"/>
            <a:ext cx="91440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3200" smtClean="0">
                <a:latin typeface="微软雅黑" panose="020B0503020204020204" pitchFamily="34" charset="-122"/>
                <a:ea typeface="微软雅黑" panose="020B0503020204020204" pitchFamily="34" charset="-122"/>
              </a:rPr>
              <a:t>“</a:t>
            </a:r>
            <a:r>
              <a:rPr kumimoji="0" lang="zh-CN" altLang="zh-CN" sz="3200" smtClean="0">
                <a:latin typeface="微软雅黑" panose="020B0503020204020204" pitchFamily="34" charset="-122"/>
                <a:ea typeface="微软雅黑" panose="020B0503020204020204" pitchFamily="34" charset="-122"/>
              </a:rPr>
              <a:t>Act in Netflix</a:t>
            </a:r>
            <a:r>
              <a:rPr kumimoji="0" lang="zh-CN" altLang="en-US" sz="3200" smtClean="0">
                <a:latin typeface="微软雅黑" panose="020B0503020204020204" pitchFamily="34" charset="-122"/>
                <a:ea typeface="微软雅黑" panose="020B0503020204020204" pitchFamily="34" charset="-122"/>
              </a:rPr>
              <a:t>’</a:t>
            </a:r>
            <a:r>
              <a:rPr kumimoji="0" lang="zh-CN" altLang="zh-CN" sz="3200" smtClean="0">
                <a:latin typeface="微软雅黑" panose="020B0503020204020204" pitchFamily="34" charset="-122"/>
                <a:ea typeface="微软雅黑" panose="020B0503020204020204" pitchFamily="34" charset="-122"/>
              </a:rPr>
              <a:t>s Best Interest</a:t>
            </a:r>
            <a:r>
              <a:rPr kumimoji="0" lang="zh-CN" altLang="en-US" sz="3200" smtClean="0">
                <a:latin typeface="微软雅黑" panose="020B0503020204020204" pitchFamily="34" charset="-122"/>
                <a:ea typeface="微软雅黑" panose="020B0503020204020204" pitchFamily="34" charset="-122"/>
              </a:rPr>
              <a:t>”</a:t>
            </a:r>
            <a:r>
              <a:rPr kumimoji="0" lang="en-US" altLang="zh-CN" sz="3200" smtClean="0">
                <a:latin typeface="微软雅黑" panose="020B0503020204020204" pitchFamily="34" charset="-122"/>
                <a:ea typeface="微软雅黑" panose="020B0503020204020204" pitchFamily="34" charset="-122"/>
              </a:rPr>
              <a:t> </a:t>
            </a:r>
            <a:r>
              <a:rPr kumimoji="0" lang="zh-CN" altLang="zh-CN" sz="3200" i="1" smtClean="0">
                <a:latin typeface="微软雅黑" panose="020B0503020204020204" pitchFamily="34" charset="-122"/>
                <a:ea typeface="微软雅黑" panose="020B0503020204020204" pitchFamily="34" charset="-122"/>
              </a:rPr>
              <a:t>Generally</a:t>
            </a:r>
            <a:r>
              <a:rPr kumimoji="0" lang="zh-CN" altLang="zh-CN" sz="3200" smtClean="0">
                <a:latin typeface="微软雅黑" panose="020B0503020204020204" pitchFamily="34" charset="-122"/>
                <a:ea typeface="微软雅黑" panose="020B0503020204020204" pitchFamily="34" charset="-122"/>
              </a:rPr>
              <a:t> Means…</a:t>
            </a:r>
            <a:r>
              <a:rPr kumimoji="0" lang="zh-CN" altLang="en-US" sz="2400" smtClean="0">
                <a:solidFill>
                  <a:srgbClr val="7F7F7F"/>
                </a:solidFill>
                <a:latin typeface="微软雅黑" panose="020B0503020204020204" pitchFamily="34" charset="-122"/>
                <a:ea typeface="微软雅黑" panose="020B0503020204020204" pitchFamily="34" charset="-122"/>
                <a:sym typeface="Wingdings" panose="05000000000000000000" pitchFamily="2" charset="2"/>
              </a:rPr>
              <a:t>（“</a:t>
            </a:r>
            <a:r>
              <a:rPr kumimoji="0" lang="zh-CN" altLang="en-US" sz="2400" smtClean="0">
                <a:solidFill>
                  <a:srgbClr val="7F7F7F"/>
                </a:solidFill>
                <a:latin typeface="微软雅黑" panose="020B0503020204020204" pitchFamily="34" charset="-122"/>
                <a:ea typeface="微软雅黑" panose="020B0503020204020204" pitchFamily="34" charset="-122"/>
              </a:rPr>
              <a:t>最合乎公司利益”一般指</a:t>
            </a:r>
            <a:r>
              <a:rPr kumimoji="0" lang="zh-CN" altLang="en-US" sz="2400" smtClean="0">
                <a:solidFill>
                  <a:srgbClr val="7F7F7F"/>
                </a:solidFill>
                <a:latin typeface="微软雅黑" panose="020B0503020204020204" pitchFamily="34" charset="-122"/>
                <a:ea typeface="微软雅黑" panose="020B0503020204020204" pitchFamily="34" charset="-122"/>
                <a:sym typeface="Wingdings" panose="05000000000000000000" pitchFamily="2" charset="2"/>
              </a:rPr>
              <a:t>）</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
        <p:nvSpPr>
          <p:cNvPr id="82948" name="Rectangle 3"/>
          <p:cNvSpPr>
            <a:spLocks noGrp="1" noChangeArrowheads="1"/>
          </p:cNvSpPr>
          <p:nvPr>
            <p:ph type="body" idx="4294967295"/>
          </p:nvPr>
        </p:nvSpPr>
        <p:spPr>
          <a:xfrm>
            <a:off x="457200" y="1200150"/>
            <a:ext cx="8423275"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marL="514350" indent="-514350" eaLnBrk="1" hangingPunct="1">
              <a:buFont typeface="Calibri" panose="020F0502020204030204" pitchFamily="34" charset="0"/>
              <a:buAutoNum type="arabicPeriod"/>
            </a:pPr>
            <a:r>
              <a:rPr kumimoji="0" lang="zh-CN" altLang="zh-CN" sz="2400" smtClean="0">
                <a:latin typeface="微软雅黑" panose="020B0503020204020204" pitchFamily="34" charset="-122"/>
                <a:ea typeface="微软雅黑" panose="020B0503020204020204" pitchFamily="34" charset="-122"/>
              </a:rPr>
              <a:t>Expense only what you would otherwise not spend, and is worthwhile for work</a:t>
            </a:r>
            <a:r>
              <a:rPr kumimoji="0" lang="zh-CN" altLang="en-US" sz="2200" smtClean="0">
                <a:solidFill>
                  <a:srgbClr val="7F7F7F"/>
                </a:solidFill>
                <a:latin typeface="微软雅黑" panose="020B0503020204020204" pitchFamily="34" charset="-122"/>
                <a:ea typeface="微软雅黑" panose="020B0503020204020204" pitchFamily="34" charset="-122"/>
              </a:rPr>
              <a:t>（花你应该花的钱，否则就别花，而且这钱应该是为了工作。）</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marL="514350" indent="-514350" eaLnBrk="1" hangingPunct="1">
              <a:buFont typeface="Calibri" panose="020F0502020204030204" pitchFamily="34" charset="0"/>
              <a:buAutoNum type="arabicPeriod"/>
            </a:pPr>
            <a:r>
              <a:rPr kumimoji="0" lang="zh-CN" altLang="zh-CN" sz="2400" smtClean="0">
                <a:latin typeface="微软雅黑" panose="020B0503020204020204" pitchFamily="34" charset="-122"/>
                <a:ea typeface="微软雅黑" panose="020B0503020204020204" pitchFamily="34" charset="-122"/>
              </a:rPr>
              <a:t>Travel as you would if it were your own money</a:t>
            </a:r>
            <a:r>
              <a:rPr kumimoji="0" lang="zh-CN" altLang="en-US" sz="2200" smtClean="0">
                <a:solidFill>
                  <a:srgbClr val="7F7F7F"/>
                </a:solidFill>
                <a:latin typeface="微软雅黑" panose="020B0503020204020204" pitchFamily="34" charset="-122"/>
                <a:ea typeface="微软雅黑" panose="020B0503020204020204" pitchFamily="34" charset="-122"/>
              </a:rPr>
              <a:t>（出差时就像是在花你自己的钱。）</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marL="514350" indent="-514350" eaLnBrk="1" hangingPunct="1">
              <a:buFont typeface="Calibri" panose="020F0502020204030204" pitchFamily="34" charset="0"/>
              <a:buAutoNum type="arabicPeriod"/>
            </a:pPr>
            <a:r>
              <a:rPr kumimoji="0" lang="zh-CN" altLang="zh-CN" sz="2400" smtClean="0">
                <a:latin typeface="微软雅黑" panose="020B0503020204020204" pitchFamily="34" charset="-122"/>
                <a:ea typeface="微软雅黑" panose="020B0503020204020204" pitchFamily="34" charset="-122"/>
              </a:rPr>
              <a:t>Disclose non-trivial vendor gifts</a:t>
            </a:r>
            <a:r>
              <a:rPr kumimoji="0" lang="zh-CN" altLang="en-US" sz="2200" smtClean="0">
                <a:solidFill>
                  <a:srgbClr val="7F7F7F"/>
                </a:solidFill>
                <a:latin typeface="微软雅黑" panose="020B0503020204020204" pitchFamily="34" charset="-122"/>
                <a:ea typeface="微软雅黑" panose="020B0503020204020204" pitchFamily="34" charset="-122"/>
              </a:rPr>
              <a:t>（披露重要供应商提供的礼物。</a:t>
            </a:r>
            <a:r>
              <a:rPr kumimoji="0" lang="en-US" altLang="zh-CN" sz="2200" smtClean="0">
                <a:solidFill>
                  <a:srgbClr val="7F7F7F"/>
                </a:solidFill>
                <a:latin typeface="微软雅黑" panose="020B0503020204020204" pitchFamily="34" charset="-122"/>
                <a:ea typeface="微软雅黑" panose="020B0503020204020204" pitchFamily="34" charset="-122"/>
              </a:rPr>
              <a:t>)</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marL="514350" indent="-514350" eaLnBrk="1" hangingPunct="1">
              <a:buFont typeface="Calibri" panose="020F0502020204030204" pitchFamily="34" charset="0"/>
              <a:buAutoNum type="arabicPeriod"/>
            </a:pPr>
            <a:r>
              <a:rPr kumimoji="0" lang="zh-CN" altLang="zh-CN" sz="2400" smtClean="0">
                <a:latin typeface="微软雅黑" panose="020B0503020204020204" pitchFamily="34" charset="-122"/>
                <a:ea typeface="微软雅黑" panose="020B0503020204020204" pitchFamily="34" charset="-122"/>
              </a:rPr>
              <a:t>Take from Netflix only when it is inefficient to not take, and inconsequential</a:t>
            </a:r>
            <a:r>
              <a:rPr kumimoji="0" lang="en-US" altLang="zh-CN" sz="2400" smtClean="0">
                <a:latin typeface="微软雅黑" panose="020B0503020204020204" pitchFamily="34" charset="-122"/>
                <a:ea typeface="微软雅黑" panose="020B0503020204020204" pitchFamily="34" charset="-122"/>
              </a:rPr>
              <a:t> </a:t>
            </a:r>
            <a:r>
              <a:rPr kumimoji="0" lang="en-US" altLang="zh-CN" sz="2200" smtClean="0">
                <a:solidFill>
                  <a:srgbClr val="7F7F7F"/>
                </a:solidFill>
                <a:latin typeface="微软雅黑" panose="020B0503020204020204" pitchFamily="34" charset="-122"/>
                <a:ea typeface="微软雅黑" panose="020B0503020204020204" pitchFamily="34" charset="-122"/>
              </a:rPr>
              <a:t>(</a:t>
            </a:r>
            <a:r>
              <a:rPr kumimoji="0" lang="zh-CN" altLang="en-US" sz="2200" smtClean="0">
                <a:solidFill>
                  <a:srgbClr val="7F7F7F"/>
                </a:solidFill>
                <a:latin typeface="微软雅黑" panose="020B0503020204020204" pitchFamily="34" charset="-122"/>
                <a:ea typeface="微软雅黑" panose="020B0503020204020204" pitchFamily="34" charset="-122"/>
              </a:rPr>
              <a:t>只当不拿会降低效率和不合逻辑的时候，才从公司拿东西。</a:t>
            </a:r>
            <a:r>
              <a:rPr kumimoji="0" lang="en-US" altLang="zh-CN" sz="2200" smtClean="0">
                <a:solidFill>
                  <a:srgbClr val="7F7F7F"/>
                </a:solidFill>
                <a:latin typeface="微软雅黑" panose="020B0503020204020204" pitchFamily="34" charset="-122"/>
                <a:ea typeface="微软雅黑" panose="020B0503020204020204" pitchFamily="34" charset="-122"/>
              </a:rPr>
              <a:t>)</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marL="0" lvl="1" indent="0" eaLnBrk="1" hangingPunct="1">
              <a:buFont typeface="Arial" panose="020B0604020202020204" pitchFamily="34" charset="0"/>
              <a:buNone/>
            </a:pPr>
            <a:r>
              <a:rPr kumimoji="0" lang="en-US" altLang="zh-CN" sz="2200" smtClean="0">
                <a:latin typeface="微软雅黑" panose="020B0503020204020204" pitchFamily="34" charset="-122"/>
                <a:ea typeface="微软雅黑" panose="020B0503020204020204" pitchFamily="34" charset="-122"/>
              </a:rPr>
              <a:t>-  </a:t>
            </a:r>
            <a:r>
              <a:rPr kumimoji="0" lang="zh-CN" altLang="en-US" sz="2200" smtClean="0">
                <a:latin typeface="微软雅黑" panose="020B0503020204020204" pitchFamily="34" charset="-122"/>
                <a:ea typeface="微软雅黑" panose="020B0503020204020204" pitchFamily="34" charset="-122"/>
              </a:rPr>
              <a:t>“</a:t>
            </a:r>
            <a:r>
              <a:rPr kumimoji="0" lang="zh-CN" altLang="zh-CN" sz="2200" smtClean="0">
                <a:latin typeface="微软雅黑" panose="020B0503020204020204" pitchFamily="34" charset="-122"/>
                <a:ea typeface="微软雅黑" panose="020B0503020204020204" pitchFamily="34" charset="-122"/>
              </a:rPr>
              <a:t>taking</a:t>
            </a:r>
            <a:r>
              <a:rPr kumimoji="0" lang="zh-CN" altLang="en-US" sz="2200" smtClean="0">
                <a:latin typeface="微软雅黑" panose="020B0503020204020204" pitchFamily="34" charset="-122"/>
                <a:ea typeface="微软雅黑" panose="020B0503020204020204" pitchFamily="34" charset="-122"/>
              </a:rPr>
              <a:t>”</a:t>
            </a:r>
            <a:r>
              <a:rPr kumimoji="0" lang="zh-CN" altLang="zh-CN" sz="2200" smtClean="0">
                <a:latin typeface="微软雅黑" panose="020B0503020204020204" pitchFamily="34" charset="-122"/>
                <a:ea typeface="微软雅黑" panose="020B0503020204020204" pitchFamily="34" charset="-122"/>
              </a:rPr>
              <a:t> means, for example, printing personal documents at work or making personal calls on work phone: inconsequential and inefficient to avoid</a:t>
            </a:r>
            <a:r>
              <a:rPr kumimoji="0" lang="en-US" altLang="zh-CN" sz="2000" smtClean="0">
                <a:solidFill>
                  <a:srgbClr val="7F7F7F"/>
                </a:solidFill>
                <a:latin typeface="微软雅黑" panose="020B0503020204020204" pitchFamily="34" charset="-122"/>
                <a:ea typeface="微软雅黑" panose="020B0503020204020204" pitchFamily="34" charset="-122"/>
              </a:rPr>
              <a:t>(</a:t>
            </a:r>
            <a:r>
              <a:rPr kumimoji="0" lang="zh-CN" altLang="en-US" sz="2000" smtClean="0">
                <a:solidFill>
                  <a:srgbClr val="7F7F7F"/>
                </a:solidFill>
                <a:latin typeface="微软雅黑" panose="020B0503020204020204" pitchFamily="34" charset="-122"/>
                <a:ea typeface="微软雅黑" panose="020B0503020204020204" pitchFamily="34" charset="-122"/>
              </a:rPr>
              <a:t>“拿”的意思，举例说：用公司的设备打印私人的文件，或者用工作座机打私人电话。</a:t>
            </a:r>
            <a:r>
              <a:rPr kumimoji="0" lang="en-US" altLang="zh-CN" sz="2000" smtClean="0">
                <a:solidFill>
                  <a:srgbClr val="7F7F7F"/>
                </a:solidFill>
                <a:latin typeface="微软雅黑" panose="020B0503020204020204" pitchFamily="34" charset="-122"/>
                <a:ea typeface="微软雅黑" panose="020B0503020204020204" pitchFamily="34" charset="-122"/>
              </a:rPr>
              <a:t>)</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5D6E0B9-84AD-4DDC-A74E-170DBC1CD08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397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Freedom and Responsibility</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自由与责任</a:t>
            </a:r>
            <a:endParaRPr kumimoji="0" lang="zh-CN" altLang="zh-CN" sz="3600" b="1" smtClean="0">
              <a:latin typeface="微软雅黑" panose="020B0503020204020204" pitchFamily="34" charset="-122"/>
              <a:ea typeface="微软雅黑" panose="020B0503020204020204" pitchFamily="34" charset="-122"/>
            </a:endParaRPr>
          </a:p>
        </p:txBody>
      </p:sp>
      <p:sp>
        <p:nvSpPr>
          <p:cNvPr id="83972"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Many people say one can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do it at scale</a:t>
            </a:r>
            <a:r>
              <a:rPr kumimoji="0" lang="zh-CN" altLang="en-US" sz="2800" smtClean="0">
                <a:solidFill>
                  <a:srgbClr val="7F7F7F"/>
                </a:solidFill>
                <a:latin typeface="微软雅黑" panose="020B0503020204020204" pitchFamily="34" charset="-122"/>
                <a:ea typeface="微软雅黑" panose="020B0503020204020204" pitchFamily="34" charset="-122"/>
              </a:rPr>
              <a:t>许多人说一家公司不能等比提升这两点</a:t>
            </a:r>
            <a:endParaRPr kumimoji="0" lang="en-US" altLang="zh-CN" sz="28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1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latin typeface="微软雅黑" panose="020B0503020204020204" pitchFamily="34" charset="-122"/>
                <a:ea typeface="微软雅黑" panose="020B0503020204020204" pitchFamily="34" charset="-122"/>
              </a:rPr>
              <a:t>But since going public in 2002, which is traditionally the end of freedom, we</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ve substantially </a:t>
            </a:r>
            <a:r>
              <a:rPr kumimoji="0" lang="zh-CN" altLang="zh-CN" b="1" smtClean="0">
                <a:solidFill>
                  <a:srgbClr val="00B050"/>
                </a:solidFill>
                <a:latin typeface="微软雅黑" panose="020B0503020204020204" pitchFamily="34" charset="-122"/>
                <a:ea typeface="微软雅黑" panose="020B0503020204020204" pitchFamily="34" charset="-122"/>
              </a:rPr>
              <a:t>increased</a:t>
            </a:r>
            <a:r>
              <a:rPr kumimoji="0" lang="zh-CN" altLang="zh-CN" smtClean="0">
                <a:latin typeface="微软雅黑" panose="020B0503020204020204" pitchFamily="34" charset="-122"/>
                <a:ea typeface="微软雅黑" panose="020B0503020204020204" pitchFamily="34" charset="-122"/>
              </a:rPr>
              <a:t> talent density and employee freedom</a:t>
            </a:r>
            <a:r>
              <a:rPr kumimoji="0" lang="zh-CN" altLang="en-US" sz="2800" smtClean="0">
                <a:solidFill>
                  <a:srgbClr val="7F7F7F"/>
                </a:solidFill>
                <a:latin typeface="微软雅黑" panose="020B0503020204020204" pitchFamily="34" charset="-122"/>
                <a:ea typeface="微软雅黑" panose="020B0503020204020204" pitchFamily="34" charset="-122"/>
              </a:rPr>
              <a:t>从</a:t>
            </a:r>
            <a:r>
              <a:rPr kumimoji="0" lang="en-US" altLang="zh-CN" sz="2800" smtClean="0">
                <a:solidFill>
                  <a:srgbClr val="7F7F7F"/>
                </a:solidFill>
                <a:latin typeface="微软雅黑" panose="020B0503020204020204" pitchFamily="34" charset="-122"/>
                <a:ea typeface="微软雅黑" panose="020B0503020204020204" pitchFamily="34" charset="-122"/>
              </a:rPr>
              <a:t>2002</a:t>
            </a:r>
            <a:r>
              <a:rPr kumimoji="0" lang="zh-CN" altLang="en-US" sz="2800" smtClean="0">
                <a:solidFill>
                  <a:srgbClr val="7F7F7F"/>
                </a:solidFill>
                <a:latin typeface="微软雅黑" panose="020B0503020204020204" pitchFamily="34" charset="-122"/>
                <a:ea typeface="微软雅黑" panose="020B0503020204020204" pitchFamily="34" charset="-122"/>
              </a:rPr>
              <a:t>年我们上市以来，按照传统上市意味着自由的终结，但我们同时充分地</a:t>
            </a:r>
            <a:r>
              <a:rPr kumimoji="0" lang="zh-CN" altLang="en-US" sz="2800" smtClean="0">
                <a:solidFill>
                  <a:srgbClr val="00B050"/>
                </a:solidFill>
                <a:latin typeface="微软雅黑" panose="020B0503020204020204" pitchFamily="34" charset="-122"/>
                <a:ea typeface="微软雅黑" panose="020B0503020204020204" pitchFamily="34" charset="-122"/>
              </a:rPr>
              <a:t>提升了</a:t>
            </a:r>
            <a:r>
              <a:rPr kumimoji="0" lang="zh-CN" altLang="en-US" sz="2800" smtClean="0">
                <a:solidFill>
                  <a:srgbClr val="7F7F7F"/>
                </a:solidFill>
                <a:latin typeface="微软雅黑" panose="020B0503020204020204" pitchFamily="34" charset="-122"/>
                <a:ea typeface="微软雅黑" panose="020B0503020204020204" pitchFamily="34" charset="-122"/>
              </a:rPr>
              <a:t>人才密度和员工自由。</a:t>
            </a: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A4A78D0-F082-4831-96A9-7EEAFE95058D}"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243" name="Title 4"/>
          <p:cNvSpPr>
            <a:spLocks noGrp="1" noChangeArrowheads="1"/>
          </p:cNvSpPr>
          <p:nvPr>
            <p:ph type="ctrTitle" idx="4294967295"/>
          </p:nvPr>
        </p:nvSpPr>
        <p:spPr>
          <a:xfrm>
            <a:off x="685800" y="179387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At Netflix, we particularly value the following nine </a:t>
            </a:r>
            <a:r>
              <a:rPr kumimoji="0" lang="zh-CN" altLang="zh-CN" sz="4000" smtClean="0">
                <a:solidFill>
                  <a:srgbClr val="FF0000"/>
                </a:solidFill>
                <a:latin typeface="微软雅黑" panose="020B0503020204020204" pitchFamily="34" charset="-122"/>
                <a:ea typeface="微软雅黑" panose="020B0503020204020204" pitchFamily="34" charset="-122"/>
              </a:rPr>
              <a:t>behaviors</a:t>
            </a:r>
            <a:r>
              <a:rPr kumimoji="0" lang="zh-CN" altLang="zh-CN" sz="4000" smtClean="0">
                <a:latin typeface="微软雅黑" panose="020B0503020204020204" pitchFamily="34" charset="-122"/>
                <a:ea typeface="微软雅黑" panose="020B0503020204020204" pitchFamily="34" charset="-122"/>
              </a:rPr>
              <a:t> and </a:t>
            </a:r>
            <a:r>
              <a:rPr kumimoji="0" lang="zh-CN" altLang="zh-CN" sz="4000" smtClean="0">
                <a:solidFill>
                  <a:srgbClr val="FF0000"/>
                </a:solidFill>
                <a:latin typeface="微软雅黑" panose="020B0503020204020204" pitchFamily="34" charset="-122"/>
                <a:ea typeface="微软雅黑" panose="020B0503020204020204" pitchFamily="34" charset="-122"/>
              </a:rPr>
              <a:t>skills</a:t>
            </a:r>
            <a:r>
              <a:rPr kumimoji="0" lang="zh-CN" altLang="zh-CN" sz="4000" smtClean="0">
                <a:latin typeface="微软雅黑" panose="020B0503020204020204" pitchFamily="34" charset="-122"/>
                <a:ea typeface="微软雅黑" panose="020B0503020204020204" pitchFamily="34" charset="-122"/>
              </a:rPr>
              <a:t>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in our colleagues…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在</a:t>
            </a:r>
            <a:r>
              <a:rPr kumimoji="0" lang="en-US" altLang="zh-CN" sz="3200" smtClean="0">
                <a:solidFill>
                  <a:srgbClr val="7F7F7F"/>
                </a:solidFill>
                <a:latin typeface="微软雅黑" panose="020B0503020204020204" pitchFamily="34" charset="-122"/>
                <a:ea typeface="微软雅黑" panose="020B0503020204020204" pitchFamily="34" charset="-122"/>
              </a:rPr>
              <a:t>Netflix</a:t>
            </a:r>
            <a:r>
              <a:rPr kumimoji="0" lang="zh-CN" altLang="en-US" sz="3200" smtClean="0">
                <a:solidFill>
                  <a:srgbClr val="7F7F7F"/>
                </a:solidFill>
                <a:latin typeface="微软雅黑" panose="020B0503020204020204" pitchFamily="34" charset="-122"/>
                <a:ea typeface="微软雅黑" panose="020B0503020204020204" pitchFamily="34" charset="-122"/>
              </a:rPr>
              <a:t>，我们特别珍视以下</a:t>
            </a:r>
            <a:r>
              <a:rPr kumimoji="0" lang="en-US" altLang="zh-CN" sz="3200" smtClean="0">
                <a:solidFill>
                  <a:srgbClr val="7F7F7F"/>
                </a:solidFill>
                <a:latin typeface="微软雅黑" panose="020B0503020204020204" pitchFamily="34" charset="-122"/>
                <a:ea typeface="微软雅黑" panose="020B0503020204020204" pitchFamily="34" charset="-122"/>
              </a:rPr>
              <a:t>9</a:t>
            </a:r>
            <a:r>
              <a:rPr kumimoji="0" lang="zh-CN" altLang="en-US" sz="3200" smtClean="0">
                <a:solidFill>
                  <a:srgbClr val="7F7F7F"/>
                </a:solidFill>
                <a:latin typeface="微软雅黑" panose="020B0503020204020204" pitchFamily="34" charset="-122"/>
                <a:ea typeface="微软雅黑" panose="020B0503020204020204" pitchFamily="34" charset="-122"/>
              </a:rPr>
              <a:t>项同事们拥有的</a:t>
            </a:r>
            <a:r>
              <a:rPr kumimoji="0" lang="zh-CN" altLang="en-US" sz="3200" smtClean="0">
                <a:solidFill>
                  <a:srgbClr val="FF0000"/>
                </a:solidFill>
                <a:latin typeface="微软雅黑" panose="020B0503020204020204" pitchFamily="34" charset="-122"/>
                <a:ea typeface="微软雅黑" panose="020B0503020204020204" pitchFamily="34" charset="-122"/>
              </a:rPr>
              <a:t>行为</a:t>
            </a:r>
            <a:r>
              <a:rPr kumimoji="0" lang="zh-CN" altLang="en-US" sz="3200" smtClean="0">
                <a:solidFill>
                  <a:srgbClr val="7F7F7F"/>
                </a:solidFill>
                <a:latin typeface="微软雅黑" panose="020B0503020204020204" pitchFamily="34" charset="-122"/>
                <a:ea typeface="微软雅黑" panose="020B0503020204020204" pitchFamily="34" charset="-122"/>
              </a:rPr>
              <a:t>和</a:t>
            </a:r>
            <a:r>
              <a:rPr kumimoji="0" lang="zh-CN" altLang="en-US" sz="3200" smtClean="0">
                <a:solidFill>
                  <a:srgbClr val="FF0000"/>
                </a:solidFill>
                <a:latin typeface="微软雅黑" panose="020B0503020204020204" pitchFamily="34" charset="-122"/>
                <a:ea typeface="微软雅黑" panose="020B0503020204020204" pitchFamily="34" charset="-122"/>
              </a:rPr>
              <a:t>技能</a:t>
            </a:r>
            <a:r>
              <a:rPr kumimoji="0" lang="en-US" altLang="zh-CN" sz="32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
            </a:r>
            <a:br>
              <a:rPr kumimoji="0" lang="zh-CN" altLang="zh-CN" sz="2800" smtClean="0">
                <a:latin typeface="微软雅黑" panose="020B0503020204020204" pitchFamily="34" charset="-122"/>
                <a:ea typeface="微软雅黑" panose="020B0503020204020204" pitchFamily="34" charset="-122"/>
              </a:rPr>
            </a:br>
            <a:endParaRPr kumimoji="0" lang="zh-CN" altLang="zh-CN" smtClean="0">
              <a:latin typeface="微软雅黑" panose="020B0503020204020204" pitchFamily="34" charset="-122"/>
              <a:ea typeface="微软雅黑" panose="020B0503020204020204" pitchFamily="34" charset="-122"/>
            </a:endParaRPr>
          </a:p>
        </p:txBody>
      </p:sp>
      <p:sp>
        <p:nvSpPr>
          <p:cNvPr id="10244" name="Subtitle 6"/>
          <p:cNvSpPr>
            <a:spLocks noGrp="1" noChangeArrowheads="1"/>
          </p:cNvSpPr>
          <p:nvPr>
            <p:ph type="subTitle" idx="4294967295"/>
          </p:nvPr>
        </p:nvSpPr>
        <p:spPr>
          <a:xfrm>
            <a:off x="485775" y="4572000"/>
            <a:ext cx="8469313"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solidFill>
                  <a:srgbClr val="898989"/>
                </a:solidFill>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meaning we hire and promote people who demonstrate these nine</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也意味着我们雇佣和升迁能够体现这</a:t>
            </a:r>
            <a:r>
              <a:rPr kumimoji="0" lang="en-US" altLang="zh-CN" sz="2800" smtClean="0">
                <a:solidFill>
                  <a:srgbClr val="898989"/>
                </a:solidFill>
                <a:latin typeface="微软雅黑" panose="020B0503020204020204" pitchFamily="34" charset="-122"/>
                <a:ea typeface="微软雅黑" panose="020B0503020204020204" pitchFamily="34" charset="-122"/>
              </a:rPr>
              <a:t>9</a:t>
            </a:r>
            <a:r>
              <a:rPr kumimoji="0" lang="zh-CN" altLang="en-US" sz="2800" smtClean="0">
                <a:solidFill>
                  <a:srgbClr val="898989"/>
                </a:solidFill>
                <a:latin typeface="微软雅黑" panose="020B0503020204020204" pitchFamily="34" charset="-122"/>
                <a:ea typeface="微软雅黑" panose="020B0503020204020204" pitchFamily="34" charset="-122"/>
              </a:rPr>
              <a:t>项特质的员工</a:t>
            </a:r>
            <a:endParaRPr kumimoji="0" lang="zh-CN" altLang="zh-CN" sz="28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CCF7861-4F11-4306-9118-52AC7653BA3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4995" name="Rectangle 2"/>
          <p:cNvSpPr>
            <a:spLocks noGrp="1" noChangeArrowheads="1"/>
          </p:cNvSpPr>
          <p:nvPr>
            <p:ph type="ctrTitle" idx="4294967295"/>
          </p:nvPr>
        </p:nvSpPr>
        <p:spPr>
          <a:xfrm>
            <a:off x="782638" y="85725"/>
            <a:ext cx="8361362" cy="6315075"/>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kumimoji="0" lang="zh-CN" altLang="zh-CN" sz="3200" smtClean="0">
                <a:latin typeface="微软雅黑" panose="020B0503020204020204" pitchFamily="34" charset="-122"/>
                <a:ea typeface="微软雅黑" panose="020B0503020204020204" pitchFamily="34" charset="-122"/>
              </a:rPr>
              <a:t>Summary of Freedom &amp; Responsibility:</a:t>
            </a:r>
            <a:r>
              <a:rPr kumimoji="0" lang="en-US" altLang="zh-CN" sz="3200" smtClean="0">
                <a:latin typeface="微软雅黑" panose="020B0503020204020204" pitchFamily="34" charset="-122"/>
                <a:ea typeface="微软雅黑" panose="020B0503020204020204" pitchFamily="34" charset="-122"/>
              </a:rPr>
              <a:t/>
            </a:r>
            <a:br>
              <a:rPr kumimoji="0" lang="en-US" altLang="zh-CN" sz="32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自由与责任小结</a:t>
            </a:r>
            <a:r>
              <a:rPr kumimoji="0" lang="en-US" altLang="zh-CN" sz="2800" smtClean="0">
                <a:solidFill>
                  <a:srgbClr val="7F7F7F"/>
                </a:solidFill>
                <a:latin typeface="微软雅黑" panose="020B0503020204020204" pitchFamily="34" charset="-122"/>
                <a:ea typeface="微软雅黑" panose="020B0503020204020204" pitchFamily="34" charset="-122"/>
              </a:rPr>
              <a:t/>
            </a:r>
            <a:br>
              <a:rPr kumimoji="0" lang="en-US" altLang="zh-CN" sz="2800" smtClean="0">
                <a:solidFill>
                  <a:srgbClr val="7F7F7F"/>
                </a:solidFill>
                <a:latin typeface="微软雅黑" panose="020B0503020204020204" pitchFamily="34" charset="-122"/>
                <a:ea typeface="微软雅黑" panose="020B0503020204020204" pitchFamily="34" charset="-122"/>
              </a:rPr>
            </a:br>
            <a:r>
              <a:rPr kumimoji="0" lang="en-US" altLang="zh-CN" sz="2800" smtClean="0">
                <a:solidFill>
                  <a:srgbClr val="7F7F7F"/>
                </a:solidFill>
                <a:latin typeface="微软雅黑" panose="020B0503020204020204" pitchFamily="34" charset="-122"/>
                <a:ea typeface="微软雅黑" panose="020B0503020204020204" pitchFamily="34" charset="-122"/>
              </a:rPr>
              <a:t/>
            </a:r>
            <a:br>
              <a:rPr kumimoji="0" lang="en-US" altLang="zh-CN" sz="2800" smtClean="0">
                <a:solidFill>
                  <a:srgbClr val="7F7F7F"/>
                </a:solidFill>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As We Grow, Minimize Rules</a:t>
            </a:r>
            <a:r>
              <a:rPr kumimoji="0" lang="en-US" altLang="zh-CN" sz="2800" smtClean="0">
                <a:latin typeface="微软雅黑" panose="020B0503020204020204" pitchFamily="34" charset="-122"/>
                <a:ea typeface="微软雅黑" panose="020B0503020204020204" pitchFamily="34" charset="-122"/>
              </a:rPr>
              <a:t/>
            </a:r>
            <a:br>
              <a:rPr kumimoji="0" lang="en-US" altLang="zh-CN" sz="2800" smtClean="0">
                <a:latin typeface="微软雅黑" panose="020B0503020204020204" pitchFamily="34" charset="-122"/>
                <a:ea typeface="微软雅黑" panose="020B0503020204020204" pitchFamily="34" charset="-122"/>
              </a:rPr>
            </a:br>
            <a:r>
              <a:rPr kumimoji="0" lang="zh-CN" altLang="en-US" sz="2400" smtClean="0">
                <a:solidFill>
                  <a:srgbClr val="7F7F7F"/>
                </a:solidFill>
                <a:latin typeface="微软雅黑" panose="020B0503020204020204" pitchFamily="34" charset="-122"/>
                <a:ea typeface="微软雅黑" panose="020B0503020204020204" pitchFamily="34" charset="-122"/>
              </a:rPr>
              <a:t>我们成长的同时，把制度降至最少。</a:t>
            </a:r>
            <a:r>
              <a:rPr kumimoji="0" lang="zh-CN" altLang="zh-CN" sz="2800" smtClean="0">
                <a:latin typeface="微软雅黑" panose="020B0503020204020204" pitchFamily="34" charset="-122"/>
                <a:ea typeface="微软雅黑" panose="020B0503020204020204" pitchFamily="34" charset="-122"/>
              </a:rPr>
              <a:t> </a:t>
            </a:r>
            <a:br>
              <a:rPr kumimoji="0" lang="zh-CN"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Inhibit Chaos with Ever More High Performance People</a:t>
            </a:r>
            <a:r>
              <a:rPr kumimoji="0" lang="en-US" altLang="zh-CN" sz="2800" smtClean="0">
                <a:latin typeface="微软雅黑" panose="020B0503020204020204" pitchFamily="34" charset="-122"/>
                <a:ea typeface="微软雅黑" panose="020B0503020204020204" pitchFamily="34" charset="-122"/>
              </a:rPr>
              <a:t/>
            </a:r>
            <a:br>
              <a:rPr kumimoji="0" lang="en-US" altLang="zh-CN" sz="2800" smtClean="0">
                <a:latin typeface="微软雅黑" panose="020B0503020204020204" pitchFamily="34" charset="-122"/>
                <a:ea typeface="微软雅黑" panose="020B0503020204020204" pitchFamily="34" charset="-122"/>
              </a:rPr>
            </a:br>
            <a:r>
              <a:rPr kumimoji="0" lang="zh-CN" altLang="en-US" sz="2400" smtClean="0">
                <a:solidFill>
                  <a:srgbClr val="7F7F7F"/>
                </a:solidFill>
                <a:latin typeface="微软雅黑" panose="020B0503020204020204" pitchFamily="34" charset="-122"/>
                <a:ea typeface="微软雅黑" panose="020B0503020204020204" pitchFamily="34" charset="-122"/>
              </a:rPr>
              <a:t>雇用更多高绩效人才来抑制混乱的产生。</a:t>
            </a:r>
            <a:r>
              <a:rPr kumimoji="0" lang="en-US" altLang="zh-CN" sz="2800" smtClean="0">
                <a:latin typeface="微软雅黑" panose="020B0503020204020204" pitchFamily="34" charset="-122"/>
                <a:ea typeface="微软雅黑" panose="020B0503020204020204" pitchFamily="34" charset="-122"/>
              </a:rPr>
              <a:t/>
            </a:r>
            <a:br>
              <a:rPr kumimoji="0" lang="en-US"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Flexibility is More Important than Efficiency</a:t>
            </a:r>
            <a:r>
              <a:rPr kumimoji="0" lang="en-US" altLang="zh-CN" sz="2800" smtClean="0">
                <a:latin typeface="微软雅黑" panose="020B0503020204020204" pitchFamily="34" charset="-122"/>
                <a:ea typeface="微软雅黑" panose="020B0503020204020204" pitchFamily="34" charset="-122"/>
              </a:rPr>
              <a:t/>
            </a:r>
            <a:br>
              <a:rPr kumimoji="0" lang="en-US"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in the Long Term</a:t>
            </a:r>
            <a:r>
              <a:rPr kumimoji="0" lang="en-US" altLang="zh-CN" sz="2800" smtClean="0">
                <a:latin typeface="微软雅黑" panose="020B0503020204020204" pitchFamily="34" charset="-122"/>
                <a:ea typeface="微软雅黑" panose="020B0503020204020204" pitchFamily="34" charset="-122"/>
              </a:rPr>
              <a:t/>
            </a:r>
            <a:br>
              <a:rPr kumimoji="0" lang="en-US" altLang="zh-CN" sz="2800" smtClean="0">
                <a:latin typeface="微软雅黑" panose="020B0503020204020204" pitchFamily="34" charset="-122"/>
                <a:ea typeface="微软雅黑" panose="020B0503020204020204" pitchFamily="34" charset="-122"/>
              </a:rPr>
            </a:br>
            <a:r>
              <a:rPr kumimoji="0" lang="zh-CN" altLang="en-US" sz="2400" b="1" smtClean="0">
                <a:solidFill>
                  <a:srgbClr val="00B0F0"/>
                </a:solidFill>
                <a:latin typeface="微软雅黑" panose="020B0503020204020204" pitchFamily="34" charset="-122"/>
                <a:ea typeface="微软雅黑" panose="020B0503020204020204" pitchFamily="34" charset="-122"/>
              </a:rPr>
              <a:t>长期来看，灵活性远比效率重要</a:t>
            </a:r>
            <a:endParaRPr kumimoji="0" lang="zh-CN" altLang="zh-CN" sz="2400" b="1" smtClean="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DD4138A-A93A-4E44-8392-ECFFCE1972B8}"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6019"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86020"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solidFill>
                  <a:srgbClr val="0070C0"/>
                </a:solidFill>
                <a:latin typeface="微软雅黑" panose="020B0503020204020204" pitchFamily="34" charset="-122"/>
                <a:ea typeface="微软雅黑" panose="020B0503020204020204" pitchFamily="34" charset="-122"/>
              </a:rPr>
              <a:t>Context, not Control</a:t>
            </a:r>
            <a:r>
              <a:rPr kumimoji="0" lang="zh-CN" altLang="en-US" sz="2400" smtClean="0">
                <a:solidFill>
                  <a:srgbClr val="0070C0"/>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1E27DB2-31D9-4B17-A7FA-C3712D8FC79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7043" name="Title 4"/>
          <p:cNvSpPr>
            <a:spLocks noGrp="1" noChangeArrowheads="1"/>
          </p:cNvSpPr>
          <p:nvPr>
            <p:ph type="ctrTitle" idx="4294967295"/>
          </p:nvPr>
        </p:nvSpPr>
        <p:spPr>
          <a:xfrm>
            <a:off x="533400" y="2130425"/>
            <a:ext cx="8153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i="1" smtClean="0">
                <a:latin typeface="微软雅黑" panose="020B0503020204020204" pitchFamily="34" charset="-122"/>
                <a:ea typeface="微软雅黑" panose="020B0503020204020204" pitchFamily="34" charset="-122"/>
              </a:rPr>
              <a:t/>
            </a:r>
            <a:br>
              <a:rPr kumimoji="0" lang="zh-CN" altLang="zh-CN" i="1" smtClean="0">
                <a:latin typeface="微软雅黑" panose="020B0503020204020204" pitchFamily="34" charset="-122"/>
                <a:ea typeface="微软雅黑" panose="020B0503020204020204" pitchFamily="34" charset="-122"/>
              </a:rPr>
            </a:br>
            <a:r>
              <a:rPr kumimoji="0" lang="zh-CN" altLang="zh-CN" sz="3400" i="1" smtClean="0">
                <a:latin typeface="微软雅黑" panose="020B0503020204020204" pitchFamily="34" charset="-122"/>
                <a:ea typeface="微软雅黑" panose="020B0503020204020204" pitchFamily="34" charset="-122"/>
              </a:rPr>
              <a:t>If you want to build a ship, </a:t>
            </a:r>
            <a:br>
              <a:rPr kumimoji="0" lang="zh-CN" altLang="zh-CN" sz="3400" i="1" smtClean="0">
                <a:latin typeface="微软雅黑" panose="020B0503020204020204" pitchFamily="34" charset="-122"/>
                <a:ea typeface="微软雅黑" panose="020B0503020204020204" pitchFamily="34" charset="-122"/>
              </a:rPr>
            </a:br>
            <a:r>
              <a:rPr kumimoji="0" lang="zh-CN" altLang="zh-CN" sz="3400" i="1" smtClean="0">
                <a:latin typeface="微软雅黑" panose="020B0503020204020204" pitchFamily="34" charset="-122"/>
                <a:ea typeface="微软雅黑" panose="020B0503020204020204" pitchFamily="34" charset="-122"/>
              </a:rPr>
              <a:t>don't drum up the people </a:t>
            </a:r>
            <a:br>
              <a:rPr kumimoji="0" lang="zh-CN" altLang="zh-CN" sz="3400" i="1" smtClean="0">
                <a:latin typeface="微软雅黑" panose="020B0503020204020204" pitchFamily="34" charset="-122"/>
                <a:ea typeface="微软雅黑" panose="020B0503020204020204" pitchFamily="34" charset="-122"/>
              </a:rPr>
            </a:br>
            <a:r>
              <a:rPr kumimoji="0" lang="zh-CN" altLang="zh-CN" sz="3400" i="1" smtClean="0">
                <a:latin typeface="微软雅黑" panose="020B0503020204020204" pitchFamily="34" charset="-122"/>
                <a:ea typeface="微软雅黑" panose="020B0503020204020204" pitchFamily="34" charset="-122"/>
              </a:rPr>
              <a:t>to gather wood, divide the </a:t>
            </a:r>
            <a:br>
              <a:rPr kumimoji="0" lang="zh-CN" altLang="zh-CN" sz="3400" i="1" smtClean="0">
                <a:latin typeface="微软雅黑" panose="020B0503020204020204" pitchFamily="34" charset="-122"/>
                <a:ea typeface="微软雅黑" panose="020B0503020204020204" pitchFamily="34" charset="-122"/>
              </a:rPr>
            </a:br>
            <a:r>
              <a:rPr kumimoji="0" lang="zh-CN" altLang="zh-CN" sz="3400" i="1" smtClean="0">
                <a:latin typeface="微软雅黑" panose="020B0503020204020204" pitchFamily="34" charset="-122"/>
                <a:ea typeface="微软雅黑" panose="020B0503020204020204" pitchFamily="34" charset="-122"/>
              </a:rPr>
              <a:t>work, and give orders.  </a:t>
            </a:r>
            <a:br>
              <a:rPr kumimoji="0" lang="zh-CN" altLang="zh-CN" sz="3400" i="1" smtClean="0">
                <a:latin typeface="微软雅黑" panose="020B0503020204020204" pitchFamily="34" charset="-122"/>
                <a:ea typeface="微软雅黑" panose="020B0503020204020204" pitchFamily="34" charset="-122"/>
              </a:rPr>
            </a:br>
            <a:r>
              <a:rPr kumimoji="0" lang="zh-CN" altLang="zh-CN" sz="3400" i="1" smtClean="0">
                <a:latin typeface="微软雅黑" panose="020B0503020204020204" pitchFamily="34" charset="-122"/>
                <a:ea typeface="微软雅黑" panose="020B0503020204020204" pitchFamily="34" charset="-122"/>
              </a:rPr>
              <a:t>Instead, teach them to yearn </a:t>
            </a:r>
            <a:br>
              <a:rPr kumimoji="0" lang="zh-CN" altLang="zh-CN" sz="3400" i="1" smtClean="0">
                <a:latin typeface="微软雅黑" panose="020B0503020204020204" pitchFamily="34" charset="-122"/>
                <a:ea typeface="微软雅黑" panose="020B0503020204020204" pitchFamily="34" charset="-122"/>
              </a:rPr>
            </a:br>
            <a:r>
              <a:rPr kumimoji="0" lang="zh-CN" altLang="zh-CN" sz="3400" i="1" smtClean="0">
                <a:latin typeface="微软雅黑" panose="020B0503020204020204" pitchFamily="34" charset="-122"/>
                <a:ea typeface="微软雅黑" panose="020B0503020204020204" pitchFamily="34" charset="-122"/>
              </a:rPr>
              <a:t>for the vast and endless sea.</a:t>
            </a:r>
            <a:r>
              <a:rPr kumimoji="0" lang="en-US" altLang="zh-CN" sz="3400" i="1" smtClean="0">
                <a:latin typeface="微软雅黑" panose="020B0503020204020204" pitchFamily="34" charset="-122"/>
                <a:ea typeface="微软雅黑" panose="020B0503020204020204" pitchFamily="34" charset="-122"/>
              </a:rPr>
              <a:t/>
            </a:r>
            <a:br>
              <a:rPr kumimoji="0" lang="en-US" altLang="zh-CN" sz="3400" i="1" smtClean="0">
                <a:latin typeface="微软雅黑" panose="020B0503020204020204" pitchFamily="34" charset="-122"/>
                <a:ea typeface="微软雅黑" panose="020B0503020204020204" pitchFamily="34" charset="-122"/>
              </a:rPr>
            </a:br>
            <a:r>
              <a:rPr kumimoji="0" lang="zh-CN" altLang="en-US" sz="3000" i="1" smtClean="0">
                <a:solidFill>
                  <a:srgbClr val="00B0F0"/>
                </a:solidFill>
                <a:latin typeface="微软雅黑" panose="020B0503020204020204" pitchFamily="34" charset="-122"/>
                <a:ea typeface="微软雅黑" panose="020B0503020204020204" pitchFamily="34" charset="-122"/>
              </a:rPr>
              <a:t>“ 如果你想造一艘船，先不要雇人去收集木头，也不要给他们分配任何任务，而是去激发他们对浩瀚汪洋的渴望。”</a:t>
            </a:r>
            <a:r>
              <a:rPr kumimoji="0" lang="zh-CN" altLang="zh-CN" sz="3400" smtClean="0">
                <a:latin typeface="微软雅黑" panose="020B0503020204020204" pitchFamily="34" charset="-122"/>
                <a:ea typeface="微软雅黑" panose="020B0503020204020204" pitchFamily="34" charset="-122"/>
              </a:rPr>
              <a:t/>
            </a:r>
            <a:br>
              <a:rPr kumimoji="0" lang="zh-CN" altLang="zh-CN" sz="3400"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
            </a:r>
            <a:br>
              <a:rPr kumimoji="0" lang="zh-CN" altLang="zh-CN" smtClean="0">
                <a:latin typeface="微软雅黑" panose="020B0503020204020204" pitchFamily="34" charset="-122"/>
                <a:ea typeface="微软雅黑" panose="020B0503020204020204" pitchFamily="34" charset="-122"/>
              </a:rPr>
            </a:br>
            <a:r>
              <a:rPr kumimoji="0" lang="zh-CN" altLang="zh-CN" sz="2400" smtClean="0">
                <a:latin typeface="微软雅黑" panose="020B0503020204020204" pitchFamily="34" charset="-122"/>
                <a:ea typeface="微软雅黑" panose="020B0503020204020204" pitchFamily="34" charset="-122"/>
              </a:rPr>
              <a:t>-Antoine De Saint-Exupery,  </a:t>
            </a:r>
            <a:br>
              <a:rPr kumimoji="0" lang="zh-CN" altLang="zh-CN" sz="2400" smtClean="0">
                <a:latin typeface="微软雅黑" panose="020B0503020204020204" pitchFamily="34" charset="-122"/>
                <a:ea typeface="微软雅黑" panose="020B0503020204020204" pitchFamily="34" charset="-122"/>
              </a:rPr>
            </a:br>
            <a:r>
              <a:rPr kumimoji="0" lang="zh-CN" altLang="zh-CN" sz="2400" smtClean="0">
                <a:latin typeface="微软雅黑" panose="020B0503020204020204" pitchFamily="34" charset="-122"/>
                <a:ea typeface="微软雅黑" panose="020B0503020204020204" pitchFamily="34" charset="-122"/>
              </a:rPr>
              <a:t>Author of </a:t>
            </a:r>
            <a:r>
              <a:rPr kumimoji="0" lang="zh-CN" altLang="zh-CN" sz="2400" u="sng" smtClean="0">
                <a:latin typeface="微软雅黑" panose="020B0503020204020204" pitchFamily="34" charset="-122"/>
                <a:ea typeface="微软雅黑" panose="020B0503020204020204" pitchFamily="34" charset="-122"/>
              </a:rPr>
              <a:t>The Little Prince</a:t>
            </a:r>
            <a:r>
              <a:rPr kumimoji="0" lang="en-US" altLang="zh-CN" sz="2000" u="sng" smtClean="0">
                <a:solidFill>
                  <a:srgbClr val="7F7F7F"/>
                </a:solidFill>
                <a:latin typeface="微软雅黑" panose="020B0503020204020204" pitchFamily="34" charset="-122"/>
                <a:ea typeface="微软雅黑" panose="020B0503020204020204" pitchFamily="34" charset="-122"/>
              </a:rPr>
              <a:t>《</a:t>
            </a:r>
            <a:r>
              <a:rPr kumimoji="0" lang="zh-CN" altLang="en-US" sz="2000" u="sng" smtClean="0">
                <a:solidFill>
                  <a:srgbClr val="7F7F7F"/>
                </a:solidFill>
                <a:latin typeface="微软雅黑" panose="020B0503020204020204" pitchFamily="34" charset="-122"/>
                <a:ea typeface="微软雅黑" panose="020B0503020204020204" pitchFamily="34" charset="-122"/>
              </a:rPr>
              <a:t>小王子</a:t>
            </a:r>
            <a:r>
              <a:rPr kumimoji="0" lang="en-US" altLang="zh-CN" sz="2000" u="sng" smtClean="0">
                <a:solidFill>
                  <a:srgbClr val="7F7F7F"/>
                </a:solidFill>
                <a:latin typeface="微软雅黑" panose="020B0503020204020204" pitchFamily="34" charset="-122"/>
                <a:ea typeface="微软雅黑" panose="020B0503020204020204" pitchFamily="34" charset="-122"/>
              </a:rPr>
              <a:t>》</a:t>
            </a:r>
            <a:r>
              <a:rPr kumimoji="0" lang="zh-CN" altLang="en-US" sz="2000" smtClean="0">
                <a:solidFill>
                  <a:srgbClr val="7F7F7F"/>
                </a:solidFill>
                <a:latin typeface="微软雅黑" panose="020B0503020204020204" pitchFamily="34" charset="-122"/>
                <a:ea typeface="微软雅黑" panose="020B0503020204020204" pitchFamily="34" charset="-122"/>
              </a:rPr>
              <a:t>作者</a:t>
            </a:r>
            <a:endParaRPr kumimoji="0" lang="zh-CN" altLang="zh-CN" sz="2000" i="1"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F726F7E-1CE8-4209-8D19-EF130938FC4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8067" name="Title 5"/>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The best managers figure out how to get great outcomes by setting the appropriate context, rather than by trying to control their people</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solidFill>
                  <a:srgbClr val="00B0F0"/>
                </a:solidFill>
                <a:latin typeface="微软雅黑" panose="020B0503020204020204" pitchFamily="34" charset="-122"/>
                <a:ea typeface="微软雅黑" panose="020B0503020204020204" pitchFamily="34" charset="-122"/>
              </a:rPr>
              <a:t>最佳的管理通过设定合适的情景而非试图控制员工以达到最大成果。</a:t>
            </a:r>
            <a:endParaRPr kumimoji="0" lang="zh-CN" altLang="zh-CN" sz="3200" b="1" smtClean="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2"/>
          </p:nvPr>
        </p:nvSpPr>
        <p:spPr>
          <a:xfrm>
            <a:off x="6553200" y="69278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FC258E2-595B-4FC5-96D7-C0C4266A074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9091" name="Title 1"/>
          <p:cNvSpPr>
            <a:spLocks noGrp="1" noChangeArrowheads="1"/>
          </p:cNvSpPr>
          <p:nvPr>
            <p:ph type="title" idx="4294967295"/>
          </p:nvPr>
        </p:nvSpPr>
        <p:spPr>
          <a:xfrm>
            <a:off x="457200" y="85725"/>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Context, not Control</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情境管理而非掌控管理</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89092" name="Text Placeholder 2"/>
          <p:cNvSpPr>
            <a:spLocks noGrp="1" noChangeArrowheads="1"/>
          </p:cNvSpPr>
          <p:nvPr>
            <p:ph type="body" idx="4294967295"/>
          </p:nvPr>
        </p:nvSpPr>
        <p:spPr>
          <a:xfrm>
            <a:off x="1497013" y="2165350"/>
            <a:ext cx="7342187" cy="639763"/>
          </a:xfrm>
          <a:extLst>
            <a:ext uri="{91240B29-F687-4F45-9708-019B960494DF}">
              <a14:hiddenLine xmlns:a14="http://schemas.microsoft.com/office/drawing/2010/main" w="9525">
                <a:solidFill>
                  <a:srgbClr val="000000"/>
                </a:solidFill>
                <a:miter lim="800000"/>
                <a:headEnd/>
                <a:tailEnd/>
              </a14:hiddenLine>
            </a:ext>
          </a:extLst>
        </p:spPr>
        <p:txBody>
          <a:bodyPr anchor="b"/>
          <a:lstStyle/>
          <a:p>
            <a:pPr marL="0" indent="0" eaLnBrk="1" hangingPunct="1">
              <a:buFont typeface="Arial" panose="020B0604020202020204" pitchFamily="34" charset="0"/>
              <a:buNone/>
            </a:pPr>
            <a:r>
              <a:rPr kumimoji="0" lang="zh-CN" altLang="zh-CN" b="1" smtClean="0">
                <a:latin typeface="微软雅黑" panose="020B0503020204020204" pitchFamily="34" charset="-122"/>
                <a:ea typeface="微软雅黑" panose="020B0503020204020204" pitchFamily="34" charset="-122"/>
              </a:rPr>
              <a:t>Context (embrace)</a:t>
            </a:r>
            <a:r>
              <a:rPr kumimoji="0" lang="zh-CN" altLang="en-US" sz="2800" b="1" smtClean="0">
                <a:solidFill>
                  <a:srgbClr val="7F7F7F"/>
                </a:solidFill>
                <a:latin typeface="微软雅黑" panose="020B0503020204020204" pitchFamily="34" charset="-122"/>
                <a:ea typeface="微软雅黑" panose="020B0503020204020204" pitchFamily="34" charset="-122"/>
              </a:rPr>
              <a:t>情境管理（要坚持）</a:t>
            </a: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
        <p:nvSpPr>
          <p:cNvPr id="89093" name="Content Placeholder 3"/>
          <p:cNvSpPr>
            <a:spLocks noGrp="1" noChangeArrowheads="1"/>
          </p:cNvSpPr>
          <p:nvPr>
            <p:ph sz="half" idx="4294967295"/>
          </p:nvPr>
        </p:nvSpPr>
        <p:spPr>
          <a:xfrm>
            <a:off x="1420813" y="2774950"/>
            <a:ext cx="7418387" cy="395128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Strategy</a:t>
            </a:r>
            <a:r>
              <a:rPr kumimoji="0" lang="en-US" altLang="zh-CN" sz="2200" smtClean="0">
                <a:solidFill>
                  <a:srgbClr val="7F7F7F"/>
                </a:solidFill>
                <a:sym typeface="Arial" panose="020B0604020202020204" pitchFamily="34" charset="0"/>
              </a:rPr>
              <a:t>(</a:t>
            </a:r>
            <a:r>
              <a:rPr kumimoji="0" lang="zh-CN" altLang="en-US" sz="2200" smtClean="0">
                <a:solidFill>
                  <a:srgbClr val="7F7F7F"/>
                </a:solidFill>
                <a:sym typeface="Arial" panose="020B0604020202020204" pitchFamily="34" charset="0"/>
              </a:rPr>
              <a:t>战略</a:t>
            </a:r>
            <a:r>
              <a:rPr kumimoji="0" lang="en-US" altLang="zh-CN" sz="2200" smtClean="0">
                <a:solidFill>
                  <a:srgbClr val="7F7F7F"/>
                </a:solidFill>
                <a:sym typeface="Arial" panose="020B0604020202020204" pitchFamily="34" charset="0"/>
              </a:rPr>
              <a:t>)</a:t>
            </a:r>
            <a:endParaRPr kumimoji="0" lang="zh-CN" altLang="zh-CN" sz="2200" smtClean="0">
              <a:solidFill>
                <a:srgbClr val="7F7F7F"/>
              </a:solidFill>
              <a:sym typeface="Arial" panose="020B0604020202020204" pitchFamily="34" charset="0"/>
            </a:endParaRPr>
          </a:p>
          <a:p>
            <a:pPr eaLnBrk="1" hangingPunct="1"/>
            <a:r>
              <a:rPr kumimoji="0" lang="zh-CN" altLang="zh-CN" sz="2400" smtClean="0">
                <a:latin typeface="微软雅黑" panose="020B0503020204020204" pitchFamily="34" charset="-122"/>
                <a:ea typeface="微软雅黑" panose="020B0503020204020204" pitchFamily="34" charset="-122"/>
              </a:rPr>
              <a:t>Metrics</a:t>
            </a:r>
            <a:r>
              <a:rPr kumimoji="0" lang="en-US" altLang="zh-CN" sz="2200" smtClean="0">
                <a:solidFill>
                  <a:srgbClr val="7F7F7F"/>
                </a:solidFill>
              </a:rPr>
              <a:t>(</a:t>
            </a:r>
            <a:r>
              <a:rPr kumimoji="0" lang="zh-CN" altLang="en-US" sz="2200" smtClean="0">
                <a:solidFill>
                  <a:srgbClr val="7F7F7F"/>
                </a:solidFill>
              </a:rPr>
              <a:t>度量体系</a:t>
            </a:r>
            <a:r>
              <a:rPr kumimoji="0" lang="en-US" altLang="zh-CN" sz="2200" smtClean="0">
                <a:solidFill>
                  <a:srgbClr val="7F7F7F"/>
                </a:solidFill>
              </a:rPr>
              <a:t>)</a:t>
            </a:r>
            <a:endParaRPr kumimoji="0" lang="zh-CN" altLang="zh-CN" sz="22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Assumptions</a:t>
            </a:r>
            <a:r>
              <a:rPr kumimoji="0" lang="en-US" altLang="zh-CN" sz="2200" smtClean="0">
                <a:solidFill>
                  <a:srgbClr val="7F7F7F"/>
                </a:solidFill>
              </a:rPr>
              <a:t>(</a:t>
            </a:r>
            <a:r>
              <a:rPr kumimoji="0" lang="zh-CN" altLang="en-US" sz="2200" smtClean="0">
                <a:solidFill>
                  <a:srgbClr val="7F7F7F"/>
                </a:solidFill>
              </a:rPr>
              <a:t>假定</a:t>
            </a:r>
            <a:r>
              <a:rPr kumimoji="0" lang="en-US" altLang="zh-CN" sz="2200" smtClean="0">
                <a:solidFill>
                  <a:srgbClr val="7F7F7F"/>
                </a:solidFill>
              </a:rPr>
              <a:t>)</a:t>
            </a:r>
            <a:endParaRPr kumimoji="0" lang="zh-CN" altLang="zh-CN" sz="22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Objectives</a:t>
            </a:r>
            <a:r>
              <a:rPr kumimoji="0" lang="en-US" altLang="zh-CN" sz="2200" smtClean="0">
                <a:solidFill>
                  <a:srgbClr val="7F7F7F"/>
                </a:solidFill>
              </a:rPr>
              <a:t>(</a:t>
            </a:r>
            <a:r>
              <a:rPr kumimoji="0" lang="zh-CN" altLang="en-US" sz="2200" smtClean="0">
                <a:solidFill>
                  <a:srgbClr val="7F7F7F"/>
                </a:solidFill>
              </a:rPr>
              <a:t>目标</a:t>
            </a:r>
            <a:r>
              <a:rPr kumimoji="0" lang="en-US" altLang="zh-CN" sz="2200" smtClean="0">
                <a:solidFill>
                  <a:srgbClr val="7F7F7F"/>
                </a:solidFill>
              </a:rPr>
              <a:t>)</a:t>
            </a:r>
            <a:endParaRPr kumimoji="0" lang="zh-CN" altLang="zh-CN" sz="22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Clearly-defined roles </a:t>
            </a:r>
            <a:r>
              <a:rPr kumimoji="0" lang="en-US" altLang="zh-CN" sz="2200" smtClean="0">
                <a:solidFill>
                  <a:srgbClr val="7F7F7F"/>
                </a:solidFill>
              </a:rPr>
              <a:t>(</a:t>
            </a:r>
            <a:r>
              <a:rPr kumimoji="0" lang="zh-CN" altLang="en-US" sz="2200" smtClean="0">
                <a:solidFill>
                  <a:srgbClr val="7F7F7F"/>
                </a:solidFill>
              </a:rPr>
              <a:t>明确界定的规则</a:t>
            </a:r>
            <a:r>
              <a:rPr kumimoji="0" lang="en-US" altLang="zh-CN" sz="2200" smtClean="0">
                <a:solidFill>
                  <a:srgbClr val="7F7F7F"/>
                </a:solidFill>
              </a:rPr>
              <a:t>)</a:t>
            </a:r>
            <a:endParaRPr kumimoji="0" lang="zh-CN" altLang="zh-CN" sz="22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Knowledge of the stakes</a:t>
            </a:r>
            <a:r>
              <a:rPr kumimoji="0" lang="en-US" altLang="zh-CN" sz="2200" smtClean="0">
                <a:solidFill>
                  <a:srgbClr val="7F7F7F"/>
                </a:solidFill>
              </a:rPr>
              <a:t>(</a:t>
            </a:r>
            <a:r>
              <a:rPr kumimoji="0" lang="zh-CN" altLang="en-US" sz="2200" smtClean="0">
                <a:solidFill>
                  <a:srgbClr val="7F7F7F"/>
                </a:solidFill>
              </a:rPr>
              <a:t>关于风险的知识</a:t>
            </a:r>
            <a:r>
              <a:rPr kumimoji="0" lang="en-US" altLang="zh-CN" sz="2200" smtClean="0">
                <a:solidFill>
                  <a:srgbClr val="7F7F7F"/>
                </a:solidFill>
              </a:rPr>
              <a:t>)</a:t>
            </a:r>
            <a:endParaRPr kumimoji="0" lang="zh-CN" altLang="zh-CN" sz="22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Transparency around decision-making</a:t>
            </a:r>
            <a:r>
              <a:rPr kumimoji="0" lang="en-US" altLang="zh-CN" sz="2200" smtClean="0">
                <a:solidFill>
                  <a:srgbClr val="7F7F7F"/>
                </a:solidFill>
              </a:rPr>
              <a:t>(</a:t>
            </a:r>
            <a:r>
              <a:rPr kumimoji="0" lang="zh-CN" altLang="en-US" sz="2200" smtClean="0">
                <a:solidFill>
                  <a:srgbClr val="7F7F7F"/>
                </a:solidFill>
              </a:rPr>
              <a:t>决策所需的透明信息</a:t>
            </a:r>
            <a:r>
              <a:rPr kumimoji="0" lang="en-US" altLang="zh-CN" sz="2200" smtClean="0">
                <a:solidFill>
                  <a:srgbClr val="7F7F7F"/>
                </a:solidFill>
              </a:rPr>
              <a:t>)</a:t>
            </a:r>
            <a:endParaRPr kumimoji="0" lang="zh-CN" altLang="zh-CN" sz="2200" smtClean="0">
              <a:solidFill>
                <a:srgbClr val="7F7F7F"/>
              </a:solidFill>
            </a:endParaRPr>
          </a:p>
          <a:p>
            <a:pPr eaLnBrk="1" hangingPunct="1"/>
            <a:endParaRPr kumimoji="0" lang="zh-CN" altLang="zh-CN" sz="2400" smtClean="0">
              <a:latin typeface="微软雅黑" panose="020B0503020204020204" pitchFamily="34" charset="-122"/>
              <a:ea typeface="微软雅黑" panose="020B0503020204020204" pitchFamily="34" charset="-122"/>
            </a:endParaRPr>
          </a:p>
        </p:txBody>
      </p:sp>
      <p:sp>
        <p:nvSpPr>
          <p:cNvPr id="89094" name="Text Box 7"/>
          <p:cNvSpPr>
            <a:spLocks noChangeArrowheads="1"/>
          </p:cNvSpPr>
          <p:nvPr/>
        </p:nvSpPr>
        <p:spPr bwMode="auto">
          <a:xfrm>
            <a:off x="560388" y="1281113"/>
            <a:ext cx="82788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Provide the insight and understanding to enable sound decisions</a:t>
            </a:r>
            <a:r>
              <a:rPr kumimoji="0" lang="en-US" altLang="zh-CN" sz="240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r>
              <a:rPr kumimoji="0" lang="zh-CN" altLang="en-US" sz="2400">
                <a:solidFill>
                  <a:srgbClr val="7F7F7F"/>
                </a:solidFill>
                <a:ea typeface="微软雅黑" panose="020B0503020204020204" pitchFamily="34" charset="-122"/>
                <a:sym typeface="Arial" panose="020B0604020202020204" pitchFamily="34" charset="0"/>
              </a:rPr>
              <a:t>提供洞察力和理解力去促成合理的决定。</a:t>
            </a:r>
            <a:r>
              <a:rPr kumimoji="0" lang="en-US" altLang="zh-CN" sz="2400">
                <a:solidFill>
                  <a:srgbClr val="7F7F7F"/>
                </a:solidFill>
                <a:ea typeface="微软雅黑" panose="020B0503020204020204" pitchFamily="34" charset="-122"/>
                <a:sym typeface="Arial" panose="020B0604020202020204" pitchFamily="34" charset="0"/>
              </a:rPr>
              <a:t>)</a:t>
            </a:r>
            <a:endParaRPr kumimoji="0" lang="zh-CN" altLang="en-US" sz="24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a:spLocks noGrp="1"/>
          </p:cNvSpPr>
          <p:nvPr>
            <p:ph type="sldNum" sz="quarter" idx="12"/>
          </p:nvPr>
        </p:nvSpPr>
        <p:spPr>
          <a:xfrm>
            <a:off x="6553200" y="69278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A24B555B-74DD-47E3-8DF7-E75AEDAFE38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0115" name="Title 1"/>
          <p:cNvSpPr>
            <a:spLocks noGrp="1" noChangeArrowheads="1"/>
          </p:cNvSpPr>
          <p:nvPr>
            <p:ph type="title" idx="4294967295"/>
          </p:nvPr>
        </p:nvSpPr>
        <p:spPr>
          <a:xfrm>
            <a:off x="457200" y="85725"/>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Context, not Control</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情境管理而非掌控管理</a:t>
            </a:r>
            <a:endParaRPr kumimoji="0" lang="zh-CN" altLang="zh-CN" sz="3200" b="1" smtClean="0">
              <a:latin typeface="微软雅黑" panose="020B0503020204020204" pitchFamily="34" charset="-122"/>
              <a:ea typeface="微软雅黑" panose="020B0503020204020204" pitchFamily="34" charset="-122"/>
            </a:endParaRPr>
          </a:p>
        </p:txBody>
      </p:sp>
      <p:sp>
        <p:nvSpPr>
          <p:cNvPr id="84998" name="Text Placeholder 4"/>
          <p:cNvSpPr>
            <a:spLocks noGrp="1" noChangeArrowheads="1"/>
          </p:cNvSpPr>
          <p:nvPr>
            <p:ph sz="quarter" idx="4294967295"/>
          </p:nvPr>
        </p:nvSpPr>
        <p:spPr>
          <a:xfrm>
            <a:off x="1377950" y="2400300"/>
            <a:ext cx="6759575" cy="639763"/>
          </a:xfrm>
          <a:extLst>
            <a:ext uri="{91240B29-F687-4f45-9708-019B960494DF}"/>
          </a:extLst>
        </p:spPr>
        <p:txBody>
          <a:bodyPr anchor="b"/>
          <a:lstStyle/>
          <a:p>
            <a:pPr marL="0" indent="0" eaLnBrk="1" hangingPunct="1">
              <a:buFont typeface="Arial" charset="0"/>
              <a:buNone/>
              <a:defRPr/>
            </a:pPr>
            <a:r>
              <a:rPr kumimoji="0" lang="zh-CN" altLang="zh-CN" b="1" dirty="0" smtClean="0">
                <a:latin typeface="微软雅黑" pitchFamily="34" charset="-122"/>
                <a:ea typeface="微软雅黑" pitchFamily="34" charset="-122"/>
                <a:cs typeface="+mn-cs"/>
              </a:rPr>
              <a:t>Control (avoid)</a:t>
            </a:r>
            <a:r>
              <a:rPr kumimoji="0" lang="zh-CN" altLang="en-US" b="1" dirty="0" smtClean="0">
                <a:solidFill>
                  <a:schemeClr val="bg1">
                    <a:lumMod val="50000"/>
                  </a:schemeClr>
                </a:solidFill>
                <a:latin typeface="微软雅黑" pitchFamily="34" charset="-122"/>
                <a:ea typeface="微软雅黑" pitchFamily="34" charset="-122"/>
                <a:cs typeface="+mn-cs"/>
              </a:rPr>
              <a:t>控制</a:t>
            </a:r>
            <a:r>
              <a:rPr kumimoji="0" lang="zh-CN" altLang="en-US" sz="2800" b="1" dirty="0" smtClean="0">
                <a:solidFill>
                  <a:schemeClr val="bg1">
                    <a:lumMod val="50000"/>
                  </a:schemeClr>
                </a:solidFill>
                <a:latin typeface="微软雅黑" pitchFamily="34" charset="-122"/>
                <a:ea typeface="微软雅黑" pitchFamily="34" charset="-122"/>
                <a:cs typeface="+mn-cs"/>
              </a:rPr>
              <a:t>（要避免）</a:t>
            </a:r>
            <a:endParaRPr kumimoji="0" lang="zh-CN" altLang="zh-CN" sz="2800" dirty="0" smtClean="0">
              <a:solidFill>
                <a:schemeClr val="bg1">
                  <a:lumMod val="50000"/>
                </a:schemeClr>
              </a:solidFill>
              <a:latin typeface="微软雅黑" pitchFamily="34" charset="-122"/>
              <a:ea typeface="微软雅黑" pitchFamily="34" charset="-122"/>
              <a:cs typeface="+mn-cs"/>
            </a:endParaRPr>
          </a:p>
        </p:txBody>
      </p:sp>
      <p:sp>
        <p:nvSpPr>
          <p:cNvPr id="90117" name="Content Placeholder 5"/>
          <p:cNvSpPr>
            <a:spLocks noGrp="1" noChangeArrowheads="1"/>
          </p:cNvSpPr>
          <p:nvPr>
            <p:ph sz="quarter" idx="4294967295"/>
          </p:nvPr>
        </p:nvSpPr>
        <p:spPr>
          <a:xfrm>
            <a:off x="782638" y="3009900"/>
            <a:ext cx="8056562" cy="309403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Top-down decision-making</a:t>
            </a:r>
            <a:r>
              <a:rPr kumimoji="0" lang="en-US" altLang="zh-CN" sz="2000" smtClean="0">
                <a:solidFill>
                  <a:srgbClr val="7F7F7F"/>
                </a:solidFill>
                <a:sym typeface="Arial" panose="020B0604020202020204" pitchFamily="34" charset="0"/>
              </a:rPr>
              <a:t>(</a:t>
            </a:r>
            <a:r>
              <a:rPr kumimoji="0" lang="zh-CN" altLang="en-US" sz="2000" smtClean="0">
                <a:solidFill>
                  <a:srgbClr val="7F7F7F"/>
                </a:solidFill>
                <a:sym typeface="Arial" panose="020B0604020202020204" pitchFamily="34" charset="0"/>
              </a:rPr>
              <a:t>自上而下的决策过程</a:t>
            </a:r>
            <a:r>
              <a:rPr kumimoji="0" lang="en-US" altLang="zh-CN" sz="2000" smtClean="0">
                <a:solidFill>
                  <a:srgbClr val="7F7F7F"/>
                </a:solidFill>
                <a:sym typeface="Arial" panose="020B0604020202020204" pitchFamily="34" charset="0"/>
              </a:rPr>
              <a:t>)</a:t>
            </a:r>
            <a:endParaRPr kumimoji="0" lang="zh-CN" altLang="zh-CN" sz="2000" smtClean="0">
              <a:solidFill>
                <a:srgbClr val="7F7F7F"/>
              </a:solidFill>
              <a:sym typeface="Arial" panose="020B0604020202020204" pitchFamily="34" charset="0"/>
            </a:endParaRPr>
          </a:p>
          <a:p>
            <a:pPr eaLnBrk="1" hangingPunct="1"/>
            <a:r>
              <a:rPr kumimoji="0" lang="zh-CN" altLang="zh-CN" sz="2400" smtClean="0">
                <a:latin typeface="微软雅黑" panose="020B0503020204020204" pitchFamily="34" charset="-122"/>
                <a:ea typeface="微软雅黑" panose="020B0503020204020204" pitchFamily="34" charset="-122"/>
              </a:rPr>
              <a:t>Management approval</a:t>
            </a:r>
            <a:r>
              <a:rPr kumimoji="0" lang="en-US" altLang="zh-CN" sz="2000" smtClean="0">
                <a:solidFill>
                  <a:srgbClr val="7F7F7F"/>
                </a:solidFill>
              </a:rPr>
              <a:t>(</a:t>
            </a:r>
            <a:r>
              <a:rPr kumimoji="0" lang="zh-CN" altLang="en-US" sz="2000" smtClean="0">
                <a:solidFill>
                  <a:srgbClr val="7F7F7F"/>
                </a:solidFill>
              </a:rPr>
              <a:t>管理许可</a:t>
            </a:r>
            <a:r>
              <a:rPr kumimoji="0" lang="en-US" altLang="zh-CN" sz="2000" smtClean="0">
                <a:solidFill>
                  <a:srgbClr val="7F7F7F"/>
                </a:solidFill>
              </a:rPr>
              <a:t>)</a:t>
            </a:r>
            <a:endParaRPr kumimoji="0" lang="zh-CN" altLang="zh-CN" sz="20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Committees</a:t>
            </a:r>
            <a:r>
              <a:rPr kumimoji="0" lang="en-US" altLang="zh-CN" sz="2000" smtClean="0">
                <a:solidFill>
                  <a:srgbClr val="7F7F7F"/>
                </a:solidFill>
              </a:rPr>
              <a:t>(</a:t>
            </a:r>
            <a:r>
              <a:rPr kumimoji="0" lang="zh-CN" altLang="en-US" sz="2000" smtClean="0">
                <a:solidFill>
                  <a:srgbClr val="7F7F7F"/>
                </a:solidFill>
              </a:rPr>
              <a:t>委员会</a:t>
            </a:r>
            <a:r>
              <a:rPr kumimoji="0" lang="en-US" altLang="zh-CN" sz="2000" smtClean="0">
                <a:solidFill>
                  <a:srgbClr val="7F7F7F"/>
                </a:solidFill>
              </a:rPr>
              <a:t>)</a:t>
            </a:r>
            <a:endParaRPr kumimoji="0" lang="zh-CN" altLang="zh-CN" sz="20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Planning and process valued more than results</a:t>
            </a:r>
            <a:r>
              <a:rPr kumimoji="0" lang="en-US" altLang="zh-CN" sz="2000" smtClean="0">
                <a:solidFill>
                  <a:srgbClr val="7F7F7F"/>
                </a:solidFill>
              </a:rPr>
              <a:t>(</a:t>
            </a:r>
            <a:r>
              <a:rPr kumimoji="0" lang="zh-CN" altLang="en-US" sz="2000" smtClean="0">
                <a:solidFill>
                  <a:srgbClr val="7F7F7F"/>
                </a:solidFill>
              </a:rPr>
              <a:t>计划和流程的价值高于结果</a:t>
            </a:r>
            <a:r>
              <a:rPr kumimoji="0" lang="en-US" altLang="zh-CN" sz="2000" smtClean="0">
                <a:solidFill>
                  <a:srgbClr val="7F7F7F"/>
                </a:solidFill>
              </a:rPr>
              <a:t>)</a:t>
            </a:r>
            <a:endParaRPr kumimoji="0" lang="zh-CN" altLang="zh-CN" sz="2000" smtClean="0">
              <a:solidFill>
                <a:srgbClr val="7F7F7F"/>
              </a:solidFill>
            </a:endParaRPr>
          </a:p>
          <a:p>
            <a:pPr eaLnBrk="1" hangingPunct="1"/>
            <a:endParaRPr kumimoji="0" lang="zh-CN" altLang="zh-CN" sz="2400" smtClean="0">
              <a:latin typeface="微软雅黑" panose="020B0503020204020204" pitchFamily="34" charset="-122"/>
              <a:ea typeface="微软雅黑" panose="020B0503020204020204" pitchFamily="34" charset="-122"/>
            </a:endParaRPr>
          </a:p>
        </p:txBody>
      </p:sp>
      <p:sp>
        <p:nvSpPr>
          <p:cNvPr id="90118" name="Text Box 7"/>
          <p:cNvSpPr>
            <a:spLocks noChangeArrowheads="1"/>
          </p:cNvSpPr>
          <p:nvPr/>
        </p:nvSpPr>
        <p:spPr bwMode="auto">
          <a:xfrm>
            <a:off x="560388" y="1281113"/>
            <a:ext cx="82788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Provide the insight and understanding to enable sound decisions</a:t>
            </a:r>
            <a:r>
              <a:rPr kumimoji="0" lang="en-US" altLang="zh-CN" sz="240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r>
              <a:rPr kumimoji="0" lang="zh-CN" altLang="en-US" sz="2400">
                <a:solidFill>
                  <a:srgbClr val="7F7F7F"/>
                </a:solidFill>
                <a:ea typeface="微软雅黑" panose="020B0503020204020204" pitchFamily="34" charset="-122"/>
                <a:sym typeface="Arial" panose="020B0604020202020204" pitchFamily="34" charset="0"/>
              </a:rPr>
              <a:t>提供洞察力和理解力去促成合理的决定。</a:t>
            </a:r>
            <a:r>
              <a:rPr kumimoji="0" lang="en-US" altLang="zh-CN" sz="2400">
                <a:solidFill>
                  <a:srgbClr val="7F7F7F"/>
                </a:solidFill>
                <a:ea typeface="微软雅黑" panose="020B0503020204020204" pitchFamily="34" charset="-122"/>
                <a:sym typeface="Arial" panose="020B0604020202020204" pitchFamily="34" charset="0"/>
              </a:rPr>
              <a:t>)</a:t>
            </a:r>
            <a:endParaRPr kumimoji="0" lang="zh-CN" altLang="en-US" sz="24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4D2A34F-7530-4EDD-AC3D-F3A3FEB0C2ED}"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1139" name="Title 1"/>
          <p:cNvSpPr>
            <a:spLocks noGrp="1" noChangeArrowheads="1"/>
          </p:cNvSpPr>
          <p:nvPr>
            <p:ph type="title" idx="4294967295"/>
          </p:nvPr>
        </p:nvSpPr>
        <p:spPr>
          <a:xfrm>
            <a:off x="457200" y="-63500"/>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Good Context</a:t>
            </a:r>
            <a:r>
              <a:rPr kumimoji="0" lang="zh-CN" altLang="en-US" sz="3000" b="1" smtClean="0">
                <a:solidFill>
                  <a:srgbClr val="7F7F7F"/>
                </a:solidFill>
                <a:latin typeface="微软雅黑" panose="020B0503020204020204" pitchFamily="34" charset="-122"/>
                <a:ea typeface="微软雅黑" panose="020B0503020204020204" pitchFamily="34" charset="-122"/>
              </a:rPr>
              <a:t>优秀的情景管理</a:t>
            </a:r>
            <a:endParaRPr kumimoji="0" lang="zh-CN" altLang="zh-CN" sz="3000" b="1" smtClean="0">
              <a:solidFill>
                <a:srgbClr val="7F7F7F"/>
              </a:solidFill>
              <a:latin typeface="微软雅黑" panose="020B0503020204020204" pitchFamily="34" charset="-122"/>
              <a:ea typeface="微软雅黑" panose="020B0503020204020204" pitchFamily="34" charset="-122"/>
            </a:endParaRPr>
          </a:p>
        </p:txBody>
      </p:sp>
      <p:sp>
        <p:nvSpPr>
          <p:cNvPr id="91140" name="Content Placeholder 2"/>
          <p:cNvSpPr>
            <a:spLocks noGrp="1" noChangeArrowheads="1"/>
          </p:cNvSpPr>
          <p:nvPr>
            <p:ph idx="4294967295"/>
          </p:nvPr>
        </p:nvSpPr>
        <p:spPr>
          <a:xfrm>
            <a:off x="0" y="1125538"/>
            <a:ext cx="9144000" cy="47783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Link to company/functional goals</a:t>
            </a: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和公司目标或者功能性目标相关联</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Relative priority (how important/how time sensitive)</a:t>
            </a:r>
            <a:r>
              <a:rPr kumimoji="0" lang="zh-CN" altLang="en-US" sz="2400" smtClean="0">
                <a:latin typeface="微软雅黑" panose="020B0503020204020204" pitchFamily="34" charset="-122"/>
                <a:ea typeface="微软雅黑" panose="020B0503020204020204" pitchFamily="34" charset="-122"/>
              </a:rPr>
              <a:t> </a:t>
            </a: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相对优先权（多么重要</a:t>
            </a:r>
            <a:r>
              <a:rPr kumimoji="0" lang="en-US" altLang="zh-CN" sz="2000" smtClean="0">
                <a:solidFill>
                  <a:srgbClr val="7F7F7F"/>
                </a:solidFill>
                <a:latin typeface="微软雅黑" panose="020B0503020204020204" pitchFamily="34" charset="-122"/>
                <a:ea typeface="微软雅黑" panose="020B0503020204020204" pitchFamily="34" charset="-122"/>
              </a:rPr>
              <a:t>/</a:t>
            </a:r>
            <a:r>
              <a:rPr kumimoji="0" lang="zh-CN" altLang="en-US" sz="2000" smtClean="0">
                <a:solidFill>
                  <a:srgbClr val="7F7F7F"/>
                </a:solidFill>
                <a:latin typeface="微软雅黑" panose="020B0503020204020204" pitchFamily="34" charset="-122"/>
                <a:ea typeface="微软雅黑" panose="020B0503020204020204" pitchFamily="34" charset="-122"/>
              </a:rPr>
              <a:t>时间多么紧迫）</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Critical (needs to happen now), or…</a:t>
            </a:r>
            <a:r>
              <a:rPr kumimoji="0" lang="zh-CN" altLang="en-US" sz="1800" smtClean="0">
                <a:solidFill>
                  <a:srgbClr val="7F7F7F"/>
                </a:solidFill>
                <a:latin typeface="微软雅黑" panose="020B0503020204020204" pitchFamily="34" charset="-122"/>
                <a:ea typeface="微软雅黑" panose="020B0503020204020204" pitchFamily="34" charset="-122"/>
              </a:rPr>
              <a:t>决定性的（现在必须）</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Nice to have (when you can get to it)</a:t>
            </a:r>
            <a:r>
              <a:rPr kumimoji="0" lang="zh-CN" altLang="en-US" sz="2000" smtClean="0">
                <a:solidFill>
                  <a:srgbClr val="7F7F7F"/>
                </a:solidFill>
                <a:latin typeface="微软雅黑" panose="020B0503020204020204" pitchFamily="34" charset="-122"/>
                <a:ea typeface="微软雅黑" panose="020B0503020204020204" pitchFamily="34" charset="-122"/>
              </a:rPr>
              <a:t>锦上添花的（等你做到了）</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Level of precision &amp; refinement</a:t>
            </a:r>
            <a:r>
              <a:rPr kumimoji="0" lang="zh-CN" altLang="en-US" sz="2000" smtClean="0">
                <a:solidFill>
                  <a:srgbClr val="7F7F7F"/>
                </a:solidFill>
                <a:latin typeface="微软雅黑" panose="020B0503020204020204" pitchFamily="34" charset="-122"/>
                <a:ea typeface="微软雅黑" panose="020B0503020204020204" pitchFamily="34" charset="-122"/>
              </a:rPr>
              <a:t>依据精度和纯度的水平</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No errors (credit cards handling, etc…), or</a:t>
            </a:r>
            <a:r>
              <a:rPr kumimoji="0" lang="zh-CN" altLang="zh-CN" sz="2400" smtClean="0">
                <a:latin typeface="微软雅黑" panose="020B0503020204020204" pitchFamily="34" charset="-122"/>
                <a:ea typeface="微软雅黑" panose="020B0503020204020204" pitchFamily="34" charset="-122"/>
              </a:rPr>
              <a:t>…</a:t>
            </a:r>
            <a:r>
              <a:rPr kumimoji="0" lang="zh-CN" altLang="en-US" sz="1800" smtClean="0">
                <a:solidFill>
                  <a:srgbClr val="7F7F7F"/>
                </a:solidFill>
                <a:latin typeface="微软雅黑" panose="020B0503020204020204" pitchFamily="34" charset="-122"/>
                <a:ea typeface="微软雅黑" panose="020B0503020204020204" pitchFamily="34" charset="-122"/>
              </a:rPr>
              <a:t>无错的（信用卡操作）</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Pretty good / can correct errors (website), or</a:t>
            </a:r>
            <a:r>
              <a:rPr kumimoji="0" lang="zh-CN" altLang="zh-CN" sz="2400" smtClean="0">
                <a:latin typeface="微软雅黑" panose="020B0503020204020204" pitchFamily="34" charset="-122"/>
                <a:ea typeface="微软雅黑" panose="020B0503020204020204" pitchFamily="34" charset="-122"/>
              </a:rPr>
              <a:t>…</a:t>
            </a:r>
            <a:r>
              <a:rPr kumimoji="0" lang="zh-CN" altLang="en-US" sz="1800" smtClean="0">
                <a:solidFill>
                  <a:srgbClr val="7F7F7F"/>
                </a:solidFill>
                <a:latin typeface="微软雅黑" panose="020B0503020204020204" pitchFamily="34" charset="-122"/>
                <a:ea typeface="微软雅黑" panose="020B0503020204020204" pitchFamily="34" charset="-122"/>
              </a:rPr>
              <a:t>相当好的</a:t>
            </a:r>
            <a:r>
              <a:rPr kumimoji="0" lang="en-US" altLang="zh-CN" sz="1800" smtClean="0">
                <a:solidFill>
                  <a:srgbClr val="7F7F7F"/>
                </a:solidFill>
                <a:latin typeface="微软雅黑" panose="020B0503020204020204" pitchFamily="34" charset="-122"/>
                <a:ea typeface="微软雅黑" panose="020B0503020204020204" pitchFamily="34" charset="-122"/>
              </a:rPr>
              <a:t>/</a:t>
            </a:r>
            <a:r>
              <a:rPr kumimoji="0" lang="zh-CN" altLang="en-US" sz="1800" smtClean="0">
                <a:solidFill>
                  <a:srgbClr val="7F7F7F"/>
                </a:solidFill>
                <a:latin typeface="微软雅黑" panose="020B0503020204020204" pitchFamily="34" charset="-122"/>
                <a:ea typeface="微软雅黑" panose="020B0503020204020204" pitchFamily="34" charset="-122"/>
              </a:rPr>
              <a:t>可纠正错误（网站）</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Rough (experimental)</a:t>
            </a:r>
            <a:r>
              <a:rPr kumimoji="0" lang="zh-CN" altLang="en-US" sz="1800" smtClean="0">
                <a:solidFill>
                  <a:srgbClr val="7F7F7F"/>
                </a:solidFill>
                <a:latin typeface="微软雅黑" panose="020B0503020204020204" pitchFamily="34" charset="-122"/>
                <a:ea typeface="微软雅黑" panose="020B0503020204020204" pitchFamily="34" charset="-122"/>
              </a:rPr>
              <a:t>粗糙的（实验性的</a:t>
            </a:r>
            <a:r>
              <a:rPr kumimoji="0" lang="zh-CN" altLang="en-US" sz="2400" smtClean="0"/>
              <a:t>）</a:t>
            </a:r>
            <a:endParaRPr kumimoji="0" lang="zh-CN" altLang="zh-CN" sz="2400" smtClean="0">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Key stakeholders</a:t>
            </a:r>
            <a:r>
              <a:rPr kumimoji="0" lang="zh-CN" altLang="en-US" sz="2000" smtClean="0">
                <a:solidFill>
                  <a:srgbClr val="7F7F7F"/>
                </a:solidFill>
                <a:latin typeface="微软雅黑" panose="020B0503020204020204" pitchFamily="34" charset="-122"/>
                <a:ea typeface="微软雅黑" panose="020B0503020204020204" pitchFamily="34" charset="-122"/>
              </a:rPr>
              <a:t>重要的相关利益人</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Key metrics / definition of success</a:t>
            </a:r>
            <a:r>
              <a:rPr kumimoji="0" lang="zh-CN" altLang="en-US" sz="2000" smtClean="0">
                <a:solidFill>
                  <a:srgbClr val="7F7F7F"/>
                </a:solidFill>
                <a:latin typeface="微软雅黑" panose="020B0503020204020204" pitchFamily="34" charset="-122"/>
                <a:ea typeface="微软雅黑" panose="020B0503020204020204" pitchFamily="34" charset="-122"/>
              </a:rPr>
              <a:t>重要的指标</a:t>
            </a:r>
            <a:r>
              <a:rPr kumimoji="0" lang="en-US" altLang="zh-CN" sz="2000" smtClean="0">
                <a:solidFill>
                  <a:srgbClr val="7F7F7F"/>
                </a:solidFill>
                <a:latin typeface="微软雅黑" panose="020B0503020204020204" pitchFamily="34" charset="-122"/>
                <a:ea typeface="微软雅黑" panose="020B0503020204020204" pitchFamily="34" charset="-122"/>
              </a:rPr>
              <a:t>/</a:t>
            </a:r>
            <a:r>
              <a:rPr kumimoji="0" lang="zh-CN" altLang="en-US" sz="2000" smtClean="0">
                <a:solidFill>
                  <a:srgbClr val="7F7F7F"/>
                </a:solidFill>
                <a:latin typeface="微软雅黑" panose="020B0503020204020204" pitchFamily="34" charset="-122"/>
                <a:ea typeface="微软雅黑" panose="020B0503020204020204" pitchFamily="34" charset="-122"/>
              </a:rPr>
              <a:t>界定成功标准</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4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A734141-0E26-4BF8-A982-FD7CD1A77932}"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2163" name="Title 4"/>
          <p:cNvSpPr>
            <a:spLocks noGrp="1" noChangeArrowheads="1"/>
          </p:cNvSpPr>
          <p:nvPr>
            <p:ph type="ctrTitle" idx="4294967295"/>
          </p:nvPr>
        </p:nvSpPr>
        <p:spPr>
          <a:xfrm>
            <a:off x="336550" y="234950"/>
            <a:ext cx="8693150" cy="5943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Managers:</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致管理者：</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When one of your talented people</a:t>
            </a:r>
            <a:r>
              <a:rPr kumimoji="0" lang="en-US" altLang="zh-CN" sz="3600" smtClean="0">
                <a:latin typeface="微软雅黑" panose="020B0503020204020204" pitchFamily="34" charset="-122"/>
                <a:ea typeface="微软雅黑" panose="020B0503020204020204" pitchFamily="34" charset="-122"/>
              </a:rPr>
              <a:t> </a:t>
            </a:r>
            <a:r>
              <a:rPr kumimoji="0" lang="zh-CN" altLang="zh-CN" sz="3600" smtClean="0">
                <a:latin typeface="微软雅黑" panose="020B0503020204020204" pitchFamily="34" charset="-122"/>
                <a:ea typeface="微软雅黑" panose="020B0503020204020204" pitchFamily="34" charset="-122"/>
              </a:rPr>
              <a:t>does something dumb,</a:t>
            </a:r>
            <a:r>
              <a:rPr kumimoji="0" lang="en-US" altLang="zh-CN" sz="3600" smtClean="0">
                <a:latin typeface="微软雅黑" panose="020B0503020204020204" pitchFamily="34" charset="-122"/>
                <a:ea typeface="微软雅黑" panose="020B0503020204020204" pitchFamily="34" charset="-122"/>
              </a:rPr>
              <a:t> </a:t>
            </a:r>
            <a:r>
              <a:rPr kumimoji="0" lang="zh-CN" altLang="zh-CN" sz="3600" smtClean="0">
                <a:latin typeface="微软雅黑" panose="020B0503020204020204" pitchFamily="34" charset="-122"/>
                <a:ea typeface="微软雅黑" panose="020B0503020204020204" pitchFamily="34" charset="-122"/>
              </a:rPr>
              <a:t>don</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t </a:t>
            </a:r>
            <a:r>
              <a:rPr kumimoji="0" lang="en-US" altLang="zh-CN" sz="3600" smtClean="0">
                <a:latin typeface="微软雅黑" panose="020B0503020204020204" pitchFamily="34" charset="-122"/>
                <a:ea typeface="微软雅黑" panose="020B0503020204020204" pitchFamily="34" charset="-122"/>
              </a:rPr>
              <a:t> </a:t>
            </a:r>
            <a:r>
              <a:rPr kumimoji="0" lang="zh-CN" altLang="zh-CN" sz="3600" smtClean="0">
                <a:latin typeface="微软雅黑" panose="020B0503020204020204" pitchFamily="34" charset="-122"/>
                <a:ea typeface="微软雅黑" panose="020B0503020204020204" pitchFamily="34" charset="-122"/>
              </a:rPr>
              <a:t>blame them</a:t>
            </a:r>
            <a:br>
              <a:rPr kumimoji="0" lang="zh-CN"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当你的人才犯下了愚蠢的错误，不要指责他们。</a:t>
            </a:r>
            <a:r>
              <a:rPr kumimoji="0" lang="zh-CN" altLang="zh-CN" sz="3600" smtClean="0">
                <a:latin typeface="微软雅黑" panose="020B0503020204020204" pitchFamily="34" charset="-122"/>
                <a:ea typeface="微软雅黑" panose="020B0503020204020204" pitchFamily="34" charset="-122"/>
              </a:rPr>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Instead, ask yourself what context</a:t>
            </a:r>
            <a:r>
              <a:rPr kumimoji="0" lang="en-US" altLang="zh-CN" sz="3600" smtClean="0">
                <a:latin typeface="微软雅黑" panose="020B0503020204020204" pitchFamily="34" charset="-122"/>
                <a:ea typeface="微软雅黑" panose="020B0503020204020204" pitchFamily="34" charset="-122"/>
              </a:rPr>
              <a:t> </a:t>
            </a:r>
            <a:r>
              <a:rPr kumimoji="0" lang="zh-CN" altLang="zh-CN" sz="3600" smtClean="0">
                <a:latin typeface="微软雅黑" panose="020B0503020204020204" pitchFamily="34" charset="-122"/>
                <a:ea typeface="微软雅黑" panose="020B0503020204020204" pitchFamily="34" charset="-122"/>
              </a:rPr>
              <a:t>you failed to set</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相反，你应该问问自己，在情景设定上犯了什么错？</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971BC9C-EFAA-4E0C-8B3A-F5A5A530CB5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3187" name="Title 4"/>
          <p:cNvSpPr>
            <a:spLocks noGrp="1" noChangeArrowheads="1"/>
          </p:cNvSpPr>
          <p:nvPr>
            <p:ph type="ctrTitle" idx="4294967295"/>
          </p:nvPr>
        </p:nvSpPr>
        <p:spPr>
          <a:xfrm>
            <a:off x="685800" y="382588"/>
            <a:ext cx="7772400" cy="43100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Managers:</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致管理者：</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 When you are tempted to </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control</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 your people, ask yourself what context you could set instead</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当你准备“控制”你的员工，请问一下自己，可以用什么情境取代？</a:t>
            </a:r>
            <a:r>
              <a:rPr kumimoji="0" lang="en-US" altLang="zh-CN" sz="3200" smtClean="0">
                <a:solidFill>
                  <a:srgbClr val="7F7F7F"/>
                </a:solidFill>
                <a:latin typeface="微软雅黑" panose="020B0503020204020204" pitchFamily="34" charset="-122"/>
                <a:ea typeface="微软雅黑" panose="020B0503020204020204" pitchFamily="34" charset="-122"/>
              </a:rPr>
              <a:t/>
            </a:r>
            <a:br>
              <a:rPr kumimoji="0" lang="en-US" altLang="zh-CN" sz="3200" smtClean="0">
                <a:solidFill>
                  <a:srgbClr val="7F7F7F"/>
                </a:solidFill>
                <a:latin typeface="微软雅黑" panose="020B0503020204020204" pitchFamily="34" charset="-122"/>
                <a:ea typeface="微软雅黑" panose="020B0503020204020204" pitchFamily="34" charset="-122"/>
              </a:rPr>
            </a:b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93188" name="Subtitle 5"/>
          <p:cNvSpPr>
            <a:spLocks noGrp="1" noChangeArrowheads="1"/>
          </p:cNvSpPr>
          <p:nvPr>
            <p:ph type="subTitle" idx="4294967295"/>
          </p:nvPr>
        </p:nvSpPr>
        <p:spPr>
          <a:xfrm>
            <a:off x="1371600" y="4498975"/>
            <a:ext cx="7508875"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Are you articulate and inspiring enough about goals and strategies? </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对于目标和策略，你是否已经做到了足够清晰和足够鼓舞人心？</a:t>
            </a:r>
            <a:endParaRPr kumimoji="0" lang="zh-CN" altLang="zh-CN" sz="28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2EEBE9E-21FD-47FA-A20F-E9EAAD8B66DB}"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4211" name="Title 5"/>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Why Managing Through Context?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为什么要用情景管理？</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94212" name="Subtitle 6"/>
          <p:cNvSpPr>
            <a:spLocks noGrp="1" noChangeArrowheads="1"/>
          </p:cNvSpPr>
          <p:nvPr>
            <p:ph type="subTitle" idx="4294967295"/>
          </p:nvPr>
        </p:nvSpPr>
        <p:spPr>
          <a:xfrm>
            <a:off x="1371600" y="3886200"/>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High performance people will do better work if they understand the context</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高绩效仁慈啊如果很好地理解了当下情景，能够更好地工作。</a:t>
            </a:r>
            <a:endParaRPr kumimoji="0" lang="en-US" altLang="zh-CN" sz="2800"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4AF3A99E-792A-4273-B66B-621010AA3DE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267" name="Rectangle 2"/>
          <p:cNvSpPr>
            <a:spLocks noChangeArrowheads="1"/>
          </p:cNvSpPr>
          <p:nvPr/>
        </p:nvSpPr>
        <p:spPr bwMode="auto">
          <a:xfrm>
            <a:off x="3457575" y="730250"/>
            <a:ext cx="5422900"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make wise decisions (people, technical, business, and creative) despite ambiguity</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你在对人，对技术、对商务和对创新上能够做出明智的决定，摒弃模棱两可</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identify root causes, and get beyond treating symptoms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你明辨事物根由，不为表象所惑</a:t>
            </a:r>
            <a:endPar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think strategically, and can articulate what you are, </a:t>
            </a:r>
            <a:r>
              <a:rPr kumimoji="0" lang="en-US" altLang="zh-CN" sz="2000" i="1">
                <a:solidFill>
                  <a:srgbClr val="000000"/>
                </a:solidFill>
                <a:latin typeface="微软雅黑" panose="020B0503020204020204" pitchFamily="34" charset="-122"/>
                <a:ea typeface="微软雅黑" panose="020B0503020204020204" pitchFamily="34" charset="-122"/>
                <a:sym typeface="Arial" panose="020B0604020202020204" pitchFamily="34" charset="0"/>
              </a:rPr>
              <a:t>and are not</a:t>
            </a: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 trying to do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你能战略性思考，有自知之明，并努力做到</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smartly separate what must be done well now, and what can be improved later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你能很聪明地分清楚哪些事现在必须完成，哪些事可以稍后跟进</a:t>
            </a:r>
          </a:p>
        </p:txBody>
      </p:sp>
      <p:sp>
        <p:nvSpPr>
          <p:cNvPr id="11268" name="TextBox 3"/>
          <p:cNvSpPr>
            <a:spLocks noChangeArrowheads="1"/>
          </p:cNvSpPr>
          <p:nvPr/>
        </p:nvSpPr>
        <p:spPr bwMode="auto">
          <a:xfrm>
            <a:off x="336550" y="2362200"/>
            <a:ext cx="2641600" cy="1077913"/>
          </a:xfrm>
          <a:prstGeom prst="rect">
            <a:avLst/>
          </a:prstGeom>
          <a:noFill/>
          <a:ln>
            <a:noFill/>
          </a:ln>
          <a:extLst>
            <a:ext uri="{909E8E84-426E-40dd-AFC4-6F175D3DCCD1}"/>
            <a:ext uri="{91240B29-F687-4f45-9708-019B960494DF}"/>
          </a:extLst>
        </p:spPr>
        <p:txBody>
          <a:bodyPr wrap="none">
            <a:spAutoFit/>
          </a:bodyPr>
          <a:lstStyle/>
          <a:p>
            <a:pPr>
              <a:defRPr/>
            </a:pPr>
            <a:r>
              <a:rPr lang="en-US" altLang="zh-CN" sz="4000" dirty="0">
                <a:latin typeface="微软雅黑" pitchFamily="34" charset="-122"/>
                <a:ea typeface="微软雅黑" pitchFamily="34" charset="-122"/>
                <a:sym typeface="Arial" charset="0"/>
              </a:rPr>
              <a:t>Judgment</a:t>
            </a:r>
          </a:p>
          <a:p>
            <a:pPr>
              <a:defRPr/>
            </a:pPr>
            <a:r>
              <a:rPr lang="zh-CN" altLang="zh-CN" sz="2400" b="1" dirty="0">
                <a:solidFill>
                  <a:schemeClr val="bg1">
                    <a:lumMod val="50000"/>
                  </a:schemeClr>
                </a:solidFill>
                <a:latin typeface="微软雅黑" pitchFamily="34" charset="-122"/>
                <a:ea typeface="微软雅黑" pitchFamily="34" charset="-122"/>
                <a:sym typeface="Arial" charset="0"/>
              </a:rPr>
              <a:t>判断</a:t>
            </a:r>
            <a:r>
              <a:rPr lang="zh-CN" altLang="en-US" sz="2400" b="1" dirty="0">
                <a:solidFill>
                  <a:schemeClr val="bg1">
                    <a:lumMod val="50000"/>
                  </a:schemeClr>
                </a:solidFill>
                <a:latin typeface="微软雅黑" pitchFamily="34" charset="-122"/>
                <a:ea typeface="微软雅黑" pitchFamily="34" charset="-122"/>
                <a:sym typeface="Arial" charset="0"/>
              </a:rPr>
              <a:t>力</a:t>
            </a:r>
            <a:endParaRPr lang="en-US" sz="2400" dirty="0">
              <a:solidFill>
                <a:schemeClr val="bg1">
                  <a:lumMod val="50000"/>
                </a:schemeClr>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E6F1BDB-9C2F-4C30-8E69-9B06018F512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5235" name="Title 5"/>
          <p:cNvSpPr>
            <a:spLocks noGrp="1" noChangeArrowheads="1"/>
          </p:cNvSpPr>
          <p:nvPr>
            <p:ph type="ctrTitle" idx="4294967295"/>
          </p:nvPr>
        </p:nvSpPr>
        <p:spPr>
          <a:xfrm>
            <a:off x="782638" y="382588"/>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Investing in Context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寄望于情境</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95236" name="Subtitle 6"/>
          <p:cNvSpPr>
            <a:spLocks noGrp="1" noChangeArrowheads="1"/>
          </p:cNvSpPr>
          <p:nvPr>
            <p:ph type="subTitle" idx="4294967295"/>
          </p:nvPr>
        </p:nvSpPr>
        <p:spPr>
          <a:xfrm>
            <a:off x="188913" y="2611438"/>
            <a:ext cx="8840787" cy="3567112"/>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This is why we do new employee college, frequent department meetings, and why we are so open internally about strategies and results</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7F7F7F"/>
                </a:solidFill>
                <a:latin typeface="微软雅黑" panose="020B0503020204020204" pitchFamily="34" charset="-122"/>
                <a:ea typeface="微软雅黑" panose="020B0503020204020204" pitchFamily="34" charset="-122"/>
              </a:rPr>
              <a:t>这就是为什么我们开办新员工学院，定期举办部门会议，以及为什么我们在内部对于战略和结果如此开诚布公。</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DF957DB4-2C63-4E72-A5B6-EE2DA6EC042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6259" name="Title 1"/>
          <p:cNvSpPr>
            <a:spLocks noGrp="1" noChangeArrowheads="1"/>
          </p:cNvSpPr>
          <p:nvPr>
            <p:ph type="title" idx="4294967295"/>
          </p:nvPr>
        </p:nvSpPr>
        <p:spPr>
          <a:xfrm>
            <a:off x="457200" y="85725"/>
            <a:ext cx="8229600" cy="1371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Exceptions to </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Context, not Control</a:t>
            </a:r>
            <a:r>
              <a:rPr kumimoji="0" lang="zh-CN" altLang="en-US" sz="3600" smtClean="0">
                <a:latin typeface="微软雅黑" panose="020B0503020204020204" pitchFamily="34" charset="-122"/>
                <a:ea typeface="微软雅黑" panose="020B0503020204020204" pitchFamily="34" charset="-122"/>
              </a:rPr>
              <a: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2800" smtClean="0">
                <a:latin typeface="微软雅黑" panose="020B0503020204020204" pitchFamily="34" charset="-122"/>
                <a:ea typeface="微软雅黑" panose="020B0503020204020204" pitchFamily="34" charset="-122"/>
              </a:rPr>
              <a:t>“</a:t>
            </a:r>
            <a:r>
              <a:rPr kumimoji="0" lang="zh-CN" altLang="en-US" sz="2800" smtClean="0">
                <a:solidFill>
                  <a:srgbClr val="7F7F7F"/>
                </a:solidFill>
                <a:latin typeface="微软雅黑" panose="020B0503020204020204" pitchFamily="34" charset="-122"/>
                <a:ea typeface="微软雅黑" panose="020B0503020204020204" pitchFamily="34" charset="-122"/>
              </a:rPr>
              <a:t>情景管理而非控制”的例外情况</a:t>
            </a: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
        <p:nvSpPr>
          <p:cNvPr id="96260" name="Content Placeholder 2"/>
          <p:cNvSpPr>
            <a:spLocks noGrp="1" noChangeArrowheads="1"/>
          </p:cNvSpPr>
          <p:nvPr>
            <p:ph idx="4294967295"/>
          </p:nvPr>
        </p:nvSpPr>
        <p:spPr>
          <a:xfrm>
            <a:off x="800100" y="1349375"/>
            <a:ext cx="82296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Control can be important in emergency </a:t>
            </a:r>
            <a:r>
              <a:rPr kumimoji="0" lang="zh-CN" altLang="en-US" sz="2000" smtClean="0">
                <a:solidFill>
                  <a:srgbClr val="7F7F7F"/>
                </a:solidFill>
                <a:latin typeface="微软雅黑" panose="020B0503020204020204" pitchFamily="34" charset="-122"/>
                <a:ea typeface="微软雅黑" panose="020B0503020204020204" pitchFamily="34" charset="-122"/>
              </a:rPr>
              <a:t>控制管理在紧急情况下非常重要</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No time to take long-term capacity-building view</a:t>
            </a:r>
            <a:r>
              <a:rPr kumimoji="0" lang="zh-CN" altLang="en-US" sz="2000" smtClean="0">
                <a:solidFill>
                  <a:srgbClr val="7F7F7F"/>
                </a:solidFill>
                <a:latin typeface="微软雅黑" panose="020B0503020204020204" pitchFamily="34" charset="-122"/>
                <a:ea typeface="微软雅黑" panose="020B0503020204020204" pitchFamily="34" charset="-122"/>
              </a:rPr>
              <a:t>没有时间做长期的能力建设</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Control can be important when someone is still learning their area</a:t>
            </a:r>
            <a:r>
              <a:rPr kumimoji="0" lang="zh-CN" altLang="en-US" sz="2000" smtClean="0">
                <a:solidFill>
                  <a:srgbClr val="7F7F7F"/>
                </a:solidFill>
                <a:latin typeface="微软雅黑" panose="020B0503020204020204" pitchFamily="34" charset="-122"/>
                <a:ea typeface="微软雅黑" panose="020B0503020204020204" pitchFamily="34" charset="-122"/>
              </a:rPr>
              <a:t>控制管理在某人依然处于学习阶段非常重要</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Takes time to pick up the necessary context</a:t>
            </a:r>
            <a:r>
              <a:rPr kumimoji="0" lang="zh-CN" altLang="en-US" sz="2000" smtClean="0">
                <a:solidFill>
                  <a:srgbClr val="7F7F7F"/>
                </a:solidFill>
                <a:latin typeface="微软雅黑" panose="020B0503020204020204" pitchFamily="34" charset="-122"/>
                <a:ea typeface="微软雅黑" panose="020B0503020204020204" pitchFamily="34" charset="-122"/>
              </a:rPr>
              <a:t>花时间去找出必要的情景</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Control can be important when you have the wrong person in a role</a:t>
            </a:r>
            <a:r>
              <a:rPr kumimoji="0" lang="zh-CN" altLang="en-US" sz="2000" smtClean="0">
                <a:solidFill>
                  <a:srgbClr val="7F7F7F"/>
                </a:solidFill>
                <a:latin typeface="微软雅黑" panose="020B0503020204020204" pitchFamily="34" charset="-122"/>
                <a:ea typeface="微软雅黑" panose="020B0503020204020204" pitchFamily="34" charset="-122"/>
              </a:rPr>
              <a:t>控制管理在你所托非人时非常重要</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Temporarily, no doubt</a:t>
            </a:r>
            <a:r>
              <a:rPr kumimoji="0" lang="zh-CN" altLang="en-US" sz="2000" smtClean="0">
                <a:solidFill>
                  <a:srgbClr val="7F7F7F"/>
                </a:solidFill>
                <a:latin typeface="微软雅黑" panose="020B0503020204020204" pitchFamily="34" charset="-122"/>
                <a:ea typeface="微软雅黑" panose="020B0503020204020204" pitchFamily="34" charset="-122"/>
              </a:rPr>
              <a:t>临时的，毫无疑问</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FB666A6-3BD1-4155-AD64-11F789A31C25}"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7283"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97284"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solidFill>
                  <a:srgbClr val="0070C0"/>
                </a:solidFill>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0070C0"/>
                </a:solidFill>
                <a:latin typeface="微软雅黑" panose="020B0503020204020204" pitchFamily="34" charset="-122"/>
                <a:ea typeface="微软雅黑" panose="020B0503020204020204" pitchFamily="34" charset="-122"/>
              </a:rPr>
              <a:t>（认同一致，松散耦合）</a:t>
            </a:r>
            <a:endParaRPr kumimoji="0" lang="zh-CN" altLang="zh-CN" sz="240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F1FA662-F716-46F4-B4CE-D56E4A49BCC8}"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8307" name="Title 1"/>
          <p:cNvSpPr>
            <a:spLocks noGrp="1" noChangeArrowheads="1"/>
          </p:cNvSpPr>
          <p:nvPr>
            <p:ph type="title" idx="4294967295"/>
          </p:nvPr>
        </p:nvSpPr>
        <p:spPr>
          <a:xfrm>
            <a:off x="457200" y="274638"/>
            <a:ext cx="8229600" cy="1519237"/>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Three Models of Corporate Teamwork</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合作团队的</a:t>
            </a:r>
            <a:r>
              <a:rPr kumimoji="0" lang="en-US" altLang="zh-CN" sz="3600" smtClean="0">
                <a:solidFill>
                  <a:srgbClr val="7F7F7F"/>
                </a:solidFill>
                <a:latin typeface="微软雅黑" panose="020B0503020204020204" pitchFamily="34" charset="-122"/>
                <a:ea typeface="微软雅黑" panose="020B0503020204020204" pitchFamily="34" charset="-122"/>
              </a:rPr>
              <a:t>3</a:t>
            </a:r>
            <a:r>
              <a:rPr kumimoji="0" lang="zh-CN" altLang="en-US" sz="3600" smtClean="0">
                <a:solidFill>
                  <a:srgbClr val="7F7F7F"/>
                </a:solidFill>
                <a:latin typeface="微软雅黑" panose="020B0503020204020204" pitchFamily="34" charset="-122"/>
                <a:ea typeface="微软雅黑" panose="020B0503020204020204" pitchFamily="34" charset="-122"/>
              </a:rPr>
              <a:t>种模式</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98308" name="Content Placeholder 2"/>
          <p:cNvSpPr>
            <a:spLocks noGrp="1" noChangeArrowheads="1"/>
          </p:cNvSpPr>
          <p:nvPr>
            <p:ph idx="4294967295"/>
          </p:nvPr>
        </p:nvSpPr>
        <p:spPr>
          <a:xfrm>
            <a:off x="457200" y="2246313"/>
            <a:ext cx="8229600" cy="37084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1. </a:t>
            </a:r>
            <a:r>
              <a:rPr kumimoji="0" lang="zh-CN" altLang="zh-CN" smtClean="0">
                <a:latin typeface="微软雅黑" panose="020B0503020204020204" pitchFamily="34" charset="-122"/>
                <a:ea typeface="微软雅黑" panose="020B0503020204020204" pitchFamily="34" charset="-122"/>
              </a:rPr>
              <a:t>Tightly Coupled Monolith</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zh-CN" altLang="en-US" sz="2800" smtClean="0">
                <a:solidFill>
                  <a:srgbClr val="7F7F7F"/>
                </a:solidFill>
                <a:latin typeface="微软雅黑" panose="020B0503020204020204" pitchFamily="34" charset="-122"/>
                <a:ea typeface="微软雅黑" panose="020B0503020204020204" pitchFamily="34" charset="-122"/>
              </a:rPr>
              <a:t>     紧密耦合的巨无霸型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2. </a:t>
            </a:r>
            <a:r>
              <a:rPr kumimoji="0" lang="zh-CN" altLang="zh-CN" smtClean="0">
                <a:latin typeface="微软雅黑" panose="020B0503020204020204" pitchFamily="34" charset="-122"/>
                <a:ea typeface="微软雅黑" panose="020B0503020204020204" pitchFamily="34" charset="-122"/>
              </a:rPr>
              <a:t>Independent Silos</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800" smtClean="0">
                <a:solidFill>
                  <a:srgbClr val="7F7F7F"/>
                </a:solidFill>
                <a:latin typeface="微软雅黑" panose="020B0503020204020204" pitchFamily="34" charset="-122"/>
                <a:ea typeface="微软雅黑" panose="020B0503020204020204" pitchFamily="34" charset="-122"/>
              </a:rPr>
              <a:t>各自为政的国企型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3. </a:t>
            </a:r>
            <a:r>
              <a:rPr kumimoji="0" lang="zh-CN" altLang="zh-CN" smtClean="0">
                <a:latin typeface="微软雅黑" panose="020B0503020204020204" pitchFamily="34" charset="-122"/>
                <a:ea typeface="微软雅黑" panose="020B0503020204020204" pitchFamily="34" charset="-122"/>
              </a:rPr>
              <a:t>Highly Aligned, Loosely Coupled</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800" smtClean="0">
                <a:solidFill>
                  <a:srgbClr val="7F7F7F"/>
                </a:solidFill>
                <a:latin typeface="微软雅黑" panose="020B0503020204020204" pitchFamily="34" charset="-122"/>
                <a:ea typeface="微软雅黑" panose="020B0503020204020204" pitchFamily="34" charset="-122"/>
              </a:rPr>
              <a:t>认同一致</a:t>
            </a:r>
            <a:r>
              <a:rPr kumimoji="0" lang="en-US" altLang="zh-CN" sz="2800" smtClean="0">
                <a:solidFill>
                  <a:srgbClr val="7F7F7F"/>
                </a:solidFill>
                <a:latin typeface="微软雅黑" panose="020B0503020204020204" pitchFamily="34" charset="-122"/>
                <a:ea typeface="微软雅黑" panose="020B0503020204020204" pitchFamily="34" charset="-122"/>
              </a:rPr>
              <a:t>-</a:t>
            </a:r>
            <a:r>
              <a:rPr kumimoji="0" lang="zh-CN" altLang="en-US" sz="2800" smtClean="0">
                <a:solidFill>
                  <a:srgbClr val="7F7F7F"/>
                </a:solidFill>
                <a:latin typeface="微软雅黑" panose="020B0503020204020204" pitchFamily="34" charset="-122"/>
                <a:ea typeface="微软雅黑" panose="020B0503020204020204" pitchFamily="34" charset="-122"/>
              </a:rPr>
              <a:t>松散耦合型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Calibri" panose="020F0502020204030204" pitchFamily="34" charset="0"/>
              <a:buAutoNum type="arabicPeriod"/>
            </a:pPr>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995F766-33A1-4147-A308-5A030BC264FB}"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7283" name="Title 1"/>
          <p:cNvSpPr>
            <a:spLocks noGrp="1" noChangeArrowheads="1"/>
          </p:cNvSpPr>
          <p:nvPr>
            <p:ph type="title" idx="4294967295"/>
          </p:nvPr>
        </p:nvSpPr>
        <p:spPr>
          <a:xfrm>
            <a:off x="188913" y="274638"/>
            <a:ext cx="8766175" cy="1143000"/>
          </a:xfrm>
          <a:extLst>
            <a:ext uri="{91240B29-F687-4f45-9708-019B960494DF}"/>
          </a:extLst>
        </p:spPr>
        <p:txBody>
          <a:bodyPr/>
          <a:lstStyle/>
          <a:p>
            <a:pPr eaLnBrk="1" hangingPunct="1">
              <a:defRPr/>
            </a:pPr>
            <a:r>
              <a:rPr kumimoji="0" lang="zh-CN" altLang="zh-CN" sz="4000" dirty="0" smtClean="0">
                <a:latin typeface="微软雅黑" pitchFamily="34" charset="-122"/>
                <a:ea typeface="微软雅黑" pitchFamily="34" charset="-122"/>
                <a:cs typeface="+mj-cs"/>
              </a:rPr>
              <a:t>Tightly Coupled Monolith</a:t>
            </a:r>
            <a:r>
              <a:rPr kumimoji="0" lang="zh-CN" altLang="en-US" sz="3400" dirty="0" smtClean="0">
                <a:solidFill>
                  <a:schemeClr val="bg1">
                    <a:lumMod val="50000"/>
                  </a:schemeClr>
                </a:solidFill>
                <a:latin typeface="微软雅黑" pitchFamily="34" charset="-122"/>
                <a:ea typeface="微软雅黑" pitchFamily="34" charset="-122"/>
                <a:cs typeface="+mj-cs"/>
              </a:rPr>
              <a:t>（</a:t>
            </a:r>
            <a:r>
              <a:rPr kumimoji="0" lang="zh-CN" altLang="zh-CN" sz="3400" dirty="0" smtClean="0">
                <a:solidFill>
                  <a:schemeClr val="bg1">
                    <a:lumMod val="50000"/>
                  </a:schemeClr>
                </a:solidFill>
                <a:latin typeface="微软雅黑" pitchFamily="34" charset="-122"/>
                <a:ea typeface="微软雅黑" pitchFamily="34" charset="-122"/>
                <a:cs typeface="+mj-cs"/>
              </a:rPr>
              <a:t>巨无霸型</a:t>
            </a:r>
            <a:r>
              <a:rPr kumimoji="0" lang="zh-CN" altLang="en-US" sz="3400" dirty="0" smtClean="0">
                <a:solidFill>
                  <a:schemeClr val="bg1">
                    <a:lumMod val="50000"/>
                  </a:schemeClr>
                </a:solidFill>
                <a:latin typeface="微软雅黑" pitchFamily="34" charset="-122"/>
                <a:ea typeface="微软雅黑" pitchFamily="34" charset="-122"/>
                <a:cs typeface="+mj-cs"/>
              </a:rPr>
              <a:t>）</a:t>
            </a:r>
            <a:endParaRPr kumimoji="0" lang="zh-CN" altLang="zh-CN" sz="3400" dirty="0" smtClean="0">
              <a:solidFill>
                <a:schemeClr val="bg1">
                  <a:lumMod val="50000"/>
                </a:schemeClr>
              </a:solidFill>
              <a:latin typeface="微软雅黑" pitchFamily="34" charset="-122"/>
              <a:ea typeface="微软雅黑" pitchFamily="34" charset="-122"/>
              <a:cs typeface="+mj-cs"/>
            </a:endParaRPr>
          </a:p>
        </p:txBody>
      </p:sp>
      <p:sp>
        <p:nvSpPr>
          <p:cNvPr id="99332"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Senior management reviews nearly all tactics</a:t>
            </a: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高阶管理人员对战术事无巨细全部过问</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e.g., CEO reviews all job offers or advertising</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例如：</a:t>
            </a:r>
            <a:r>
              <a:rPr kumimoji="0" lang="en-US" altLang="zh-CN" sz="2000" smtClean="0">
                <a:solidFill>
                  <a:srgbClr val="7F7F7F"/>
                </a:solidFill>
                <a:latin typeface="微软雅黑" panose="020B0503020204020204" pitchFamily="34" charset="-122"/>
                <a:ea typeface="微软雅黑" panose="020B0503020204020204" pitchFamily="34" charset="-122"/>
              </a:rPr>
              <a:t>CEO</a:t>
            </a:r>
            <a:r>
              <a:rPr kumimoji="0" lang="zh-CN" altLang="en-US" sz="2000" smtClean="0">
                <a:solidFill>
                  <a:srgbClr val="7F7F7F"/>
                </a:solidFill>
                <a:latin typeface="微软雅黑" panose="020B0503020204020204" pitchFamily="34" charset="-122"/>
                <a:ea typeface="微软雅黑" panose="020B0503020204020204" pitchFamily="34" charset="-122"/>
              </a:rPr>
              <a:t>评估所有的招聘文案或者广告</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Lots of x-departmental buy-in meetings</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大量的跨部门协调会</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Keeping other internal groups happy has equal precedence with pleasing customers</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让其他内部团队满意和取悦顾客拥有相同权重</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949B796-D1B6-4690-81EC-76DA4E1F319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7283" name="Title 1"/>
          <p:cNvSpPr>
            <a:spLocks noGrp="1" noChangeArrowheads="1"/>
          </p:cNvSpPr>
          <p:nvPr>
            <p:ph type="title" idx="4294967295"/>
          </p:nvPr>
        </p:nvSpPr>
        <p:spPr>
          <a:xfrm>
            <a:off x="188913" y="274638"/>
            <a:ext cx="8766175" cy="1143000"/>
          </a:xfrm>
          <a:extLst>
            <a:ext uri="{91240B29-F687-4f45-9708-019B960494DF}"/>
          </a:extLst>
        </p:spPr>
        <p:txBody>
          <a:bodyPr/>
          <a:lstStyle/>
          <a:p>
            <a:pPr eaLnBrk="1" hangingPunct="1">
              <a:defRPr/>
            </a:pPr>
            <a:r>
              <a:rPr kumimoji="0" lang="zh-CN" altLang="zh-CN" sz="4000" dirty="0" smtClean="0">
                <a:latin typeface="微软雅黑" pitchFamily="34" charset="-122"/>
                <a:ea typeface="微软雅黑" pitchFamily="34" charset="-122"/>
                <a:cs typeface="+mj-cs"/>
              </a:rPr>
              <a:t>Tightly Coupled Monolith</a:t>
            </a:r>
            <a:r>
              <a:rPr kumimoji="0" lang="zh-CN" altLang="en-US" sz="3400" dirty="0" smtClean="0">
                <a:solidFill>
                  <a:schemeClr val="bg1">
                    <a:lumMod val="50000"/>
                  </a:schemeClr>
                </a:solidFill>
                <a:latin typeface="微软雅黑" pitchFamily="34" charset="-122"/>
                <a:ea typeface="微软雅黑" pitchFamily="34" charset="-122"/>
                <a:cs typeface="+mj-cs"/>
              </a:rPr>
              <a:t>（</a:t>
            </a:r>
            <a:r>
              <a:rPr kumimoji="0" lang="zh-CN" altLang="zh-CN" sz="3400" dirty="0" smtClean="0">
                <a:solidFill>
                  <a:schemeClr val="bg1">
                    <a:lumMod val="50000"/>
                  </a:schemeClr>
                </a:solidFill>
                <a:latin typeface="微软雅黑" pitchFamily="34" charset="-122"/>
                <a:ea typeface="微软雅黑" pitchFamily="34" charset="-122"/>
                <a:cs typeface="+mj-cs"/>
              </a:rPr>
              <a:t>巨无霸型</a:t>
            </a:r>
            <a:r>
              <a:rPr kumimoji="0" lang="zh-CN" altLang="en-US" sz="3400" dirty="0" smtClean="0">
                <a:solidFill>
                  <a:schemeClr val="bg1">
                    <a:lumMod val="50000"/>
                  </a:schemeClr>
                </a:solidFill>
                <a:latin typeface="微软雅黑" pitchFamily="34" charset="-122"/>
                <a:ea typeface="微软雅黑" pitchFamily="34" charset="-122"/>
                <a:cs typeface="+mj-cs"/>
              </a:rPr>
              <a:t>）</a:t>
            </a:r>
            <a:endParaRPr kumimoji="0" lang="zh-CN" altLang="zh-CN" sz="3400" dirty="0" smtClean="0">
              <a:solidFill>
                <a:schemeClr val="bg1">
                  <a:lumMod val="50000"/>
                </a:schemeClr>
              </a:solidFill>
              <a:latin typeface="微软雅黑" pitchFamily="34" charset="-122"/>
              <a:ea typeface="微软雅黑" pitchFamily="34" charset="-122"/>
              <a:cs typeface="+mj-cs"/>
            </a:endParaRPr>
          </a:p>
        </p:txBody>
      </p:sp>
      <p:sp>
        <p:nvSpPr>
          <p:cNvPr id="100356"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Mavericks get exhausted trying to innovate</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    想要创新的人员感觉筋疲力竭</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coordinated through centralization, but very slow, and slowness increases with size</a:t>
            </a:r>
            <a:r>
              <a:rPr kumimoji="0" lang="zh-CN" altLang="en-US" sz="2400" smtClean="0">
                <a:solidFill>
                  <a:srgbClr val="7F7F7F"/>
                </a:solidFill>
                <a:latin typeface="微软雅黑" panose="020B0503020204020204" pitchFamily="34" charset="-122"/>
                <a:ea typeface="微软雅黑" panose="020B0503020204020204" pitchFamily="34" charset="-122"/>
              </a:rPr>
              <a:t>通过中央集权管理保持各部门协调，但是非常缓慢，这种缓慢程度和公司同步增长。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258A392-5F3D-4D29-B9DF-040FC967E0A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8307" name="Title 1"/>
          <p:cNvSpPr>
            <a:spLocks noGrp="1" noChangeArrowheads="1"/>
          </p:cNvSpPr>
          <p:nvPr>
            <p:ph type="title" idx="4294967295"/>
          </p:nvPr>
        </p:nvSpPr>
        <p:spPr>
          <a:extLst>
            <a:ext uri="{91240B29-F687-4f45-9708-019B960494DF}"/>
          </a:extLst>
        </p:spPr>
        <p:txBody>
          <a:bodyPr/>
          <a:lstStyle/>
          <a:p>
            <a:pPr eaLnBrk="1" hangingPunct="1">
              <a:defRPr/>
            </a:pPr>
            <a:r>
              <a:rPr kumimoji="0" lang="zh-CN" altLang="zh-CN" sz="3600" dirty="0" smtClean="0">
                <a:latin typeface="微软雅黑" pitchFamily="34" charset="-122"/>
                <a:ea typeface="微软雅黑" pitchFamily="34" charset="-122"/>
                <a:cs typeface="+mj-cs"/>
              </a:rPr>
              <a:t>Independent Silos</a:t>
            </a:r>
            <a:r>
              <a:rPr kumimoji="0" lang="zh-CN" altLang="en-US" sz="3200" dirty="0" smtClean="0">
                <a:solidFill>
                  <a:schemeClr val="bg1">
                    <a:lumMod val="50000"/>
                  </a:schemeClr>
                </a:solidFill>
                <a:latin typeface="微软雅黑" pitchFamily="34" charset="-122"/>
                <a:ea typeface="微软雅黑" pitchFamily="34" charset="-122"/>
                <a:cs typeface="+mj-cs"/>
              </a:rPr>
              <a:t>（国企型）</a:t>
            </a:r>
            <a:endParaRPr kumimoji="0" lang="zh-CN" altLang="zh-CN" sz="3200" dirty="0" smtClean="0">
              <a:solidFill>
                <a:schemeClr val="bg1">
                  <a:lumMod val="50000"/>
                </a:schemeClr>
              </a:solidFill>
              <a:latin typeface="微软雅黑" pitchFamily="34" charset="-122"/>
              <a:ea typeface="微软雅黑" pitchFamily="34" charset="-122"/>
              <a:cs typeface="+mj-cs"/>
            </a:endParaRPr>
          </a:p>
        </p:txBody>
      </p:sp>
      <p:sp>
        <p:nvSpPr>
          <p:cNvPr id="101380" name="Content Placeholder 2"/>
          <p:cNvSpPr>
            <a:spLocks noGrp="1" noChangeArrowheads="1"/>
          </p:cNvSpPr>
          <p:nvPr>
            <p:ph idx="4294967295"/>
          </p:nvPr>
        </p:nvSpPr>
        <p:spPr>
          <a:xfrm>
            <a:off x="457200" y="1349375"/>
            <a:ext cx="8229600" cy="52578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Each group executes on their objectives with little coordination</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每个团执行各自的目标，基本没有协同。</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Everyone does their own thing</a:t>
            </a:r>
            <a:endParaRPr kumimoji="0" lang="en-US" altLang="zh-CN" sz="20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每个团队做自己的事。</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Work that requires coordination suffers</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要求协同的工作让各方都很受伤。</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Alienation and suspicion between departments</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部门之间山头林立，彼此排挤，相互怀疑。</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Only works well when areas are independent</a:t>
            </a:r>
            <a:r>
              <a:rPr kumimoji="0" lang="zh-CN" altLang="en-US" sz="2000" smtClean="0">
                <a:solidFill>
                  <a:srgbClr val="7F7F7F"/>
                </a:solidFill>
                <a:latin typeface="微软雅黑" panose="020B0503020204020204" pitchFamily="34" charset="-122"/>
                <a:ea typeface="微软雅黑" panose="020B0503020204020204" pitchFamily="34" charset="-122"/>
              </a:rPr>
              <a:t>只有完全独立的业务领域内才能运转顺畅。</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e.g., aircraft engines and blenders for GE</a:t>
            </a:r>
            <a:endParaRPr kumimoji="0" lang="en-US" altLang="zh-CN" sz="20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例子：</a:t>
            </a:r>
            <a:r>
              <a:rPr kumimoji="0" lang="en-US" altLang="zh-CN" sz="1800" smtClean="0">
                <a:solidFill>
                  <a:srgbClr val="7F7F7F"/>
                </a:solidFill>
                <a:latin typeface="微软雅黑" panose="020B0503020204020204" pitchFamily="34" charset="-122"/>
                <a:ea typeface="微软雅黑" panose="020B0503020204020204" pitchFamily="34" charset="-122"/>
              </a:rPr>
              <a:t>GE</a:t>
            </a:r>
            <a:r>
              <a:rPr kumimoji="0" lang="zh-CN" altLang="en-US" sz="1800" smtClean="0">
                <a:solidFill>
                  <a:srgbClr val="7F7F7F"/>
                </a:solidFill>
                <a:latin typeface="微软雅黑" panose="020B0503020204020204" pitchFamily="34" charset="-122"/>
                <a:ea typeface="微软雅黑" panose="020B0503020204020204" pitchFamily="34" charset="-122"/>
              </a:rPr>
              <a:t>公司的飞机引擎制造部门和搅拌机制造部门</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endParaRPr kumimoji="0" lang="zh-CN" altLang="zh-CN" sz="2400" smtClean="0">
              <a:latin typeface="微软雅黑" panose="020B0503020204020204" pitchFamily="34" charset="-122"/>
              <a:ea typeface="微软雅黑" panose="020B0503020204020204" pitchFamily="34" charset="-122"/>
            </a:endParaRPr>
          </a:p>
          <a:p>
            <a:pPr eaLnBrk="1" hangingPunct="1"/>
            <a:endParaRPr kumimoji="0" lang="zh-CN" altLang="zh-CN" sz="24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C6140236-FEB2-4D8A-ADFB-F40EE89FC6E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240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#3 is the Netflix Choice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第三种是</a:t>
            </a:r>
            <a:r>
              <a:rPr kumimoji="0" lang="en-US" altLang="zh-CN" sz="3200" smtClean="0">
                <a:solidFill>
                  <a:srgbClr val="7F7F7F"/>
                </a:solidFill>
                <a:latin typeface="微软雅黑" panose="020B0503020204020204" pitchFamily="34" charset="-122"/>
                <a:ea typeface="微软雅黑" panose="020B0503020204020204" pitchFamily="34" charset="-122"/>
              </a:rPr>
              <a:t>Netflix</a:t>
            </a:r>
            <a:r>
              <a:rPr kumimoji="0" lang="zh-CN" altLang="en-US" sz="3200" smtClean="0">
                <a:solidFill>
                  <a:srgbClr val="7F7F7F"/>
                </a:solidFill>
                <a:latin typeface="微软雅黑" panose="020B0503020204020204" pitchFamily="34" charset="-122"/>
                <a:ea typeface="微软雅黑" panose="020B0503020204020204" pitchFamily="34" charset="-122"/>
              </a:rPr>
              <a:t>的选择</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102404"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1. </a:t>
            </a:r>
            <a:r>
              <a:rPr kumimoji="0" lang="zh-CN" altLang="zh-CN" smtClean="0">
                <a:latin typeface="微软雅黑" panose="020B0503020204020204" pitchFamily="34" charset="-122"/>
                <a:ea typeface="微软雅黑" panose="020B0503020204020204" pitchFamily="34" charset="-122"/>
              </a:rPr>
              <a:t>Tightly Coupled Monolith</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800" smtClean="0">
                <a:solidFill>
                  <a:srgbClr val="7F7F7F"/>
                </a:solidFill>
                <a:latin typeface="微软雅黑" panose="020B0503020204020204" pitchFamily="34" charset="-122"/>
                <a:ea typeface="微软雅黑" panose="020B0503020204020204" pitchFamily="34" charset="-122"/>
              </a:rPr>
              <a:t>巨无霸型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2. </a:t>
            </a:r>
            <a:r>
              <a:rPr kumimoji="0" lang="zh-CN" altLang="zh-CN" smtClean="0">
                <a:latin typeface="微软雅黑" panose="020B0503020204020204" pitchFamily="34" charset="-122"/>
                <a:ea typeface="微软雅黑" panose="020B0503020204020204" pitchFamily="34" charset="-122"/>
              </a:rPr>
              <a:t>Independent Silos</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zh-CN" altLang="en-US" sz="2800" smtClean="0">
                <a:solidFill>
                  <a:srgbClr val="7F7F7F"/>
                </a:solidFill>
                <a:latin typeface="微软雅黑" panose="020B0503020204020204" pitchFamily="34" charset="-122"/>
                <a:ea typeface="微软雅黑" panose="020B0503020204020204" pitchFamily="34" charset="-122"/>
              </a:rPr>
              <a:t>     国企型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b="1" smtClean="0">
                <a:solidFill>
                  <a:srgbClr val="00B050"/>
                </a:solidFill>
                <a:latin typeface="微软雅黑" panose="020B0503020204020204" pitchFamily="34" charset="-122"/>
                <a:ea typeface="微软雅黑" panose="020B0503020204020204" pitchFamily="34" charset="-122"/>
              </a:rPr>
              <a:t>3. </a:t>
            </a:r>
            <a:r>
              <a:rPr kumimoji="0" lang="zh-CN" altLang="zh-CN" b="1" smtClean="0">
                <a:solidFill>
                  <a:srgbClr val="00B050"/>
                </a:solidFill>
                <a:latin typeface="微软雅黑" panose="020B0503020204020204" pitchFamily="34" charset="-122"/>
                <a:ea typeface="微软雅黑" panose="020B0503020204020204" pitchFamily="34" charset="-122"/>
              </a:rPr>
              <a:t>Highly Aligned, Loosely Coupled</a:t>
            </a:r>
          </a:p>
          <a:p>
            <a:pPr marL="0" indent="0"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800" smtClean="0">
                <a:solidFill>
                  <a:srgbClr val="00B050"/>
                </a:solidFill>
                <a:latin typeface="微软雅黑" panose="020B0503020204020204" pitchFamily="34" charset="-122"/>
                <a:ea typeface="微软雅黑" panose="020B0503020204020204" pitchFamily="34" charset="-122"/>
              </a:rPr>
              <a:t>认同一致又松耦合型</a:t>
            </a:r>
            <a:endParaRPr kumimoji="0" lang="zh-CN" altLang="zh-CN" sz="2800" smtClean="0">
              <a:solidFill>
                <a:srgbClr val="00B050"/>
              </a:solidFill>
              <a:latin typeface="微软雅黑" panose="020B0503020204020204" pitchFamily="34" charset="-122"/>
              <a:ea typeface="微软雅黑" panose="020B0503020204020204" pitchFamily="34" charset="-122"/>
            </a:endParaRPr>
          </a:p>
          <a:p>
            <a:pPr marL="0" indent="0" eaLnBrk="1" hangingPunct="1">
              <a:buFont typeface="Calibri" panose="020F0502020204030204" pitchFamily="34" charset="0"/>
              <a:buAutoNum type="arabicPeriod"/>
            </a:pPr>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C1DC99B-262A-4CFB-9BB3-2FF8609FAA1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3427"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Highly Aligned, Loosely Coupled</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认同一致，松散耦合</a:t>
            </a:r>
            <a:endParaRPr kumimoji="0" lang="zh-CN" altLang="zh-CN" sz="3600" b="1" smtClean="0">
              <a:latin typeface="微软雅黑" panose="020B0503020204020204" pitchFamily="34" charset="-122"/>
              <a:ea typeface="微软雅黑" panose="020B0503020204020204" pitchFamily="34" charset="-122"/>
            </a:endParaRPr>
          </a:p>
        </p:txBody>
      </p:sp>
      <p:sp>
        <p:nvSpPr>
          <p:cNvPr id="103428"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Highly Aligned</a:t>
            </a:r>
            <a:r>
              <a:rPr kumimoji="0" lang="zh-CN" altLang="en-US" sz="2400" smtClean="0">
                <a:latin typeface="微软雅黑" panose="020B0503020204020204" pitchFamily="34" charset="-122"/>
                <a:ea typeface="微软雅黑" panose="020B0503020204020204" pitchFamily="34" charset="-122"/>
              </a:rPr>
              <a:t>认同</a:t>
            </a:r>
            <a:r>
              <a:rPr kumimoji="0" lang="zh-CN" altLang="en-US" sz="2000" smtClean="0">
                <a:solidFill>
                  <a:srgbClr val="7F7F7F"/>
                </a:solidFill>
                <a:latin typeface="微软雅黑" panose="020B0503020204020204" pitchFamily="34" charset="-122"/>
                <a:ea typeface="微软雅黑" panose="020B0503020204020204" pitchFamily="34" charset="-122"/>
              </a:rPr>
              <a:t>一致</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Strategy and goals are clear, specific, broadly understood</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战略和目标为全员所清晰、详尽和广泛的理解</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Team interactions focused on strategy and goals, rather than tactics</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团队互动着眼于战略和目标，而非战术</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Requires large investment in management time to be transparent and articulate and perceptive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需要大量管理上的时间实现对信息的透明、准确和全员的领悟</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2D66C69-3099-4639-9E5C-73B629593C02}"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445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Highly Aligned, Loosely Coupled</a:t>
            </a:r>
          </a:p>
        </p:txBody>
      </p:sp>
      <p:sp>
        <p:nvSpPr>
          <p:cNvPr id="104452" name="Content Placeholder 2"/>
          <p:cNvSpPr>
            <a:spLocks noGrp="1" noChangeArrowheads="1"/>
          </p:cNvSpPr>
          <p:nvPr>
            <p:ph idx="4294967295"/>
          </p:nvPr>
        </p:nvSpPr>
        <p:spPr>
          <a:xfrm>
            <a:off x="0" y="14224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Loosely Coupled</a:t>
            </a:r>
            <a:r>
              <a:rPr kumimoji="0" lang="zh-CN" altLang="en-US" sz="2000" smtClean="0">
                <a:solidFill>
                  <a:srgbClr val="7F7F7F"/>
                </a:solidFill>
                <a:latin typeface="微软雅黑" panose="020B0503020204020204" pitchFamily="34" charset="-122"/>
                <a:ea typeface="微软雅黑" panose="020B0503020204020204" pitchFamily="34" charset="-122"/>
              </a:rPr>
              <a:t>松散耦合</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Minimal cross-functional meetings except to get aligned on goals and strategy</a:t>
            </a:r>
            <a:endParaRPr kumimoji="0" lang="en-US" altLang="zh-CN" sz="20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    除非是为了目标和战略而合作，否则尽量减少跨职能部门的会议。</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Trust between groups on tactics without previewing/approving each one – so groups can move fast</a:t>
            </a:r>
            <a:endParaRPr kumimoji="0" lang="en-US" altLang="zh-CN" sz="20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18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相信团队合作执行战术动作，无需进行预演或者审批，这样团队能快速行动。</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Leaders reaching out proactively for ad-hoc coordination and perspective as appropriate</a:t>
            </a:r>
            <a:endParaRPr kumimoji="0" lang="en-US" altLang="zh-CN" sz="20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18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领导者在合适的时间积极出手做临时协调。</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Occasional post-mortems on tactics necessary to increase alignment</a:t>
            </a:r>
            <a:endParaRPr kumimoji="0" lang="en-US"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18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偶尔的战术复盘对增进团队间合作是必要的。</a:t>
            </a:r>
            <a:endParaRPr kumimoji="0" lang="en-US"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endParaRPr kumimoji="0" lang="zh-CN" altLang="zh-CN" sz="1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TotalTime>
  <Words>8366</Words>
  <Application>Microsoft Office PowerPoint</Application>
  <PresentationFormat>全屏显示(4:3)</PresentationFormat>
  <Paragraphs>914</Paragraphs>
  <Slides>132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132</vt:i4>
      </vt:variant>
    </vt:vector>
  </HeadingPairs>
  <TitlesOfParts>
    <vt:vector size="139" baseType="lpstr">
      <vt:lpstr>Calibri</vt:lpstr>
      <vt:lpstr>宋体</vt:lpstr>
      <vt:lpstr>Arial</vt:lpstr>
      <vt:lpstr>MS PGothic</vt:lpstr>
      <vt:lpstr>微软雅黑</vt:lpstr>
      <vt:lpstr>Wingdings</vt:lpstr>
      <vt:lpstr>Office Theme</vt:lpstr>
      <vt:lpstr>  Netflix Culture: Netflix文化： Freedom &amp; Responsibility 自由与责任 </vt:lpstr>
      <vt:lpstr>We Seek Excellence 我们寻求卓越</vt:lpstr>
      <vt:lpstr>Seven Aspects of our Culture 文化的7个方面</vt:lpstr>
      <vt:lpstr>Many companies have nice sounding value statements displayed in the lobby, such as: 众多公司在大堂展示动听的价值观，诸如：</vt:lpstr>
      <vt:lpstr>Enron, whose leaders went to jail,  and which went bankrupt from fraud,  had these values displayed in their lobby: 安然公司，高层入狱，公司因欺诈而破产，在它的大堂里展示着这些企业价值观：</vt:lpstr>
      <vt:lpstr>The actual company values,  as opposed to the  nice-sounding values,  are shown by who gets  rewarded, promoted, or let go 公司真正的价值观和动听的价值观完全相反，是具体通过哪些人被奖励、被提升和被解雇来体现。 </vt:lpstr>
      <vt:lpstr>Actual company values are the behaviors and skills that are valued  in fellow employees 真正的价值观是被员工所重视的行为和技能。</vt:lpstr>
      <vt:lpstr> At Netflix, we particularly value the following nine behaviors and skills  in our colleagues… 在Netflix，我们特别珍视以下9项同事们拥有的行为和技能…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Seven Aspects of our Culture 文化的7个方面</vt:lpstr>
      <vt:lpstr>Imagine if every person at Netflix  is someone you  respect and learn from… 设想一下，如果公司里的任何一个员工，你都发自内心地尊重，而且能够从他们身上学到东西…</vt:lpstr>
      <vt:lpstr>Great Workplace is  Stunning Colleagues 最好的工作环境是拥有一群超级棒的同事</vt:lpstr>
      <vt:lpstr>Like every company,  we try to hire well 和许多公司一样，我们努力将招聘做好</vt:lpstr>
      <vt:lpstr>Unlike many companies,  we practice: 和许多公司不一样，我们实行：   adequate performance gets a generous severance package 仅仅做到称职的员工，也要拿钱走人</vt:lpstr>
      <vt:lpstr>We’re a team, not a family 我们是个团队，不是个家庭  We’re like a pro sports team,  not a kid’s recreational team 我们就像个专业运动队，而不是小孩子过家家  Netflix leaders hire, develop and cut smartly,  so we have stars in every position 因为Netflix的领导能够明智地聘用、培养和裁员，所以我们在每个岗位上都是明星员工</vt:lpstr>
      <vt:lpstr>The Keeper Test Managers Use: 管理者的员工去留测试： </vt:lpstr>
      <vt:lpstr>PowerPoint 演示文稿</vt:lpstr>
      <vt:lpstr>Honesty Always 永远保持诚实</vt:lpstr>
      <vt:lpstr>PowerPoint 演示文稿</vt:lpstr>
      <vt:lpstr> All of Us are Responsible  for Ensuring We Live our Values 我们所有人都有责任确保价值观的延续</vt:lpstr>
      <vt:lpstr>Pro Sports Team Metaphor is Good, but Imperfect 专业运动队的比喻很好，但有瑕疵。</vt:lpstr>
      <vt:lpstr>Corporate Team 合作团队</vt:lpstr>
      <vt:lpstr>We Help Each Other  To Be Great 我们彼此帮助，共同成就。</vt:lpstr>
      <vt:lpstr>Isn’t Loyalty Good?   忠诚有益？  What about Hard Workers? 如何对待勤奋员工？  What about Brilliant Jerks?  如何对待不羁天才？ </vt:lpstr>
      <vt:lpstr>Loyalty is Good 忠诚有益</vt:lpstr>
      <vt:lpstr>Hard Work – Not Relevant 勤奋工作---并非切题</vt:lpstr>
      <vt:lpstr>Brilliant Jerks 不羁天才</vt:lpstr>
      <vt:lpstr>Why are we so insistent on  high performance? 为什么我们对高效能如此坚持？</vt:lpstr>
      <vt:lpstr>Why are we so insistent on  high performance? 为什么我们对高效能如此坚持？</vt:lpstr>
      <vt:lpstr>Our High Performance Culture  Not Right for Everyone 我们的高效能文化并非对所有人都合适。</vt:lpstr>
      <vt:lpstr>Our High Performance Culture  Not Right for Everyone 我们的高效能文化并非对所有人都合适。</vt:lpstr>
      <vt:lpstr>Our High Performance Culture  Not Right for Everyone 我们的高效能文化并非对所有人都合适。</vt:lpstr>
      <vt:lpstr>Seven Aspects of our Culture 文化的7个方面</vt:lpstr>
      <vt:lpstr>The Rare Responsible Person</vt:lpstr>
      <vt:lpstr>Responsible People  Thrive on Freedom,  and are Worthy of Freedom 有责任感的人因为自由而成长，也配得上这份自由。</vt:lpstr>
      <vt:lpstr>Our model is to increase  employee freedom as we grow, rather than limit it,  公司成长的同时增进员工的自由，而非限制；  to continue to attract and nourish innovative people,  so we have better chance of  sustained success 持续吸引和培育有创新精神的员工，使得公司更有可能维继成功。</vt:lpstr>
      <vt:lpstr>Most Companies   Curtail Freedom as they get Bigger 大多数公司伴随成长而来的是缩减员工自由</vt:lpstr>
      <vt:lpstr>Why Do Most Companies  Curtail Freedom  and Become Bureaucratic  as they Grow? 为什么大多数公司成长伴随着员工自由的缩减和公司的日益官僚化？</vt:lpstr>
      <vt:lpstr>Desire for Bigger Positive Impact  Creates Growth 对于做大的渴望压缩了创造的增长</vt:lpstr>
      <vt:lpstr>Growth Increases Complexity 成长增加了公司的复杂度</vt:lpstr>
      <vt:lpstr>Growth Also Often Shrinks Talent Density 成长经常稀释了人才密度</vt:lpstr>
      <vt:lpstr>Chaos Emerges（混乱出现）</vt:lpstr>
      <vt:lpstr>Process Emerges to Stop the Chaos 流程开始出现以停止混乱</vt:lpstr>
      <vt:lpstr>Process-focus Drives More Talent Out 强调流程作业驱离更多人才</vt:lpstr>
      <vt:lpstr>Process Brings Seductively Strong  Near-Term Outcome 流程作业引出强有力的短期行为结果</vt:lpstr>
      <vt:lpstr>Then the Market Shifts… 接着市场变了…</vt:lpstr>
      <vt:lpstr>Seems Like Three Bad Options 貌似更糟的第三种选择</vt:lpstr>
      <vt:lpstr>A Fourth Option 第4种选择</vt:lpstr>
      <vt:lpstr>The Key:  Increase Talent Density faster than Complexity Grows 关键点：以超过复杂度提升的速度提升人才密度 </vt:lpstr>
      <vt:lpstr>Increase Talent Density 提升人才密度</vt:lpstr>
      <vt:lpstr>Minimize Complexity Growth 将复杂度增长降至最小</vt:lpstr>
      <vt:lpstr>With the Right People,  和对的人一起工作，  Instead of a  Culture of Process Adherence,  而非流程控制他们， We have a Culture of  Creativity and Self-Discipline, Freedom and Responsibility 我们因而建立起富于创新精神和自律精神，自由和负责的企业文化 </vt:lpstr>
      <vt:lpstr>Is Freedom Absolute? 自由是绝对需要的吗？</vt:lpstr>
      <vt:lpstr>Freedom is not absolute 自由不是绝对的  Like “free speech”there are some limited exceptions to  “freedom at work” 正如“言论自由”一样，“工作中的自由”也有几项有限的例外</vt:lpstr>
      <vt:lpstr>Two Types of Necessary Rules 两类必要的规则</vt:lpstr>
      <vt:lpstr>Mostly, though, Rapid Recovery is the Right Model（大多数情况下，快速修正都是正确的模式）</vt:lpstr>
      <vt:lpstr>“Good” versus “Bad” Process 好流程VS.坏流程</vt:lpstr>
      <vt:lpstr>“Good” versus “Bad” Process 好流程VS.坏流程</vt:lpstr>
      <vt:lpstr>Rule Creep 规则潜行</vt:lpstr>
      <vt:lpstr>Example: Netflix Vacation Policy  and Tracking 案例：Netflix休假规定和考勤管理</vt:lpstr>
      <vt:lpstr>Meanwhile… 与此同时</vt:lpstr>
      <vt:lpstr>An employee pointed out… 一个员工指出</vt:lpstr>
      <vt:lpstr>We realized… 我们意识到了</vt:lpstr>
      <vt:lpstr>Netflix Vacation Policy  and Tracking Netflix休假规定和考勤管理是：</vt:lpstr>
      <vt:lpstr>PowerPoint 演示文稿</vt:lpstr>
      <vt:lpstr>No Vacation Policy Doesn’t Mean  No Vacation 没有休假规定不等于没有假期</vt:lpstr>
      <vt:lpstr>Another Example of Freedom and Responsibility… 自由与责任的其他一些例子</vt:lpstr>
      <vt:lpstr>Most companies have complex policies around what you can expense, how you travel, what gifts you can accept, etc.  围绕员工如何花销，如何出差，可以接受何种馈赠等等，大多数公司都会制定复杂的政策。  Plus they have whole departments to verify compliance  with these policies 再加上一整个部门来核实员工是否遵循了这些政策。</vt:lpstr>
      <vt:lpstr>Netflix Policies  for Expensing, Entertainment,  Gifts &amp; Travel: Netflix公司关于花销、娱乐、馈赠和出差的政策是：</vt:lpstr>
      <vt:lpstr>“Act in Netflix’s Best Interest” Generally Means…（“最合乎公司利益”一般指）</vt:lpstr>
      <vt:lpstr>Freedom and Responsibility 自由与责任</vt:lpstr>
      <vt:lpstr>Summary of Freedom &amp; Responsibility: 自由与责任小结  As We Grow, Minimize Rules 我们成长的同时，把制度降至最少。  Inhibit Chaos with Ever More High Performance People 雇用更多高绩效人才来抑制混乱的产生。 Flexibility is More Important than Efficiency in the Long Term 长期来看，灵活性远比效率重要</vt:lpstr>
      <vt:lpstr>Seven Aspects of our Culture 文化的7个方面</vt:lpstr>
      <vt:lpstr> If you want to build a ship,  don't drum up the people  to gather wood, divide the  work, and give orders.   Instead, teach them to yearn  for the vast and endless sea. “ 如果你想造一艘船，先不要雇人去收集木头，也不要给他们分配任何任务，而是去激发他们对浩瀚汪洋的渴望。”  -Antoine De Saint-Exupery,   Author of The Little Prince《小王子》作者</vt:lpstr>
      <vt:lpstr>The best managers figure out how to get great outcomes by setting the appropriate context, rather than by trying to control their people 最佳的管理通过设定合适的情景而非试图控制员工以达到最大成果。</vt:lpstr>
      <vt:lpstr>Context, not Control 情境管理而非掌控管理</vt:lpstr>
      <vt:lpstr>Context, not Control 情境管理而非掌控管理</vt:lpstr>
      <vt:lpstr>Good Context优秀的情景管理</vt:lpstr>
      <vt:lpstr>Managers: 致管理者： When one of your talented people does something dumb, don’t  blame them 当你的人才犯下了愚蠢的错误，不要指责他们。 Instead, ask yourself what context you failed to set 相反，你应该问问自己，在情景设定上犯了什么错？</vt:lpstr>
      <vt:lpstr>Managers: 致管理者：  When you are tempted to “control” your people, ask yourself what context you could set instead 当你准备“控制”你的员工，请问一下自己，可以用什么情境取代？ </vt:lpstr>
      <vt:lpstr>Why Managing Through Context? 为什么要用情景管理？</vt:lpstr>
      <vt:lpstr>Investing in Context 寄望于情境</vt:lpstr>
      <vt:lpstr>Exceptions to “Context, not Control” “情景管理而非控制”的例外情况</vt:lpstr>
      <vt:lpstr>Seven Aspects of our Culture 文化的7个方面</vt:lpstr>
      <vt:lpstr>Three Models of Corporate Teamwork 合作团队的3种模式</vt:lpstr>
      <vt:lpstr>Tightly Coupled Monolith（巨无霸型）</vt:lpstr>
      <vt:lpstr>Tightly Coupled Monolith（巨无霸型）</vt:lpstr>
      <vt:lpstr>Independent Silos（国企型）</vt:lpstr>
      <vt:lpstr>#3 is the Netflix Choice 第三种是Netflix的选择</vt:lpstr>
      <vt:lpstr>Highly Aligned, Loosely Coupled 认同一致，松散耦合</vt:lpstr>
      <vt:lpstr>Highly Aligned, Loosely Coupled</vt:lpstr>
      <vt:lpstr>Highly Aligned, Loosely Coupled teamwork effectiveness depends on  high performance people and good context 高度一致又松散耦合的团队效率取决于高绩效人才和优秀的情境管理  Goal is to be  Big and Fast and Flexible 目标是：更大，更快，更灵活。</vt:lpstr>
      <vt:lpstr>Seven Aspects of our Culture 文化的7个方面</vt:lpstr>
      <vt:lpstr>Pay Top of Market is Core to High Performance Culture 支付市场最高薪酬是高绩效文化的核心</vt:lpstr>
      <vt:lpstr>Three Tests for Top of Market for a Person 判断卓越员工的3个测试</vt:lpstr>
      <vt:lpstr>Takes Great Judgment 做好判断</vt:lpstr>
      <vt:lpstr>Titles Not Very Helpful 头衔没有多大用处</vt:lpstr>
      <vt:lpstr>Annual Comp Review 年度薪酬评估</vt:lpstr>
      <vt:lpstr>No Fixed Budgets 没有固定的人力预算</vt:lpstr>
      <vt:lpstr>Compensation Over Time 应时薪酬</vt:lpstr>
      <vt:lpstr>Compensation Not Dependent  on Netflix Success 薪酬并不取决于Netflix的成功</vt:lpstr>
      <vt:lpstr>Bad Comp Practices 糟糕的薪酬实践</vt:lpstr>
      <vt:lpstr>When Top of Market Comp Done Right... 当市场最高薪酬设置得当</vt:lpstr>
      <vt:lpstr>Versus Traditional Model 和传统模式对比</vt:lpstr>
      <vt:lpstr>Employee Success 员工的成功</vt:lpstr>
      <vt:lpstr>Good For Each Employee to Understand Their Market Value 每个员工知道自己的市场价格是好事</vt:lpstr>
      <vt:lpstr>Efficiency效用</vt:lpstr>
      <vt:lpstr>Optional Options期权</vt:lpstr>
      <vt:lpstr>Details on Stock Options期权细节</vt:lpstr>
      <vt:lpstr>No Vesting or Deferred Comp 没有期权工资或者延期工资</vt:lpstr>
      <vt:lpstr>No Ranking Against Other Employees不要用等级刺激员工</vt:lpstr>
      <vt:lpstr>Seven Aspects of our Culture 文化的7个方面</vt:lpstr>
      <vt:lpstr>In some time periods, in some groups, there will be lots of opportunity and growth at Netflix 在某些时期，在某些团队内，公司的确存在大量的机会和发展空间</vt:lpstr>
      <vt:lpstr>Baseball Analogy: Minors to Majors篮球类比：小联盟和大联盟</vt:lpstr>
      <vt:lpstr>Netflix Doesn’t Have to Be for Life不必在Netflix呆一辈子</vt:lpstr>
      <vt:lpstr>Two Necessary Conditions  for Promotion两种升职的必要条件</vt:lpstr>
      <vt:lpstr>Timing时机</vt:lpstr>
      <vt:lpstr>Development发展</vt:lpstr>
      <vt:lpstr>Career “Planning” Not for Us 职业“规划”不是我们的菜</vt:lpstr>
      <vt:lpstr>We Support Self-Improvement 我们支持自我提升</vt:lpstr>
      <vt:lpstr>We want people to manage  their own career growth,  and not rely on a corporation  for “planning” their careers 我们希望员工管理他们自己的职业发展，而不是依赖于公司“规划”他们的职业生涯</vt:lpstr>
      <vt:lpstr>Your Economic Security is based on your Skills and Reputation 你的经济保障建立在你的技能水平和人品名声之上</vt:lpstr>
      <vt:lpstr>Seven Aspects of our Culture 文化的7个方面回顾</vt:lpstr>
      <vt:lpstr>We keep improving our culture as we grow 随着我们的成长，我们持续提升我们的企业文化  We try to get better at seeking excellence 我们努力通过寻求卓越而变得更好</vt:lpstr>
    </vt:vector>
  </TitlesOfParts>
  <Manager/>
  <Company>Netflix,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Freedom &amp; Responsibility  Culture</dc:title>
  <dc:subject/>
  <dc:creator>Reed Hastings</dc:creator>
  <cp:keywords/>
  <dc:description/>
  <cp:lastModifiedBy>建功立业</cp:lastModifiedBy>
  <cp:revision>395</cp:revision>
  <dcterms:created xsi:type="dcterms:W3CDTF">2008-04-07T16:47:00Z</dcterms:created>
  <dcterms:modified xsi:type="dcterms:W3CDTF">2015-06-07T08:26:54Z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0x010100F7F7BB66D2B8D54B88D9D9A00CA90BEE</vt:lpwstr>
  </property>
  <property fmtid="{D5CDD505-2E9C-101B-9397-08002B2CF9AE}" pid="3" name="KSOProductBuildVer">
    <vt:lpwstr>2052-3.0.0</vt:lpwstr>
  </property>
</Properties>
</file>