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6" r:id="rId6"/>
    <p:sldId id="339" r:id="rId7"/>
    <p:sldId id="341" r:id="rId8"/>
    <p:sldId id="342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67" d="100"/>
          <a:sy n="67" d="100"/>
        </p:scale>
        <p:origin x="77" y="509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11;p30">
            <a:extLst>
              <a:ext uri="{FF2B5EF4-FFF2-40B4-BE49-F238E27FC236}">
                <a16:creationId xmlns:a16="http://schemas.microsoft.com/office/drawing/2014/main" id="{136092CA-DFCA-A09F-A045-34442E225403}"/>
              </a:ext>
            </a:extLst>
          </p:cNvPr>
          <p:cNvSpPr txBox="1">
            <a:spLocks/>
          </p:cNvSpPr>
          <p:nvPr/>
        </p:nvSpPr>
        <p:spPr>
          <a:xfrm>
            <a:off x="4781028" y="2103120"/>
            <a:ext cx="7410972" cy="456057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dirty="0">
                <a:solidFill>
                  <a:schemeClr val="dk1"/>
                </a:solidFill>
                <a:latin typeface="Arial Black" panose="020B0A04020102020204" pitchFamily="34" charset="0"/>
              </a:rPr>
              <a:t>Thomas and</a:t>
            </a:r>
            <a:br>
              <a:rPr lang="en" sz="4800" dirty="0">
                <a:solidFill>
                  <a:schemeClr val="dk1"/>
                </a:solidFill>
                <a:latin typeface="Arial Black" panose="020B0A04020102020204" pitchFamily="34" charset="0"/>
              </a:rPr>
            </a:br>
            <a:r>
              <a:rPr lang="en" sz="4800" dirty="0">
                <a:solidFill>
                  <a:schemeClr val="dk1"/>
                </a:solidFill>
                <a:latin typeface="Arial Black" panose="020B0A04020102020204" pitchFamily="34" charset="0"/>
              </a:rPr>
              <a:t>Friends</a:t>
            </a:r>
            <a:endParaRPr lang="en-IN" sz="4800" dirty="0">
              <a:solidFill>
                <a:schemeClr val="dk1"/>
              </a:solidFill>
              <a:latin typeface="Arial Black" panose="020B0A040201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" sz="2000" i="1" dirty="0">
                <a:solidFill>
                  <a:schemeClr val="accent2"/>
                </a:solidFill>
                <a:latin typeface="Arial Black" panose="020B0A04020102020204" pitchFamily="34" charset="0"/>
              </a:rPr>
              <a:t>Presents</a:t>
            </a:r>
            <a:endParaRPr lang="en-IN" sz="2000" i="1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Google Shape;1112;p30">
            <a:extLst>
              <a:ext uri="{FF2B5EF4-FFF2-40B4-BE49-F238E27FC236}">
                <a16:creationId xmlns:a16="http://schemas.microsoft.com/office/drawing/2014/main" id="{B180A1BE-8AEE-A78D-1FB3-5F127A108753}"/>
              </a:ext>
            </a:extLst>
          </p:cNvPr>
          <p:cNvSpPr txBox="1">
            <a:spLocks/>
          </p:cNvSpPr>
          <p:nvPr/>
        </p:nvSpPr>
        <p:spPr>
          <a:xfrm>
            <a:off x="5855970" y="3891917"/>
            <a:ext cx="5645054" cy="982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+mj-lt"/>
              </a:rPr>
              <a:t>Train Habitation and Occupancy Monitoring with Advanced Sensors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Google Shape;1203;p31">
            <a:extLst>
              <a:ext uri="{FF2B5EF4-FFF2-40B4-BE49-F238E27FC236}">
                <a16:creationId xmlns:a16="http://schemas.microsoft.com/office/drawing/2014/main" id="{160F5405-21E6-54A9-E02E-F510547622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417514"/>
              </p:ext>
            </p:extLst>
          </p:nvPr>
        </p:nvGraphicFramePr>
        <p:xfrm>
          <a:off x="911352" y="1838336"/>
          <a:ext cx="7328825" cy="3230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/>
                        <a:t>Real-Time Monitoring</a:t>
                      </a:r>
                      <a:r>
                        <a:rPr lang="en-IN" sz="1400" dirty="0"/>
                        <a:t>:</a:t>
                      </a:r>
                      <a:endParaRPr sz="14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/>
                        <a:t>Tracks passenger density and occupancy using sensors and AI.</a:t>
                      </a:r>
                      <a:endParaRPr sz="14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/>
                        <a:t>AI-Powered Detection</a:t>
                      </a:r>
                      <a:r>
                        <a:rPr lang="en-IN" sz="1400" dirty="0"/>
                        <a:t>:</a:t>
                      </a:r>
                      <a:endParaRPr sz="14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YOLOv8n and OpenCV to classify seated and standing passengers accurately.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/>
                        <a:t>Guides Passenger Flow</a:t>
                      </a:r>
                      <a:r>
                        <a:rPr lang="en-IN" sz="1400" dirty="0"/>
                        <a:t>: </a:t>
                      </a:r>
                      <a:endParaRPr sz="14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/>
                        <a:t>Helps passengers find less crowded coaches, improving boarding efficiency.</a:t>
                      </a:r>
                      <a:endParaRPr sz="14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/>
                        <a:t>Enhances Safety</a:t>
                      </a:r>
                      <a:r>
                        <a:rPr lang="en-IN" sz="1400" dirty="0"/>
                        <a:t>:</a:t>
                      </a:r>
                      <a:endParaRPr sz="14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/>
                        <a:t>Reduces overcrowding risks and supports better crowd control.</a:t>
                      </a:r>
                      <a:endParaRPr sz="14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C78D8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1" dirty="0"/>
                        <a:t>Scalable &amp; Adaptive</a:t>
                      </a:r>
                      <a:r>
                        <a:rPr lang="en-IN" sz="1400" dirty="0"/>
                        <a:t>:</a:t>
                      </a:r>
                      <a:endParaRPr sz="14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Easily integrates into different train systems and scales with demand.</a:t>
                      </a:r>
                      <a:endParaRPr sz="14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dirty="0"/>
                        <a:t>Global Applicability</a:t>
                      </a:r>
                      <a:r>
                        <a:rPr lang="en-IN" sz="1400" dirty="0"/>
                        <a:t>:</a:t>
                      </a:r>
                      <a:endParaRPr sz="1400" b="1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dirty="0"/>
                        <a:t>Ideal for improving rail travel experiences worldwide.</a:t>
                      </a:r>
                      <a:endParaRPr sz="1400" dirty="0">
                        <a:solidFill>
                          <a:schemeClr val="dk1"/>
                        </a:solidFill>
                        <a:latin typeface="Abel"/>
                        <a:ea typeface="Abel"/>
                        <a:cs typeface="Abel"/>
                        <a:sym typeface="Abe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B33C3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Google Shape;1204;p31">
            <a:extLst>
              <a:ext uri="{FF2B5EF4-FFF2-40B4-BE49-F238E27FC236}">
                <a16:creationId xmlns:a16="http://schemas.microsoft.com/office/drawing/2014/main" id="{C4371D8C-6044-2FA3-6D1C-32DE456D3710}"/>
              </a:ext>
            </a:extLst>
          </p:cNvPr>
          <p:cNvSpPr txBox="1"/>
          <p:nvPr/>
        </p:nvSpPr>
        <p:spPr>
          <a:xfrm>
            <a:off x="911352" y="1265636"/>
            <a:ext cx="75966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Let’s see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1" name="Google Shape;1206;p31">
            <a:extLst>
              <a:ext uri="{FF2B5EF4-FFF2-40B4-BE49-F238E27FC236}">
                <a16:creationId xmlns:a16="http://schemas.microsoft.com/office/drawing/2014/main" id="{B934229E-0957-9CE8-79BF-6BD01F5F9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1352" y="85508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rial Black" panose="020B0A04020102020204" pitchFamily="34" charset="0"/>
              </a:rPr>
              <a:t>Why THOMAS?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13" name="Google Shape;1208;p31">
            <a:extLst>
              <a:ext uri="{FF2B5EF4-FFF2-40B4-BE49-F238E27FC236}">
                <a16:creationId xmlns:a16="http://schemas.microsoft.com/office/drawing/2014/main" id="{47944790-81A0-1B3A-95D0-14B40C361F6B}"/>
              </a:ext>
            </a:extLst>
          </p:cNvPr>
          <p:cNvSpPr/>
          <p:nvPr/>
        </p:nvSpPr>
        <p:spPr>
          <a:xfrm>
            <a:off x="5812364" y="2328200"/>
            <a:ext cx="3572600" cy="500050"/>
          </a:xfrm>
          <a:custGeom>
            <a:avLst/>
            <a:gdLst/>
            <a:ahLst/>
            <a:cxnLst/>
            <a:rect l="l" t="t" r="r" b="b"/>
            <a:pathLst>
              <a:path w="142904" h="20002" extrusionOk="0">
                <a:moveTo>
                  <a:pt x="1" y="2430"/>
                </a:moveTo>
                <a:cubicBezTo>
                  <a:pt x="1" y="2430"/>
                  <a:pt x="73043" y="2383"/>
                  <a:pt x="78263" y="4876"/>
                </a:cubicBezTo>
                <a:lnTo>
                  <a:pt x="78263" y="4876"/>
                </a:lnTo>
                <a:cubicBezTo>
                  <a:pt x="83482" y="7368"/>
                  <a:pt x="142904" y="20001"/>
                  <a:pt x="142904" y="20001"/>
                </a:cubicBezTo>
                <a:lnTo>
                  <a:pt x="142904" y="20001"/>
                </a:lnTo>
                <a:lnTo>
                  <a:pt x="142904" y="2430"/>
                </a:lnTo>
                <a:cubicBezTo>
                  <a:pt x="142904" y="2430"/>
                  <a:pt x="104125" y="7916"/>
                  <a:pt x="96179" y="2430"/>
                </a:cubicBezTo>
                <a:lnTo>
                  <a:pt x="96179" y="2430"/>
                </a:lnTo>
                <a:cubicBezTo>
                  <a:pt x="93530" y="612"/>
                  <a:pt x="81962" y="1"/>
                  <a:pt x="67714" y="1"/>
                </a:cubicBezTo>
                <a:lnTo>
                  <a:pt x="67714" y="1"/>
                </a:lnTo>
                <a:cubicBezTo>
                  <a:pt x="39218" y="1"/>
                  <a:pt x="1" y="2430"/>
                  <a:pt x="1" y="2430"/>
                </a:cubicBezTo>
              </a:path>
            </a:pathLst>
          </a:custGeom>
          <a:solidFill>
            <a:srgbClr val="FFFFFF">
              <a:alpha val="410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Google Shape;1249;p33">
            <a:extLst>
              <a:ext uri="{FF2B5EF4-FFF2-40B4-BE49-F238E27FC236}">
                <a16:creationId xmlns:a16="http://schemas.microsoft.com/office/drawing/2014/main" id="{219CCC8E-1973-12A7-69FE-19FB7C52F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8906" y="2169095"/>
            <a:ext cx="6476373" cy="7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anose="020B0A04020102020204" pitchFamily="34" charset="0"/>
              </a:rPr>
              <a:t>Problem Statement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Google Shape;1250;p33">
            <a:extLst>
              <a:ext uri="{FF2B5EF4-FFF2-40B4-BE49-F238E27FC236}">
                <a16:creationId xmlns:a16="http://schemas.microsoft.com/office/drawing/2014/main" id="{D2FAFD58-15A8-38CB-115E-EAF13CE72AC6}"/>
              </a:ext>
            </a:extLst>
          </p:cNvPr>
          <p:cNvSpPr txBox="1">
            <a:spLocks/>
          </p:cNvSpPr>
          <p:nvPr/>
        </p:nvSpPr>
        <p:spPr>
          <a:xfrm>
            <a:off x="1405038" y="2819291"/>
            <a:ext cx="6698832" cy="2113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Overcrowding in train coaches leads to discomfort, safety risks, inefficient boarding, and poor passenger experience. Existing systems lack real-time monitoring and intelligent guidance to manage coach occupancy effectively. There is a need for a smart, scalable, and cost-effective solution that can accurately track passenger density and provide actionable insights to both passengers and railway authorities.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Google Shape;1217;p32">
            <a:extLst>
              <a:ext uri="{FF2B5EF4-FFF2-40B4-BE49-F238E27FC236}">
                <a16:creationId xmlns:a16="http://schemas.microsoft.com/office/drawing/2014/main" id="{87B68970-91A7-2E19-B102-AB7ABBA93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953750" y="2115032"/>
            <a:ext cx="648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/>
              <a:t>01</a:t>
            </a:r>
            <a:endParaRPr sz="1600" b="0" dirty="0"/>
          </a:p>
        </p:txBody>
      </p:sp>
      <p:sp>
        <p:nvSpPr>
          <p:cNvPr id="13" name="Google Shape;1218;p32">
            <a:extLst>
              <a:ext uri="{FF2B5EF4-FFF2-40B4-BE49-F238E27FC236}">
                <a16:creationId xmlns:a16="http://schemas.microsoft.com/office/drawing/2014/main" id="{1F240C7A-1BB1-59D0-B29C-3027342AA96B}"/>
              </a:ext>
            </a:extLst>
          </p:cNvPr>
          <p:cNvSpPr txBox="1">
            <a:spLocks/>
          </p:cNvSpPr>
          <p:nvPr/>
        </p:nvSpPr>
        <p:spPr>
          <a:xfrm flipH="1">
            <a:off x="1427020" y="2154932"/>
            <a:ext cx="266356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IN" sz="1600" dirty="0">
                <a:solidFill>
                  <a:srgbClr val="FF0000"/>
                </a:solidFill>
                <a:latin typeface="Arial Black" panose="020B0A04020102020204" pitchFamily="34" charset="0"/>
              </a:rPr>
              <a:t>Arduino uno</a:t>
            </a:r>
          </a:p>
        </p:txBody>
      </p:sp>
      <p:sp>
        <p:nvSpPr>
          <p:cNvPr id="14" name="Google Shape;1219;p32">
            <a:extLst>
              <a:ext uri="{FF2B5EF4-FFF2-40B4-BE49-F238E27FC236}">
                <a16:creationId xmlns:a16="http://schemas.microsoft.com/office/drawing/2014/main" id="{9D5B7991-2796-1F5D-E4BF-F6B1B81329BC}"/>
              </a:ext>
            </a:extLst>
          </p:cNvPr>
          <p:cNvSpPr txBox="1">
            <a:spLocks/>
          </p:cNvSpPr>
          <p:nvPr/>
        </p:nvSpPr>
        <p:spPr>
          <a:xfrm flipH="1">
            <a:off x="1427020" y="2323981"/>
            <a:ext cx="3215202" cy="974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dirty="0">
                <a:latin typeface="+mj-lt"/>
              </a:rPr>
              <a:t>The central microcontroller that processes sensor data and controls outputs like displays.</a:t>
            </a:r>
          </a:p>
        </p:txBody>
      </p:sp>
      <p:sp>
        <p:nvSpPr>
          <p:cNvPr id="17" name="Google Shape;1217;p32">
            <a:extLst>
              <a:ext uri="{FF2B5EF4-FFF2-40B4-BE49-F238E27FC236}">
                <a16:creationId xmlns:a16="http://schemas.microsoft.com/office/drawing/2014/main" id="{BBC5C345-C152-E83F-C08C-56D6281DB863}"/>
              </a:ext>
            </a:extLst>
          </p:cNvPr>
          <p:cNvSpPr txBox="1">
            <a:spLocks/>
          </p:cNvSpPr>
          <p:nvPr/>
        </p:nvSpPr>
        <p:spPr>
          <a:xfrm flipH="1">
            <a:off x="911352" y="3248476"/>
            <a:ext cx="64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3000" b="0" i="1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sz="1600" dirty="0"/>
              <a:t>02</a:t>
            </a:r>
          </a:p>
        </p:txBody>
      </p:sp>
      <p:sp>
        <p:nvSpPr>
          <p:cNvPr id="18" name="Google Shape;1218;p32">
            <a:extLst>
              <a:ext uri="{FF2B5EF4-FFF2-40B4-BE49-F238E27FC236}">
                <a16:creationId xmlns:a16="http://schemas.microsoft.com/office/drawing/2014/main" id="{6D6D8C0B-23B5-3056-22C9-17FF92F79144}"/>
              </a:ext>
            </a:extLst>
          </p:cNvPr>
          <p:cNvSpPr txBox="1">
            <a:spLocks/>
          </p:cNvSpPr>
          <p:nvPr/>
        </p:nvSpPr>
        <p:spPr>
          <a:xfrm flipH="1">
            <a:off x="1427020" y="3346335"/>
            <a:ext cx="266356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IN" sz="1600" dirty="0">
                <a:latin typeface="Arial Black" panose="020B0A04020102020204" pitchFamily="34" charset="0"/>
              </a:rPr>
              <a:t>Ultrasonic Sensors</a:t>
            </a:r>
          </a:p>
        </p:txBody>
      </p:sp>
      <p:sp>
        <p:nvSpPr>
          <p:cNvPr id="19" name="Google Shape;1219;p32">
            <a:extLst>
              <a:ext uri="{FF2B5EF4-FFF2-40B4-BE49-F238E27FC236}">
                <a16:creationId xmlns:a16="http://schemas.microsoft.com/office/drawing/2014/main" id="{5A3DAA3F-E8E2-21A1-5661-5216FB02136B}"/>
              </a:ext>
            </a:extLst>
          </p:cNvPr>
          <p:cNvSpPr txBox="1">
            <a:spLocks/>
          </p:cNvSpPr>
          <p:nvPr/>
        </p:nvSpPr>
        <p:spPr>
          <a:xfrm flipH="1">
            <a:off x="1372984" y="3554426"/>
            <a:ext cx="3515166" cy="9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600" dirty="0">
                <a:latin typeface="+mj-lt"/>
              </a:rPr>
              <a:t>Count passengers by measuring the distance of objects entering/exiting the coach.</a:t>
            </a:r>
          </a:p>
        </p:txBody>
      </p:sp>
      <p:sp>
        <p:nvSpPr>
          <p:cNvPr id="20" name="Google Shape;1217;p32">
            <a:extLst>
              <a:ext uri="{FF2B5EF4-FFF2-40B4-BE49-F238E27FC236}">
                <a16:creationId xmlns:a16="http://schemas.microsoft.com/office/drawing/2014/main" id="{E6B788DD-B744-2DE9-7115-206310331C34}"/>
              </a:ext>
            </a:extLst>
          </p:cNvPr>
          <p:cNvSpPr txBox="1">
            <a:spLocks/>
          </p:cNvSpPr>
          <p:nvPr/>
        </p:nvSpPr>
        <p:spPr>
          <a:xfrm flipH="1">
            <a:off x="4417558" y="2099133"/>
            <a:ext cx="64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3000" b="0" i="1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sz="1600" dirty="0"/>
              <a:t>03</a:t>
            </a:r>
          </a:p>
        </p:txBody>
      </p:sp>
      <p:sp>
        <p:nvSpPr>
          <p:cNvPr id="21" name="Google Shape;1218;p32">
            <a:extLst>
              <a:ext uri="{FF2B5EF4-FFF2-40B4-BE49-F238E27FC236}">
                <a16:creationId xmlns:a16="http://schemas.microsoft.com/office/drawing/2014/main" id="{79733F95-3667-5E79-2F9E-5E835178F9D9}"/>
              </a:ext>
            </a:extLst>
          </p:cNvPr>
          <p:cNvSpPr txBox="1">
            <a:spLocks/>
          </p:cNvSpPr>
          <p:nvPr/>
        </p:nvSpPr>
        <p:spPr>
          <a:xfrm flipH="1">
            <a:off x="4928649" y="2181608"/>
            <a:ext cx="312076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IN" sz="1600" dirty="0">
                <a:latin typeface="Arial Black" panose="020B0A04020102020204" pitchFamily="34" charset="0"/>
              </a:rPr>
              <a:t>Infrared (IR) Sensors</a:t>
            </a:r>
          </a:p>
        </p:txBody>
      </p:sp>
      <p:sp>
        <p:nvSpPr>
          <p:cNvPr id="22" name="Google Shape;1219;p32">
            <a:extLst>
              <a:ext uri="{FF2B5EF4-FFF2-40B4-BE49-F238E27FC236}">
                <a16:creationId xmlns:a16="http://schemas.microsoft.com/office/drawing/2014/main" id="{650EF4CC-719D-96BC-9BDA-E3AA36D67CE4}"/>
              </a:ext>
            </a:extLst>
          </p:cNvPr>
          <p:cNvSpPr txBox="1">
            <a:spLocks/>
          </p:cNvSpPr>
          <p:nvPr/>
        </p:nvSpPr>
        <p:spPr>
          <a:xfrm flipH="1">
            <a:off x="4964112" y="2393164"/>
            <a:ext cx="3371724" cy="9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600" dirty="0">
                <a:latin typeface="+mj-lt"/>
              </a:rPr>
              <a:t>Detect motion and presence of passengers, especially in low-light conditions.</a:t>
            </a:r>
          </a:p>
        </p:txBody>
      </p:sp>
      <p:sp>
        <p:nvSpPr>
          <p:cNvPr id="23" name="Google Shape;1217;p32">
            <a:extLst>
              <a:ext uri="{FF2B5EF4-FFF2-40B4-BE49-F238E27FC236}">
                <a16:creationId xmlns:a16="http://schemas.microsoft.com/office/drawing/2014/main" id="{1EC2F061-D160-898E-DCE2-C5385AC84803}"/>
              </a:ext>
            </a:extLst>
          </p:cNvPr>
          <p:cNvSpPr txBox="1">
            <a:spLocks/>
          </p:cNvSpPr>
          <p:nvPr/>
        </p:nvSpPr>
        <p:spPr>
          <a:xfrm flipH="1">
            <a:off x="4381584" y="3281076"/>
            <a:ext cx="6486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kbak One"/>
              <a:buNone/>
              <a:defRPr sz="3000" b="0" i="1" u="none" strike="noStrike" cap="none">
                <a:solidFill>
                  <a:schemeClr val="dk1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kbak One"/>
              <a:buNone/>
              <a:defRPr sz="3200" b="0" i="0" u="none" strike="noStrike" cap="none">
                <a:solidFill>
                  <a:schemeClr val="dk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r>
              <a:rPr lang="en" sz="1600" dirty="0"/>
              <a:t>04</a:t>
            </a:r>
          </a:p>
        </p:txBody>
      </p:sp>
      <p:sp>
        <p:nvSpPr>
          <p:cNvPr id="24" name="Google Shape;1218;p32">
            <a:extLst>
              <a:ext uri="{FF2B5EF4-FFF2-40B4-BE49-F238E27FC236}">
                <a16:creationId xmlns:a16="http://schemas.microsoft.com/office/drawing/2014/main" id="{39237CAA-C6B0-973E-EB36-AA7C718872E7}"/>
              </a:ext>
            </a:extLst>
          </p:cNvPr>
          <p:cNvSpPr txBox="1">
            <a:spLocks/>
          </p:cNvSpPr>
          <p:nvPr/>
        </p:nvSpPr>
        <p:spPr>
          <a:xfrm flipH="1">
            <a:off x="4942186" y="3346335"/>
            <a:ext cx="3215202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8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accent2"/>
                </a:solidFill>
                <a:latin typeface="Bakbak One"/>
                <a:ea typeface="Bakbak One"/>
                <a:cs typeface="Bakbak One"/>
                <a:sym typeface="Bakbak One"/>
              </a:defRPr>
            </a:lvl9pPr>
          </a:lstStyle>
          <a:p>
            <a:pPr marL="0" indent="0"/>
            <a:r>
              <a:rPr lang="en-IN" sz="1600" dirty="0">
                <a:latin typeface="Arial Black" panose="020B0A04020102020204" pitchFamily="34" charset="0"/>
              </a:rPr>
              <a:t>8x8 LED Matrix Display</a:t>
            </a:r>
          </a:p>
        </p:txBody>
      </p:sp>
      <p:sp>
        <p:nvSpPr>
          <p:cNvPr id="25" name="Google Shape;1219;p32">
            <a:extLst>
              <a:ext uri="{FF2B5EF4-FFF2-40B4-BE49-F238E27FC236}">
                <a16:creationId xmlns:a16="http://schemas.microsoft.com/office/drawing/2014/main" id="{C0222137-CC8E-E0A5-FEEC-171FF4BEB229}"/>
              </a:ext>
            </a:extLst>
          </p:cNvPr>
          <p:cNvSpPr txBox="1">
            <a:spLocks/>
          </p:cNvSpPr>
          <p:nvPr/>
        </p:nvSpPr>
        <p:spPr>
          <a:xfrm flipH="1">
            <a:off x="4964112" y="3582074"/>
            <a:ext cx="4219525" cy="9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None/>
              <a:defRPr sz="1400" b="0" i="0" u="none" strike="noStrike" cap="none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en-US" sz="1600" dirty="0">
                <a:latin typeface="+mj-lt"/>
              </a:rPr>
              <a:t>Displays real-time occupancy status, guiding passengers toward less crowded coaches.</a:t>
            </a:r>
          </a:p>
        </p:txBody>
      </p:sp>
      <p:sp>
        <p:nvSpPr>
          <p:cNvPr id="26" name="Google Shape;1216;p32">
            <a:extLst>
              <a:ext uri="{FF2B5EF4-FFF2-40B4-BE49-F238E27FC236}">
                <a16:creationId xmlns:a16="http://schemas.microsoft.com/office/drawing/2014/main" id="{F415794E-D5E3-4E92-3FE8-BD77300DEA36}"/>
              </a:ext>
            </a:extLst>
          </p:cNvPr>
          <p:cNvSpPr txBox="1">
            <a:spLocks/>
          </p:cNvSpPr>
          <p:nvPr/>
        </p:nvSpPr>
        <p:spPr>
          <a:xfrm>
            <a:off x="911352" y="102713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IN">
                <a:latin typeface="Arial Black" panose="020B0A04020102020204" pitchFamily="34" charset="0"/>
              </a:rPr>
              <a:t>Components used: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Google Shape;1737;p40">
            <a:extLst>
              <a:ext uri="{FF2B5EF4-FFF2-40B4-BE49-F238E27FC236}">
                <a16:creationId xmlns:a16="http://schemas.microsoft.com/office/drawing/2014/main" id="{2BE3B90C-C50D-8502-7AB4-026CCF92E0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3652" y="1673075"/>
            <a:ext cx="100446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latin typeface="Arial Black" panose="020B0A04020102020204" pitchFamily="34" charset="0"/>
              </a:rPr>
              <a:t>Conclusion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3" name="Google Shape;1738;p40">
            <a:extLst>
              <a:ext uri="{FF2B5EF4-FFF2-40B4-BE49-F238E27FC236}">
                <a16:creationId xmlns:a16="http://schemas.microsoft.com/office/drawing/2014/main" id="{FA6D2280-F6C7-D73A-3AE9-60128FB8B959}"/>
              </a:ext>
            </a:extLst>
          </p:cNvPr>
          <p:cNvSpPr txBox="1">
            <a:spLocks/>
          </p:cNvSpPr>
          <p:nvPr/>
        </p:nvSpPr>
        <p:spPr>
          <a:xfrm>
            <a:off x="1073652" y="2304855"/>
            <a:ext cx="10044695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61" indent="0">
              <a:buSzPts val="1400"/>
              <a:buFont typeface="Arial" panose="020B0604020202020204" pitchFamily="34" charset="0"/>
              <a:buNone/>
            </a:pPr>
            <a:r>
              <a:rPr lang="en-US" sz="2000" dirty="0">
                <a:latin typeface="+mj-lt"/>
              </a:rPr>
              <a:t>THOMAS is a smart, scalable solution that combines sensors and AI to revolutionize train travel by addressing overcrowding and improving passenger flow. With real-time monitoring, intelligent displays, and efficient data processing, it enhances safety, comfort, and overall travel experience—making railway systems more adaptive, responsive, and future-ready.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10</TotalTime>
  <Words>300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Abel</vt:lpstr>
      <vt:lpstr>Arial</vt:lpstr>
      <vt:lpstr>Arial Black</vt:lpstr>
      <vt:lpstr>Avenir Next LT Pro Light</vt:lpstr>
      <vt:lpstr>Calibri</vt:lpstr>
      <vt:lpstr>Posterama</vt:lpstr>
      <vt:lpstr>Custom</vt:lpstr>
      <vt:lpstr>PowerPoint Presentation</vt:lpstr>
      <vt:lpstr>Why THOMAS?</vt:lpstr>
      <vt:lpstr>Problem Statement</vt:lpstr>
      <vt:lpstr>01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Lappy Happy</dc:creator>
  <cp:lastModifiedBy>Lappy Happy</cp:lastModifiedBy>
  <cp:revision>1</cp:revision>
  <dcterms:created xsi:type="dcterms:W3CDTF">2025-06-27T09:19:53Z</dcterms:created>
  <dcterms:modified xsi:type="dcterms:W3CDTF">2025-06-27T09:30:43Z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